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62" r:id="rId3"/>
    <p:sldId id="257" r:id="rId4"/>
    <p:sldId id="258" r:id="rId5"/>
    <p:sldId id="259" r:id="rId6"/>
    <p:sldId id="260" r:id="rId7"/>
    <p:sldId id="264" r:id="rId8"/>
    <p:sldId id="261" r:id="rId9"/>
    <p:sldId id="263" r:id="rId10"/>
    <p:sldId id="265" r:id="rId11"/>
    <p:sldId id="266" r:id="rId12"/>
    <p:sldId id="267" r:id="rId13"/>
    <p:sldId id="268"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24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86C779-D13B-4E2D-86AA-3F3FEE5DFB25}" type="datetimeFigureOut">
              <a:rPr lang="es-MX" smtClean="0"/>
              <a:t>12/05/2017</a:t>
            </a:fld>
            <a:endParaRPr lang="es-MX"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5DE68A-D0B2-43DF-AA7C-31C836934841}" type="slidenum">
              <a:rPr lang="es-MX" smtClean="0"/>
              <a:t>‹Nº›</a:t>
            </a:fld>
            <a:endParaRPr lang="es-MX" dirty="0"/>
          </a:p>
        </p:txBody>
      </p:sp>
    </p:spTree>
    <p:extLst>
      <p:ext uri="{BB962C8B-B14F-4D97-AF65-F5344CB8AC3E}">
        <p14:creationId xmlns:p14="http://schemas.microsoft.com/office/powerpoint/2010/main" val="193583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D05DE68A-D0B2-43DF-AA7C-31C836934841}" type="slidenum">
              <a:rPr lang="es-MX" smtClean="0"/>
              <a:t>1</a:t>
            </a:fld>
            <a:endParaRPr lang="es-MX" dirty="0"/>
          </a:p>
        </p:txBody>
      </p:sp>
    </p:spTree>
    <p:extLst>
      <p:ext uri="{BB962C8B-B14F-4D97-AF65-F5344CB8AC3E}">
        <p14:creationId xmlns:p14="http://schemas.microsoft.com/office/powerpoint/2010/main" val="2677150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D05DE68A-D0B2-43DF-AA7C-31C836934841}" type="slidenum">
              <a:rPr lang="es-MX" smtClean="0"/>
              <a:t>2</a:t>
            </a:fld>
            <a:endParaRPr lang="es-MX" dirty="0"/>
          </a:p>
        </p:txBody>
      </p:sp>
    </p:spTree>
    <p:extLst>
      <p:ext uri="{BB962C8B-B14F-4D97-AF65-F5344CB8AC3E}">
        <p14:creationId xmlns:p14="http://schemas.microsoft.com/office/powerpoint/2010/main" val="2859663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D05DE68A-D0B2-43DF-AA7C-31C836934841}" type="slidenum">
              <a:rPr lang="es-MX" smtClean="0"/>
              <a:t>12</a:t>
            </a:fld>
            <a:endParaRPr lang="es-MX" dirty="0"/>
          </a:p>
        </p:txBody>
      </p:sp>
    </p:spTree>
    <p:extLst>
      <p:ext uri="{BB962C8B-B14F-4D97-AF65-F5344CB8AC3E}">
        <p14:creationId xmlns:p14="http://schemas.microsoft.com/office/powerpoint/2010/main" val="32481418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ángulo 6"/>
          <p:cNvSpPr/>
          <p:nvPr userDrawn="1"/>
        </p:nvSpPr>
        <p:spPr>
          <a:xfrm>
            <a:off x="0" y="1958273"/>
            <a:ext cx="12192000" cy="979136"/>
          </a:xfrm>
          <a:prstGeom prst="rect">
            <a:avLst/>
          </a:prstGeom>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3269" y="1497028"/>
            <a:ext cx="2765163" cy="2419518"/>
          </a:xfrm>
          <a:prstGeom prst="rect">
            <a:avLst/>
          </a:prstGeom>
        </p:spPr>
      </p:pic>
      <p:sp>
        <p:nvSpPr>
          <p:cNvPr id="2" name="Título 1"/>
          <p:cNvSpPr>
            <a:spLocks noGrp="1"/>
          </p:cNvSpPr>
          <p:nvPr>
            <p:ph type="ctrTitle"/>
          </p:nvPr>
        </p:nvSpPr>
        <p:spPr>
          <a:xfrm>
            <a:off x="382556" y="2062065"/>
            <a:ext cx="7641772" cy="811764"/>
          </a:xfrm>
        </p:spPr>
        <p:txBody>
          <a:bodyPr anchor="b"/>
          <a:lstStyle>
            <a:lvl1pPr algn="ctr">
              <a:defRPr sz="6000"/>
            </a:lvl1pPr>
          </a:lstStyle>
          <a:p>
            <a:r>
              <a:rPr lang="es-ES" dirty="0" smtClean="0"/>
              <a:t>Haga clic para</a:t>
            </a:r>
            <a:endParaRPr lang="es-MX" dirty="0"/>
          </a:p>
        </p:txBody>
      </p:sp>
      <p:sp>
        <p:nvSpPr>
          <p:cNvPr id="3" name="Subtítulo 2"/>
          <p:cNvSpPr>
            <a:spLocks noGrp="1"/>
          </p:cNvSpPr>
          <p:nvPr>
            <p:ph type="subTitle" idx="1"/>
          </p:nvPr>
        </p:nvSpPr>
        <p:spPr>
          <a:xfrm>
            <a:off x="382556" y="3602038"/>
            <a:ext cx="764177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‹Nº›</a:t>
            </a:fld>
            <a:endParaRPr lang="es-MX" dirty="0"/>
          </a:p>
        </p:txBody>
      </p:sp>
      <p:pic>
        <p:nvPicPr>
          <p:cNvPr id="9" name="Imagen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23009" y="4119938"/>
            <a:ext cx="1888368" cy="1888368"/>
          </a:xfrm>
          <a:prstGeom prst="rect">
            <a:avLst/>
          </a:prstGeom>
        </p:spPr>
      </p:pic>
    </p:spTree>
    <p:extLst>
      <p:ext uri="{BB962C8B-B14F-4D97-AF65-F5344CB8AC3E}">
        <p14:creationId xmlns:p14="http://schemas.microsoft.com/office/powerpoint/2010/main" val="110496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5" name="Marcador de pie de página 4"/>
          <p:cNvSpPr>
            <a:spLocks noGrp="1"/>
          </p:cNvSpPr>
          <p:nvPr>
            <p:ph type="ftr" sz="quarter" idx="11"/>
          </p:nvPr>
        </p:nvSpPr>
        <p:spPr>
          <a:xfrm>
            <a:off x="1511559" y="6440329"/>
            <a:ext cx="9171992" cy="365125"/>
          </a:xfrm>
          <a:prstGeom prst="rect">
            <a:avLst/>
          </a:prstGeom>
        </p:spPr>
        <p:txBody>
          <a:bodyPr/>
          <a:lstStyle/>
          <a:p>
            <a:r>
              <a:rPr lang="es-MX" dirty="0" smtClean="0"/>
              <a:t>Coordinación de Portales WEB</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‹Nº›</a:t>
            </a:fld>
            <a:endParaRPr lang="es-MX" dirty="0"/>
          </a:p>
        </p:txBody>
      </p:sp>
    </p:spTree>
    <p:extLst>
      <p:ext uri="{BB962C8B-B14F-4D97-AF65-F5344CB8AC3E}">
        <p14:creationId xmlns:p14="http://schemas.microsoft.com/office/powerpoint/2010/main" val="305080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5" name="Marcador de pie de página 4"/>
          <p:cNvSpPr>
            <a:spLocks noGrp="1"/>
          </p:cNvSpPr>
          <p:nvPr>
            <p:ph type="ftr" sz="quarter" idx="11"/>
          </p:nvPr>
        </p:nvSpPr>
        <p:spPr>
          <a:xfrm>
            <a:off x="1511559" y="6440329"/>
            <a:ext cx="9171992" cy="365125"/>
          </a:xfrm>
          <a:prstGeom prst="rect">
            <a:avLst/>
          </a:prstGeom>
        </p:spPr>
        <p:txBody>
          <a:bodyPr/>
          <a:lstStyle/>
          <a:p>
            <a:r>
              <a:rPr lang="es-MX" dirty="0" smtClean="0"/>
              <a:t>Coordinación de Portales WEB</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‹Nº›</a:t>
            </a:fld>
            <a:endParaRPr lang="es-MX" dirty="0"/>
          </a:p>
        </p:txBody>
      </p:sp>
    </p:spTree>
    <p:extLst>
      <p:ext uri="{BB962C8B-B14F-4D97-AF65-F5344CB8AC3E}">
        <p14:creationId xmlns:p14="http://schemas.microsoft.com/office/powerpoint/2010/main" val="154704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01579" y="357104"/>
            <a:ext cx="8462702" cy="1325563"/>
          </a:xfrm>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a:xfrm>
            <a:off x="559510" y="1713658"/>
            <a:ext cx="11327689" cy="464269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‹Nº›</a:t>
            </a:fld>
            <a:endParaRPr lang="es-MX" dirty="0"/>
          </a:p>
        </p:txBody>
      </p:sp>
    </p:spTree>
    <p:extLst>
      <p:ext uri="{BB962C8B-B14F-4D97-AF65-F5344CB8AC3E}">
        <p14:creationId xmlns:p14="http://schemas.microsoft.com/office/powerpoint/2010/main" val="326567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‹Nº›</a:t>
            </a:fld>
            <a:endParaRPr lang="es-MX" dirty="0"/>
          </a:p>
        </p:txBody>
      </p:sp>
      <p:sp>
        <p:nvSpPr>
          <p:cNvPr id="10" name="Rectángulo 9"/>
          <p:cNvSpPr/>
          <p:nvPr userDrawn="1"/>
        </p:nvSpPr>
        <p:spPr>
          <a:xfrm>
            <a:off x="0" y="1958273"/>
            <a:ext cx="12192000" cy="979136"/>
          </a:xfrm>
          <a:prstGeom prst="rect">
            <a:avLst/>
          </a:prstGeom>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3269" y="1497028"/>
            <a:ext cx="2765163" cy="2419518"/>
          </a:xfrm>
          <a:prstGeom prst="rect">
            <a:avLst/>
          </a:prstGeom>
        </p:spPr>
      </p:pic>
      <p:pic>
        <p:nvPicPr>
          <p:cNvPr id="12" name="Imagen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23009" y="4119938"/>
            <a:ext cx="1888368" cy="1888368"/>
          </a:xfrm>
          <a:prstGeom prst="rect">
            <a:avLst/>
          </a:prstGeom>
        </p:spPr>
      </p:pic>
    </p:spTree>
    <p:extLst>
      <p:ext uri="{BB962C8B-B14F-4D97-AF65-F5344CB8AC3E}">
        <p14:creationId xmlns:p14="http://schemas.microsoft.com/office/powerpoint/2010/main" val="69954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r>
              <a:rPr lang="es-MX" dirty="0" smtClean="0"/>
              <a:t>22/05/2017</a:t>
            </a:r>
            <a:endParaRPr lang="es-MX" dirty="0"/>
          </a:p>
        </p:txBody>
      </p:sp>
      <p:sp>
        <p:nvSpPr>
          <p:cNvPr id="6" name="Marcador de pie de página 5"/>
          <p:cNvSpPr>
            <a:spLocks noGrp="1"/>
          </p:cNvSpPr>
          <p:nvPr>
            <p:ph type="ftr" sz="quarter" idx="11"/>
          </p:nvPr>
        </p:nvSpPr>
        <p:spPr>
          <a:xfrm>
            <a:off x="1511559" y="6440329"/>
            <a:ext cx="9171992" cy="365125"/>
          </a:xfrm>
          <a:prstGeom prst="rect">
            <a:avLst/>
          </a:prstGeom>
        </p:spPr>
        <p:txBody>
          <a:bodyPr/>
          <a:lstStyle/>
          <a:p>
            <a:r>
              <a:rPr lang="es-MX" dirty="0" smtClean="0"/>
              <a:t>Coordinación de Portales WEB</a:t>
            </a:r>
            <a:endParaRPr lang="es-MX" dirty="0"/>
          </a:p>
        </p:txBody>
      </p:sp>
      <p:sp>
        <p:nvSpPr>
          <p:cNvPr id="7" name="Marcador de número de diapositiva 6"/>
          <p:cNvSpPr>
            <a:spLocks noGrp="1"/>
          </p:cNvSpPr>
          <p:nvPr>
            <p:ph type="sldNum" sz="quarter" idx="12"/>
          </p:nvPr>
        </p:nvSpPr>
        <p:spPr/>
        <p:txBody>
          <a:bodyPr/>
          <a:lstStyle/>
          <a:p>
            <a:fld id="{9E6E1E7D-834D-4F5D-A5F9-5EF6F3C9CE86}" type="slidenum">
              <a:rPr lang="es-MX" smtClean="0"/>
              <a:t>‹Nº›</a:t>
            </a:fld>
            <a:endParaRPr lang="es-MX" dirty="0"/>
          </a:p>
        </p:txBody>
      </p:sp>
    </p:spTree>
    <p:extLst>
      <p:ext uri="{BB962C8B-B14F-4D97-AF65-F5344CB8AC3E}">
        <p14:creationId xmlns:p14="http://schemas.microsoft.com/office/powerpoint/2010/main" val="199621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r>
              <a:rPr lang="es-MX" dirty="0" smtClean="0"/>
              <a:t>22/05/2017</a:t>
            </a:r>
            <a:endParaRPr lang="es-MX" dirty="0"/>
          </a:p>
        </p:txBody>
      </p:sp>
      <p:sp>
        <p:nvSpPr>
          <p:cNvPr id="8" name="Marcador de pie de página 7"/>
          <p:cNvSpPr>
            <a:spLocks noGrp="1"/>
          </p:cNvSpPr>
          <p:nvPr>
            <p:ph type="ftr" sz="quarter" idx="11"/>
          </p:nvPr>
        </p:nvSpPr>
        <p:spPr>
          <a:xfrm>
            <a:off x="1511559" y="6440329"/>
            <a:ext cx="9171992" cy="365125"/>
          </a:xfrm>
          <a:prstGeom prst="rect">
            <a:avLst/>
          </a:prstGeom>
        </p:spPr>
        <p:txBody>
          <a:bodyPr/>
          <a:lstStyle/>
          <a:p>
            <a:r>
              <a:rPr lang="es-MX" dirty="0" smtClean="0"/>
              <a:t>Coordinación de Portales WEB</a:t>
            </a:r>
            <a:endParaRPr lang="es-MX" dirty="0"/>
          </a:p>
        </p:txBody>
      </p:sp>
      <p:sp>
        <p:nvSpPr>
          <p:cNvPr id="9" name="Marcador de número de diapositiva 8"/>
          <p:cNvSpPr>
            <a:spLocks noGrp="1"/>
          </p:cNvSpPr>
          <p:nvPr>
            <p:ph type="sldNum" sz="quarter" idx="12"/>
          </p:nvPr>
        </p:nvSpPr>
        <p:spPr/>
        <p:txBody>
          <a:bodyPr/>
          <a:lstStyle/>
          <a:p>
            <a:fld id="{9E6E1E7D-834D-4F5D-A5F9-5EF6F3C9CE86}" type="slidenum">
              <a:rPr lang="es-MX" smtClean="0"/>
              <a:t>‹Nº›</a:t>
            </a:fld>
            <a:endParaRPr lang="es-MX" dirty="0"/>
          </a:p>
        </p:txBody>
      </p:sp>
    </p:spTree>
    <p:extLst>
      <p:ext uri="{BB962C8B-B14F-4D97-AF65-F5344CB8AC3E}">
        <p14:creationId xmlns:p14="http://schemas.microsoft.com/office/powerpoint/2010/main" val="403904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r>
              <a:rPr lang="es-MX" dirty="0" smtClean="0"/>
              <a:t>22/05/2017</a:t>
            </a:r>
            <a:endParaRPr lang="es-MX" dirty="0"/>
          </a:p>
        </p:txBody>
      </p:sp>
      <p:sp>
        <p:nvSpPr>
          <p:cNvPr id="4" name="Marcador de pie de página 3"/>
          <p:cNvSpPr>
            <a:spLocks noGrp="1"/>
          </p:cNvSpPr>
          <p:nvPr>
            <p:ph type="ftr" sz="quarter" idx="11"/>
          </p:nvPr>
        </p:nvSpPr>
        <p:spPr>
          <a:xfrm>
            <a:off x="1511559" y="6440329"/>
            <a:ext cx="9171992" cy="365125"/>
          </a:xfrm>
          <a:prstGeom prst="rect">
            <a:avLst/>
          </a:prstGeom>
        </p:spPr>
        <p:txBody>
          <a:bodyPr/>
          <a:lstStyle/>
          <a:p>
            <a:r>
              <a:rPr lang="es-MX" dirty="0" smtClean="0"/>
              <a:t>Coordinación de Portales WEB</a:t>
            </a:r>
            <a:endParaRPr lang="es-MX" dirty="0"/>
          </a:p>
        </p:txBody>
      </p:sp>
      <p:sp>
        <p:nvSpPr>
          <p:cNvPr id="5" name="Marcador de número de diapositiva 4"/>
          <p:cNvSpPr>
            <a:spLocks noGrp="1"/>
          </p:cNvSpPr>
          <p:nvPr>
            <p:ph type="sldNum" sz="quarter" idx="12"/>
          </p:nvPr>
        </p:nvSpPr>
        <p:spPr/>
        <p:txBody>
          <a:bodyPr/>
          <a:lstStyle/>
          <a:p>
            <a:fld id="{9E6E1E7D-834D-4F5D-A5F9-5EF6F3C9CE86}" type="slidenum">
              <a:rPr lang="es-MX" smtClean="0"/>
              <a:t>‹Nº›</a:t>
            </a:fld>
            <a:endParaRPr lang="es-MX" dirty="0"/>
          </a:p>
        </p:txBody>
      </p:sp>
    </p:spTree>
    <p:extLst>
      <p:ext uri="{BB962C8B-B14F-4D97-AF65-F5344CB8AC3E}">
        <p14:creationId xmlns:p14="http://schemas.microsoft.com/office/powerpoint/2010/main" val="179192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r>
              <a:rPr lang="es-MX" dirty="0" smtClean="0"/>
              <a:t>22/05/2017</a:t>
            </a:r>
            <a:endParaRPr lang="es-MX" dirty="0"/>
          </a:p>
        </p:txBody>
      </p:sp>
      <p:sp>
        <p:nvSpPr>
          <p:cNvPr id="3" name="Marcador de pie de página 2"/>
          <p:cNvSpPr>
            <a:spLocks noGrp="1"/>
          </p:cNvSpPr>
          <p:nvPr>
            <p:ph type="ftr" sz="quarter" idx="11"/>
          </p:nvPr>
        </p:nvSpPr>
        <p:spPr>
          <a:xfrm>
            <a:off x="1511559" y="6440329"/>
            <a:ext cx="9171992" cy="365125"/>
          </a:xfrm>
          <a:prstGeom prst="rect">
            <a:avLst/>
          </a:prstGeom>
        </p:spPr>
        <p:txBody>
          <a:bodyPr/>
          <a:lstStyle/>
          <a:p>
            <a:r>
              <a:rPr lang="es-MX" dirty="0" smtClean="0"/>
              <a:t>Coordinación de Portales WEB</a:t>
            </a:r>
            <a:endParaRPr lang="es-MX" dirty="0"/>
          </a:p>
        </p:txBody>
      </p:sp>
      <p:sp>
        <p:nvSpPr>
          <p:cNvPr id="4" name="Marcador de número de diapositiva 3"/>
          <p:cNvSpPr>
            <a:spLocks noGrp="1"/>
          </p:cNvSpPr>
          <p:nvPr>
            <p:ph type="sldNum" sz="quarter" idx="12"/>
          </p:nvPr>
        </p:nvSpPr>
        <p:spPr/>
        <p:txBody>
          <a:bodyPr/>
          <a:lstStyle/>
          <a:p>
            <a:fld id="{9E6E1E7D-834D-4F5D-A5F9-5EF6F3C9CE86}" type="slidenum">
              <a:rPr lang="es-MX" smtClean="0"/>
              <a:t>‹Nº›</a:t>
            </a:fld>
            <a:endParaRPr lang="es-MX" dirty="0"/>
          </a:p>
        </p:txBody>
      </p:sp>
    </p:spTree>
    <p:extLst>
      <p:ext uri="{BB962C8B-B14F-4D97-AF65-F5344CB8AC3E}">
        <p14:creationId xmlns:p14="http://schemas.microsoft.com/office/powerpoint/2010/main" val="159922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r>
              <a:rPr lang="es-MX" dirty="0" smtClean="0"/>
              <a:t>22/05/2017</a:t>
            </a:r>
            <a:endParaRPr lang="es-MX" dirty="0"/>
          </a:p>
        </p:txBody>
      </p:sp>
      <p:sp>
        <p:nvSpPr>
          <p:cNvPr id="6" name="Marcador de pie de página 5"/>
          <p:cNvSpPr>
            <a:spLocks noGrp="1"/>
          </p:cNvSpPr>
          <p:nvPr>
            <p:ph type="ftr" sz="quarter" idx="11"/>
          </p:nvPr>
        </p:nvSpPr>
        <p:spPr>
          <a:xfrm>
            <a:off x="1511559" y="6440329"/>
            <a:ext cx="9171992" cy="365125"/>
          </a:xfrm>
          <a:prstGeom prst="rect">
            <a:avLst/>
          </a:prstGeom>
        </p:spPr>
        <p:txBody>
          <a:bodyPr/>
          <a:lstStyle/>
          <a:p>
            <a:r>
              <a:rPr lang="es-MX" dirty="0" smtClean="0"/>
              <a:t>Coordinación de Portales WEB</a:t>
            </a:r>
            <a:endParaRPr lang="es-MX" dirty="0"/>
          </a:p>
        </p:txBody>
      </p:sp>
      <p:sp>
        <p:nvSpPr>
          <p:cNvPr id="7" name="Marcador de número de diapositiva 6"/>
          <p:cNvSpPr>
            <a:spLocks noGrp="1"/>
          </p:cNvSpPr>
          <p:nvPr>
            <p:ph type="sldNum" sz="quarter" idx="12"/>
          </p:nvPr>
        </p:nvSpPr>
        <p:spPr/>
        <p:txBody>
          <a:bodyPr/>
          <a:lstStyle/>
          <a:p>
            <a:fld id="{9E6E1E7D-834D-4F5D-A5F9-5EF6F3C9CE86}" type="slidenum">
              <a:rPr lang="es-MX" smtClean="0"/>
              <a:t>‹Nº›</a:t>
            </a:fld>
            <a:endParaRPr lang="es-MX" dirty="0"/>
          </a:p>
        </p:txBody>
      </p:sp>
    </p:spTree>
    <p:extLst>
      <p:ext uri="{BB962C8B-B14F-4D97-AF65-F5344CB8AC3E}">
        <p14:creationId xmlns:p14="http://schemas.microsoft.com/office/powerpoint/2010/main" val="3833556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r>
              <a:rPr lang="es-MX" dirty="0" smtClean="0"/>
              <a:t>22/05/2017</a:t>
            </a:r>
            <a:endParaRPr lang="es-MX" dirty="0"/>
          </a:p>
        </p:txBody>
      </p:sp>
      <p:sp>
        <p:nvSpPr>
          <p:cNvPr id="6" name="Marcador de pie de página 5"/>
          <p:cNvSpPr>
            <a:spLocks noGrp="1"/>
          </p:cNvSpPr>
          <p:nvPr>
            <p:ph type="ftr" sz="quarter" idx="11"/>
          </p:nvPr>
        </p:nvSpPr>
        <p:spPr>
          <a:xfrm>
            <a:off x="1511559" y="6440329"/>
            <a:ext cx="9171992" cy="365125"/>
          </a:xfrm>
          <a:prstGeom prst="rect">
            <a:avLst/>
          </a:prstGeom>
        </p:spPr>
        <p:txBody>
          <a:bodyPr/>
          <a:lstStyle/>
          <a:p>
            <a:r>
              <a:rPr lang="es-MX" dirty="0" smtClean="0"/>
              <a:t>Coordinación de Portales WEB</a:t>
            </a:r>
            <a:endParaRPr lang="es-MX" dirty="0"/>
          </a:p>
        </p:txBody>
      </p:sp>
      <p:sp>
        <p:nvSpPr>
          <p:cNvPr id="7" name="Marcador de número de diapositiva 6"/>
          <p:cNvSpPr>
            <a:spLocks noGrp="1"/>
          </p:cNvSpPr>
          <p:nvPr>
            <p:ph type="sldNum" sz="quarter" idx="12"/>
          </p:nvPr>
        </p:nvSpPr>
        <p:spPr/>
        <p:txBody>
          <a:bodyPr/>
          <a:lstStyle/>
          <a:p>
            <a:fld id="{9E6E1E7D-834D-4F5D-A5F9-5EF6F3C9CE86}" type="slidenum">
              <a:rPr lang="es-MX" smtClean="0"/>
              <a:t>‹Nº›</a:t>
            </a:fld>
            <a:endParaRPr lang="es-MX" dirty="0"/>
          </a:p>
        </p:txBody>
      </p:sp>
    </p:spTree>
    <p:extLst>
      <p:ext uri="{BB962C8B-B14F-4D97-AF65-F5344CB8AC3E}">
        <p14:creationId xmlns:p14="http://schemas.microsoft.com/office/powerpoint/2010/main" val="222795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hyperlink" Target="http://www.uv.mx/personal/alorandi" TargetMode="External"/><Relationship Id="rId2" Type="http://schemas.openxmlformats.org/officeDocument/2006/relationships/slideLayout" Target="../slideLayouts/slideLayout2.xml"/><Relationship Id="rId16" Type="http://schemas.openxmlformats.org/officeDocument/2006/relationships/hyperlink" Target="mailto:alorandi@uv.mx"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uv.mx/veracruz/portales-web/"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6" name="Rectángulo 15"/>
          <p:cNvSpPr/>
          <p:nvPr userDrawn="1"/>
        </p:nvSpPr>
        <p:spPr>
          <a:xfrm>
            <a:off x="0" y="365124"/>
            <a:ext cx="12192000" cy="1171251"/>
          </a:xfrm>
          <a:prstGeom prst="rect">
            <a:avLst/>
          </a:prstGeom>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pic>
        <p:nvPicPr>
          <p:cNvPr id="18" name="Imagen 1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078685" y="178025"/>
            <a:ext cx="1719509" cy="1504571"/>
          </a:xfrm>
          <a:prstGeom prst="rect">
            <a:avLst/>
          </a:prstGeom>
        </p:spPr>
      </p:pic>
      <p:sp>
        <p:nvSpPr>
          <p:cNvPr id="2" name="Marcador de título 1"/>
          <p:cNvSpPr>
            <a:spLocks noGrp="1"/>
          </p:cNvSpPr>
          <p:nvPr>
            <p:ph type="title"/>
          </p:nvPr>
        </p:nvSpPr>
        <p:spPr>
          <a:xfrm>
            <a:off x="615553" y="365125"/>
            <a:ext cx="8360496" cy="1325563"/>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Marcador de texto 2"/>
          <p:cNvSpPr>
            <a:spLocks noGrp="1"/>
          </p:cNvSpPr>
          <p:nvPr>
            <p:ph type="body" idx="1"/>
          </p:nvPr>
        </p:nvSpPr>
        <p:spPr>
          <a:xfrm>
            <a:off x="592304" y="1713658"/>
            <a:ext cx="11294895" cy="4642691"/>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Marcador de fecha 3"/>
          <p:cNvSpPr>
            <a:spLocks noGrp="1"/>
          </p:cNvSpPr>
          <p:nvPr>
            <p:ph type="dt" sz="half" idx="2"/>
          </p:nvPr>
        </p:nvSpPr>
        <p:spPr>
          <a:xfrm>
            <a:off x="73082" y="6440329"/>
            <a:ext cx="117411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s-MX" dirty="0" smtClean="0"/>
              <a:t>22/05/2017</a:t>
            </a:r>
            <a:endParaRPr lang="es-MX" dirty="0"/>
          </a:p>
        </p:txBody>
      </p:sp>
      <p:sp>
        <p:nvSpPr>
          <p:cNvPr id="6" name="Marcador de número de diapositiva 5"/>
          <p:cNvSpPr>
            <a:spLocks noGrp="1"/>
          </p:cNvSpPr>
          <p:nvPr>
            <p:ph type="sldNum" sz="quarter" idx="4"/>
          </p:nvPr>
        </p:nvSpPr>
        <p:spPr>
          <a:xfrm>
            <a:off x="10944808" y="6440329"/>
            <a:ext cx="94083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E1E7D-834D-4F5D-A5F9-5EF6F3C9CE86}" type="slidenum">
              <a:rPr lang="es-MX" smtClean="0"/>
              <a:t>‹Nº›</a:t>
            </a:fld>
            <a:endParaRPr lang="es-MX" dirty="0"/>
          </a:p>
        </p:txBody>
      </p:sp>
      <p:sp>
        <p:nvSpPr>
          <p:cNvPr id="19" name="CuadroTexto 18"/>
          <p:cNvSpPr txBox="1"/>
          <p:nvPr userDrawn="1"/>
        </p:nvSpPr>
        <p:spPr>
          <a:xfrm>
            <a:off x="4337318" y="6415122"/>
            <a:ext cx="3035254" cy="369332"/>
          </a:xfrm>
          <a:prstGeom prst="rect">
            <a:avLst/>
          </a:prstGeom>
          <a:noFill/>
        </p:spPr>
        <p:txBody>
          <a:bodyPr wrap="none" rtlCol="0">
            <a:spAutoFit/>
          </a:bodyPr>
          <a:lstStyle/>
          <a:p>
            <a:r>
              <a:rPr lang="es-MX" dirty="0" smtClean="0">
                <a:hlinkClick r:id="rId14"/>
              </a:rPr>
              <a:t>Coordinación de portales WEB</a:t>
            </a:r>
            <a:endParaRPr lang="es-MX" dirty="0"/>
          </a:p>
        </p:txBody>
      </p:sp>
      <p:pic>
        <p:nvPicPr>
          <p:cNvPr id="20" name="Imagen 1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944808" y="506469"/>
            <a:ext cx="880175" cy="880175"/>
          </a:xfrm>
          <a:prstGeom prst="rect">
            <a:avLst/>
          </a:prstGeom>
        </p:spPr>
      </p:pic>
      <p:sp>
        <p:nvSpPr>
          <p:cNvPr id="5" name="4 CuadroTexto"/>
          <p:cNvSpPr txBox="1"/>
          <p:nvPr userDrawn="1"/>
        </p:nvSpPr>
        <p:spPr>
          <a:xfrm>
            <a:off x="0" y="2706037"/>
            <a:ext cx="615553" cy="2876107"/>
          </a:xfrm>
          <a:prstGeom prst="rect">
            <a:avLst/>
          </a:prstGeom>
          <a:noFill/>
        </p:spPr>
        <p:txBody>
          <a:bodyPr vert="vert270" wrap="none" rtlCol="0">
            <a:spAutoFit/>
          </a:bodyPr>
          <a:lstStyle/>
          <a:p>
            <a:pPr algn="ctr"/>
            <a:r>
              <a:rPr lang="es-MX" sz="1400" dirty="0" smtClean="0">
                <a:hlinkClick r:id="rId16"/>
              </a:rPr>
              <a:t>alorandi@uv.mx</a:t>
            </a:r>
            <a:endParaRPr lang="es-MX" sz="1400" dirty="0" smtClean="0"/>
          </a:p>
          <a:p>
            <a:pPr algn="ctr"/>
            <a:r>
              <a:rPr lang="es-MX" sz="1400" dirty="0" smtClean="0">
                <a:hlinkClick r:id="rId17"/>
              </a:rPr>
              <a:t>http://www.uv.mx/personal/alorandi</a:t>
            </a:r>
            <a:r>
              <a:rPr lang="es-MX" sz="1400" dirty="0" smtClean="0"/>
              <a:t>  </a:t>
            </a:r>
          </a:p>
        </p:txBody>
      </p:sp>
    </p:spTree>
    <p:extLst>
      <p:ext uri="{BB962C8B-B14F-4D97-AF65-F5344CB8AC3E}">
        <p14:creationId xmlns:p14="http://schemas.microsoft.com/office/powerpoint/2010/main" val="1832872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v.mx/veracruz/portales-we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alorandi@uv.m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alorandi@uv.mx" TargetMode="External"/><Relationship Id="rId2" Type="http://schemas.openxmlformats.org/officeDocument/2006/relationships/hyperlink" Target="https://www.uv.mx/veracruz/portales-web/"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witter.com/EventosVerU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witter.com/EventosVerUV" TargetMode="External"/><Relationship Id="rId2" Type="http://schemas.openxmlformats.org/officeDocument/2006/relationships/hyperlink" Target="https://www.uv.mx/veracruz/portales-we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witter.com/instingtw" TargetMode="External"/><Relationship Id="rId2" Type="http://schemas.openxmlformats.org/officeDocument/2006/relationships/hyperlink" Target="https://twitter.com/EventosVerUV" TargetMode="External"/><Relationship Id="rId1" Type="http://schemas.openxmlformats.org/officeDocument/2006/relationships/slideLayout" Target="../slideLayouts/slideLayout2.xml"/><Relationship Id="rId4" Type="http://schemas.openxmlformats.org/officeDocument/2006/relationships/hyperlink" Target="https://twitter.com/IIMB_UV"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witter.com/instingtw" TargetMode="External"/><Relationship Id="rId2" Type="http://schemas.openxmlformats.org/officeDocument/2006/relationships/hyperlink" Target="https://twitter.com/EventosVerUV" TargetMode="External"/><Relationship Id="rId1" Type="http://schemas.openxmlformats.org/officeDocument/2006/relationships/slideLayout" Target="../slideLayouts/slideLayout2.xml"/><Relationship Id="rId4" Type="http://schemas.openxmlformats.org/officeDocument/2006/relationships/hyperlink" Target="https://twitter.com/IIMB_U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dirty="0" smtClean="0"/>
              <a:t>Portales institucionales</a:t>
            </a:r>
            <a:endParaRPr lang="es-MX" dirty="0"/>
          </a:p>
        </p:txBody>
      </p:sp>
      <p:sp>
        <p:nvSpPr>
          <p:cNvPr id="3" name="Subtítulo 2"/>
          <p:cNvSpPr>
            <a:spLocks noGrp="1"/>
          </p:cNvSpPr>
          <p:nvPr>
            <p:ph type="subTitle" idx="1"/>
          </p:nvPr>
        </p:nvSpPr>
        <p:spPr/>
        <p:txBody>
          <a:bodyPr/>
          <a:lstStyle/>
          <a:p>
            <a:r>
              <a:rPr lang="es-MX" dirty="0" smtClean="0"/>
              <a:t>Sitios de colaboración y algunas otras cosas</a:t>
            </a:r>
            <a:endParaRPr lang="es-MX" dirty="0"/>
          </a:p>
        </p:txBody>
      </p:sp>
      <p:sp>
        <p:nvSpPr>
          <p:cNvPr id="5" name="Rectángulo 4"/>
          <p:cNvSpPr/>
          <p:nvPr/>
        </p:nvSpPr>
        <p:spPr>
          <a:xfrm>
            <a:off x="4565869" y="5349875"/>
            <a:ext cx="3060261" cy="1186607"/>
          </a:xfrm>
          <a:prstGeom prst="rect">
            <a:avLst/>
          </a:prstGeom>
        </p:spPr>
        <p:txBody>
          <a:bodyPr wrap="none">
            <a:spAutoFit/>
          </a:bodyPr>
          <a:lstStyle/>
          <a:p>
            <a:pPr marL="317500" indent="-292735" algn="ctr">
              <a:lnSpc>
                <a:spcPct val="107000"/>
              </a:lnSpc>
              <a:spcAft>
                <a:spcPts val="800"/>
              </a:spcAft>
            </a:pPr>
            <a:r>
              <a:rPr lang="es-MX" dirty="0">
                <a:solidFill>
                  <a:srgbClr val="000000"/>
                </a:solidFill>
                <a:latin typeface="Calibri" panose="020F0502020204030204" pitchFamily="34" charset="0"/>
                <a:ea typeface="Calibri" panose="020F0502020204030204" pitchFamily="34" charset="0"/>
                <a:hlinkClick r:id="rId3"/>
              </a:rPr>
              <a:t>Coordinación de portales </a:t>
            </a:r>
            <a:r>
              <a:rPr lang="es-MX" dirty="0" smtClean="0">
                <a:solidFill>
                  <a:srgbClr val="000000"/>
                </a:solidFill>
                <a:latin typeface="Calibri" panose="020F0502020204030204" pitchFamily="34" charset="0"/>
                <a:ea typeface="Calibri" panose="020F0502020204030204" pitchFamily="34" charset="0"/>
                <a:hlinkClick r:id="rId3"/>
              </a:rPr>
              <a:t>WEB</a:t>
            </a:r>
            <a:endParaRPr lang="es-MX" dirty="0" smtClean="0">
              <a:solidFill>
                <a:srgbClr val="000000"/>
              </a:solidFill>
              <a:latin typeface="Calibri" panose="020F0502020204030204" pitchFamily="34" charset="0"/>
              <a:ea typeface="Calibri" panose="020F0502020204030204" pitchFamily="34" charset="0"/>
            </a:endParaRPr>
          </a:p>
          <a:p>
            <a:pPr marL="317500" indent="-292735" algn="ctr">
              <a:lnSpc>
                <a:spcPct val="107000"/>
              </a:lnSpc>
              <a:spcAft>
                <a:spcPts val="800"/>
              </a:spcAft>
            </a:pPr>
            <a:r>
              <a:rPr lang="es-MX" i="1" dirty="0" smtClean="0">
                <a:solidFill>
                  <a:srgbClr val="000000"/>
                </a:solidFill>
                <a:latin typeface="Calibri" panose="020F0502020204030204" pitchFamily="34" charset="0"/>
                <a:ea typeface="Calibri" panose="020F0502020204030204" pitchFamily="34" charset="0"/>
                <a:hlinkClick r:id="rId4"/>
              </a:rPr>
              <a:t>alorandi@uv.mx</a:t>
            </a:r>
            <a:endParaRPr lang="es-MX" i="1" dirty="0">
              <a:solidFill>
                <a:srgbClr val="000000"/>
              </a:solidFill>
              <a:latin typeface="Calibri" panose="020F0502020204030204" pitchFamily="34" charset="0"/>
              <a:ea typeface="Calibri" panose="020F0502020204030204" pitchFamily="34" charset="0"/>
            </a:endParaRPr>
          </a:p>
          <a:p>
            <a:pPr marL="317500" indent="-292735" algn="ctr">
              <a:lnSpc>
                <a:spcPct val="107000"/>
              </a:lnSpc>
              <a:spcAft>
                <a:spcPts val="800"/>
              </a:spcAft>
            </a:pPr>
            <a:r>
              <a:rPr lang="es-MX" dirty="0" smtClean="0">
                <a:solidFill>
                  <a:srgbClr val="000000"/>
                </a:solidFill>
                <a:latin typeface="Calibri" panose="020F0502020204030204" pitchFamily="34" charset="0"/>
                <a:ea typeface="Calibri" panose="020F0502020204030204" pitchFamily="34" charset="0"/>
              </a:rPr>
              <a:t>22 de mayo de 2017</a:t>
            </a:r>
            <a:endParaRPr lang="es-MX"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16298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Acciones</a:t>
            </a:r>
            <a:endParaRPr lang="es-MX" dirty="0"/>
          </a:p>
        </p:txBody>
      </p:sp>
      <p:sp>
        <p:nvSpPr>
          <p:cNvPr id="3" name="Marcador de contenido 2"/>
          <p:cNvSpPr>
            <a:spLocks noGrp="1"/>
          </p:cNvSpPr>
          <p:nvPr>
            <p:ph idx="1"/>
          </p:nvPr>
        </p:nvSpPr>
        <p:spPr/>
        <p:txBody>
          <a:bodyPr>
            <a:normAutofit lnSpcReduction="10000"/>
          </a:bodyPr>
          <a:lstStyle/>
          <a:p>
            <a:pPr lvl="0" fontAlgn="base"/>
            <a:r>
              <a:rPr lang="es-MX" dirty="0"/>
              <a:t>Establecer reuniones </a:t>
            </a:r>
            <a:r>
              <a:rPr lang="es-MX" dirty="0" smtClean="0"/>
              <a:t>bimestrales que </a:t>
            </a:r>
            <a:r>
              <a:rPr lang="es-MX" dirty="0"/>
              <a:t>faciliten la comunicación entre los administradores de los portales institucionales y supervisar que se respeten los estándares </a:t>
            </a:r>
            <a:r>
              <a:rPr lang="es-MX" dirty="0" smtClean="0"/>
              <a:t>establecidos.</a:t>
            </a:r>
          </a:p>
          <a:p>
            <a:pPr lvl="0" fontAlgn="base"/>
            <a:r>
              <a:rPr lang="es-MX" dirty="0" smtClean="0"/>
              <a:t>Subir material de apoyo y principalmente videos al portal de la Coordinación de Portales WEB sobre la administración de los sitios institucionales.</a:t>
            </a:r>
            <a:endParaRPr lang="es-MX" dirty="0"/>
          </a:p>
          <a:p>
            <a:pPr lvl="0" fontAlgn="base"/>
            <a:r>
              <a:rPr lang="es-MX" dirty="0"/>
              <a:t>Ofrecer algunos cursos de capacitación preferiblemente en ProFA para </a:t>
            </a:r>
            <a:r>
              <a:rPr lang="es-MX" dirty="0" smtClean="0"/>
              <a:t>académicos de la región y de ser posible para administradores </a:t>
            </a:r>
            <a:r>
              <a:rPr lang="es-MX" dirty="0"/>
              <a:t>de portales </a:t>
            </a:r>
            <a:r>
              <a:rPr lang="es-MX" dirty="0" smtClean="0"/>
              <a:t>institucionales.</a:t>
            </a:r>
            <a:endParaRPr lang="es-MX" dirty="0"/>
          </a:p>
          <a:p>
            <a:pPr lvl="0" fontAlgn="base"/>
            <a:r>
              <a:rPr lang="es-MX" dirty="0"/>
              <a:t>Tener al menos 2 reuniones en el año con la vicerrectoría para hacer los cambios necesarios en el portal regional y adecuarlo a sus necesidades.</a:t>
            </a:r>
          </a:p>
          <a:p>
            <a:endParaRPr lang="es-MX" dirty="0"/>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10</a:t>
            </a:fld>
            <a:endParaRPr lang="es-MX" dirty="0"/>
          </a:p>
        </p:txBody>
      </p:sp>
    </p:spTree>
    <p:extLst>
      <p:ext uri="{BB962C8B-B14F-4D97-AF65-F5344CB8AC3E}">
        <p14:creationId xmlns:p14="http://schemas.microsoft.com/office/powerpoint/2010/main" val="1052772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normAutofit lnSpcReduction="10000"/>
          </a:bodyPr>
          <a:lstStyle/>
          <a:p>
            <a:r>
              <a:rPr lang="es-MX" dirty="0" smtClean="0"/>
              <a:t>Solicitar al menos una reunión en el año con los directores y sus académicos, de los portales que se administran en esta coordinación para hacer los cambios necesarios y adecuarlos a sus necesidades.</a:t>
            </a:r>
          </a:p>
          <a:p>
            <a:r>
              <a:rPr lang="es-MX" dirty="0" smtClean="0"/>
              <a:t>Solicitar al menos una reunión en el año con los directores, responsables del portal y sus académicos, de los demás de la región, para hacer los cambios necesarios y adecuarlos a sus necesidades.</a:t>
            </a:r>
          </a:p>
          <a:p>
            <a:r>
              <a:rPr lang="es-MX" dirty="0" smtClean="0"/>
              <a:t>Solicitar al menos una reunión en el año con los cuerpos académicos y grupos de colaboración que tienen un portal institucional, para hacer los cambios necesarios y adecuarlos a sus necesidades.</a:t>
            </a:r>
          </a:p>
          <a:p>
            <a:r>
              <a:rPr lang="es-MX" dirty="0" smtClean="0"/>
              <a:t>Poner en operación el espacio para difusión de la ciencia en el portal regional que ya tiene más de un año de haber sido creado.</a:t>
            </a:r>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11</a:t>
            </a:fld>
            <a:endParaRPr lang="es-MX" dirty="0"/>
          </a:p>
        </p:txBody>
      </p:sp>
    </p:spTree>
    <p:extLst>
      <p:ext uri="{BB962C8B-B14F-4D97-AF65-F5344CB8AC3E}">
        <p14:creationId xmlns:p14="http://schemas.microsoft.com/office/powerpoint/2010/main" val="2808266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normAutofit lnSpcReduction="10000"/>
          </a:bodyPr>
          <a:lstStyle/>
          <a:p>
            <a:pPr lvl="0" fontAlgn="base"/>
            <a:endParaRPr lang="es-MX" dirty="0" smtClean="0"/>
          </a:p>
          <a:p>
            <a:pPr fontAlgn="base"/>
            <a:r>
              <a:rPr lang="es-MX" dirty="0" smtClean="0"/>
              <a:t>Revisar los sitios de colaboración para ver su aplicación y utilidad y en su caso reordenarlos y dar la capacitación necesaria para su explotación.</a:t>
            </a:r>
          </a:p>
          <a:p>
            <a:pPr fontAlgn="base"/>
            <a:r>
              <a:rPr lang="es-MX" dirty="0" smtClean="0"/>
              <a:t>Buscar realizar un trabajo más coordinado entre esta coordinación y las coordinaciones regionales de comunicación universitaria, redes sociales, iTunesU-UV y la DGTI.</a:t>
            </a:r>
          </a:p>
          <a:p>
            <a:pPr lvl="0" fontAlgn="base"/>
            <a:r>
              <a:rPr lang="es-MX" dirty="0" smtClean="0"/>
              <a:t>Ofrecer </a:t>
            </a:r>
            <a:r>
              <a:rPr lang="es-MX" dirty="0"/>
              <a:t>al menos el taller de páginas personales, blogs y redes sociales a los encargados de los portales institucionales buscando su </a:t>
            </a:r>
            <a:r>
              <a:rPr lang="es-MX" dirty="0" smtClean="0"/>
              <a:t>capacitación.</a:t>
            </a:r>
            <a:endParaRPr lang="es-MX" dirty="0"/>
          </a:p>
          <a:p>
            <a:pPr lvl="0" fontAlgn="base"/>
            <a:r>
              <a:rPr lang="es-MX" dirty="0"/>
              <a:t>Revisar el estado de los portales de los cuerpos </a:t>
            </a:r>
            <a:r>
              <a:rPr lang="es-MX" dirty="0" smtClean="0"/>
              <a:t>académicos.</a:t>
            </a:r>
          </a:p>
          <a:p>
            <a:pPr lvl="0" fontAlgn="base"/>
            <a:r>
              <a:rPr lang="es-MX" dirty="0" smtClean="0"/>
              <a:t>Continuar con las pláticas a los alumnos de nuevo ingreso sobre el uso de Eminus.</a:t>
            </a:r>
            <a:endParaRPr lang="es-MX" dirty="0"/>
          </a:p>
          <a:p>
            <a:endParaRPr lang="es-MX" dirty="0"/>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12</a:t>
            </a:fld>
            <a:endParaRPr lang="es-MX" dirty="0"/>
          </a:p>
        </p:txBody>
      </p:sp>
    </p:spTree>
    <p:extLst>
      <p:ext uri="{BB962C8B-B14F-4D97-AF65-F5344CB8AC3E}">
        <p14:creationId xmlns:p14="http://schemas.microsoft.com/office/powerpoint/2010/main" val="2630454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pPr algn="ctr"/>
            <a:r>
              <a:rPr lang="es-MX" dirty="0" smtClean="0"/>
              <a:t>Gracias!</a:t>
            </a:r>
            <a:endParaRPr lang="es-MX" dirty="0"/>
          </a:p>
        </p:txBody>
      </p:sp>
      <p:sp>
        <p:nvSpPr>
          <p:cNvPr id="7" name="Marcador de texto 6"/>
          <p:cNvSpPr>
            <a:spLocks noGrp="1"/>
          </p:cNvSpPr>
          <p:nvPr>
            <p:ph type="body" idx="1"/>
          </p:nvPr>
        </p:nvSpPr>
        <p:spPr/>
        <p:txBody>
          <a:bodyPr/>
          <a:lstStyle/>
          <a:p>
            <a:pPr marL="317500" indent="-292735" algn="ctr">
              <a:lnSpc>
                <a:spcPct val="107000"/>
              </a:lnSpc>
              <a:spcAft>
                <a:spcPts val="800"/>
              </a:spcAft>
            </a:pPr>
            <a:r>
              <a:rPr lang="es-MX" dirty="0" smtClean="0">
                <a:solidFill>
                  <a:srgbClr val="000000"/>
                </a:solidFill>
                <a:latin typeface="Calibri" panose="020F0502020204030204" pitchFamily="34" charset="0"/>
                <a:ea typeface="Calibri" panose="020F0502020204030204" pitchFamily="34" charset="0"/>
                <a:hlinkClick r:id="rId2"/>
              </a:rPr>
              <a:t>Coordinación de portales WEB</a:t>
            </a:r>
            <a:endParaRPr lang="es-MX" dirty="0" smtClean="0">
              <a:solidFill>
                <a:srgbClr val="000000"/>
              </a:solidFill>
              <a:latin typeface="Calibri" panose="020F0502020204030204" pitchFamily="34" charset="0"/>
              <a:ea typeface="Calibri" panose="020F0502020204030204" pitchFamily="34" charset="0"/>
            </a:endParaRPr>
          </a:p>
          <a:p>
            <a:pPr marL="317500" indent="-292735" algn="ctr">
              <a:lnSpc>
                <a:spcPct val="107000"/>
              </a:lnSpc>
              <a:spcAft>
                <a:spcPts val="800"/>
              </a:spcAft>
            </a:pPr>
            <a:r>
              <a:rPr lang="es-MX" i="1" dirty="0" smtClean="0">
                <a:solidFill>
                  <a:srgbClr val="000000"/>
                </a:solidFill>
                <a:latin typeface="Calibri" panose="020F0502020204030204" pitchFamily="34" charset="0"/>
                <a:ea typeface="Calibri" panose="020F0502020204030204" pitchFamily="34" charset="0"/>
                <a:hlinkClick r:id="rId3"/>
              </a:rPr>
              <a:t>alorandi@uv.mx</a:t>
            </a:r>
            <a:endParaRPr lang="es-MX" i="1" dirty="0" smtClean="0">
              <a:solidFill>
                <a:srgbClr val="000000"/>
              </a:solidFill>
              <a:latin typeface="Calibri" panose="020F0502020204030204" pitchFamily="34" charset="0"/>
              <a:ea typeface="Calibri" panose="020F0502020204030204" pitchFamily="34" charset="0"/>
            </a:endParaRPr>
          </a:p>
          <a:p>
            <a:endParaRPr lang="es-MX" dirty="0"/>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5" name="Marcador de número de diapositiva 4"/>
          <p:cNvSpPr>
            <a:spLocks noGrp="1"/>
          </p:cNvSpPr>
          <p:nvPr>
            <p:ph type="sldNum" sz="quarter" idx="12"/>
          </p:nvPr>
        </p:nvSpPr>
        <p:spPr/>
        <p:txBody>
          <a:bodyPr/>
          <a:lstStyle/>
          <a:p>
            <a:fld id="{9E6E1E7D-834D-4F5D-A5F9-5EF6F3C9CE86}" type="slidenum">
              <a:rPr lang="es-MX" smtClean="0"/>
              <a:t>13</a:t>
            </a:fld>
            <a:endParaRPr lang="es-MX" dirty="0"/>
          </a:p>
        </p:txBody>
      </p:sp>
    </p:spTree>
    <p:extLst>
      <p:ext uri="{BB962C8B-B14F-4D97-AF65-F5344CB8AC3E}">
        <p14:creationId xmlns:p14="http://schemas.microsoft.com/office/powerpoint/2010/main" val="16548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a:t>
            </a:r>
            <a:endParaRPr lang="es-MX" dirty="0"/>
          </a:p>
        </p:txBody>
      </p:sp>
      <p:sp>
        <p:nvSpPr>
          <p:cNvPr id="3" name="Marcador de contenido 2"/>
          <p:cNvSpPr>
            <a:spLocks noGrp="1"/>
          </p:cNvSpPr>
          <p:nvPr>
            <p:ph idx="1"/>
          </p:nvPr>
        </p:nvSpPr>
        <p:spPr/>
        <p:txBody>
          <a:bodyPr>
            <a:normAutofit fontScale="85000" lnSpcReduction="20000"/>
          </a:bodyPr>
          <a:lstStyle/>
          <a:p>
            <a:pPr marL="0" indent="0" algn="ctr">
              <a:buNone/>
            </a:pPr>
            <a:r>
              <a:rPr lang="es-MX" u="sng" dirty="0" smtClean="0"/>
              <a:t>Mantener el portal regional, los portales institucionales y los sitios de colaboración actualizados y acordes con las políticas que sobre los mismos que dicta la Universidad Veracruzana.</a:t>
            </a:r>
          </a:p>
          <a:p>
            <a:pPr marL="0" indent="0" algn="ctr">
              <a:buNone/>
            </a:pPr>
            <a:r>
              <a:rPr lang="es-MX" u="sng" dirty="0" smtClean="0"/>
              <a:t>Adicionalmente: Apoyar a la Coordinación de Comunicación Universitaria Regional en la publicación de noticias en el portal institucional, hacer difusión y dar capacitación en el uso de Eminus a la región y todo lo relacionado con el uso de las TIC, incluyendo cursos ProFA relacionados con esto.  </a:t>
            </a:r>
          </a:p>
          <a:p>
            <a:r>
              <a:rPr lang="es-MX" dirty="0" smtClean="0"/>
              <a:t>Esto nació a partir de la descentralización de cada portal institucional en la administración pasada, buscando unificar el aspecto, navegación y cuidado de la imagen institucional.</a:t>
            </a:r>
          </a:p>
          <a:p>
            <a:r>
              <a:rPr lang="es-MX" dirty="0" smtClean="0"/>
              <a:t>Se delegó en la coordinación regional:</a:t>
            </a:r>
          </a:p>
          <a:p>
            <a:pPr lvl="1"/>
            <a:r>
              <a:rPr lang="es-MX" dirty="0" smtClean="0"/>
              <a:t>Creación, modificación y cuidado de todos los portales de la región.</a:t>
            </a:r>
          </a:p>
          <a:p>
            <a:pPr lvl="1"/>
            <a:r>
              <a:rPr lang="es-MX" dirty="0" smtClean="0"/>
              <a:t>Creación de todos los sitios WEB que se requieran incluyendo congresos, foros, y a iniciativa de esta región, los portales institucionales de cuerpos académicos y grupos de colaboración.</a:t>
            </a:r>
          </a:p>
          <a:p>
            <a:pPr lvl="1"/>
            <a:r>
              <a:rPr lang="es-MX" dirty="0" smtClean="0"/>
              <a:t>La creación y administración de sitios de colaboración.</a:t>
            </a:r>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2</a:t>
            </a:fld>
            <a:endParaRPr lang="es-MX" dirty="0"/>
          </a:p>
        </p:txBody>
      </p:sp>
    </p:spTree>
    <p:extLst>
      <p:ext uri="{BB962C8B-B14F-4D97-AF65-F5344CB8AC3E}">
        <p14:creationId xmlns:p14="http://schemas.microsoft.com/office/powerpoint/2010/main" val="24605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a:t>
            </a:r>
            <a:endParaRPr lang="es-MX" dirty="0"/>
          </a:p>
        </p:txBody>
      </p:sp>
      <p:sp>
        <p:nvSpPr>
          <p:cNvPr id="3" name="Marcador de contenido 2"/>
          <p:cNvSpPr>
            <a:spLocks noGrp="1"/>
          </p:cNvSpPr>
          <p:nvPr>
            <p:ph idx="1"/>
          </p:nvPr>
        </p:nvSpPr>
        <p:spPr/>
        <p:txBody>
          <a:bodyPr>
            <a:normAutofit fontScale="92500" lnSpcReduction="10000"/>
          </a:bodyPr>
          <a:lstStyle/>
          <a:p>
            <a:r>
              <a:rPr lang="es-MX" dirty="0" smtClean="0"/>
              <a:t>Crear y adecuar un conjunto de plantillas estándar de sitios para facultades, institutos, cuerpos académicos, foros y congresos, que se han puesto a disposición de la Vicerrectoría.</a:t>
            </a:r>
          </a:p>
          <a:p>
            <a:r>
              <a:rPr lang="es-MX" dirty="0" smtClean="0"/>
              <a:t>Administrar los sitios de colaboración de la región.</a:t>
            </a:r>
          </a:p>
          <a:p>
            <a:r>
              <a:rPr lang="es-MX" dirty="0" smtClean="0"/>
              <a:t>Administrar la cuenta de Twitter de la región </a:t>
            </a:r>
            <a:r>
              <a:rPr lang="es-MX" dirty="0" smtClean="0">
                <a:hlinkClick r:id="rId2"/>
              </a:rPr>
              <a:t>@EventosVerUV</a:t>
            </a:r>
            <a:r>
              <a:rPr lang="es-MX" dirty="0" smtClean="0"/>
              <a:t> y las que sean requeridas.</a:t>
            </a:r>
          </a:p>
          <a:p>
            <a:r>
              <a:rPr lang="es-MX" dirty="0" smtClean="0"/>
              <a:t>Administrar los portales institucionales que así lo requieran.</a:t>
            </a:r>
          </a:p>
          <a:p>
            <a:r>
              <a:rPr lang="es-MX" dirty="0" smtClean="0"/>
              <a:t>Dar pláticas de inducción a los estudiantes de nuevo ingreso sobre Eminus</a:t>
            </a:r>
          </a:p>
          <a:p>
            <a:r>
              <a:rPr lang="es-MX" dirty="0" smtClean="0"/>
              <a:t>Dar cursos ProFA de Eminus y el uso de las TIC en la docencia.</a:t>
            </a:r>
          </a:p>
          <a:p>
            <a:r>
              <a:rPr lang="es-MX" dirty="0" smtClean="0"/>
              <a:t>Apoyar a la Coordinación de Comunicación Universitaria Regional en la publicación de noticias en el portal de la Región.</a:t>
            </a:r>
          </a:p>
          <a:p>
            <a:endParaRPr lang="es-MX" dirty="0"/>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3</a:t>
            </a:fld>
            <a:endParaRPr lang="es-MX" dirty="0"/>
          </a:p>
        </p:txBody>
      </p:sp>
    </p:spTree>
    <p:extLst>
      <p:ext uri="{BB962C8B-B14F-4D97-AF65-F5344CB8AC3E}">
        <p14:creationId xmlns:p14="http://schemas.microsoft.com/office/powerpoint/2010/main" val="3154863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Presencia</a:t>
            </a:r>
            <a:endParaRPr lang="es-MX" dirty="0"/>
          </a:p>
        </p:txBody>
      </p:sp>
      <p:sp>
        <p:nvSpPr>
          <p:cNvPr id="3" name="Marcador de contenido 2"/>
          <p:cNvSpPr>
            <a:spLocks noGrp="1"/>
          </p:cNvSpPr>
          <p:nvPr>
            <p:ph idx="1"/>
          </p:nvPr>
        </p:nvSpPr>
        <p:spPr/>
        <p:txBody>
          <a:bodyPr>
            <a:normAutofit fontScale="85000" lnSpcReduction="20000"/>
          </a:bodyPr>
          <a:lstStyle/>
          <a:p>
            <a:r>
              <a:rPr lang="es-MX" dirty="0" smtClean="0"/>
              <a:t>A la fecha se cuenta con un portal regional, un portal por cada facultad (13), instituto (4), centro (3), USBI (1), posgrados (21) y coordinaciones regionales y se apoya a cada uno de ellos si lo solicitan</a:t>
            </a:r>
          </a:p>
          <a:p>
            <a:pPr lvl="1"/>
            <a:r>
              <a:rPr lang="es-MX" dirty="0" smtClean="0"/>
              <a:t>Adicionalmente se cuenta con 12 portales de Cuerpos Académicos (Agro negocios Sustentables, Educación Física y Salud, Planificación del Desarrollo Turístico, Gestión Tecnológica: Aplicación en Educación y Negocios, Entornos Innovadores de Aprendizaje, Estudios en Comunicación e Información, Estulticia, Ingeniería de Corrosión y Protección, Dinámica de Sistemas, Estudios Institucionales José Ramón Cossío Díaz, Retos y Expectativas de las Organizaciones y Aplicaciones de las Tecnologías de la Información,  siendo la única región de la U.V. que ha tratado de fomentar estos portales.</a:t>
            </a:r>
          </a:p>
          <a:p>
            <a:r>
              <a:rPr lang="es-MX" dirty="0" smtClean="0"/>
              <a:t>Se cuenta con el sitio de colaboración regional de donde se derivan los sitios necesarios en la región y la </a:t>
            </a:r>
            <a:r>
              <a:rPr lang="es-MX" dirty="0"/>
              <a:t>coordinación administra el portal regional, el portal del Instituto de Ingeniería, el del Instituto de Investigaciones Médico </a:t>
            </a:r>
            <a:r>
              <a:rPr lang="es-MX" dirty="0" smtClean="0"/>
              <a:t>Biológicas, el del Centro </a:t>
            </a:r>
            <a:r>
              <a:rPr lang="es-MX" dirty="0"/>
              <a:t>de Iniciación Musical </a:t>
            </a:r>
            <a:r>
              <a:rPr lang="es-MX" dirty="0" smtClean="0"/>
              <a:t>Infantil y el C.A. UVCA-281 Dinámica de Sistemas. </a:t>
            </a:r>
            <a:endParaRPr lang="es-MX" dirty="0"/>
          </a:p>
          <a:p>
            <a:r>
              <a:rPr lang="es-MX" dirty="0" smtClean="0"/>
              <a:t>Su sitio WEB es </a:t>
            </a:r>
            <a:r>
              <a:rPr lang="es-MX" dirty="0" smtClean="0">
                <a:hlinkClick r:id="rId2"/>
              </a:rPr>
              <a:t>https://www.uv.mx/veracruz/portales-web/</a:t>
            </a:r>
            <a:r>
              <a:rPr lang="es-MX" dirty="0" smtClean="0"/>
              <a:t> </a:t>
            </a:r>
          </a:p>
          <a:p>
            <a:r>
              <a:rPr lang="es-MX" dirty="0" smtClean="0"/>
              <a:t>La cuenta de Twitter </a:t>
            </a:r>
            <a:r>
              <a:rPr lang="es-MX" dirty="0" smtClean="0">
                <a:hlinkClick r:id="rId3"/>
              </a:rPr>
              <a:t>@EventosVerUV</a:t>
            </a:r>
            <a:r>
              <a:rPr lang="es-MX" dirty="0" smtClean="0"/>
              <a:t> tiene ya 5,814 seguidores.</a:t>
            </a:r>
          </a:p>
          <a:p>
            <a:endParaRPr lang="es-MX" dirty="0"/>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4</a:t>
            </a:fld>
            <a:endParaRPr lang="es-MX" dirty="0"/>
          </a:p>
        </p:txBody>
      </p:sp>
    </p:spTree>
    <p:extLst>
      <p:ext uri="{BB962C8B-B14F-4D97-AF65-F5344CB8AC3E}">
        <p14:creationId xmlns:p14="http://schemas.microsoft.com/office/powerpoint/2010/main" val="56999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Trabajo en 2016</a:t>
            </a:r>
            <a:endParaRPr lang="es-MX" dirty="0"/>
          </a:p>
        </p:txBody>
      </p:sp>
      <p:sp>
        <p:nvSpPr>
          <p:cNvPr id="3" name="Marcador de contenido 2"/>
          <p:cNvSpPr>
            <a:spLocks noGrp="1"/>
          </p:cNvSpPr>
          <p:nvPr>
            <p:ph idx="1"/>
          </p:nvPr>
        </p:nvSpPr>
        <p:spPr/>
        <p:txBody>
          <a:bodyPr>
            <a:normAutofit lnSpcReduction="10000"/>
          </a:bodyPr>
          <a:lstStyle/>
          <a:p>
            <a:r>
              <a:rPr lang="es-MX" dirty="0" smtClean="0"/>
              <a:t>Se creó y administró el espacio para congresos, como el 3er. simposio de metalurgia y materiales, el Parque de Innovación de la Universidad Veracruzana, el XI Encuentro Iberoamericano de Educación, la Coordinación de Relaciones Laborales y Asuntos Jurídicos Regional, el Programa de Salud Integral y la Coordinación de Educación Continua Regional, </a:t>
            </a:r>
          </a:p>
          <a:p>
            <a:r>
              <a:rPr lang="es-MX" dirty="0" smtClean="0"/>
              <a:t>Se crearon 4 espacios para apoyar a los procesos de acreditación de la región (que están sin uso).</a:t>
            </a:r>
          </a:p>
          <a:p>
            <a:r>
              <a:rPr lang="es-MX" dirty="0" smtClean="0"/>
              <a:t>Se ofrecieron cursos de ProFA de “Eminus” para las facultades de Contaduría e Ingeniería en una modalidad semestral.</a:t>
            </a:r>
          </a:p>
          <a:p>
            <a:r>
              <a:rPr lang="es-MX" dirty="0" smtClean="0"/>
              <a:t>Se impartieron cerca de 20 pláticas sobre el uso de Eminus a los alumnos de nuevo ingreso.</a:t>
            </a:r>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5</a:t>
            </a:fld>
            <a:endParaRPr lang="es-MX" dirty="0"/>
          </a:p>
        </p:txBody>
      </p:sp>
    </p:spTree>
    <p:extLst>
      <p:ext uri="{BB962C8B-B14F-4D97-AF65-F5344CB8AC3E}">
        <p14:creationId xmlns:p14="http://schemas.microsoft.com/office/powerpoint/2010/main" val="162226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normAutofit fontScale="92500" lnSpcReduction="10000"/>
          </a:bodyPr>
          <a:lstStyle/>
          <a:p>
            <a:r>
              <a:rPr lang="es-MX" dirty="0" smtClean="0"/>
              <a:t>Se tiene acreditado un diplomado de “Competencias TIC para Docentes” que fue avalado por la subcomisión de evaluación de ProFA.</a:t>
            </a:r>
          </a:p>
          <a:p>
            <a:r>
              <a:rPr lang="es-MX" dirty="0" smtClean="0"/>
              <a:t>Se terminó la grabación de los de 45 videos con la Coordinación Regional de ITunesU-UV sobre Competencias Básicas Digitales que serán agregados al portal de la Coordinación de Portales WEB como apoyo a estudiantes y académicos de la región aparte de que ya están colocados en ITunesU-UV. </a:t>
            </a:r>
          </a:p>
          <a:p>
            <a:r>
              <a:rPr lang="es-MX" dirty="0" smtClean="0"/>
              <a:t>Se crearon 2 espacios para revistas electrónicas de U.V., la Revista de Investigación en Ciencias de la Salud del Instituto de Investigaciones Médico Biológicas y la Revista Digital de Investigación Educativa Conect@2.</a:t>
            </a:r>
          </a:p>
          <a:p>
            <a:r>
              <a:rPr lang="es-MX" dirty="0" smtClean="0"/>
              <a:t>Se revisaron junto con la Vicerrectoría casi la totalidad de los portales institucionales y se publicaron las minutas de su situación en el portal de la Coordinación.</a:t>
            </a:r>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6</a:t>
            </a:fld>
            <a:endParaRPr lang="es-MX" dirty="0"/>
          </a:p>
        </p:txBody>
      </p:sp>
    </p:spTree>
    <p:extLst>
      <p:ext uri="{BB962C8B-B14F-4D97-AF65-F5344CB8AC3E}">
        <p14:creationId xmlns:p14="http://schemas.microsoft.com/office/powerpoint/2010/main" val="3526725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lstStyle/>
          <a:p>
            <a:r>
              <a:rPr lang="es-MX" dirty="0" smtClean="0"/>
              <a:t>Se inició el proceso de poner en línea el sitio del VI Congreso Internacional de Emprendimiento AFIDE 2018.</a:t>
            </a:r>
          </a:p>
          <a:p>
            <a:r>
              <a:rPr lang="es-MX" dirty="0" smtClean="0"/>
              <a:t>Se administraron las cuentas de Twitter de la región </a:t>
            </a:r>
            <a:r>
              <a:rPr lang="es-MX" dirty="0" smtClean="0">
                <a:hlinkClick r:id="rId2"/>
              </a:rPr>
              <a:t>@EventosVerUV</a:t>
            </a:r>
            <a:r>
              <a:rPr lang="es-MX" dirty="0" smtClean="0"/>
              <a:t> con 5,814 seguidores y 2 institutos </a:t>
            </a:r>
            <a:r>
              <a:rPr lang="es-MX" dirty="0" smtClean="0">
                <a:hlinkClick r:id="rId3"/>
              </a:rPr>
              <a:t>@insting </a:t>
            </a:r>
            <a:r>
              <a:rPr lang="es-MX" dirty="0" smtClean="0"/>
              <a:t>con 1,100 seguidores e </a:t>
            </a:r>
            <a:r>
              <a:rPr lang="es-MX" dirty="0" smtClean="0">
                <a:hlinkClick r:id="rId4"/>
              </a:rPr>
              <a:t>@iimb_uv </a:t>
            </a:r>
            <a:r>
              <a:rPr lang="es-MX" dirty="0" smtClean="0"/>
              <a:t>con 1,100 seguidores.</a:t>
            </a:r>
          </a:p>
          <a:p>
            <a:r>
              <a:rPr lang="es-MX" dirty="0" smtClean="0"/>
              <a:t>Se subieron varios videos a la videoteca institucional de U.V. de la región y algunas dependencias.</a:t>
            </a:r>
          </a:p>
          <a:p>
            <a:r>
              <a:rPr lang="es-MX" dirty="0" smtClean="0"/>
              <a:t>Se creo y administra la Fanpage de Facebook del Instituto de Ingeniería.</a:t>
            </a:r>
            <a:endParaRPr lang="es-MX" dirty="0"/>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7</a:t>
            </a:fld>
            <a:endParaRPr lang="es-MX" dirty="0"/>
          </a:p>
        </p:txBody>
      </p:sp>
    </p:spTree>
    <p:extLst>
      <p:ext uri="{BB962C8B-B14F-4D97-AF65-F5344CB8AC3E}">
        <p14:creationId xmlns:p14="http://schemas.microsoft.com/office/powerpoint/2010/main" val="349101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Propuesta de trabajo para 2017</a:t>
            </a:r>
            <a:endParaRPr lang="es-MX" dirty="0"/>
          </a:p>
        </p:txBody>
      </p:sp>
      <p:sp>
        <p:nvSpPr>
          <p:cNvPr id="3" name="Marcador de contenido 2"/>
          <p:cNvSpPr>
            <a:spLocks noGrp="1"/>
          </p:cNvSpPr>
          <p:nvPr>
            <p:ph idx="1"/>
          </p:nvPr>
        </p:nvSpPr>
        <p:spPr/>
        <p:txBody>
          <a:bodyPr>
            <a:normAutofit fontScale="92500" lnSpcReduction="20000"/>
          </a:bodyPr>
          <a:lstStyle/>
          <a:p>
            <a:r>
              <a:rPr lang="es-MX" dirty="0" smtClean="0"/>
              <a:t>Continuar con la homologación de criterios para ofrecer una identidad homogénea en todos los portales institucionales de la región basados en las plantillas existentes creadas por la coordinación para páginas de Facultad, Instituto y Cuerpo Académico</a:t>
            </a:r>
          </a:p>
          <a:p>
            <a:r>
              <a:rPr lang="es-MX" dirty="0" smtClean="0"/>
              <a:t>Mantener una actualización constante de todos los portales institucionales principalmente el de la región</a:t>
            </a:r>
          </a:p>
          <a:p>
            <a:r>
              <a:rPr lang="es-MX" dirty="0" smtClean="0"/>
              <a:t>Continuar manteniendo el directorio de redes sociales y páginas institucionales para difundirlos entre la comunidad universitarias y colocar este directorio en el portal regional</a:t>
            </a:r>
          </a:p>
          <a:p>
            <a:r>
              <a:rPr lang="es-MX" dirty="0" smtClean="0"/>
              <a:t>Continuar con la promoción de actividades de la región con la cuenta de Twitter </a:t>
            </a:r>
            <a:r>
              <a:rPr lang="es-MX" dirty="0" smtClean="0">
                <a:hlinkClick r:id="rId2"/>
              </a:rPr>
              <a:t>@EventosVerUV</a:t>
            </a:r>
            <a:r>
              <a:rPr lang="es-MX" dirty="0" smtClean="0"/>
              <a:t>, </a:t>
            </a:r>
            <a:r>
              <a:rPr lang="es-MX" dirty="0" smtClean="0">
                <a:hlinkClick r:id="rId3"/>
              </a:rPr>
              <a:t>@insting</a:t>
            </a:r>
            <a:r>
              <a:rPr lang="es-MX" dirty="0" smtClean="0"/>
              <a:t> y </a:t>
            </a:r>
            <a:r>
              <a:rPr lang="es-MX" dirty="0" smtClean="0">
                <a:hlinkClick r:id="rId4"/>
              </a:rPr>
              <a:t>@iimb_uv </a:t>
            </a:r>
            <a:r>
              <a:rPr lang="es-MX" dirty="0" smtClean="0"/>
              <a:t>que administra la coordinación.</a:t>
            </a:r>
          </a:p>
          <a:p>
            <a:r>
              <a:rPr lang="es-MX" dirty="0" smtClean="0"/>
              <a:t>Continuar apoyando a la difusión, capacitación y uso de Eminus tanto a académicos como a estudiantes de nuevo ingreso.</a:t>
            </a:r>
          </a:p>
          <a:p>
            <a:endParaRPr lang="es-MX" dirty="0" smtClean="0"/>
          </a:p>
          <a:p>
            <a:endParaRPr lang="es-MX" dirty="0"/>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8</a:t>
            </a:fld>
            <a:endParaRPr lang="es-MX" dirty="0"/>
          </a:p>
        </p:txBody>
      </p:sp>
    </p:spTree>
    <p:extLst>
      <p:ext uri="{BB962C8B-B14F-4D97-AF65-F5344CB8AC3E}">
        <p14:creationId xmlns:p14="http://schemas.microsoft.com/office/powerpoint/2010/main" val="283942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lstStyle/>
          <a:p>
            <a:r>
              <a:rPr lang="es-MX" dirty="0" smtClean="0"/>
              <a:t>Continuar administrando el portal del C.A. UVCA-281 Dinámica de Sistemas (En Consolidación) y los portales del Instituto de Ingeniería, el Instituto de Investigaciones Médico Biológicas y el Centro de Iniciación Musical Infantil.</a:t>
            </a:r>
          </a:p>
          <a:p>
            <a:r>
              <a:rPr lang="es-MX" dirty="0" smtClean="0"/>
              <a:t>Administrar el portal del VI Congreso Internacional de Emprendimiento AFIDE 2018.</a:t>
            </a:r>
          </a:p>
          <a:p>
            <a:r>
              <a:rPr lang="es-MX" dirty="0" smtClean="0"/>
              <a:t>Continuar apoyando a la Coordinación Regional de Comunicación Universitaria en la publicación de noticias.</a:t>
            </a:r>
          </a:p>
          <a:p>
            <a:r>
              <a:rPr lang="es-MX" dirty="0" smtClean="0"/>
              <a:t>Continuar subiendo y adecuando los videos que sean necesarios a la videoteca de U.V.</a:t>
            </a:r>
          </a:p>
          <a:p>
            <a:endParaRPr lang="es-MX" dirty="0"/>
          </a:p>
        </p:txBody>
      </p:sp>
      <p:sp>
        <p:nvSpPr>
          <p:cNvPr id="4" name="Marcador de fecha 3"/>
          <p:cNvSpPr>
            <a:spLocks noGrp="1"/>
          </p:cNvSpPr>
          <p:nvPr>
            <p:ph type="dt" sz="half" idx="10"/>
          </p:nvPr>
        </p:nvSpPr>
        <p:spPr/>
        <p:txBody>
          <a:bodyPr/>
          <a:lstStyle/>
          <a:p>
            <a:r>
              <a:rPr lang="es-MX" dirty="0" smtClean="0"/>
              <a:t>22/05/2017</a:t>
            </a:r>
            <a:endParaRPr lang="es-MX" dirty="0"/>
          </a:p>
        </p:txBody>
      </p:sp>
      <p:sp>
        <p:nvSpPr>
          <p:cNvPr id="6" name="Marcador de número de diapositiva 5"/>
          <p:cNvSpPr>
            <a:spLocks noGrp="1"/>
          </p:cNvSpPr>
          <p:nvPr>
            <p:ph type="sldNum" sz="quarter" idx="12"/>
          </p:nvPr>
        </p:nvSpPr>
        <p:spPr/>
        <p:txBody>
          <a:bodyPr/>
          <a:lstStyle/>
          <a:p>
            <a:fld id="{9E6E1E7D-834D-4F5D-A5F9-5EF6F3C9CE86}" type="slidenum">
              <a:rPr lang="es-MX" smtClean="0"/>
              <a:t>9</a:t>
            </a:fld>
            <a:endParaRPr lang="es-MX" dirty="0"/>
          </a:p>
        </p:txBody>
      </p:sp>
    </p:spTree>
    <p:extLst>
      <p:ext uri="{BB962C8B-B14F-4D97-AF65-F5344CB8AC3E}">
        <p14:creationId xmlns:p14="http://schemas.microsoft.com/office/powerpoint/2010/main" val="2180304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TotalTime>
  <Words>1424</Words>
  <Application>Microsoft Office PowerPoint</Application>
  <PresentationFormat>Personalizado</PresentationFormat>
  <Paragraphs>95</Paragraphs>
  <Slides>13</Slides>
  <Notes>3</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Portales institucionales</vt:lpstr>
      <vt:lpstr>Objetivo</vt:lpstr>
      <vt:lpstr>Objetivo</vt:lpstr>
      <vt:lpstr>Presencia</vt:lpstr>
      <vt:lpstr>Trabajo en 2016</vt:lpstr>
      <vt:lpstr>Presentación de PowerPoint</vt:lpstr>
      <vt:lpstr>Presentación de PowerPoint</vt:lpstr>
      <vt:lpstr>Propuesta de trabajo para 2017</vt:lpstr>
      <vt:lpstr>Presentación de PowerPoint</vt:lpstr>
      <vt:lpstr>Acciones</vt:lpstr>
      <vt:lpstr>Presentación de PowerPoint</vt:lpstr>
      <vt:lpstr>Presentación de PowerPoint</vt:lpstr>
      <vt:lpstr>Gracias!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Alberto Pedro Lorandi Medina</dc:creator>
  <cp:lastModifiedBy>Alberto Pedro Lorandi Medina</cp:lastModifiedBy>
  <cp:revision>17</cp:revision>
  <dcterms:created xsi:type="dcterms:W3CDTF">2017-05-11T18:09:23Z</dcterms:created>
  <dcterms:modified xsi:type="dcterms:W3CDTF">2017-05-12T17:24:05Z</dcterms:modified>
</cp:coreProperties>
</file>