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60" r:id="rId4"/>
    <p:sldId id="263" r:id="rId5"/>
    <p:sldId id="261" r:id="rId6"/>
    <p:sldId id="262" r:id="rId7"/>
    <p:sldId id="264" r:id="rId8"/>
    <p:sldId id="265" r:id="rId9"/>
    <p:sldId id="267" r:id="rId10"/>
    <p:sldId id="268" r:id="rId11"/>
    <p:sldId id="266" r:id="rId12"/>
    <p:sldId id="271" r:id="rId13"/>
    <p:sldId id="272" r:id="rId14"/>
    <p:sldId id="273" r:id="rId15"/>
    <p:sldId id="274" r:id="rId16"/>
    <p:sldId id="275" r:id="rId17"/>
    <p:sldId id="277" r:id="rId18"/>
    <p:sldId id="279" r:id="rId19"/>
    <p:sldId id="289" r:id="rId20"/>
    <p:sldId id="296" r:id="rId21"/>
    <p:sldId id="290" r:id="rId22"/>
    <p:sldId id="294" r:id="rId23"/>
    <p:sldId id="295" r:id="rId24"/>
    <p:sldId id="287" r:id="rId25"/>
    <p:sldId id="285" r:id="rId26"/>
    <p:sldId id="284" r:id="rId27"/>
    <p:sldId id="293" r:id="rId28"/>
    <p:sldId id="292" r:id="rId29"/>
    <p:sldId id="288" r:id="rId30"/>
  </p:sldIdLst>
  <p:sldSz cx="10045700" cy="7777163"/>
  <p:notesSz cx="6858000" cy="9144000"/>
  <p:defaultTextStyle>
    <a:defPPr>
      <a:defRPr lang="es-MX"/>
    </a:defPPr>
    <a:lvl1pPr algn="l" defTabSz="1017588" rtl="0" fontAlgn="base">
      <a:spcBef>
        <a:spcPct val="0"/>
      </a:spcBef>
      <a:spcAft>
        <a:spcPct val="0"/>
      </a:spcAft>
      <a:defRPr sz="2000" kern="1200">
        <a:solidFill>
          <a:schemeClr val="tx1"/>
        </a:solidFill>
        <a:latin typeface="Arial"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Arial"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Arial"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Arial"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1E1E1"/>
    <a:srgbClr val="EBEBEB"/>
    <a:srgbClr val="F7F7F7"/>
    <a:srgbClr val="F5F5F5"/>
    <a:srgbClr val="F6F6F6"/>
    <a:srgbClr val="F9F9F9"/>
    <a:srgbClr val="FBFBFB"/>
    <a:srgbClr val="F0F0F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72" autoAdjust="0"/>
    <p:restoredTop sz="94660"/>
  </p:normalViewPr>
  <p:slideViewPr>
    <p:cSldViewPr>
      <p:cViewPr>
        <p:scale>
          <a:sx n="62" d="100"/>
          <a:sy n="62" d="100"/>
        </p:scale>
        <p:origin x="-1116" y="-72"/>
      </p:cViewPr>
      <p:guideLst>
        <p:guide orient="horz" pos="2449"/>
        <p:guide pos="3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v\Documents\Libro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v\Documents\Libro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200"/>
            </a:pPr>
            <a:r>
              <a:rPr lang="es-MX" sz="1200"/>
              <a:t>Gráfica 1.1 Matrícula de nuevo ingreso</a:t>
            </a:r>
          </a:p>
        </c:rich>
      </c:tx>
      <c:layout/>
      <c:overlay val="1"/>
    </c:title>
    <c:autoTitleDeleted val="0"/>
    <c:plotArea>
      <c:layout/>
      <c:pieChart>
        <c:varyColors val="1"/>
        <c:ser>
          <c:idx val="0"/>
          <c:order val="0"/>
          <c:explosion val="22"/>
          <c:dPt>
            <c:idx val="0"/>
            <c:bubble3D val="0"/>
            <c:spPr>
              <a:solidFill>
                <a:schemeClr val="accent3">
                  <a:lumMod val="75000"/>
                </a:schemeClr>
              </a:solidFill>
            </c:spPr>
          </c:dPt>
          <c:dPt>
            <c:idx val="1"/>
            <c:bubble3D val="0"/>
            <c:spPr>
              <a:solidFill>
                <a:schemeClr val="accent1">
                  <a:lumMod val="75000"/>
                </a:schemeClr>
              </a:solidFill>
            </c:spPr>
          </c:dPt>
          <c:dLbls>
            <c:txPr>
              <a:bodyPr/>
              <a:lstStyle/>
              <a:p>
                <a:pPr>
                  <a:defRPr sz="1400"/>
                </a:pPr>
                <a:endParaRPr lang="es-MX"/>
              </a:p>
            </c:txPr>
            <c:dLblPos val="bestFit"/>
            <c:showLegendKey val="0"/>
            <c:showVal val="1"/>
            <c:showCatName val="0"/>
            <c:showSerName val="0"/>
            <c:showPercent val="0"/>
            <c:showBubbleSize val="0"/>
            <c:showLeaderLines val="1"/>
          </c:dLbls>
          <c:cat>
            <c:strRef>
              <c:f>Hoja1!$D$5:$D$6</c:f>
              <c:strCache>
                <c:ptCount val="2"/>
                <c:pt idx="0">
                  <c:v>M</c:v>
                </c:pt>
                <c:pt idx="1">
                  <c:v>H</c:v>
                </c:pt>
              </c:strCache>
            </c:strRef>
          </c:cat>
          <c:val>
            <c:numRef>
              <c:f>Hoja1!$E$5:$E$6</c:f>
              <c:numCache>
                <c:formatCode>General</c:formatCode>
                <c:ptCount val="2"/>
                <c:pt idx="0">
                  <c:v>26</c:v>
                </c:pt>
                <c:pt idx="1">
                  <c:v>24</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tx>
            <c:strRef>
              <c:f>Hoja1!$G$36</c:f>
              <c:strCache>
                <c:ptCount val="1"/>
                <c:pt idx="0">
                  <c:v>Verano</c:v>
                </c:pt>
              </c:strCache>
            </c:strRef>
          </c:tx>
          <c:invertIfNegative val="0"/>
          <c:cat>
            <c:strRef>
              <c:f>Hoja1!$F$37:$F$39</c:f>
              <c:strCache>
                <c:ptCount val="3"/>
                <c:pt idx="0">
                  <c:v>Pintura experimental</c:v>
                </c:pt>
                <c:pt idx="1">
                  <c:v>Introducción al teatro</c:v>
                </c:pt>
                <c:pt idx="2">
                  <c:v>Fotografía</c:v>
                </c:pt>
              </c:strCache>
            </c:strRef>
          </c:cat>
          <c:val>
            <c:numRef>
              <c:f>Hoja1!$G$37:$G$39</c:f>
              <c:numCache>
                <c:formatCode>General</c:formatCode>
                <c:ptCount val="3"/>
                <c:pt idx="0">
                  <c:v>18</c:v>
                </c:pt>
                <c:pt idx="1">
                  <c:v>15</c:v>
                </c:pt>
                <c:pt idx="2">
                  <c:v>20</c:v>
                </c:pt>
              </c:numCache>
            </c:numRef>
          </c:val>
        </c:ser>
        <c:ser>
          <c:idx val="1"/>
          <c:order val="1"/>
          <c:tx>
            <c:strRef>
              <c:f>Hoja1!$H$36</c:f>
              <c:strCache>
                <c:ptCount val="1"/>
                <c:pt idx="0">
                  <c:v>Invierno</c:v>
                </c:pt>
              </c:strCache>
            </c:strRef>
          </c:tx>
          <c:invertIfNegative val="0"/>
          <c:cat>
            <c:strRef>
              <c:f>Hoja1!$F$37:$F$39</c:f>
              <c:strCache>
                <c:ptCount val="3"/>
                <c:pt idx="0">
                  <c:v>Pintura experimental</c:v>
                </c:pt>
                <c:pt idx="1">
                  <c:v>Introducción al teatro</c:v>
                </c:pt>
                <c:pt idx="2">
                  <c:v>Fotografía</c:v>
                </c:pt>
              </c:strCache>
            </c:strRef>
          </c:cat>
          <c:val>
            <c:numRef>
              <c:f>Hoja1!$H$37:$H$39</c:f>
              <c:numCache>
                <c:formatCode>General</c:formatCode>
                <c:ptCount val="3"/>
                <c:pt idx="0">
                  <c:v>21</c:v>
                </c:pt>
                <c:pt idx="1">
                  <c:v>15</c:v>
                </c:pt>
                <c:pt idx="2">
                  <c:v>18</c:v>
                </c:pt>
              </c:numCache>
            </c:numRef>
          </c:val>
        </c:ser>
        <c:dLbls>
          <c:showLegendKey val="0"/>
          <c:showVal val="0"/>
          <c:showCatName val="0"/>
          <c:showSerName val="0"/>
          <c:showPercent val="0"/>
          <c:showBubbleSize val="0"/>
        </c:dLbls>
        <c:gapWidth val="150"/>
        <c:axId val="65836928"/>
        <c:axId val="65838464"/>
      </c:barChart>
      <c:catAx>
        <c:axId val="65836928"/>
        <c:scaling>
          <c:orientation val="minMax"/>
        </c:scaling>
        <c:delete val="0"/>
        <c:axPos val="l"/>
        <c:majorTickMark val="out"/>
        <c:minorTickMark val="none"/>
        <c:tickLblPos val="nextTo"/>
        <c:txPr>
          <a:bodyPr/>
          <a:lstStyle/>
          <a:p>
            <a:pPr>
              <a:defRPr sz="1200"/>
            </a:pPr>
            <a:endParaRPr lang="es-MX"/>
          </a:p>
        </c:txPr>
        <c:crossAx val="65838464"/>
        <c:crosses val="autoZero"/>
        <c:auto val="1"/>
        <c:lblAlgn val="ctr"/>
        <c:lblOffset val="100"/>
        <c:noMultiLvlLbl val="0"/>
      </c:catAx>
      <c:valAx>
        <c:axId val="65838464"/>
        <c:scaling>
          <c:orientation val="minMax"/>
        </c:scaling>
        <c:delete val="0"/>
        <c:axPos val="b"/>
        <c:numFmt formatCode="General" sourceLinked="1"/>
        <c:majorTickMark val="out"/>
        <c:minorTickMark val="none"/>
        <c:tickLblPos val="nextTo"/>
        <c:crossAx val="65836928"/>
        <c:crosses val="autoZero"/>
        <c:crossBetween val="between"/>
      </c:valAx>
    </c:plotArea>
    <c:legend>
      <c:legendPos val="r"/>
      <c:layout/>
      <c:overlay val="0"/>
      <c:txPr>
        <a:bodyPr/>
        <a:lstStyle/>
        <a:p>
          <a:pPr>
            <a:defRPr sz="110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Alumnos inscritos</a:t>
            </a:r>
            <a:r>
              <a:rPr lang="en-US" baseline="0"/>
              <a:t> en la entidad</a:t>
            </a:r>
            <a:endParaRPr lang="en-US"/>
          </a:p>
        </c:rich>
      </c:tx>
      <c:layout/>
      <c:overlay val="0"/>
    </c:title>
    <c:autoTitleDeleted val="0"/>
    <c:plotArea>
      <c:layout/>
      <c:doughnutChart>
        <c:varyColors val="1"/>
        <c:ser>
          <c:idx val="0"/>
          <c:order val="0"/>
          <c:dLbls>
            <c:showLegendKey val="0"/>
            <c:showVal val="1"/>
            <c:showCatName val="0"/>
            <c:showSerName val="0"/>
            <c:showPercent val="0"/>
            <c:showBubbleSize val="0"/>
            <c:showLeaderLines val="1"/>
          </c:dLbls>
          <c:cat>
            <c:strRef>
              <c:f>Hoja1!$G$53:$G$55</c:f>
              <c:strCache>
                <c:ptCount val="3"/>
                <c:pt idx="0">
                  <c:v>Licenciatura</c:v>
                </c:pt>
                <c:pt idx="1">
                  <c:v>AFEL semestral</c:v>
                </c:pt>
                <c:pt idx="2">
                  <c:v>AFEL intersemestral</c:v>
                </c:pt>
              </c:strCache>
            </c:strRef>
          </c:cat>
          <c:val>
            <c:numRef>
              <c:f>Hoja1!$H$53:$H$55</c:f>
              <c:numCache>
                <c:formatCode>General</c:formatCode>
                <c:ptCount val="3"/>
                <c:pt idx="0">
                  <c:v>96</c:v>
                </c:pt>
                <c:pt idx="1">
                  <c:v>849</c:v>
                </c:pt>
                <c:pt idx="2">
                  <c:v>107</c:v>
                </c:pt>
              </c:numCache>
            </c:numRef>
          </c:val>
        </c:ser>
        <c:dLbls>
          <c:showLegendKey val="0"/>
          <c:showVal val="1"/>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11526424061857132"/>
          <c:y val="5.1400554097404488E-2"/>
          <c:w val="0.84869972334539268"/>
          <c:h val="0.8326195683872849"/>
        </c:manualLayout>
      </c:layout>
      <c:barChart>
        <c:barDir val="col"/>
        <c:grouping val="clustered"/>
        <c:varyColors val="0"/>
        <c:ser>
          <c:idx val="0"/>
          <c:order val="0"/>
          <c:invertIfNegative val="0"/>
          <c:dPt>
            <c:idx val="1"/>
            <c:invertIfNegative val="0"/>
            <c:bubble3D val="0"/>
            <c:spPr>
              <a:solidFill>
                <a:schemeClr val="accent3">
                  <a:lumMod val="75000"/>
                </a:schemeClr>
              </a:solidFill>
            </c:spPr>
          </c:dPt>
          <c:cat>
            <c:strRef>
              <c:f>Hoja1!$J$64:$J$65</c:f>
              <c:strCache>
                <c:ptCount val="2"/>
                <c:pt idx="0">
                  <c:v>Periodo 2018</c:v>
                </c:pt>
                <c:pt idx="1">
                  <c:v>Periodo 2019</c:v>
                </c:pt>
              </c:strCache>
            </c:strRef>
          </c:cat>
          <c:val>
            <c:numRef>
              <c:f>Hoja1!$K$64:$K$65</c:f>
              <c:numCache>
                <c:formatCode>General</c:formatCode>
                <c:ptCount val="2"/>
                <c:pt idx="0">
                  <c:v>48</c:v>
                </c:pt>
                <c:pt idx="1">
                  <c:v>96</c:v>
                </c:pt>
              </c:numCache>
            </c:numRef>
          </c:val>
        </c:ser>
        <c:dLbls>
          <c:showLegendKey val="0"/>
          <c:showVal val="0"/>
          <c:showCatName val="0"/>
          <c:showSerName val="0"/>
          <c:showPercent val="0"/>
          <c:showBubbleSize val="0"/>
        </c:dLbls>
        <c:gapWidth val="150"/>
        <c:axId val="66181376"/>
        <c:axId val="66183168"/>
      </c:barChart>
      <c:catAx>
        <c:axId val="66181376"/>
        <c:scaling>
          <c:orientation val="minMax"/>
        </c:scaling>
        <c:delete val="0"/>
        <c:axPos val="b"/>
        <c:majorTickMark val="out"/>
        <c:minorTickMark val="none"/>
        <c:tickLblPos val="nextTo"/>
        <c:crossAx val="66183168"/>
        <c:crosses val="autoZero"/>
        <c:auto val="1"/>
        <c:lblAlgn val="ctr"/>
        <c:lblOffset val="100"/>
        <c:noMultiLvlLbl val="0"/>
      </c:catAx>
      <c:valAx>
        <c:axId val="66183168"/>
        <c:scaling>
          <c:orientation val="minMax"/>
        </c:scaling>
        <c:delete val="0"/>
        <c:axPos val="l"/>
        <c:numFmt formatCode="General" sourceLinked="1"/>
        <c:majorTickMark val="out"/>
        <c:minorTickMark val="none"/>
        <c:tickLblPos val="nextTo"/>
        <c:crossAx val="661813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Atención</a:t>
            </a:r>
            <a:r>
              <a:rPr lang="es-MX" baseline="0"/>
              <a:t> por Áreas</a:t>
            </a:r>
            <a:endParaRPr lang="es-MX"/>
          </a:p>
        </c:rich>
      </c:tx>
      <c:layout/>
      <c:overlay val="0"/>
    </c:title>
    <c:autoTitleDeleted val="0"/>
    <c:plotArea>
      <c:layout/>
      <c:pieChart>
        <c:varyColors val="1"/>
        <c:ser>
          <c:idx val="0"/>
          <c:order val="0"/>
          <c:dPt>
            <c:idx val="0"/>
            <c:bubble3D val="0"/>
            <c:spPr>
              <a:solidFill>
                <a:schemeClr val="accent1">
                  <a:lumMod val="50000"/>
                </a:schemeClr>
              </a:solidFill>
            </c:spPr>
          </c:dPt>
          <c:dLbls>
            <c:txPr>
              <a:bodyPr/>
              <a:lstStyle/>
              <a:p>
                <a:pPr>
                  <a:defRPr sz="1200"/>
                </a:pPr>
                <a:endParaRPr lang="es-MX"/>
              </a:p>
            </c:txPr>
            <c:dLblPos val="outEnd"/>
            <c:showLegendKey val="0"/>
            <c:showVal val="0"/>
            <c:showCatName val="0"/>
            <c:showSerName val="0"/>
            <c:showPercent val="1"/>
            <c:showBubbleSize val="0"/>
            <c:showLeaderLines val="1"/>
          </c:dLbls>
          <c:cat>
            <c:strRef>
              <c:f>Hoja1!$L$57:$L$62</c:f>
              <c:strCache>
                <c:ptCount val="6"/>
                <c:pt idx="0">
                  <c:v>Artes</c:v>
                </c:pt>
                <c:pt idx="1">
                  <c:v>C. Salud</c:v>
                </c:pt>
                <c:pt idx="2">
                  <c:v>Humanidades</c:v>
                </c:pt>
                <c:pt idx="3">
                  <c:v>Eco-Adm</c:v>
                </c:pt>
                <c:pt idx="4">
                  <c:v>Técnica</c:v>
                </c:pt>
                <c:pt idx="5">
                  <c:v>Biol-Agro</c:v>
                </c:pt>
              </c:strCache>
            </c:strRef>
          </c:cat>
          <c:val>
            <c:numRef>
              <c:f>Hoja1!$M$57:$M$62</c:f>
              <c:numCache>
                <c:formatCode>General</c:formatCode>
                <c:ptCount val="6"/>
                <c:pt idx="0">
                  <c:v>29</c:v>
                </c:pt>
                <c:pt idx="1">
                  <c:v>227</c:v>
                </c:pt>
                <c:pt idx="2">
                  <c:v>196</c:v>
                </c:pt>
                <c:pt idx="3">
                  <c:v>103</c:v>
                </c:pt>
                <c:pt idx="4">
                  <c:v>112</c:v>
                </c:pt>
                <c:pt idx="5">
                  <c:v>19</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100"/>
          </a:pPr>
          <a:endParaRPr lang="es-MX"/>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MX" sz="1400" dirty="0"/>
              <a:t>Gráfica </a:t>
            </a:r>
            <a:r>
              <a:rPr lang="es-MX" sz="1400" dirty="0" smtClean="0"/>
              <a:t>2.1 Planta Académica por sexo </a:t>
            </a:r>
            <a:endParaRPr lang="es-MX" sz="1400" dirty="0"/>
          </a:p>
        </c:rich>
      </c:tx>
      <c:layout/>
      <c:overlay val="1"/>
    </c:title>
    <c:autoTitleDeleted val="0"/>
    <c:plotArea>
      <c:layout/>
      <c:doughnutChart>
        <c:varyColors val="1"/>
        <c:ser>
          <c:idx val="0"/>
          <c:order val="0"/>
          <c:dPt>
            <c:idx val="0"/>
            <c:bubble3D val="0"/>
            <c:spPr>
              <a:solidFill>
                <a:schemeClr val="tx1">
                  <a:lumMod val="65000"/>
                  <a:lumOff val="35000"/>
                </a:schemeClr>
              </a:solidFill>
            </c:spPr>
          </c:dPt>
          <c:dPt>
            <c:idx val="1"/>
            <c:bubble3D val="0"/>
            <c:explosion val="4"/>
            <c:spPr>
              <a:solidFill>
                <a:schemeClr val="tx2">
                  <a:lumMod val="60000"/>
                  <a:lumOff val="40000"/>
                </a:schemeClr>
              </a:solidFill>
            </c:spPr>
          </c:dPt>
          <c:dLbls>
            <c:showLegendKey val="0"/>
            <c:showVal val="0"/>
            <c:showCatName val="0"/>
            <c:showSerName val="0"/>
            <c:showPercent val="1"/>
            <c:showBubbleSize val="0"/>
            <c:showLeaderLines val="1"/>
          </c:dLbls>
          <c:cat>
            <c:strRef>
              <c:f>Hoja1!$J$64:$J$65</c:f>
              <c:strCache>
                <c:ptCount val="2"/>
                <c:pt idx="0">
                  <c:v>Hombres</c:v>
                </c:pt>
                <c:pt idx="1">
                  <c:v>Mujeres</c:v>
                </c:pt>
              </c:strCache>
            </c:strRef>
          </c:cat>
          <c:val>
            <c:numRef>
              <c:f>Hoja1!$K$64:$K$65</c:f>
              <c:numCache>
                <c:formatCode>General</c:formatCode>
                <c:ptCount val="2"/>
                <c:pt idx="0">
                  <c:v>4</c:v>
                </c:pt>
                <c:pt idx="1">
                  <c:v>11</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latin typeface="Gill Sans MT" panose="020B0502020104020203" pitchFamily="34" charset="0"/>
              </a:defRPr>
            </a:pPr>
            <a:r>
              <a:rPr lang="en-US" b="1" dirty="0" smtClean="0">
                <a:latin typeface="Gill Sans MT" panose="020B0502020104020203" pitchFamily="34" charset="0"/>
              </a:rPr>
              <a:t>Gráfica 2.2 Cursos </a:t>
            </a:r>
            <a:r>
              <a:rPr lang="en-US" b="1" dirty="0">
                <a:latin typeface="Gill Sans MT" panose="020B0502020104020203" pitchFamily="34" charset="0"/>
              </a:rPr>
              <a:t>Profa acreditados</a:t>
            </a:r>
          </a:p>
        </c:rich>
      </c:tx>
      <c:layout>
        <c:manualLayout>
          <c:xMode val="edge"/>
          <c:yMode val="edge"/>
          <c:x val="0.18640020389891318"/>
          <c:y val="2.38584601710921E-2"/>
        </c:manualLayout>
      </c:layout>
      <c:overlay val="0"/>
    </c:title>
    <c:autoTitleDeleted val="0"/>
    <c:plotArea>
      <c:layout/>
      <c:pieChart>
        <c:varyColors val="1"/>
        <c:ser>
          <c:idx val="0"/>
          <c:order val="0"/>
          <c:tx>
            <c:strRef>
              <c:f>Hoja1!$H$79</c:f>
              <c:strCache>
                <c:ptCount val="1"/>
                <c:pt idx="0">
                  <c:v>Acreditados</c:v>
                </c:pt>
              </c:strCache>
            </c:strRef>
          </c:tx>
          <c:explosion val="5"/>
          <c:dPt>
            <c:idx val="0"/>
            <c:bubble3D val="0"/>
            <c:spPr>
              <a:solidFill>
                <a:schemeClr val="tx1">
                  <a:lumMod val="50000"/>
                  <a:lumOff val="50000"/>
                </a:schemeClr>
              </a:solidFill>
            </c:spPr>
          </c:dPt>
          <c:dPt>
            <c:idx val="1"/>
            <c:bubble3D val="0"/>
            <c:spPr>
              <a:solidFill>
                <a:schemeClr val="tx2">
                  <a:lumMod val="60000"/>
                  <a:lumOff val="40000"/>
                </a:schemeClr>
              </a:solidFill>
            </c:spPr>
          </c:dPt>
          <c:dLbls>
            <c:txPr>
              <a:bodyPr/>
              <a:lstStyle/>
              <a:p>
                <a:pPr>
                  <a:defRPr sz="1600"/>
                </a:pPr>
                <a:endParaRPr lang="es-MX"/>
              </a:p>
            </c:txPr>
            <c:showLegendKey val="0"/>
            <c:showVal val="1"/>
            <c:showCatName val="0"/>
            <c:showSerName val="0"/>
            <c:showPercent val="0"/>
            <c:showBubbleSize val="0"/>
            <c:showLeaderLines val="1"/>
          </c:dLbls>
          <c:cat>
            <c:strRef>
              <c:f>Hoja1!$F$80:$F$81</c:f>
              <c:strCache>
                <c:ptCount val="2"/>
                <c:pt idx="0">
                  <c:v>Formación pedagógica</c:v>
                </c:pt>
                <c:pt idx="1">
                  <c:v>Formación disciplinar</c:v>
                </c:pt>
              </c:strCache>
            </c:strRef>
          </c:cat>
          <c:val>
            <c:numRef>
              <c:f>Hoja1!$H$80:$H$81</c:f>
              <c:numCache>
                <c:formatCode>General</c:formatCode>
                <c:ptCount val="2"/>
                <c:pt idx="0">
                  <c:v>2</c:v>
                </c:pt>
                <c:pt idx="1">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378791245417185"/>
          <c:y val="0.38744358675007406"/>
          <c:w val="0.38210254416175982"/>
          <c:h val="0.35920887797090628"/>
        </c:manualLayout>
      </c:layout>
      <c:overlay val="0"/>
      <c:txPr>
        <a:bodyPr/>
        <a:lstStyle/>
        <a:p>
          <a:pPr>
            <a:defRPr>
              <a:latin typeface="Gill Sans MT" panose="020B0502020104020203" pitchFamily="34" charset="0"/>
            </a:defRPr>
          </a:pPr>
          <a:endParaRPr lang="es-MX"/>
        </a:p>
      </c:txPr>
    </c:legend>
    <c:plotVisOnly val="1"/>
    <c:dispBlanksAs val="gap"/>
    <c:showDLblsOverMax val="0"/>
  </c:chart>
  <c:txPr>
    <a:bodyPr/>
    <a:lstStyle/>
    <a:p>
      <a:pPr>
        <a:defRPr sz="1400"/>
      </a:pPr>
      <a:endParaRPr lang="es-MX"/>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EAC01-F2F9-41F1-BD3D-B001C48ED230}"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MX"/>
        </a:p>
      </dgm:t>
    </dgm:pt>
    <dgm:pt modelId="{EFEC917A-BE80-4F43-8077-1B42D5F4F8AB}">
      <dgm:prSet phldrT="[Texto]"/>
      <dgm:spPr/>
      <dgm:t>
        <a:bodyPr/>
        <a:lstStyle/>
        <a:p>
          <a:r>
            <a:rPr lang="es-MX" b="1" dirty="0" smtClean="0">
              <a:latin typeface="Gill Sans MT" panose="020B0502020104020203" pitchFamily="34" charset="0"/>
            </a:rPr>
            <a:t>Taller de Acuarela</a:t>
          </a:r>
          <a:endParaRPr lang="es-MX" b="1" dirty="0">
            <a:latin typeface="Gill Sans MT" panose="020B0502020104020203" pitchFamily="34" charset="0"/>
          </a:endParaRPr>
        </a:p>
      </dgm:t>
    </dgm:pt>
    <dgm:pt modelId="{E5A9BB24-1D35-47D2-97C0-5B6F624892C9}" type="parTrans" cxnId="{BB783183-DB2C-4039-93C6-4B823ACE989B}">
      <dgm:prSet/>
      <dgm:spPr/>
      <dgm:t>
        <a:bodyPr/>
        <a:lstStyle/>
        <a:p>
          <a:endParaRPr lang="es-MX" b="1"/>
        </a:p>
      </dgm:t>
    </dgm:pt>
    <dgm:pt modelId="{61DEC017-FFCC-470F-8BD4-5CA44D55FC9A}" type="sibTrans" cxnId="{BB783183-DB2C-4039-93C6-4B823ACE989B}">
      <dgm:prSet/>
      <dgm:spPr/>
      <dgm:t>
        <a:bodyPr/>
        <a:lstStyle/>
        <a:p>
          <a:endParaRPr lang="es-MX" b="1"/>
        </a:p>
      </dgm:t>
    </dgm:pt>
    <dgm:pt modelId="{BD1FE407-8805-47B3-8680-7E813D4222AB}">
      <dgm:prSet phldrT="[Texto]"/>
      <dgm:spPr/>
      <dgm:t>
        <a:bodyPr/>
        <a:lstStyle/>
        <a:p>
          <a:r>
            <a:rPr lang="es-MX" b="1" dirty="0" smtClean="0"/>
            <a:t>Historia del Arte</a:t>
          </a:r>
          <a:endParaRPr lang="es-MX" b="1" dirty="0"/>
        </a:p>
      </dgm:t>
    </dgm:pt>
    <dgm:pt modelId="{4FF2B619-7ED2-4451-AFDD-607C0034083C}" type="parTrans" cxnId="{7077EF41-BB30-489D-8124-4F6EE9847A78}">
      <dgm:prSet/>
      <dgm:spPr/>
      <dgm:t>
        <a:bodyPr/>
        <a:lstStyle/>
        <a:p>
          <a:endParaRPr lang="es-MX" b="1"/>
        </a:p>
      </dgm:t>
    </dgm:pt>
    <dgm:pt modelId="{D4B2A670-5CBA-42EC-AEAE-886611851B3E}" type="sibTrans" cxnId="{7077EF41-BB30-489D-8124-4F6EE9847A78}">
      <dgm:prSet/>
      <dgm:spPr/>
      <dgm:t>
        <a:bodyPr/>
        <a:lstStyle/>
        <a:p>
          <a:endParaRPr lang="es-MX" b="1"/>
        </a:p>
      </dgm:t>
    </dgm:pt>
    <dgm:pt modelId="{D2076ABC-50A4-432B-A624-450C8A2DB0F0}">
      <dgm:prSet phldrT="[Texto]"/>
      <dgm:spPr/>
      <dgm:t>
        <a:bodyPr/>
        <a:lstStyle/>
        <a:p>
          <a:r>
            <a:rPr lang="es-MX" b="1" dirty="0" smtClean="0"/>
            <a:t>Acercamiento al Método Pictórico de </a:t>
          </a:r>
          <a:r>
            <a:rPr lang="es-MX" b="1" dirty="0" err="1" smtClean="0"/>
            <a:t>Caravaggio</a:t>
          </a:r>
          <a:endParaRPr lang="es-MX" b="1" dirty="0"/>
        </a:p>
      </dgm:t>
    </dgm:pt>
    <dgm:pt modelId="{7BC0AE52-79F1-4AE2-991F-002E2D4F82DE}" type="parTrans" cxnId="{5048821B-1B7D-449D-BFC8-8991C7D4401F}">
      <dgm:prSet/>
      <dgm:spPr/>
      <dgm:t>
        <a:bodyPr/>
        <a:lstStyle/>
        <a:p>
          <a:endParaRPr lang="es-MX" b="1"/>
        </a:p>
      </dgm:t>
    </dgm:pt>
    <dgm:pt modelId="{DE23DACC-4B44-4B77-AD13-C56F18D922EA}" type="sibTrans" cxnId="{5048821B-1B7D-449D-BFC8-8991C7D4401F}">
      <dgm:prSet/>
      <dgm:spPr/>
      <dgm:t>
        <a:bodyPr/>
        <a:lstStyle/>
        <a:p>
          <a:endParaRPr lang="es-MX" b="1"/>
        </a:p>
      </dgm:t>
    </dgm:pt>
    <dgm:pt modelId="{D473F37F-D03A-424F-944F-A3AD4611D104}" type="pres">
      <dgm:prSet presAssocID="{AD3EAC01-F2F9-41F1-BD3D-B001C48ED230}" presName="diagram" presStyleCnt="0">
        <dgm:presLayoutVars>
          <dgm:dir/>
          <dgm:resizeHandles val="exact"/>
        </dgm:presLayoutVars>
      </dgm:prSet>
      <dgm:spPr/>
    </dgm:pt>
    <dgm:pt modelId="{3A377540-98C4-42FA-887A-A4A58DD558AB}" type="pres">
      <dgm:prSet presAssocID="{EFEC917A-BE80-4F43-8077-1B42D5F4F8AB}" presName="node" presStyleLbl="node1" presStyleIdx="0" presStyleCnt="3">
        <dgm:presLayoutVars>
          <dgm:bulletEnabled val="1"/>
        </dgm:presLayoutVars>
      </dgm:prSet>
      <dgm:spPr/>
    </dgm:pt>
    <dgm:pt modelId="{E7AE71F6-18B6-490B-A1F1-48D4ABCF9C1F}" type="pres">
      <dgm:prSet presAssocID="{61DEC017-FFCC-470F-8BD4-5CA44D55FC9A}" presName="sibTrans" presStyleCnt="0"/>
      <dgm:spPr/>
    </dgm:pt>
    <dgm:pt modelId="{4BA6B13C-674F-4848-B152-2974EF7B2404}" type="pres">
      <dgm:prSet presAssocID="{BD1FE407-8805-47B3-8680-7E813D4222AB}" presName="node" presStyleLbl="node1" presStyleIdx="1" presStyleCnt="3">
        <dgm:presLayoutVars>
          <dgm:bulletEnabled val="1"/>
        </dgm:presLayoutVars>
      </dgm:prSet>
      <dgm:spPr/>
    </dgm:pt>
    <dgm:pt modelId="{9BA7FD38-DC5F-43A4-9ACB-3D0BD1F04BA2}" type="pres">
      <dgm:prSet presAssocID="{D4B2A670-5CBA-42EC-AEAE-886611851B3E}" presName="sibTrans" presStyleCnt="0"/>
      <dgm:spPr/>
    </dgm:pt>
    <dgm:pt modelId="{A9AB243B-08C5-4FBE-94FE-A131C27F0322}" type="pres">
      <dgm:prSet presAssocID="{D2076ABC-50A4-432B-A624-450C8A2DB0F0}" presName="node" presStyleLbl="node1" presStyleIdx="2" presStyleCnt="3">
        <dgm:presLayoutVars>
          <dgm:bulletEnabled val="1"/>
        </dgm:presLayoutVars>
      </dgm:prSet>
      <dgm:spPr/>
      <dgm:t>
        <a:bodyPr/>
        <a:lstStyle/>
        <a:p>
          <a:endParaRPr lang="es-MX"/>
        </a:p>
      </dgm:t>
    </dgm:pt>
  </dgm:ptLst>
  <dgm:cxnLst>
    <dgm:cxn modelId="{57B4779F-5F09-45ED-9E6E-80B1CEEFC55F}" type="presOf" srcId="{D2076ABC-50A4-432B-A624-450C8A2DB0F0}" destId="{A9AB243B-08C5-4FBE-94FE-A131C27F0322}" srcOrd="0" destOrd="0" presId="urn:microsoft.com/office/officeart/2005/8/layout/default"/>
    <dgm:cxn modelId="{7077EF41-BB30-489D-8124-4F6EE9847A78}" srcId="{AD3EAC01-F2F9-41F1-BD3D-B001C48ED230}" destId="{BD1FE407-8805-47B3-8680-7E813D4222AB}" srcOrd="1" destOrd="0" parTransId="{4FF2B619-7ED2-4451-AFDD-607C0034083C}" sibTransId="{D4B2A670-5CBA-42EC-AEAE-886611851B3E}"/>
    <dgm:cxn modelId="{5048821B-1B7D-449D-BFC8-8991C7D4401F}" srcId="{AD3EAC01-F2F9-41F1-BD3D-B001C48ED230}" destId="{D2076ABC-50A4-432B-A624-450C8A2DB0F0}" srcOrd="2" destOrd="0" parTransId="{7BC0AE52-79F1-4AE2-991F-002E2D4F82DE}" sibTransId="{DE23DACC-4B44-4B77-AD13-C56F18D922EA}"/>
    <dgm:cxn modelId="{C15925D5-D569-485A-AE6A-7E9ED71723C0}" type="presOf" srcId="{EFEC917A-BE80-4F43-8077-1B42D5F4F8AB}" destId="{3A377540-98C4-42FA-887A-A4A58DD558AB}" srcOrd="0" destOrd="0" presId="urn:microsoft.com/office/officeart/2005/8/layout/default"/>
    <dgm:cxn modelId="{BB783183-DB2C-4039-93C6-4B823ACE989B}" srcId="{AD3EAC01-F2F9-41F1-BD3D-B001C48ED230}" destId="{EFEC917A-BE80-4F43-8077-1B42D5F4F8AB}" srcOrd="0" destOrd="0" parTransId="{E5A9BB24-1D35-47D2-97C0-5B6F624892C9}" sibTransId="{61DEC017-FFCC-470F-8BD4-5CA44D55FC9A}"/>
    <dgm:cxn modelId="{6F358464-F94E-4F7B-9C50-15A8FB39C22E}" type="presOf" srcId="{AD3EAC01-F2F9-41F1-BD3D-B001C48ED230}" destId="{D473F37F-D03A-424F-944F-A3AD4611D104}" srcOrd="0" destOrd="0" presId="urn:microsoft.com/office/officeart/2005/8/layout/default"/>
    <dgm:cxn modelId="{D69ABFEE-1A1F-4FA1-9428-4E285A93359B}" type="presOf" srcId="{BD1FE407-8805-47B3-8680-7E813D4222AB}" destId="{4BA6B13C-674F-4848-B152-2974EF7B2404}" srcOrd="0" destOrd="0" presId="urn:microsoft.com/office/officeart/2005/8/layout/default"/>
    <dgm:cxn modelId="{81F51555-AA35-47E7-9395-774A0574F89A}" type="presParOf" srcId="{D473F37F-D03A-424F-944F-A3AD4611D104}" destId="{3A377540-98C4-42FA-887A-A4A58DD558AB}" srcOrd="0" destOrd="0" presId="urn:microsoft.com/office/officeart/2005/8/layout/default"/>
    <dgm:cxn modelId="{F14A77B9-9153-430B-81E4-6E458E70AB7E}" type="presParOf" srcId="{D473F37F-D03A-424F-944F-A3AD4611D104}" destId="{E7AE71F6-18B6-490B-A1F1-48D4ABCF9C1F}" srcOrd="1" destOrd="0" presId="urn:microsoft.com/office/officeart/2005/8/layout/default"/>
    <dgm:cxn modelId="{589EB3EA-BFCA-4D1A-8C3D-C23BB1DB2A1B}" type="presParOf" srcId="{D473F37F-D03A-424F-944F-A3AD4611D104}" destId="{4BA6B13C-674F-4848-B152-2974EF7B2404}" srcOrd="2" destOrd="0" presId="urn:microsoft.com/office/officeart/2005/8/layout/default"/>
    <dgm:cxn modelId="{0B76958D-6869-4A64-AEC5-06F547D58113}" type="presParOf" srcId="{D473F37F-D03A-424F-944F-A3AD4611D104}" destId="{9BA7FD38-DC5F-43A4-9ACB-3D0BD1F04BA2}" srcOrd="3" destOrd="0" presId="urn:microsoft.com/office/officeart/2005/8/layout/default"/>
    <dgm:cxn modelId="{9FFFC1DC-757A-477B-91AA-78A335B552E5}" type="presParOf" srcId="{D473F37F-D03A-424F-944F-A3AD4611D104}" destId="{A9AB243B-08C5-4FBE-94FE-A131C27F0322}"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77540-98C4-42FA-887A-A4A58DD558AB}">
      <dsp:nvSpPr>
        <dsp:cNvPr id="0" name=""/>
        <dsp:cNvSpPr/>
      </dsp:nvSpPr>
      <dsp:spPr>
        <a:xfrm>
          <a:off x="0" y="8668"/>
          <a:ext cx="1875306" cy="112518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latin typeface="Gill Sans MT" panose="020B0502020104020203" pitchFamily="34" charset="0"/>
            </a:rPr>
            <a:t>Taller de Acuarela</a:t>
          </a:r>
          <a:endParaRPr lang="es-MX" sz="1900" b="1" kern="1200" dirty="0">
            <a:latin typeface="Gill Sans MT" panose="020B0502020104020203" pitchFamily="34" charset="0"/>
          </a:endParaRPr>
        </a:p>
      </dsp:txBody>
      <dsp:txXfrm>
        <a:off x="0" y="8668"/>
        <a:ext cx="1875306" cy="1125183"/>
      </dsp:txXfrm>
    </dsp:sp>
    <dsp:sp modelId="{4BA6B13C-674F-4848-B152-2974EF7B2404}">
      <dsp:nvSpPr>
        <dsp:cNvPr id="0" name=""/>
        <dsp:cNvSpPr/>
      </dsp:nvSpPr>
      <dsp:spPr>
        <a:xfrm>
          <a:off x="0" y="1321382"/>
          <a:ext cx="1875306" cy="112518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Historia del Arte</a:t>
          </a:r>
          <a:endParaRPr lang="es-MX" sz="1900" b="1" kern="1200" dirty="0"/>
        </a:p>
      </dsp:txBody>
      <dsp:txXfrm>
        <a:off x="0" y="1321382"/>
        <a:ext cx="1875306" cy="1125183"/>
      </dsp:txXfrm>
    </dsp:sp>
    <dsp:sp modelId="{A9AB243B-08C5-4FBE-94FE-A131C27F0322}">
      <dsp:nvSpPr>
        <dsp:cNvPr id="0" name=""/>
        <dsp:cNvSpPr/>
      </dsp:nvSpPr>
      <dsp:spPr>
        <a:xfrm>
          <a:off x="0" y="2634096"/>
          <a:ext cx="1875306" cy="112518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Acercamiento al Método Pictórico de </a:t>
          </a:r>
          <a:r>
            <a:rPr lang="es-MX" sz="1900" b="1" kern="1200" dirty="0" err="1" smtClean="0"/>
            <a:t>Caravaggio</a:t>
          </a:r>
          <a:endParaRPr lang="es-MX" sz="1900" b="1" kern="1200" dirty="0"/>
        </a:p>
      </dsp:txBody>
      <dsp:txXfrm>
        <a:off x="0" y="2634096"/>
        <a:ext cx="1875306" cy="11251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0.71875</cdr:x>
      <cdr:y>0.0434</cdr:y>
    </cdr:from>
    <cdr:to>
      <cdr:x>0.91875</cdr:x>
      <cdr:y>0.37674</cdr:y>
    </cdr:to>
    <cdr:sp macro="" textlink="">
      <cdr:nvSpPr>
        <cdr:cNvPr id="2" name="1 CuadroTexto"/>
        <cdr:cNvSpPr txBox="1"/>
      </cdr:nvSpPr>
      <cdr:spPr>
        <a:xfrm xmlns:a="http://schemas.openxmlformats.org/drawingml/2006/main">
          <a:off x="3286125" y="1190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152B8-109C-4C1A-9910-8ABD38B6B13D}" type="datetimeFigureOut">
              <a:rPr lang="es-MX" smtClean="0"/>
              <a:t>27/09/2019</a:t>
            </a:fld>
            <a:endParaRPr lang="es-MX" dirty="0"/>
          </a:p>
        </p:txBody>
      </p:sp>
      <p:sp>
        <p:nvSpPr>
          <p:cNvPr id="4" name="3 Marcador de imagen de diapositiva"/>
          <p:cNvSpPr>
            <a:spLocks noGrp="1" noRot="1" noChangeAspect="1"/>
          </p:cNvSpPr>
          <p:nvPr>
            <p:ph type="sldImg" idx="2"/>
          </p:nvPr>
        </p:nvSpPr>
        <p:spPr>
          <a:xfrm>
            <a:off x="1214438" y="685800"/>
            <a:ext cx="4429125"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76FB6-5837-4882-89C7-C6D50119F652}" type="slidenum">
              <a:rPr lang="es-MX" smtClean="0"/>
              <a:t>‹Nº›</a:t>
            </a:fld>
            <a:endParaRPr lang="es-MX" dirty="0"/>
          </a:p>
        </p:txBody>
      </p:sp>
    </p:spTree>
    <p:extLst>
      <p:ext uri="{BB962C8B-B14F-4D97-AF65-F5344CB8AC3E}">
        <p14:creationId xmlns:p14="http://schemas.microsoft.com/office/powerpoint/2010/main" val="157846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3F76FB6-5837-4882-89C7-C6D50119F652}" type="slidenum">
              <a:rPr lang="es-MX" smtClean="0"/>
              <a:t>5</a:t>
            </a:fld>
            <a:endParaRPr lang="es-MX" dirty="0"/>
          </a:p>
        </p:txBody>
      </p:sp>
    </p:spTree>
    <p:extLst>
      <p:ext uri="{BB962C8B-B14F-4D97-AF65-F5344CB8AC3E}">
        <p14:creationId xmlns:p14="http://schemas.microsoft.com/office/powerpoint/2010/main" val="290395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4 Rectángulo"/>
          <p:cNvSpPr/>
          <p:nvPr userDrawn="1"/>
        </p:nvSpPr>
        <p:spPr>
          <a:xfrm>
            <a:off x="0" y="0"/>
            <a:ext cx="10045700" cy="77771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8916" fontAlgn="auto">
              <a:spcBef>
                <a:spcPts val="0"/>
              </a:spcBef>
              <a:spcAft>
                <a:spcPts val="0"/>
              </a:spcAft>
              <a:defRPr/>
            </a:pPr>
            <a:endParaRPr lang="es-MX" dirty="0"/>
          </a:p>
        </p:txBody>
      </p:sp>
      <p:sp>
        <p:nvSpPr>
          <p:cNvPr id="9" name="8 CuadroTexto"/>
          <p:cNvSpPr txBox="1"/>
          <p:nvPr/>
        </p:nvSpPr>
        <p:spPr>
          <a:xfrm>
            <a:off x="4806826" y="6984925"/>
            <a:ext cx="4032250" cy="249684"/>
          </a:xfrm>
          <a:prstGeom prst="rect">
            <a:avLst/>
          </a:prstGeom>
          <a:noFill/>
        </p:spPr>
        <p:txBody>
          <a:bodyPr>
            <a:spAutoFit/>
          </a:bodyPr>
          <a:lstStyle/>
          <a:p>
            <a:pPr algn="r">
              <a:lnSpc>
                <a:spcPts val="1000"/>
              </a:lnSpc>
              <a:defRPr/>
            </a:pPr>
            <a:r>
              <a:rPr lang="es-MX" sz="2000" dirty="0">
                <a:solidFill>
                  <a:schemeClr val="tx1">
                    <a:lumMod val="65000"/>
                    <a:lumOff val="35000"/>
                  </a:schemeClr>
                </a:solidFill>
                <a:latin typeface="Gill Sans MT" pitchFamily="34" charset="0"/>
              </a:rPr>
              <a:t>“</a:t>
            </a:r>
            <a:r>
              <a:rPr lang="es-MX" sz="2000" dirty="0" smtClean="0">
                <a:solidFill>
                  <a:schemeClr val="tx1">
                    <a:lumMod val="65000"/>
                    <a:lumOff val="35000"/>
                  </a:schemeClr>
                </a:solidFill>
                <a:latin typeface="Gill Sans MT" pitchFamily="34" charset="0"/>
              </a:rPr>
              <a:t>Lis </a:t>
            </a:r>
            <a:r>
              <a:rPr lang="es-MX" sz="2000" dirty="0">
                <a:solidFill>
                  <a:schemeClr val="tx1">
                    <a:lumMod val="65000"/>
                    <a:lumOff val="35000"/>
                  </a:schemeClr>
                </a:solidFill>
                <a:latin typeface="Gill Sans MT" pitchFamily="34" charset="0"/>
              </a:rPr>
              <a:t>de Veracruz: </a:t>
            </a:r>
            <a:r>
              <a:rPr lang="es-MX" sz="2000" dirty="0" smtClean="0">
                <a:solidFill>
                  <a:schemeClr val="tx1">
                    <a:lumMod val="65000"/>
                    <a:lumOff val="35000"/>
                  </a:schemeClr>
                </a:solidFill>
                <a:latin typeface="Gill Sans MT" pitchFamily="34" charset="0"/>
              </a:rPr>
              <a:t> Arte</a:t>
            </a:r>
            <a:r>
              <a:rPr lang="es-MX" sz="2000" dirty="0">
                <a:solidFill>
                  <a:schemeClr val="tx1">
                    <a:lumMod val="65000"/>
                    <a:lumOff val="35000"/>
                  </a:schemeClr>
                </a:solidFill>
                <a:latin typeface="Gill Sans MT" pitchFamily="34" charset="0"/>
              </a:rPr>
              <a:t>, Ciencia, Luz”</a:t>
            </a:r>
          </a:p>
        </p:txBody>
      </p:sp>
      <p:sp>
        <p:nvSpPr>
          <p:cNvPr id="14" name="13 Marcador de texto"/>
          <p:cNvSpPr>
            <a:spLocks noGrp="1"/>
          </p:cNvSpPr>
          <p:nvPr>
            <p:ph type="body" sz="quarter" idx="10" hasCustomPrompt="1"/>
          </p:nvPr>
        </p:nvSpPr>
        <p:spPr>
          <a:xfrm>
            <a:off x="2502570" y="3600549"/>
            <a:ext cx="6336630" cy="359891"/>
          </a:xfrm>
        </p:spPr>
        <p:txBody>
          <a:bodyPr/>
          <a:lstStyle>
            <a:lvl1pPr algn="r">
              <a:lnSpc>
                <a:spcPts val="2600"/>
              </a:lnSpc>
              <a:defRPr sz="2400" baseline="0">
                <a:solidFill>
                  <a:schemeClr val="tx1">
                    <a:lumMod val="95000"/>
                    <a:lumOff val="5000"/>
                  </a:schemeClr>
                </a:solidFill>
              </a:defRPr>
            </a:lvl1pPr>
          </a:lstStyle>
          <a:p>
            <a:pPr lvl="0"/>
            <a:r>
              <a:rPr lang="es-ES" dirty="0" smtClean="0"/>
              <a:t>Haga clic para agregar títulos</a:t>
            </a:r>
          </a:p>
        </p:txBody>
      </p:sp>
      <p:sp>
        <p:nvSpPr>
          <p:cNvPr id="15" name="13 Marcador de texto"/>
          <p:cNvSpPr>
            <a:spLocks noGrp="1"/>
          </p:cNvSpPr>
          <p:nvPr>
            <p:ph type="body" sz="quarter" idx="11" hasCustomPrompt="1"/>
          </p:nvPr>
        </p:nvSpPr>
        <p:spPr>
          <a:xfrm>
            <a:off x="2502570" y="4068000"/>
            <a:ext cx="6336630" cy="359891"/>
          </a:xfrm>
        </p:spPr>
        <p:txBody>
          <a:bodyPr/>
          <a:lstStyle>
            <a:lvl1pPr algn="r">
              <a:lnSpc>
                <a:spcPts val="1600"/>
              </a:lnSpc>
              <a:defRPr sz="2400" baseline="0">
                <a:solidFill>
                  <a:schemeClr val="tx1">
                    <a:lumMod val="65000"/>
                    <a:lumOff val="35000"/>
                  </a:schemeClr>
                </a:solidFill>
              </a:defRPr>
            </a:lvl1pPr>
          </a:lstStyle>
          <a:p>
            <a:pPr lvl="0"/>
            <a:r>
              <a:rPr lang="es-ES" dirty="0" smtClean="0"/>
              <a:t>Haga clic para agregar subtítulo</a:t>
            </a:r>
          </a:p>
        </p:txBody>
      </p:sp>
      <p:sp>
        <p:nvSpPr>
          <p:cNvPr id="8" name="7 Marcador de texto"/>
          <p:cNvSpPr>
            <a:spLocks noGrp="1"/>
          </p:cNvSpPr>
          <p:nvPr>
            <p:ph type="body" sz="quarter" idx="12" hasCustomPrompt="1"/>
          </p:nvPr>
        </p:nvSpPr>
        <p:spPr>
          <a:xfrm>
            <a:off x="3942730" y="4752777"/>
            <a:ext cx="4896471" cy="215924"/>
          </a:xfrm>
        </p:spPr>
        <p:txBody>
          <a:bodyPr/>
          <a:lstStyle>
            <a:lvl1pPr algn="r">
              <a:lnSpc>
                <a:spcPts val="1300"/>
              </a:lnSpc>
              <a:defRPr sz="2000">
                <a:solidFill>
                  <a:schemeClr val="tx1">
                    <a:lumMod val="65000"/>
                    <a:lumOff val="35000"/>
                  </a:schemeClr>
                </a:solidFill>
              </a:defRPr>
            </a:lvl1pPr>
          </a:lstStyle>
          <a:p>
            <a:pPr lvl="0"/>
            <a:r>
              <a:rPr lang="es-ES" dirty="0" smtClean="0"/>
              <a:t>Haga clic para agregar fecha</a:t>
            </a:r>
          </a:p>
        </p:txBody>
      </p:sp>
      <p:pic>
        <p:nvPicPr>
          <p:cNvPr id="17" name="16 Imagen" descr="logo simbolo RGB.png"/>
          <p:cNvPicPr>
            <a:picLocks noChangeAspect="1"/>
          </p:cNvPicPr>
          <p:nvPr userDrawn="1"/>
        </p:nvPicPr>
        <p:blipFill>
          <a:blip r:embed="rId2" cstate="print"/>
          <a:stretch>
            <a:fillRect/>
          </a:stretch>
        </p:blipFill>
        <p:spPr>
          <a:xfrm>
            <a:off x="7696800" y="648221"/>
            <a:ext cx="2016224" cy="1736436"/>
          </a:xfrm>
          <a:prstGeom prst="rect">
            <a:avLst/>
          </a:prstGeom>
        </p:spPr>
      </p:pic>
      <p:pic>
        <p:nvPicPr>
          <p:cNvPr id="3" name="2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752677"/>
            <a:ext cx="3693698" cy="3024486"/>
          </a:xfrm>
          <a:prstGeom prst="rect">
            <a:avLst/>
          </a:prstGeom>
        </p:spPr>
      </p:pic>
      <p:sp>
        <p:nvSpPr>
          <p:cNvPr id="6" name="5 Marcador de texto"/>
          <p:cNvSpPr>
            <a:spLocks noGrp="1"/>
          </p:cNvSpPr>
          <p:nvPr>
            <p:ph type="body" sz="quarter" idx="13" hasCustomPrompt="1"/>
          </p:nvPr>
        </p:nvSpPr>
        <p:spPr>
          <a:xfrm>
            <a:off x="1896832" y="2375073"/>
            <a:ext cx="6912198" cy="505396"/>
          </a:xfrm>
        </p:spPr>
        <p:txBody>
          <a:bodyPr/>
          <a:lstStyle>
            <a:lvl1pPr algn="r">
              <a:lnSpc>
                <a:spcPts val="1400"/>
              </a:lnSpc>
              <a:spcBef>
                <a:spcPts val="0"/>
              </a:spcBef>
              <a:defRPr sz="1200" b="1" baseline="0">
                <a:solidFill>
                  <a:schemeClr val="tx1"/>
                </a:solidFill>
              </a:defRPr>
            </a:lvl1pPr>
          </a:lstStyle>
          <a:p>
            <a:pPr lvl="0"/>
            <a:r>
              <a:rPr lang="es-ES" dirty="0" smtClean="0"/>
              <a:t>Haga clic para escribir el nombre de su entidad o dependencia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erpo de texto">
    <p:spTree>
      <p:nvGrpSpPr>
        <p:cNvPr id="1" name=""/>
        <p:cNvGrpSpPr/>
        <p:nvPr/>
      </p:nvGrpSpPr>
      <p:grpSpPr>
        <a:xfrm>
          <a:off x="0" y="0"/>
          <a:ext cx="0" cy="0"/>
          <a:chOff x="0" y="0"/>
          <a:chExt cx="0" cy="0"/>
        </a:xfrm>
      </p:grpSpPr>
      <p:sp>
        <p:nvSpPr>
          <p:cNvPr id="2" name="1 Título"/>
          <p:cNvSpPr>
            <a:spLocks noGrp="1"/>
          </p:cNvSpPr>
          <p:nvPr>
            <p:ph type="title"/>
          </p:nvPr>
        </p:nvSpPr>
        <p:spPr>
          <a:xfrm>
            <a:off x="558353" y="1512317"/>
            <a:ext cx="8826123" cy="433387"/>
          </a:xfrm>
        </p:spPr>
        <p:txBody>
          <a:bodyPr/>
          <a:lstStyle>
            <a:lvl1pPr>
              <a:defRPr>
                <a:solidFill>
                  <a:schemeClr val="tx1"/>
                </a:solidFill>
              </a:defRPr>
            </a:lvl1pPr>
          </a:lstStyle>
          <a:p>
            <a:r>
              <a:rPr lang="es-ES" smtClean="0"/>
              <a:t>Haga clic para modificar el estilo de título del patrón</a:t>
            </a:r>
            <a:endParaRPr lang="es-MX" dirty="0"/>
          </a:p>
        </p:txBody>
      </p:sp>
      <p:sp>
        <p:nvSpPr>
          <p:cNvPr id="4" name="3 Marcador de texto"/>
          <p:cNvSpPr>
            <a:spLocks noGrp="1"/>
          </p:cNvSpPr>
          <p:nvPr>
            <p:ph type="body" sz="quarter" idx="10"/>
          </p:nvPr>
        </p:nvSpPr>
        <p:spPr>
          <a:xfrm>
            <a:off x="1422450" y="2232397"/>
            <a:ext cx="7920880" cy="4680520"/>
          </a:xfrm>
        </p:spPr>
        <p:txBody>
          <a:bodyPr/>
          <a:lstStyle>
            <a:lvl1pPr>
              <a:defRPr sz="2400">
                <a:solidFill>
                  <a:schemeClr val="tx1">
                    <a:lumMod val="50000"/>
                    <a:lumOff val="50000"/>
                  </a:schemeClr>
                </a:solidFill>
              </a:defRPr>
            </a:lvl1pPr>
          </a:lstStyle>
          <a:p>
            <a:pPr lvl="0"/>
            <a:r>
              <a:rPr lang="es-ES" smtClean="0"/>
              <a:t>Haga clic para modificar el estilo de texto del patrón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918394" y="3960589"/>
            <a:ext cx="8538845" cy="1544631"/>
          </a:xfrm>
          <a:prstGeom prst="rect">
            <a:avLst/>
          </a:prstGeom>
        </p:spPr>
        <p:txBody>
          <a:bodyPr anchor="t"/>
          <a:lstStyle>
            <a:lvl1pPr algn="r">
              <a:lnSpc>
                <a:spcPts val="3000"/>
              </a:lnSpc>
              <a:defRPr sz="2800" b="0" cap="none">
                <a:solidFill>
                  <a:schemeClr val="tx1"/>
                </a:solidFill>
                <a:latin typeface="Gill Sans MT" pitchFamily="34" charset="0"/>
              </a:defRPr>
            </a:lvl1pPr>
          </a:lstStyle>
          <a:p>
            <a:r>
              <a:rPr lang="es-ES" dirty="0" smtClean="0"/>
              <a:t>Haga clic para agregar subtítulo</a:t>
            </a:r>
            <a:endParaRPr lang="es-MX" dirty="0"/>
          </a:p>
        </p:txBody>
      </p:sp>
      <p:sp>
        <p:nvSpPr>
          <p:cNvPr id="3" name="2 Marcador de texto"/>
          <p:cNvSpPr>
            <a:spLocks noGrp="1"/>
          </p:cNvSpPr>
          <p:nvPr>
            <p:ph type="body" idx="1" hasCustomPrompt="1"/>
          </p:nvPr>
        </p:nvSpPr>
        <p:spPr>
          <a:xfrm>
            <a:off x="918394" y="3600549"/>
            <a:ext cx="8538845" cy="360040"/>
          </a:xfrm>
          <a:prstGeom prst="rect">
            <a:avLst/>
          </a:prstGeom>
        </p:spPr>
        <p:txBody>
          <a:bodyPr anchor="b"/>
          <a:lstStyle>
            <a:lvl1pPr marL="0" indent="0" algn="r">
              <a:lnSpc>
                <a:spcPts val="2000"/>
              </a:lnSpc>
              <a:buNone/>
              <a:defRPr lang="es-ES" sz="2400" dirty="0" smtClean="0">
                <a:solidFill>
                  <a:schemeClr val="tx1">
                    <a:lumMod val="50000"/>
                    <a:lumOff val="50000"/>
                  </a:schemeClr>
                </a:solidFill>
              </a:defRPr>
            </a:lvl1pPr>
            <a:lvl2pPr marL="509458" indent="0">
              <a:buNone/>
              <a:defRPr sz="2000">
                <a:solidFill>
                  <a:schemeClr val="tx1">
                    <a:tint val="75000"/>
                  </a:schemeClr>
                </a:solidFill>
              </a:defRPr>
            </a:lvl2pPr>
            <a:lvl3pPr marL="1018916" indent="0">
              <a:buNone/>
              <a:defRPr sz="1800">
                <a:solidFill>
                  <a:schemeClr val="tx1">
                    <a:tint val="75000"/>
                  </a:schemeClr>
                </a:solidFill>
              </a:defRPr>
            </a:lvl3pPr>
            <a:lvl4pPr marL="1528374" indent="0">
              <a:buNone/>
              <a:defRPr sz="1600">
                <a:solidFill>
                  <a:schemeClr val="tx1">
                    <a:tint val="75000"/>
                  </a:schemeClr>
                </a:solidFill>
              </a:defRPr>
            </a:lvl4pPr>
            <a:lvl5pPr marL="2037832" indent="0">
              <a:buNone/>
              <a:defRPr sz="1600">
                <a:solidFill>
                  <a:schemeClr val="tx1">
                    <a:tint val="75000"/>
                  </a:schemeClr>
                </a:solidFill>
              </a:defRPr>
            </a:lvl5pPr>
            <a:lvl6pPr marL="2547290" indent="0">
              <a:buNone/>
              <a:defRPr sz="1600">
                <a:solidFill>
                  <a:schemeClr val="tx1">
                    <a:tint val="75000"/>
                  </a:schemeClr>
                </a:solidFill>
              </a:defRPr>
            </a:lvl6pPr>
            <a:lvl7pPr marL="3056748" indent="0">
              <a:buNone/>
              <a:defRPr sz="1600">
                <a:solidFill>
                  <a:schemeClr val="tx1">
                    <a:tint val="75000"/>
                  </a:schemeClr>
                </a:solidFill>
              </a:defRPr>
            </a:lvl7pPr>
            <a:lvl8pPr marL="3566206" indent="0">
              <a:buNone/>
              <a:defRPr sz="1600">
                <a:solidFill>
                  <a:schemeClr val="tx1">
                    <a:tint val="75000"/>
                  </a:schemeClr>
                </a:solidFill>
              </a:defRPr>
            </a:lvl8pPr>
            <a:lvl9pPr marL="4075664" indent="0">
              <a:buNone/>
              <a:defRPr sz="1600">
                <a:solidFill>
                  <a:schemeClr val="tx1">
                    <a:tint val="75000"/>
                  </a:schemeClr>
                </a:solidFill>
              </a:defRPr>
            </a:lvl9pPr>
          </a:lstStyle>
          <a:p>
            <a:pPr lvl="0"/>
            <a:r>
              <a:rPr lang="es-ES" dirty="0" smtClean="0"/>
              <a:t>Haga clic para agregar título</a:t>
            </a:r>
          </a:p>
        </p:txBody>
      </p:sp>
      <p:pic>
        <p:nvPicPr>
          <p:cNvPr id="4" name="3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44765"/>
            <a:ext cx="2726349" cy="223239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86346" y="1512317"/>
            <a:ext cx="4438596" cy="725508"/>
          </a:xfrm>
          <a:prstGeom prst="rect">
            <a:avLst/>
          </a:prstGeom>
        </p:spPr>
        <p:txBody>
          <a:bodyPr anchor="b">
            <a:noAutofit/>
          </a:bodyPr>
          <a:lstStyle>
            <a:lvl1pPr marL="0" indent="0">
              <a:lnSpc>
                <a:spcPts val="2600"/>
              </a:lnSpc>
              <a:buNone/>
              <a:defRPr sz="2400" b="0">
                <a:solidFill>
                  <a:schemeClr val="tx1"/>
                </a:solidFill>
                <a:latin typeface="Gill Sans MT" pitchFamily="34" charset="0"/>
              </a:defRPr>
            </a:lvl1pPr>
            <a:lvl2pPr marL="509458" indent="0">
              <a:buNone/>
              <a:defRPr sz="2200" b="1"/>
            </a:lvl2pPr>
            <a:lvl3pPr marL="1018916" indent="0">
              <a:buNone/>
              <a:defRPr sz="2000" b="1"/>
            </a:lvl3pPr>
            <a:lvl4pPr marL="1528374" indent="0">
              <a:buNone/>
              <a:defRPr sz="1800" b="1"/>
            </a:lvl4pPr>
            <a:lvl5pPr marL="2037832" indent="0">
              <a:buNone/>
              <a:defRPr sz="1800" b="1"/>
            </a:lvl5pPr>
            <a:lvl6pPr marL="2547290" indent="0">
              <a:buNone/>
              <a:defRPr sz="1800" b="1"/>
            </a:lvl6pPr>
            <a:lvl7pPr marL="3056748" indent="0">
              <a:buNone/>
              <a:defRPr sz="1800" b="1"/>
            </a:lvl7pPr>
            <a:lvl8pPr marL="3566206" indent="0">
              <a:buNone/>
              <a:defRPr sz="1800" b="1"/>
            </a:lvl8pPr>
            <a:lvl9pPr marL="4075664"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86346" y="2597865"/>
            <a:ext cx="4438596" cy="4315052"/>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5" name="4 Marcador de texto"/>
          <p:cNvSpPr>
            <a:spLocks noGrp="1"/>
          </p:cNvSpPr>
          <p:nvPr>
            <p:ph type="body" sz="quarter" idx="3"/>
          </p:nvPr>
        </p:nvSpPr>
        <p:spPr>
          <a:xfrm>
            <a:off x="5087138" y="1512317"/>
            <a:ext cx="4440339" cy="725508"/>
          </a:xfrm>
          <a:prstGeom prst="rect">
            <a:avLst/>
          </a:prstGeom>
        </p:spPr>
        <p:txBody>
          <a:bodyPr anchor="b">
            <a:normAutofit/>
          </a:bodyPr>
          <a:lstStyle>
            <a:lvl1pPr marL="0" indent="0">
              <a:lnSpc>
                <a:spcPts val="2600"/>
              </a:lnSpc>
              <a:buNone/>
              <a:defRPr sz="2400" b="0">
                <a:solidFill>
                  <a:schemeClr val="tx1"/>
                </a:solidFill>
                <a:latin typeface="Gill Sans MT" pitchFamily="34" charset="0"/>
              </a:defRPr>
            </a:lvl1pPr>
            <a:lvl2pPr marL="509458" indent="0">
              <a:buNone/>
              <a:defRPr sz="2200" b="1"/>
            </a:lvl2pPr>
            <a:lvl3pPr marL="1018916" indent="0">
              <a:buNone/>
              <a:defRPr sz="2000" b="1"/>
            </a:lvl3pPr>
            <a:lvl4pPr marL="1528374" indent="0">
              <a:buNone/>
              <a:defRPr sz="1800" b="1"/>
            </a:lvl4pPr>
            <a:lvl5pPr marL="2037832" indent="0">
              <a:buNone/>
              <a:defRPr sz="1800" b="1"/>
            </a:lvl5pPr>
            <a:lvl6pPr marL="2547290" indent="0">
              <a:buNone/>
              <a:defRPr sz="1800" b="1"/>
            </a:lvl6pPr>
            <a:lvl7pPr marL="3056748" indent="0">
              <a:buNone/>
              <a:defRPr sz="1800" b="1"/>
            </a:lvl7pPr>
            <a:lvl8pPr marL="3566206" indent="0">
              <a:buNone/>
              <a:defRPr sz="1800" b="1"/>
            </a:lvl8pPr>
            <a:lvl9pPr marL="4075664"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87138" y="2597865"/>
            <a:ext cx="4440339" cy="4315052"/>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86346" y="1512317"/>
            <a:ext cx="6768752" cy="432048"/>
          </a:xfrm>
          <a:prstGeom prst="rect">
            <a:avLst/>
          </a:prstGeom>
        </p:spPr>
        <p:txBody>
          <a:bodyPr anchor="b">
            <a:noAutofit/>
          </a:bodyPr>
          <a:lstStyle>
            <a:lvl1pPr algn="l">
              <a:defRPr sz="2400"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911649" y="2232397"/>
            <a:ext cx="5431681" cy="4680520"/>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p:txBody>
      </p:sp>
      <p:sp>
        <p:nvSpPr>
          <p:cNvPr id="4" name="3 Marcador de texto"/>
          <p:cNvSpPr>
            <a:spLocks noGrp="1"/>
          </p:cNvSpPr>
          <p:nvPr>
            <p:ph type="body" sz="half" idx="2"/>
          </p:nvPr>
        </p:nvSpPr>
        <p:spPr>
          <a:xfrm>
            <a:off x="486346" y="2232397"/>
            <a:ext cx="3304966" cy="4680520"/>
          </a:xfrm>
          <a:prstGeom prst="rect">
            <a:avLst/>
          </a:prstGeom>
        </p:spPr>
        <p:txBody>
          <a:bodyPr/>
          <a:lstStyle>
            <a:lvl1pPr marL="0" indent="0">
              <a:lnSpc>
                <a:spcPts val="2600"/>
              </a:lnSpc>
              <a:buNone/>
              <a:defRPr sz="2400">
                <a:solidFill>
                  <a:schemeClr val="tx1">
                    <a:lumMod val="50000"/>
                    <a:lumOff val="50000"/>
                  </a:schemeClr>
                </a:solidFill>
                <a:latin typeface="Gill Sans MT" pitchFamily="34" charset="0"/>
              </a:defRPr>
            </a:lvl1pPr>
            <a:lvl2pPr marL="509458" indent="0">
              <a:buNone/>
              <a:defRPr sz="1300"/>
            </a:lvl2pPr>
            <a:lvl3pPr marL="1018916" indent="0">
              <a:buNone/>
              <a:defRPr sz="1100"/>
            </a:lvl3pPr>
            <a:lvl4pPr marL="1528374" indent="0">
              <a:buNone/>
              <a:defRPr sz="1000"/>
            </a:lvl4pPr>
            <a:lvl5pPr marL="2037832" indent="0">
              <a:buNone/>
              <a:defRPr sz="1000"/>
            </a:lvl5pPr>
            <a:lvl6pPr marL="2547290" indent="0">
              <a:buNone/>
              <a:defRPr sz="1000"/>
            </a:lvl6pPr>
            <a:lvl7pPr marL="3056748" indent="0">
              <a:buNone/>
              <a:defRPr sz="1000"/>
            </a:lvl7pPr>
            <a:lvl8pPr marL="3566206" indent="0">
              <a:buNone/>
              <a:defRPr sz="1000"/>
            </a:lvl8pPr>
            <a:lvl9pPr marL="4075664" indent="0">
              <a:buNone/>
              <a:defRPr sz="10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02370" y="6159121"/>
            <a:ext cx="8640960" cy="216024"/>
          </a:xfrm>
          <a:prstGeom prst="rect">
            <a:avLst/>
          </a:prstGeom>
        </p:spPr>
        <p:txBody>
          <a:bodyPr anchor="b">
            <a:noAutofit/>
          </a:bodyPr>
          <a:lstStyle>
            <a:lvl1pPr algn="ctr">
              <a:lnSpc>
                <a:spcPts val="1000"/>
              </a:lnSpc>
              <a:defRPr sz="2400"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posición de imagen"/>
          <p:cNvSpPr>
            <a:spLocks noGrp="1"/>
          </p:cNvSpPr>
          <p:nvPr>
            <p:ph type="pic" idx="1"/>
          </p:nvPr>
        </p:nvSpPr>
        <p:spPr>
          <a:xfrm>
            <a:off x="1757112" y="1440309"/>
            <a:ext cx="6531476" cy="4397065"/>
          </a:xfrm>
          <a:prstGeom prst="rect">
            <a:avLst/>
          </a:prstGeom>
        </p:spPr>
        <p:txBody>
          <a:bodyPr rtlCol="0">
            <a:normAutofit/>
          </a:bodyPr>
          <a:lstStyle>
            <a:lvl1pPr marL="0" indent="0">
              <a:lnSpc>
                <a:spcPts val="2600"/>
              </a:lnSpc>
              <a:buNone/>
              <a:defRPr sz="2400">
                <a:solidFill>
                  <a:schemeClr val="tx1">
                    <a:lumMod val="50000"/>
                    <a:lumOff val="50000"/>
                  </a:schemeClr>
                </a:solidFill>
                <a:latin typeface="Gill Sans MT" pitchFamily="34" charset="0"/>
              </a:defRPr>
            </a:lvl1pPr>
            <a:lvl2pPr marL="509458" indent="0">
              <a:buNone/>
              <a:defRPr sz="3100"/>
            </a:lvl2pPr>
            <a:lvl3pPr marL="1018916" indent="0">
              <a:buNone/>
              <a:defRPr sz="2700"/>
            </a:lvl3pPr>
            <a:lvl4pPr marL="1528374" indent="0">
              <a:buNone/>
              <a:defRPr sz="2200"/>
            </a:lvl4pPr>
            <a:lvl5pPr marL="2037832" indent="0">
              <a:buNone/>
              <a:defRPr sz="2200"/>
            </a:lvl5pPr>
            <a:lvl6pPr marL="2547290" indent="0">
              <a:buNone/>
              <a:defRPr sz="2200"/>
            </a:lvl6pPr>
            <a:lvl7pPr marL="3056748" indent="0">
              <a:buNone/>
              <a:defRPr sz="2200"/>
            </a:lvl7pPr>
            <a:lvl8pPr marL="3566206" indent="0">
              <a:buNone/>
              <a:defRPr sz="2200"/>
            </a:lvl8pPr>
            <a:lvl9pPr marL="4075664" indent="0">
              <a:buNone/>
              <a:defRPr sz="2200"/>
            </a:lvl9pPr>
          </a:lstStyle>
          <a:p>
            <a:pPr lvl="0"/>
            <a:r>
              <a:rPr lang="es-ES" noProof="0" dirty="0" smtClean="0"/>
              <a:t>Haga clic en el icono para agregar una imagen</a:t>
            </a:r>
            <a:endParaRPr lang="es-MX" noProof="0" dirty="0" smtClean="0"/>
          </a:p>
        </p:txBody>
      </p:sp>
      <p:sp>
        <p:nvSpPr>
          <p:cNvPr id="4" name="3 Marcador de texto"/>
          <p:cNvSpPr>
            <a:spLocks noGrp="1"/>
          </p:cNvSpPr>
          <p:nvPr>
            <p:ph type="body" sz="half" idx="2"/>
          </p:nvPr>
        </p:nvSpPr>
        <p:spPr>
          <a:xfrm>
            <a:off x="702370" y="6410228"/>
            <a:ext cx="8640960" cy="216024"/>
          </a:xfrm>
          <a:prstGeom prst="rect">
            <a:avLst/>
          </a:prstGeom>
        </p:spPr>
        <p:txBody>
          <a:bodyPr/>
          <a:lstStyle>
            <a:lvl1pPr marL="0" indent="0" algn="ctr">
              <a:lnSpc>
                <a:spcPts val="1800"/>
              </a:lnSpc>
              <a:buNone/>
              <a:defRPr sz="2400">
                <a:solidFill>
                  <a:schemeClr val="tx1">
                    <a:lumMod val="50000"/>
                    <a:lumOff val="50000"/>
                  </a:schemeClr>
                </a:solidFill>
                <a:latin typeface="Gill Sans MT" pitchFamily="34" charset="0"/>
              </a:defRPr>
            </a:lvl1pPr>
            <a:lvl2pPr marL="509458" indent="0">
              <a:buNone/>
              <a:defRPr sz="1300"/>
            </a:lvl2pPr>
            <a:lvl3pPr marL="1018916" indent="0">
              <a:buNone/>
              <a:defRPr sz="1100"/>
            </a:lvl3pPr>
            <a:lvl4pPr marL="1528374" indent="0">
              <a:buNone/>
              <a:defRPr sz="1000"/>
            </a:lvl4pPr>
            <a:lvl5pPr marL="2037832" indent="0">
              <a:buNone/>
              <a:defRPr sz="1000"/>
            </a:lvl5pPr>
            <a:lvl6pPr marL="2547290" indent="0">
              <a:buNone/>
              <a:defRPr sz="1000"/>
            </a:lvl6pPr>
            <a:lvl7pPr marL="3056748" indent="0">
              <a:buNone/>
              <a:defRPr sz="1000"/>
            </a:lvl7pPr>
            <a:lvl8pPr marL="3566206" indent="0">
              <a:buNone/>
              <a:defRPr sz="1000"/>
            </a:lvl8pPr>
            <a:lvl9pPr marL="4075664" indent="0">
              <a:buNone/>
              <a:defRPr sz="10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14 Marcador de título"/>
          <p:cNvSpPr>
            <a:spLocks noGrp="1"/>
          </p:cNvSpPr>
          <p:nvPr>
            <p:ph type="title"/>
          </p:nvPr>
        </p:nvSpPr>
        <p:spPr bwMode="auto">
          <a:xfrm>
            <a:off x="558354" y="1728341"/>
            <a:ext cx="8424936"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endParaRPr lang="es-MX" dirty="0" smtClean="0"/>
          </a:p>
        </p:txBody>
      </p:sp>
      <p:sp>
        <p:nvSpPr>
          <p:cNvPr id="1029" name="15 Marcador de texto"/>
          <p:cNvSpPr>
            <a:spLocks noGrp="1"/>
          </p:cNvSpPr>
          <p:nvPr>
            <p:ph type="body" idx="1"/>
          </p:nvPr>
        </p:nvSpPr>
        <p:spPr bwMode="auto">
          <a:xfrm>
            <a:off x="1422450" y="2448421"/>
            <a:ext cx="792088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p:txBody>
      </p:sp>
      <p:cxnSp>
        <p:nvCxnSpPr>
          <p:cNvPr id="4" name="3 Conector recto"/>
          <p:cNvCxnSpPr/>
          <p:nvPr/>
        </p:nvCxnSpPr>
        <p:spPr>
          <a:xfrm>
            <a:off x="558354" y="648221"/>
            <a:ext cx="89289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9345" y="401019"/>
            <a:ext cx="2238001" cy="14400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0" r:id="rId2"/>
    <p:sldLayoutId id="2147483691" r:id="rId3"/>
    <p:sldLayoutId id="2147483692" r:id="rId4"/>
    <p:sldLayoutId id="2147483693" r:id="rId5"/>
    <p:sldLayoutId id="2147483694" r:id="rId6"/>
  </p:sldLayoutIdLst>
  <p:txStyles>
    <p:titleStyle>
      <a:lvl1pPr algn="l" defTabSz="1017588" rtl="0" eaLnBrk="1" fontAlgn="base" hangingPunct="1">
        <a:spcBef>
          <a:spcPct val="0"/>
        </a:spcBef>
        <a:spcAft>
          <a:spcPct val="0"/>
        </a:spcAft>
        <a:defRPr sz="2800" b="0" kern="1200">
          <a:solidFill>
            <a:srgbClr val="404040"/>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p:titleStyle>
    <p:bodyStyle>
      <a:lvl1pPr marL="0" indent="0" algn="l" defTabSz="1017588" rtl="0" eaLnBrk="1" fontAlgn="base" hangingPunct="1">
        <a:lnSpc>
          <a:spcPts val="2800"/>
        </a:lnSpc>
        <a:spcBef>
          <a:spcPct val="20000"/>
        </a:spcBef>
        <a:spcAft>
          <a:spcPct val="0"/>
        </a:spcAft>
        <a:buFont typeface="Arial" charset="0"/>
        <a:defRPr sz="2400" kern="1200">
          <a:solidFill>
            <a:srgbClr val="7F7F7F"/>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MX"/>
      </a:defPPr>
      <a:lvl1pPr marL="0" algn="l" defTabSz="1018916" rtl="0" eaLnBrk="1" latinLnBrk="0" hangingPunct="1">
        <a:defRPr sz="2000" kern="1200">
          <a:solidFill>
            <a:schemeClr val="tx1"/>
          </a:solidFill>
          <a:latin typeface="+mn-lt"/>
          <a:ea typeface="+mn-ea"/>
          <a:cs typeface="+mn-cs"/>
        </a:defRPr>
      </a:lvl1pPr>
      <a:lvl2pPr marL="509458" algn="l" defTabSz="1018916" rtl="0" eaLnBrk="1" latinLnBrk="0" hangingPunct="1">
        <a:defRPr sz="2000" kern="1200">
          <a:solidFill>
            <a:schemeClr val="tx1"/>
          </a:solidFill>
          <a:latin typeface="+mn-lt"/>
          <a:ea typeface="+mn-ea"/>
          <a:cs typeface="+mn-cs"/>
        </a:defRPr>
      </a:lvl2pPr>
      <a:lvl3pPr marL="1018916" algn="l" defTabSz="1018916" rtl="0" eaLnBrk="1" latinLnBrk="0" hangingPunct="1">
        <a:defRPr sz="2000" kern="1200">
          <a:solidFill>
            <a:schemeClr val="tx1"/>
          </a:solidFill>
          <a:latin typeface="+mn-lt"/>
          <a:ea typeface="+mn-ea"/>
          <a:cs typeface="+mn-cs"/>
        </a:defRPr>
      </a:lvl3pPr>
      <a:lvl4pPr marL="1528374" algn="l" defTabSz="1018916" rtl="0" eaLnBrk="1" latinLnBrk="0" hangingPunct="1">
        <a:defRPr sz="2000" kern="1200">
          <a:solidFill>
            <a:schemeClr val="tx1"/>
          </a:solidFill>
          <a:latin typeface="+mn-lt"/>
          <a:ea typeface="+mn-ea"/>
          <a:cs typeface="+mn-cs"/>
        </a:defRPr>
      </a:lvl4pPr>
      <a:lvl5pPr marL="2037832" algn="l" defTabSz="1018916" rtl="0" eaLnBrk="1" latinLnBrk="0" hangingPunct="1">
        <a:defRPr sz="2000" kern="1200">
          <a:solidFill>
            <a:schemeClr val="tx1"/>
          </a:solidFill>
          <a:latin typeface="+mn-lt"/>
          <a:ea typeface="+mn-ea"/>
          <a:cs typeface="+mn-cs"/>
        </a:defRPr>
      </a:lvl5pPr>
      <a:lvl6pPr marL="2547290" algn="l" defTabSz="1018916" rtl="0" eaLnBrk="1" latinLnBrk="0" hangingPunct="1">
        <a:defRPr sz="2000" kern="1200">
          <a:solidFill>
            <a:schemeClr val="tx1"/>
          </a:solidFill>
          <a:latin typeface="+mn-lt"/>
          <a:ea typeface="+mn-ea"/>
          <a:cs typeface="+mn-cs"/>
        </a:defRPr>
      </a:lvl6pPr>
      <a:lvl7pPr marL="3056748" algn="l" defTabSz="1018916" rtl="0" eaLnBrk="1" latinLnBrk="0" hangingPunct="1">
        <a:defRPr sz="2000" kern="1200">
          <a:solidFill>
            <a:schemeClr val="tx1"/>
          </a:solidFill>
          <a:latin typeface="+mn-lt"/>
          <a:ea typeface="+mn-ea"/>
          <a:cs typeface="+mn-cs"/>
        </a:defRPr>
      </a:lvl7pPr>
      <a:lvl8pPr marL="3566206" algn="l" defTabSz="1018916" rtl="0" eaLnBrk="1" latinLnBrk="0" hangingPunct="1">
        <a:defRPr sz="2000" kern="1200">
          <a:solidFill>
            <a:schemeClr val="tx1"/>
          </a:solidFill>
          <a:latin typeface="+mn-lt"/>
          <a:ea typeface="+mn-ea"/>
          <a:cs typeface="+mn-cs"/>
        </a:defRPr>
      </a:lvl8pPr>
      <a:lvl9pPr marL="4075664" algn="l" defTabSz="101891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jpe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p:txBody>
          <a:bodyPr/>
          <a:lstStyle/>
          <a:p>
            <a:r>
              <a:rPr lang="es-MX" dirty="0" smtClean="0"/>
              <a:t>2do Informe de Actividades</a:t>
            </a:r>
            <a:endParaRPr lang="es-MX" dirty="0"/>
          </a:p>
        </p:txBody>
      </p:sp>
      <p:sp>
        <p:nvSpPr>
          <p:cNvPr id="5" name="4 Marcador de texto"/>
          <p:cNvSpPr>
            <a:spLocks noGrp="1"/>
          </p:cNvSpPr>
          <p:nvPr>
            <p:ph type="body" sz="quarter" idx="11"/>
          </p:nvPr>
        </p:nvSpPr>
        <p:spPr/>
        <p:txBody>
          <a:bodyPr/>
          <a:lstStyle/>
          <a:p>
            <a:r>
              <a:rPr lang="es-MX" dirty="0" smtClean="0"/>
              <a:t>2018-2019</a:t>
            </a:r>
            <a:endParaRPr lang="es-MX" dirty="0"/>
          </a:p>
        </p:txBody>
      </p:sp>
      <p:sp>
        <p:nvSpPr>
          <p:cNvPr id="6" name="5 Marcador de texto"/>
          <p:cNvSpPr>
            <a:spLocks noGrp="1"/>
          </p:cNvSpPr>
          <p:nvPr>
            <p:ph type="body" sz="quarter" idx="12"/>
          </p:nvPr>
        </p:nvSpPr>
        <p:spPr/>
        <p:txBody>
          <a:bodyPr/>
          <a:lstStyle/>
          <a:p>
            <a:r>
              <a:rPr lang="es-MX" dirty="0" smtClean="0"/>
              <a:t>Septiembre 30 de 2019</a:t>
            </a:r>
            <a:endParaRPr lang="es-MX" dirty="0"/>
          </a:p>
        </p:txBody>
      </p:sp>
      <p:sp>
        <p:nvSpPr>
          <p:cNvPr id="7" name="6 Marcador de texto"/>
          <p:cNvSpPr>
            <a:spLocks noGrp="1"/>
          </p:cNvSpPr>
          <p:nvPr>
            <p:ph type="body" sz="quarter" idx="13"/>
          </p:nvPr>
        </p:nvSpPr>
        <p:spPr>
          <a:xfrm>
            <a:off x="2502570" y="2375073"/>
            <a:ext cx="6912198" cy="505396"/>
          </a:xfrm>
        </p:spPr>
        <p:txBody>
          <a:bodyPr/>
          <a:lstStyle/>
          <a:p>
            <a:r>
              <a:rPr lang="es-MX" dirty="0" smtClean="0"/>
              <a:t>Taller Libre de Artes</a:t>
            </a:r>
            <a:endParaRPr lang="es-MX" dirty="0"/>
          </a:p>
        </p:txBody>
      </p:sp>
    </p:spTree>
    <p:extLst>
      <p:ext uri="{BB962C8B-B14F-4D97-AF65-F5344CB8AC3E}">
        <p14:creationId xmlns:p14="http://schemas.microsoft.com/office/powerpoint/2010/main" val="1904384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30362" y="1072718"/>
            <a:ext cx="8856984" cy="1015663"/>
          </a:xfrm>
          <a:prstGeom prst="rect">
            <a:avLst/>
          </a:prstGeom>
          <a:noFill/>
        </p:spPr>
        <p:txBody>
          <a:bodyPr wrap="square" rtlCol="0">
            <a:spAutoFit/>
          </a:bodyPr>
          <a:lstStyle/>
          <a:p>
            <a:pPr algn="just"/>
            <a:r>
              <a:rPr lang="es-MX" dirty="0" smtClean="0">
                <a:latin typeface="Gill Sans MT" panose="020B0502020104020203" pitchFamily="34" charset="0"/>
              </a:rPr>
              <a:t>	Se logró un incremento en la matrícula de licenciatura,  pasando de 48 a 96, esto por ofrecer la Licenciatura en Fotografía en la convocatoria de ingreso 2019.</a:t>
            </a:r>
            <a:endParaRPr lang="es-MX" dirty="0">
              <a:latin typeface="Gill Sans MT" panose="020B0502020104020203" pitchFamily="34" charset="0"/>
            </a:endParaRPr>
          </a:p>
        </p:txBody>
      </p:sp>
      <p:sp>
        <p:nvSpPr>
          <p:cNvPr id="8" name="7 Flecha derecha"/>
          <p:cNvSpPr/>
          <p:nvPr/>
        </p:nvSpPr>
        <p:spPr>
          <a:xfrm rot="19972721">
            <a:off x="3387703" y="4018139"/>
            <a:ext cx="2304256" cy="64807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 Oferta educativa de calidad</a:t>
            </a:r>
            <a:endParaRPr lang="es-MX" b="1" dirty="0">
              <a:solidFill>
                <a:srgbClr val="0070C0"/>
              </a:solidFill>
              <a:latin typeface="Gill Sans MT" panose="020B0502020104020203" pitchFamily="34" charset="0"/>
            </a:endParaRPr>
          </a:p>
        </p:txBody>
      </p:sp>
      <p:graphicFrame>
        <p:nvGraphicFramePr>
          <p:cNvPr id="12" name="9 Gráfico"/>
          <p:cNvGraphicFramePr>
            <a:graphicFrameLocks/>
          </p:cNvGraphicFramePr>
          <p:nvPr>
            <p:extLst>
              <p:ext uri="{D42A27DB-BD31-4B8C-83A1-F6EECF244321}">
                <p14:modId xmlns:p14="http://schemas.microsoft.com/office/powerpoint/2010/main" val="282365326"/>
              </p:ext>
            </p:extLst>
          </p:nvPr>
        </p:nvGraphicFramePr>
        <p:xfrm>
          <a:off x="2790602" y="3744565"/>
          <a:ext cx="352425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226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58354" y="979300"/>
            <a:ext cx="9001000" cy="1631216"/>
          </a:xfrm>
          <a:prstGeom prst="rect">
            <a:avLst/>
          </a:prstGeom>
        </p:spPr>
        <p:txBody>
          <a:bodyPr wrap="square">
            <a:spAutoFit/>
          </a:bodyPr>
          <a:lstStyle/>
          <a:p>
            <a:pPr algn="just"/>
            <a:r>
              <a:rPr lang="es-MX" dirty="0" smtClean="0">
                <a:latin typeface="Gill Sans MT" panose="020B0502020104020203" pitchFamily="34" charset="0"/>
              </a:rPr>
              <a:t>	La </a:t>
            </a:r>
            <a:r>
              <a:rPr lang="es-MX" dirty="0">
                <a:latin typeface="Gill Sans MT" panose="020B0502020104020203" pitchFamily="34" charset="0"/>
              </a:rPr>
              <a:t>matrícula que se atiende en cada una de las EE </a:t>
            </a:r>
            <a:r>
              <a:rPr lang="es-MX" dirty="0" smtClean="0">
                <a:latin typeface="Gill Sans MT" panose="020B0502020104020203" pitchFamily="34" charset="0"/>
              </a:rPr>
              <a:t>de AFEL incluye </a:t>
            </a:r>
            <a:r>
              <a:rPr lang="es-MX" dirty="0">
                <a:latin typeface="Gill Sans MT" panose="020B0502020104020203" pitchFamily="34" charset="0"/>
              </a:rPr>
              <a:t>a estudiantes de </a:t>
            </a:r>
            <a:r>
              <a:rPr lang="es-MX" dirty="0" smtClean="0">
                <a:latin typeface="Gill Sans MT" panose="020B0502020104020203" pitchFamily="34" charset="0"/>
              </a:rPr>
              <a:t>todos los programas educativos de Licenciatura y TSU de </a:t>
            </a:r>
            <a:r>
              <a:rPr lang="es-MX" dirty="0">
                <a:latin typeface="Gill Sans MT" panose="020B0502020104020203" pitchFamily="34" charset="0"/>
              </a:rPr>
              <a:t>la región, sin embargo la atención </a:t>
            </a:r>
            <a:r>
              <a:rPr lang="es-MX" dirty="0" smtClean="0">
                <a:latin typeface="Gill Sans MT" panose="020B0502020104020203" pitchFamily="34" charset="0"/>
              </a:rPr>
              <a:t>por </a:t>
            </a:r>
            <a:r>
              <a:rPr lang="es-MX" dirty="0">
                <a:latin typeface="Gill Sans MT" panose="020B0502020104020203" pitchFamily="34" charset="0"/>
              </a:rPr>
              <a:t>área ubica en primer lugar a  Ciencias de la Salud, seguida de Humanidades, </a:t>
            </a:r>
            <a:r>
              <a:rPr lang="es-MX" dirty="0" smtClean="0">
                <a:latin typeface="Gill Sans MT" panose="020B0502020104020203" pitchFamily="34" charset="0"/>
              </a:rPr>
              <a:t>Técnica, Económico-Administrativa, Artísticas  </a:t>
            </a:r>
            <a:r>
              <a:rPr lang="es-MX" dirty="0">
                <a:latin typeface="Gill Sans MT" panose="020B0502020104020203" pitchFamily="34" charset="0"/>
              </a:rPr>
              <a:t>y por último la Biológico-Agropecuaria.</a:t>
            </a:r>
          </a:p>
        </p:txBody>
      </p:sp>
      <p:sp>
        <p:nvSpPr>
          <p:cNvPr id="2" name="1 CuadroTexto"/>
          <p:cNvSpPr txBox="1"/>
          <p:nvPr/>
        </p:nvSpPr>
        <p:spPr>
          <a:xfrm>
            <a:off x="1206426" y="6336853"/>
            <a:ext cx="6552728" cy="707886"/>
          </a:xfrm>
          <a:prstGeom prst="rect">
            <a:avLst/>
          </a:prstGeom>
          <a:solidFill>
            <a:schemeClr val="tx1">
              <a:lumMod val="75000"/>
              <a:lumOff val="25000"/>
            </a:schemeClr>
          </a:solidFill>
        </p:spPr>
        <p:txBody>
          <a:bodyPr wrap="square" rtlCol="0">
            <a:spAutoFit/>
          </a:bodyPr>
          <a:lstStyle/>
          <a:p>
            <a:pPr algn="just"/>
            <a:r>
              <a:rPr lang="es-MX" dirty="0" smtClean="0">
                <a:solidFill>
                  <a:schemeClr val="bg1"/>
                </a:solidFill>
              </a:rPr>
              <a:t>Los PE que más alumnos inscriben </a:t>
            </a:r>
            <a:r>
              <a:rPr lang="es-MX" smtClean="0">
                <a:solidFill>
                  <a:schemeClr val="bg1"/>
                </a:solidFill>
              </a:rPr>
              <a:t>son Psicología, </a:t>
            </a:r>
            <a:r>
              <a:rPr lang="es-MX" dirty="0" smtClean="0">
                <a:solidFill>
                  <a:schemeClr val="bg1"/>
                </a:solidFill>
              </a:rPr>
              <a:t>Nutrición y Pedagogía.</a:t>
            </a:r>
            <a:endParaRPr lang="es-MX" dirty="0">
              <a:solidFill>
                <a:schemeClr val="bg1"/>
              </a:solidFill>
            </a:endParaRPr>
          </a:p>
        </p:txBody>
      </p:sp>
      <p:sp>
        <p:nvSpPr>
          <p:cNvPr id="6" name="5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 Oferta educativa de calidad</a:t>
            </a:r>
            <a:endParaRPr lang="es-MX" b="1" dirty="0">
              <a:solidFill>
                <a:srgbClr val="0070C0"/>
              </a:solidFill>
              <a:latin typeface="Gill Sans MT" panose="020B0502020104020203" pitchFamily="34" charset="0"/>
            </a:endParaRPr>
          </a:p>
        </p:txBody>
      </p:sp>
      <p:graphicFrame>
        <p:nvGraphicFramePr>
          <p:cNvPr id="8" name="18 Gráfico"/>
          <p:cNvGraphicFramePr>
            <a:graphicFrameLocks/>
          </p:cNvGraphicFramePr>
          <p:nvPr>
            <p:extLst>
              <p:ext uri="{D42A27DB-BD31-4B8C-83A1-F6EECF244321}">
                <p14:modId xmlns:p14="http://schemas.microsoft.com/office/powerpoint/2010/main" val="702637292"/>
              </p:ext>
            </p:extLst>
          </p:nvPr>
        </p:nvGraphicFramePr>
        <p:xfrm>
          <a:off x="1656730" y="2736453"/>
          <a:ext cx="6102424" cy="3387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9715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II Planta Académica</a:t>
            </a:r>
            <a:endParaRPr lang="es-MX" b="1" dirty="0">
              <a:solidFill>
                <a:srgbClr val="0070C0"/>
              </a:solidFill>
              <a:latin typeface="Gill Sans MT" panose="020B0502020104020203" pitchFamily="34" charset="0"/>
            </a:endParaRPr>
          </a:p>
        </p:txBody>
      </p:sp>
      <p:sp>
        <p:nvSpPr>
          <p:cNvPr id="7" name="6 Rectángulo"/>
          <p:cNvSpPr/>
          <p:nvPr/>
        </p:nvSpPr>
        <p:spPr>
          <a:xfrm>
            <a:off x="503539" y="864245"/>
            <a:ext cx="4966424" cy="400110"/>
          </a:xfrm>
          <a:prstGeom prst="rect">
            <a:avLst/>
          </a:prstGeom>
        </p:spPr>
        <p:txBody>
          <a:bodyPr wrap="none">
            <a:spAutoFit/>
          </a:bodyPr>
          <a:lstStyle/>
          <a:p>
            <a:r>
              <a:rPr lang="es-MX" b="1" i="1" dirty="0" smtClean="0">
                <a:solidFill>
                  <a:srgbClr val="0070C0"/>
                </a:solidFill>
                <a:latin typeface="Gill Sans MT" panose="020B0502020104020203" pitchFamily="34" charset="0"/>
              </a:rPr>
              <a:t>2.1 Características de la Planta Académica</a:t>
            </a:r>
            <a:endParaRPr lang="es-MX" b="1" i="1" dirty="0">
              <a:solidFill>
                <a:srgbClr val="0070C0"/>
              </a:solidFill>
              <a:latin typeface="Gill Sans MT" panose="020B0502020104020203"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015"/>
          <a:stretch/>
        </p:blipFill>
        <p:spPr bwMode="auto">
          <a:xfrm>
            <a:off x="523164" y="1368301"/>
            <a:ext cx="966521" cy="540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11 Gráfico"/>
          <p:cNvGraphicFramePr>
            <a:graphicFrameLocks/>
          </p:cNvGraphicFramePr>
          <p:nvPr>
            <p:extLst>
              <p:ext uri="{D42A27DB-BD31-4B8C-83A1-F6EECF244321}">
                <p14:modId xmlns:p14="http://schemas.microsoft.com/office/powerpoint/2010/main" val="3289644647"/>
              </p:ext>
            </p:extLst>
          </p:nvPr>
        </p:nvGraphicFramePr>
        <p:xfrm>
          <a:off x="3798714" y="468066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1495729" y="1605093"/>
            <a:ext cx="5616624" cy="400110"/>
          </a:xfrm>
          <a:prstGeom prst="rect">
            <a:avLst/>
          </a:prstGeom>
          <a:noFill/>
        </p:spPr>
        <p:txBody>
          <a:bodyPr wrap="square" rtlCol="0">
            <a:spAutoFit/>
          </a:bodyPr>
          <a:lstStyle/>
          <a:p>
            <a:r>
              <a:rPr lang="es-MX" b="1" dirty="0" smtClean="0">
                <a:solidFill>
                  <a:srgbClr val="00B050"/>
                </a:solidFill>
                <a:latin typeface="Gill Sans MT" panose="020B0502020104020203" pitchFamily="34" charset="0"/>
              </a:rPr>
              <a:t>15 </a:t>
            </a:r>
            <a:r>
              <a:rPr lang="es-MX" dirty="0" smtClean="0">
                <a:latin typeface="Gill Sans MT" panose="020B0502020104020203" pitchFamily="34" charset="0"/>
              </a:rPr>
              <a:t>profesores</a:t>
            </a:r>
            <a:endParaRPr lang="es-MX" dirty="0">
              <a:latin typeface="Gill Sans MT" panose="020B0502020104020203" pitchFamily="34" charset="0"/>
            </a:endParaRPr>
          </a:p>
        </p:txBody>
      </p:sp>
      <p:grpSp>
        <p:nvGrpSpPr>
          <p:cNvPr id="11" name="10 Grupo"/>
          <p:cNvGrpSpPr/>
          <p:nvPr/>
        </p:nvGrpSpPr>
        <p:grpSpPr>
          <a:xfrm>
            <a:off x="1878777" y="3960589"/>
            <a:ext cx="5975393" cy="488622"/>
            <a:chOff x="1855769" y="2088381"/>
            <a:chExt cx="5975393" cy="488622"/>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69" y="2088381"/>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2286546" y="2120319"/>
              <a:ext cx="5544616" cy="400110"/>
            </a:xfrm>
            <a:prstGeom prst="rect">
              <a:avLst/>
            </a:prstGeom>
            <a:noFill/>
          </p:spPr>
          <p:txBody>
            <a:bodyPr wrap="square" rtlCol="0">
              <a:spAutoFit/>
            </a:bodyPr>
            <a:lstStyle/>
            <a:p>
              <a:r>
                <a:rPr lang="es-MX" dirty="0" smtClean="0">
                  <a:latin typeface="Gill Sans MT" panose="020B0502020104020203" pitchFamily="34" charset="0"/>
                </a:rPr>
                <a:t>Docentes de Asignatura: </a:t>
              </a:r>
              <a:r>
                <a:rPr lang="es-MX" b="1" dirty="0">
                  <a:solidFill>
                    <a:srgbClr val="00B050"/>
                  </a:solidFill>
                </a:rPr>
                <a:t>7</a:t>
              </a:r>
            </a:p>
          </p:txBody>
        </p:sp>
      </p:grpSp>
      <p:grpSp>
        <p:nvGrpSpPr>
          <p:cNvPr id="14" name="13 Grupo"/>
          <p:cNvGrpSpPr/>
          <p:nvPr/>
        </p:nvGrpSpPr>
        <p:grpSpPr>
          <a:xfrm>
            <a:off x="1854498" y="2584336"/>
            <a:ext cx="5975393" cy="488622"/>
            <a:chOff x="1855769" y="2088381"/>
            <a:chExt cx="5975393" cy="488622"/>
          </a:xfrm>
        </p:grpSpPr>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69" y="2088381"/>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CuadroTexto"/>
            <p:cNvSpPr txBox="1"/>
            <p:nvPr/>
          </p:nvSpPr>
          <p:spPr>
            <a:xfrm>
              <a:off x="2286546" y="2120319"/>
              <a:ext cx="5544616" cy="400110"/>
            </a:xfrm>
            <a:prstGeom prst="rect">
              <a:avLst/>
            </a:prstGeom>
            <a:noFill/>
          </p:spPr>
          <p:txBody>
            <a:bodyPr wrap="square" rtlCol="0">
              <a:spAutoFit/>
            </a:bodyPr>
            <a:lstStyle/>
            <a:p>
              <a:r>
                <a:rPr lang="es-MX" dirty="0" smtClean="0">
                  <a:latin typeface="Gill Sans MT" panose="020B0502020104020203" pitchFamily="34" charset="0"/>
                </a:rPr>
                <a:t>Técnicos Académicos: </a:t>
              </a:r>
              <a:r>
                <a:rPr lang="es-MX" b="1" dirty="0" smtClean="0">
                  <a:solidFill>
                    <a:srgbClr val="00B050"/>
                  </a:solidFill>
                  <a:latin typeface="Gill Sans MT" panose="020B0502020104020203" pitchFamily="34" charset="0"/>
                </a:rPr>
                <a:t>5</a:t>
              </a:r>
            </a:p>
          </p:txBody>
        </p:sp>
      </p:grpSp>
      <p:grpSp>
        <p:nvGrpSpPr>
          <p:cNvPr id="17" name="16 Grupo"/>
          <p:cNvGrpSpPr/>
          <p:nvPr/>
        </p:nvGrpSpPr>
        <p:grpSpPr>
          <a:xfrm>
            <a:off x="1854498" y="3024124"/>
            <a:ext cx="5975393" cy="488622"/>
            <a:chOff x="1855769" y="2088381"/>
            <a:chExt cx="5975393" cy="488622"/>
          </a:xfrm>
        </p:grpSpPr>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69" y="2088381"/>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CuadroTexto"/>
            <p:cNvSpPr txBox="1"/>
            <p:nvPr/>
          </p:nvSpPr>
          <p:spPr>
            <a:xfrm>
              <a:off x="2286546" y="2120319"/>
              <a:ext cx="5544616" cy="400110"/>
            </a:xfrm>
            <a:prstGeom prst="rect">
              <a:avLst/>
            </a:prstGeom>
            <a:noFill/>
          </p:spPr>
          <p:txBody>
            <a:bodyPr wrap="square" rtlCol="0">
              <a:spAutoFit/>
            </a:bodyPr>
            <a:lstStyle/>
            <a:p>
              <a:r>
                <a:rPr lang="es-MX" dirty="0" smtClean="0">
                  <a:latin typeface="Gill Sans MT" panose="020B0502020104020203" pitchFamily="34" charset="0"/>
                </a:rPr>
                <a:t>Docentes de  Medio Tiempo: </a:t>
              </a:r>
              <a:r>
                <a:rPr lang="es-MX" b="1" dirty="0" smtClean="0">
                  <a:solidFill>
                    <a:srgbClr val="00B050"/>
                  </a:solidFill>
                </a:rPr>
                <a:t>1</a:t>
              </a:r>
              <a:endParaRPr lang="es-MX" b="1" dirty="0">
                <a:solidFill>
                  <a:srgbClr val="00B050"/>
                </a:solidFill>
              </a:endParaRPr>
            </a:p>
          </p:txBody>
        </p:sp>
      </p:grpSp>
      <p:grpSp>
        <p:nvGrpSpPr>
          <p:cNvPr id="20" name="19 Grupo"/>
          <p:cNvGrpSpPr/>
          <p:nvPr/>
        </p:nvGrpSpPr>
        <p:grpSpPr>
          <a:xfrm>
            <a:off x="1866430" y="3504720"/>
            <a:ext cx="5975393" cy="488622"/>
            <a:chOff x="1855769" y="2088381"/>
            <a:chExt cx="5975393" cy="488622"/>
          </a:xfrm>
        </p:grpSpPr>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69" y="2088381"/>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CuadroTexto"/>
            <p:cNvSpPr txBox="1"/>
            <p:nvPr/>
          </p:nvSpPr>
          <p:spPr>
            <a:xfrm>
              <a:off x="2286546" y="2120319"/>
              <a:ext cx="5544616" cy="400110"/>
            </a:xfrm>
            <a:prstGeom prst="rect">
              <a:avLst/>
            </a:prstGeom>
            <a:noFill/>
          </p:spPr>
          <p:txBody>
            <a:bodyPr wrap="square" rtlCol="0">
              <a:spAutoFit/>
            </a:bodyPr>
            <a:lstStyle/>
            <a:p>
              <a:r>
                <a:rPr lang="es-MX" dirty="0" smtClean="0">
                  <a:latin typeface="Gill Sans MT" panose="020B0502020104020203" pitchFamily="34" charset="0"/>
                </a:rPr>
                <a:t>Ejecutantes: </a:t>
              </a:r>
              <a:r>
                <a:rPr lang="es-MX" b="1" dirty="0" smtClean="0">
                  <a:solidFill>
                    <a:srgbClr val="00B050"/>
                  </a:solidFill>
                </a:rPr>
                <a:t>1</a:t>
              </a:r>
              <a:endParaRPr lang="es-MX" b="1" dirty="0">
                <a:solidFill>
                  <a:srgbClr val="00B050"/>
                </a:solidFill>
              </a:endParaRPr>
            </a:p>
          </p:txBody>
        </p:sp>
      </p:grpSp>
      <p:grpSp>
        <p:nvGrpSpPr>
          <p:cNvPr id="23" name="22 Grupo"/>
          <p:cNvGrpSpPr/>
          <p:nvPr/>
        </p:nvGrpSpPr>
        <p:grpSpPr>
          <a:xfrm>
            <a:off x="1854498" y="2175823"/>
            <a:ext cx="5975393" cy="488622"/>
            <a:chOff x="1855769" y="2088381"/>
            <a:chExt cx="5975393" cy="488622"/>
          </a:xfrm>
        </p:grpSpPr>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69" y="2088381"/>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CuadroTexto"/>
            <p:cNvSpPr txBox="1"/>
            <p:nvPr/>
          </p:nvSpPr>
          <p:spPr>
            <a:xfrm>
              <a:off x="2286546" y="2120319"/>
              <a:ext cx="5544616" cy="400110"/>
            </a:xfrm>
            <a:prstGeom prst="rect">
              <a:avLst/>
            </a:prstGeom>
            <a:noFill/>
          </p:spPr>
          <p:txBody>
            <a:bodyPr wrap="square" rtlCol="0">
              <a:spAutoFit/>
            </a:bodyPr>
            <a:lstStyle/>
            <a:p>
              <a:r>
                <a:rPr lang="es-MX" dirty="0" smtClean="0">
                  <a:latin typeface="Gill Sans MT" panose="020B0502020104020203" pitchFamily="34" charset="0"/>
                </a:rPr>
                <a:t>Docentes de Tiempo Completo: </a:t>
              </a:r>
              <a:r>
                <a:rPr lang="es-MX" b="1" dirty="0" smtClean="0">
                  <a:solidFill>
                    <a:srgbClr val="00B050"/>
                  </a:solidFill>
                </a:rPr>
                <a:t>1</a:t>
              </a:r>
              <a:endParaRPr lang="es-MX" b="1" dirty="0">
                <a:solidFill>
                  <a:srgbClr val="00B050"/>
                </a:solidFill>
              </a:endParaRPr>
            </a:p>
          </p:txBody>
        </p:sp>
      </p:grpSp>
    </p:spTree>
    <p:extLst>
      <p:ext uri="{BB962C8B-B14F-4D97-AF65-F5344CB8AC3E}">
        <p14:creationId xmlns:p14="http://schemas.microsoft.com/office/powerpoint/2010/main" val="14308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3539" y="936253"/>
            <a:ext cx="8928992" cy="400110"/>
          </a:xfrm>
          <a:prstGeom prst="rect">
            <a:avLst/>
          </a:prstGeom>
        </p:spPr>
        <p:txBody>
          <a:bodyPr wrap="square">
            <a:spAutoFit/>
          </a:bodyPr>
          <a:lstStyle/>
          <a:p>
            <a:pPr algn="just"/>
            <a:r>
              <a:rPr lang="es-MX" dirty="0" smtClean="0">
                <a:latin typeface="Gill Sans MT" panose="020B0502020104020203" pitchFamily="34" charset="0"/>
              </a:rPr>
              <a:t>	</a:t>
            </a:r>
            <a:endParaRPr lang="es-MX" dirty="0">
              <a:latin typeface="Gill Sans MT" panose="020B0502020104020203" pitchFamily="34" charset="0"/>
            </a:endParaRPr>
          </a:p>
        </p:txBody>
      </p:sp>
      <p:sp>
        <p:nvSpPr>
          <p:cNvPr id="6" name="5 Rectángulo"/>
          <p:cNvSpPr/>
          <p:nvPr/>
        </p:nvSpPr>
        <p:spPr>
          <a:xfrm>
            <a:off x="503539" y="1040199"/>
            <a:ext cx="4999767" cy="400110"/>
          </a:xfrm>
          <a:prstGeom prst="rect">
            <a:avLst/>
          </a:prstGeom>
        </p:spPr>
        <p:txBody>
          <a:bodyPr wrap="none">
            <a:spAutoFit/>
          </a:bodyPr>
          <a:lstStyle/>
          <a:p>
            <a:r>
              <a:rPr lang="es-MX" b="1" i="1" dirty="0" smtClean="0">
                <a:solidFill>
                  <a:srgbClr val="0070C0"/>
                </a:solidFill>
                <a:latin typeface="Gill Sans MT" panose="020B0502020104020203" pitchFamily="34" charset="0"/>
              </a:rPr>
              <a:t>2.2 Programa de Formación de Académicos</a:t>
            </a:r>
            <a:endParaRPr lang="es-MX" b="1" i="1" dirty="0">
              <a:solidFill>
                <a:srgbClr val="0070C0"/>
              </a:solidFill>
              <a:latin typeface="Gill Sans MT" panose="020B0502020104020203" pitchFamily="34" charset="0"/>
            </a:endParaRPr>
          </a:p>
        </p:txBody>
      </p:sp>
      <p:sp>
        <p:nvSpPr>
          <p:cNvPr id="7" name="6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II Planta Académica</a:t>
            </a:r>
            <a:endParaRPr lang="es-MX" b="1" dirty="0">
              <a:solidFill>
                <a:srgbClr val="0070C0"/>
              </a:solidFill>
              <a:latin typeface="Gill Sans MT" panose="020B0502020104020203" pitchFamily="34" charset="0"/>
            </a:endParaRPr>
          </a:p>
        </p:txBody>
      </p:sp>
      <p:graphicFrame>
        <p:nvGraphicFramePr>
          <p:cNvPr id="8" name="15 Gráfico"/>
          <p:cNvGraphicFramePr>
            <a:graphicFrameLocks/>
          </p:cNvGraphicFramePr>
          <p:nvPr>
            <p:extLst>
              <p:ext uri="{D42A27DB-BD31-4B8C-83A1-F6EECF244321}">
                <p14:modId xmlns:p14="http://schemas.microsoft.com/office/powerpoint/2010/main" val="4253467099"/>
              </p:ext>
            </p:extLst>
          </p:nvPr>
        </p:nvGraphicFramePr>
        <p:xfrm>
          <a:off x="1798216" y="2376413"/>
          <a:ext cx="5400600" cy="2697283"/>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774377" y="1524511"/>
            <a:ext cx="8496945" cy="707886"/>
          </a:xfrm>
          <a:prstGeom prst="rect">
            <a:avLst/>
          </a:prstGeom>
          <a:noFill/>
        </p:spPr>
        <p:txBody>
          <a:bodyPr wrap="square" rtlCol="0">
            <a:spAutoFit/>
          </a:bodyPr>
          <a:lstStyle/>
          <a:p>
            <a:r>
              <a:rPr lang="es-MX" dirty="0" smtClean="0">
                <a:latin typeface="Gill Sans MT" panose="020B0502020104020203" pitchFamily="34" charset="0"/>
              </a:rPr>
              <a:t>	La eficiencia terminal en cursos del Programa de formación de académicos alcanzó el </a:t>
            </a:r>
            <a:r>
              <a:rPr lang="es-MX" dirty="0" smtClean="0">
                <a:latin typeface="Gill Sans MT" panose="020B0502020104020203" pitchFamily="34" charset="0"/>
              </a:rPr>
              <a:t>100 %. </a:t>
            </a:r>
            <a:endParaRPr lang="es-MX" dirty="0">
              <a:latin typeface="Gill Sans MT" panose="020B0502020104020203" pitchFamily="34" charset="0"/>
            </a:endParaRPr>
          </a:p>
        </p:txBody>
      </p:sp>
      <p:sp>
        <p:nvSpPr>
          <p:cNvPr id="10" name="9 Rectángulo"/>
          <p:cNvSpPr/>
          <p:nvPr/>
        </p:nvSpPr>
        <p:spPr>
          <a:xfrm>
            <a:off x="523164" y="5288671"/>
            <a:ext cx="3296095" cy="400110"/>
          </a:xfrm>
          <a:prstGeom prst="rect">
            <a:avLst/>
          </a:prstGeom>
        </p:spPr>
        <p:txBody>
          <a:bodyPr wrap="none">
            <a:spAutoFit/>
          </a:bodyPr>
          <a:lstStyle/>
          <a:p>
            <a:r>
              <a:rPr lang="es-MX" b="1" i="1" dirty="0" smtClean="0">
                <a:solidFill>
                  <a:srgbClr val="0070C0"/>
                </a:solidFill>
                <a:latin typeface="Gill Sans MT" panose="020B0502020104020203" pitchFamily="34" charset="0"/>
              </a:rPr>
              <a:t>2.3 Participación en PEDPA</a:t>
            </a:r>
            <a:endParaRPr lang="es-MX" b="1" i="1" dirty="0">
              <a:solidFill>
                <a:srgbClr val="0070C0"/>
              </a:solidFill>
              <a:latin typeface="Gill Sans MT" panose="020B0502020104020203" pitchFamily="34" charset="0"/>
            </a:endParaRPr>
          </a:p>
        </p:txBody>
      </p:sp>
      <p:grpSp>
        <p:nvGrpSpPr>
          <p:cNvPr id="11" name="10 Grupo"/>
          <p:cNvGrpSpPr/>
          <p:nvPr/>
        </p:nvGrpSpPr>
        <p:grpSpPr>
          <a:xfrm>
            <a:off x="1207697" y="5992247"/>
            <a:ext cx="5975393" cy="555158"/>
            <a:chOff x="1855769" y="2088381"/>
            <a:chExt cx="5975393" cy="555158"/>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769" y="2088381"/>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2286546" y="2120319"/>
              <a:ext cx="5544616" cy="523220"/>
            </a:xfrm>
            <a:prstGeom prst="rect">
              <a:avLst/>
            </a:prstGeom>
            <a:noFill/>
          </p:spPr>
          <p:txBody>
            <a:bodyPr wrap="square" rtlCol="0">
              <a:spAutoFit/>
            </a:bodyPr>
            <a:lstStyle/>
            <a:p>
              <a:r>
                <a:rPr lang="es-MX" dirty="0" smtClean="0">
                  <a:latin typeface="Gill Sans MT" panose="020B0502020104020203" pitchFamily="34" charset="0"/>
                </a:rPr>
                <a:t>Docentes beneficiados: </a:t>
              </a:r>
              <a:r>
                <a:rPr lang="es-MX" sz="2800" b="1" dirty="0">
                  <a:solidFill>
                    <a:srgbClr val="00B050"/>
                  </a:solidFill>
                </a:rPr>
                <a:t>2</a:t>
              </a:r>
              <a:r>
                <a:rPr lang="es-MX" b="1" dirty="0" smtClean="0">
                  <a:solidFill>
                    <a:srgbClr val="00B050"/>
                  </a:solidFill>
                </a:rPr>
                <a:t>,</a:t>
              </a:r>
              <a:r>
                <a:rPr lang="es-MX" b="1" dirty="0" smtClean="0">
                  <a:solidFill>
                    <a:srgbClr val="002060"/>
                  </a:solidFill>
                </a:rPr>
                <a:t> </a:t>
              </a:r>
              <a:r>
                <a:rPr lang="es-MX" i="1" dirty="0" smtClean="0">
                  <a:solidFill>
                    <a:srgbClr val="002060"/>
                  </a:solidFill>
                  <a:latin typeface="Gill Sans MT" panose="020B0502020104020203" pitchFamily="34" charset="0"/>
                </a:rPr>
                <a:t>en nivel III</a:t>
              </a:r>
              <a:endParaRPr lang="es-MX" b="1" i="1" dirty="0">
                <a:solidFill>
                  <a:srgbClr val="00B050"/>
                </a:solidFill>
                <a:latin typeface="Gill Sans MT" panose="020B0502020104020203" pitchFamily="34" charset="0"/>
              </a:endParaRPr>
            </a:p>
          </p:txBody>
        </p:sp>
      </p:gr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6990"/>
          <a:stretch/>
        </p:blipFill>
        <p:spPr bwMode="auto">
          <a:xfrm>
            <a:off x="198315" y="792237"/>
            <a:ext cx="793710" cy="63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974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III Apoyo al estudiante</a:t>
            </a:r>
            <a:endParaRPr lang="es-MX" b="1" dirty="0">
              <a:solidFill>
                <a:srgbClr val="0070C0"/>
              </a:solidFill>
              <a:latin typeface="Gill Sans MT" panose="020B0502020104020203"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36" y="792237"/>
            <a:ext cx="621888"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031195" y="896183"/>
            <a:ext cx="4659352" cy="400110"/>
          </a:xfrm>
          <a:prstGeom prst="rect">
            <a:avLst/>
          </a:prstGeom>
        </p:spPr>
        <p:txBody>
          <a:bodyPr wrap="none">
            <a:spAutoFit/>
          </a:bodyPr>
          <a:lstStyle/>
          <a:p>
            <a:r>
              <a:rPr lang="es-MX" b="1" i="1" dirty="0" smtClean="0">
                <a:solidFill>
                  <a:srgbClr val="0070C0"/>
                </a:solidFill>
                <a:latin typeface="Gill Sans MT" panose="020B0502020104020203" pitchFamily="34" charset="0"/>
              </a:rPr>
              <a:t>3.1 Atracción y retención de estudiantes</a:t>
            </a:r>
            <a:endParaRPr lang="es-MX" b="1" i="1" dirty="0">
              <a:solidFill>
                <a:srgbClr val="0070C0"/>
              </a:solidFill>
              <a:latin typeface="Gill Sans MT" panose="020B0502020104020203"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95" y="1584325"/>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422450" y="1656333"/>
            <a:ext cx="2984814" cy="400110"/>
          </a:xfrm>
          <a:prstGeom prst="rect">
            <a:avLst/>
          </a:prstGeom>
          <a:noFill/>
        </p:spPr>
        <p:txBody>
          <a:bodyPr wrap="square" rtlCol="0">
            <a:spAutoFit/>
          </a:bodyPr>
          <a:lstStyle/>
          <a:p>
            <a:r>
              <a:rPr lang="es-MX" b="1" dirty="0" smtClean="0">
                <a:solidFill>
                  <a:schemeClr val="tx1">
                    <a:lumMod val="65000"/>
                    <a:lumOff val="35000"/>
                  </a:schemeClr>
                </a:solidFill>
              </a:rPr>
              <a:t>Expo-Orienta </a:t>
            </a:r>
            <a:r>
              <a:rPr lang="es-MX" b="1" dirty="0" smtClean="0">
                <a:solidFill>
                  <a:schemeClr val="tx1">
                    <a:lumMod val="65000"/>
                    <a:lumOff val="35000"/>
                  </a:schemeClr>
                </a:solidFill>
              </a:rPr>
              <a:t>2018</a:t>
            </a:r>
            <a:endParaRPr lang="es-MX" b="1" dirty="0">
              <a:solidFill>
                <a:schemeClr val="tx1">
                  <a:lumMod val="65000"/>
                  <a:lumOff val="35000"/>
                </a:schemeClr>
              </a:solidFill>
            </a:endParaRPr>
          </a:p>
        </p:txBody>
      </p:sp>
      <p:grpSp>
        <p:nvGrpSpPr>
          <p:cNvPr id="23" name="22 Grupo"/>
          <p:cNvGrpSpPr/>
          <p:nvPr/>
        </p:nvGrpSpPr>
        <p:grpSpPr>
          <a:xfrm>
            <a:off x="5840845" y="3012288"/>
            <a:ext cx="3992064" cy="1200329"/>
            <a:chOff x="5547734" y="2520429"/>
            <a:chExt cx="3992064" cy="1200329"/>
          </a:xfrm>
        </p:grpSpPr>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34" y="2540263"/>
              <a:ext cx="424162" cy="41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CuadroTexto"/>
            <p:cNvSpPr txBox="1"/>
            <p:nvPr/>
          </p:nvSpPr>
          <p:spPr>
            <a:xfrm>
              <a:off x="5886946" y="2520429"/>
              <a:ext cx="3652852" cy="1200329"/>
            </a:xfrm>
            <a:prstGeom prst="rect">
              <a:avLst/>
            </a:prstGeom>
            <a:noFill/>
          </p:spPr>
          <p:txBody>
            <a:bodyPr wrap="square" rtlCol="0">
              <a:spAutoFit/>
            </a:bodyPr>
            <a:lstStyle/>
            <a:p>
              <a:pPr algn="just"/>
              <a:r>
                <a:rPr lang="es-MX" sz="1800" dirty="0" smtClean="0">
                  <a:latin typeface="Gill Sans MT" panose="020B0502020104020203" pitchFamily="34" charset="0"/>
                </a:rPr>
                <a:t>Enseñanza de las Artes se dio a conocer entre la comunidad de alumnos de sexto semestre de bachillerato.</a:t>
              </a:r>
              <a:endParaRPr lang="es-MX" sz="1800" dirty="0">
                <a:latin typeface="Gill Sans MT" panose="020B0502020104020203" pitchFamily="34" charset="0"/>
              </a:endParaRPr>
            </a:p>
          </p:txBody>
        </p:sp>
      </p:grpSp>
      <p:grpSp>
        <p:nvGrpSpPr>
          <p:cNvPr id="26" name="25 Grupo"/>
          <p:cNvGrpSpPr/>
          <p:nvPr/>
        </p:nvGrpSpPr>
        <p:grpSpPr>
          <a:xfrm>
            <a:off x="5840845" y="4294134"/>
            <a:ext cx="3992064" cy="923330"/>
            <a:chOff x="5547734" y="2520429"/>
            <a:chExt cx="3992064" cy="923330"/>
          </a:xfrm>
        </p:grpSpPr>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34" y="2540263"/>
              <a:ext cx="424162" cy="41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27 CuadroTexto"/>
            <p:cNvSpPr txBox="1"/>
            <p:nvPr/>
          </p:nvSpPr>
          <p:spPr>
            <a:xfrm>
              <a:off x="5886946" y="2520429"/>
              <a:ext cx="3652852" cy="923330"/>
            </a:xfrm>
            <a:prstGeom prst="rect">
              <a:avLst/>
            </a:prstGeom>
            <a:noFill/>
          </p:spPr>
          <p:txBody>
            <a:bodyPr wrap="square" rtlCol="0">
              <a:spAutoFit/>
            </a:bodyPr>
            <a:lstStyle/>
            <a:p>
              <a:pPr algn="just"/>
              <a:r>
                <a:rPr lang="es-MX" sz="1800" dirty="0" smtClean="0">
                  <a:latin typeface="Gill Sans MT" panose="020B0502020104020203" pitchFamily="34" charset="0"/>
                </a:rPr>
                <a:t>Estudiantes de la generación </a:t>
              </a:r>
              <a:r>
                <a:rPr lang="es-MX" sz="1800" dirty="0" smtClean="0">
                  <a:latin typeface="Gill Sans MT" panose="020B0502020104020203" pitchFamily="34" charset="0"/>
                </a:rPr>
                <a:t>2017 y 2018 </a:t>
              </a:r>
              <a:r>
                <a:rPr lang="es-MX" sz="1800" dirty="0" smtClean="0">
                  <a:latin typeface="Gill Sans MT" panose="020B0502020104020203" pitchFamily="34" charset="0"/>
                </a:rPr>
                <a:t>participaron como informadores profesiográficos.</a:t>
              </a:r>
              <a:endParaRPr lang="es-MX" sz="1800" dirty="0">
                <a:latin typeface="Gill Sans MT" panose="020B0502020104020203" pitchFamily="34" charset="0"/>
              </a:endParaRPr>
            </a:p>
          </p:txBody>
        </p:sp>
      </p:grpSp>
      <p:grpSp>
        <p:nvGrpSpPr>
          <p:cNvPr id="29" name="28 Grupo"/>
          <p:cNvGrpSpPr/>
          <p:nvPr/>
        </p:nvGrpSpPr>
        <p:grpSpPr>
          <a:xfrm>
            <a:off x="5840845" y="5393999"/>
            <a:ext cx="3992064" cy="923330"/>
            <a:chOff x="5547734" y="2520429"/>
            <a:chExt cx="3992064" cy="923330"/>
          </a:xfrm>
        </p:grpSpPr>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34" y="2540263"/>
              <a:ext cx="424162" cy="41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30 CuadroTexto"/>
            <p:cNvSpPr txBox="1"/>
            <p:nvPr/>
          </p:nvSpPr>
          <p:spPr>
            <a:xfrm>
              <a:off x="5886946" y="2520429"/>
              <a:ext cx="3652852" cy="923330"/>
            </a:xfrm>
            <a:prstGeom prst="rect">
              <a:avLst/>
            </a:prstGeom>
            <a:noFill/>
          </p:spPr>
          <p:txBody>
            <a:bodyPr wrap="square" rtlCol="0">
              <a:spAutoFit/>
            </a:bodyPr>
            <a:lstStyle/>
            <a:p>
              <a:pPr algn="just"/>
              <a:r>
                <a:rPr lang="es-MX" sz="1800" dirty="0" smtClean="0">
                  <a:latin typeface="Gill Sans MT" panose="020B0502020104020203" pitchFamily="34" charset="0"/>
                </a:rPr>
                <a:t>Se obtuvieron </a:t>
              </a:r>
              <a:r>
                <a:rPr lang="es-MX" sz="1800" dirty="0" smtClean="0">
                  <a:latin typeface="Gill Sans MT" panose="020B0502020104020203" pitchFamily="34" charset="0"/>
                </a:rPr>
                <a:t>75</a:t>
              </a:r>
              <a:r>
                <a:rPr lang="es-MX" sz="1800" dirty="0" smtClean="0">
                  <a:latin typeface="Gill Sans MT" panose="020B0502020104020203" pitchFamily="34" charset="0"/>
                </a:rPr>
                <a:t> </a:t>
              </a:r>
              <a:r>
                <a:rPr lang="es-MX" sz="1800" dirty="0" smtClean="0">
                  <a:latin typeface="Gill Sans MT" panose="020B0502020104020203" pitchFamily="34" charset="0"/>
                </a:rPr>
                <a:t>registros de interesados en el programa educativo.</a:t>
              </a:r>
              <a:endParaRPr lang="es-MX" sz="1800" dirty="0">
                <a:latin typeface="Gill Sans MT" panose="020B0502020104020203" pitchFamily="34" charset="0"/>
              </a:endParaRPr>
            </a:p>
          </p:txBody>
        </p:sp>
      </p:grpSp>
      <p:pic>
        <p:nvPicPr>
          <p:cNvPr id="1026" name="Picture 2" descr="C:\Users\uv\Downloads\WhatsApp Image 2019-09-27 at 5.14.28 P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196" y="2875060"/>
            <a:ext cx="4423702" cy="331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8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III Apoyo al estudiante</a:t>
            </a:r>
            <a:endParaRPr lang="es-MX" b="1" dirty="0">
              <a:solidFill>
                <a:srgbClr val="0070C0"/>
              </a:solidFill>
              <a:latin typeface="Gill Sans MT" panose="020B0502020104020203"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36" y="792237"/>
            <a:ext cx="621888"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031195" y="896183"/>
            <a:ext cx="5019323" cy="400110"/>
          </a:xfrm>
          <a:prstGeom prst="rect">
            <a:avLst/>
          </a:prstGeom>
        </p:spPr>
        <p:txBody>
          <a:bodyPr wrap="none">
            <a:spAutoFit/>
          </a:bodyPr>
          <a:lstStyle/>
          <a:p>
            <a:r>
              <a:rPr lang="es-MX" b="1" i="1" dirty="0" smtClean="0">
                <a:solidFill>
                  <a:srgbClr val="0070C0"/>
                </a:solidFill>
                <a:latin typeface="Gill Sans MT" panose="020B0502020104020203" pitchFamily="34" charset="0"/>
              </a:rPr>
              <a:t>3.2Atención a estudiantes de nuevo ingreso</a:t>
            </a:r>
            <a:endParaRPr lang="es-MX" b="1" i="1" dirty="0">
              <a:solidFill>
                <a:srgbClr val="0070C0"/>
              </a:solidFill>
              <a:latin typeface="Gill Sans MT" panose="020B0502020104020203"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95" y="1584325"/>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422450" y="1656333"/>
            <a:ext cx="7704856" cy="400110"/>
          </a:xfrm>
          <a:prstGeom prst="rect">
            <a:avLst/>
          </a:prstGeom>
          <a:noFill/>
        </p:spPr>
        <p:txBody>
          <a:bodyPr wrap="square" rtlCol="0">
            <a:spAutoFit/>
          </a:bodyPr>
          <a:lstStyle/>
          <a:p>
            <a:r>
              <a:rPr lang="es-MX" b="1" dirty="0" smtClean="0">
                <a:solidFill>
                  <a:schemeClr val="tx1">
                    <a:lumMod val="65000"/>
                    <a:lumOff val="35000"/>
                  </a:schemeClr>
                </a:solidFill>
              </a:rPr>
              <a:t>Conoce tu universidad- Enseñanza de las </a:t>
            </a:r>
            <a:r>
              <a:rPr lang="es-MX" b="1" dirty="0" smtClean="0">
                <a:solidFill>
                  <a:schemeClr val="tx1">
                    <a:lumMod val="65000"/>
                    <a:lumOff val="35000"/>
                  </a:schemeClr>
                </a:solidFill>
              </a:rPr>
              <a:t>Artes y Fotografí</a:t>
            </a:r>
            <a:r>
              <a:rPr lang="es-MX" b="1" dirty="0">
                <a:solidFill>
                  <a:schemeClr val="tx1">
                    <a:lumMod val="65000"/>
                    <a:lumOff val="35000"/>
                  </a:schemeClr>
                </a:solidFill>
              </a:rPr>
              <a:t>a</a:t>
            </a:r>
            <a:endParaRPr lang="es-MX" b="1" dirty="0">
              <a:solidFill>
                <a:schemeClr val="tx1">
                  <a:lumMod val="65000"/>
                  <a:lumOff val="35000"/>
                </a:schemeClr>
              </a:solidFill>
            </a:endParaRPr>
          </a:p>
        </p:txBody>
      </p:sp>
      <p:grpSp>
        <p:nvGrpSpPr>
          <p:cNvPr id="10" name="9 Grupo"/>
          <p:cNvGrpSpPr/>
          <p:nvPr/>
        </p:nvGrpSpPr>
        <p:grpSpPr>
          <a:xfrm>
            <a:off x="5855322" y="2448421"/>
            <a:ext cx="3992064" cy="923330"/>
            <a:chOff x="5547734" y="2520429"/>
            <a:chExt cx="3992064" cy="92333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34" y="2540263"/>
              <a:ext cx="424162" cy="41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886946" y="2520429"/>
              <a:ext cx="3652852" cy="923330"/>
            </a:xfrm>
            <a:prstGeom prst="rect">
              <a:avLst/>
            </a:prstGeom>
            <a:noFill/>
          </p:spPr>
          <p:txBody>
            <a:bodyPr wrap="square" rtlCol="0">
              <a:spAutoFit/>
            </a:bodyPr>
            <a:lstStyle/>
            <a:p>
              <a:pPr algn="just"/>
              <a:r>
                <a:rPr lang="es-MX" sz="1800" dirty="0" smtClean="0">
                  <a:latin typeface="Gill Sans MT" panose="020B0502020104020203" pitchFamily="34" charset="0"/>
                </a:rPr>
                <a:t>El 85% de los estudiantes presentó los exámenes de diagnóstico del AFBG</a:t>
              </a:r>
              <a:endParaRPr lang="es-MX" sz="1800" dirty="0">
                <a:latin typeface="Gill Sans MT" panose="020B0502020104020203" pitchFamily="34" charset="0"/>
              </a:endParaRPr>
            </a:p>
          </p:txBody>
        </p:sp>
      </p:grpSp>
      <p:grpSp>
        <p:nvGrpSpPr>
          <p:cNvPr id="14" name="13 Grupo"/>
          <p:cNvGrpSpPr/>
          <p:nvPr/>
        </p:nvGrpSpPr>
        <p:grpSpPr>
          <a:xfrm>
            <a:off x="5802870" y="3600549"/>
            <a:ext cx="3992064" cy="1504788"/>
            <a:chOff x="5547734" y="2540263"/>
            <a:chExt cx="3992064" cy="1504788"/>
          </a:xfrm>
        </p:grpSpPr>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34" y="2540263"/>
              <a:ext cx="424162" cy="41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CuadroTexto"/>
            <p:cNvSpPr txBox="1"/>
            <p:nvPr/>
          </p:nvSpPr>
          <p:spPr>
            <a:xfrm>
              <a:off x="5886946" y="2567723"/>
              <a:ext cx="3652852" cy="1477328"/>
            </a:xfrm>
            <a:prstGeom prst="rect">
              <a:avLst/>
            </a:prstGeom>
            <a:noFill/>
          </p:spPr>
          <p:txBody>
            <a:bodyPr wrap="square" rtlCol="0">
              <a:spAutoFit/>
            </a:bodyPr>
            <a:lstStyle/>
            <a:p>
              <a:pPr algn="just"/>
              <a:r>
                <a:rPr lang="es-MX" sz="1800" dirty="0" smtClean="0">
                  <a:latin typeface="Gill Sans MT" panose="020B0502020104020203" pitchFamily="34" charset="0"/>
                </a:rPr>
                <a:t>El 100 % asistió a pláticas sobre el Estatuto de los Alumnos,  AFEL, AFBG, Movilidad, y Seguro Facultativo</a:t>
              </a:r>
              <a:r>
                <a:rPr lang="es-MX" sz="1800" dirty="0" smtClean="0">
                  <a:latin typeface="Gill Sans MT" panose="020B0502020104020203" pitchFamily="34" charset="0"/>
                </a:rPr>
                <a:t>.</a:t>
              </a:r>
            </a:p>
            <a:p>
              <a:pPr algn="just"/>
              <a:endParaRPr lang="es-MX" sz="1800" dirty="0">
                <a:latin typeface="Gill Sans MT" panose="020B0502020104020203" pitchFamily="34" charset="0"/>
              </a:endParaRPr>
            </a:p>
          </p:txBody>
        </p:sp>
      </p:grpSp>
      <p:grpSp>
        <p:nvGrpSpPr>
          <p:cNvPr id="17" name="16 Grupo"/>
          <p:cNvGrpSpPr/>
          <p:nvPr/>
        </p:nvGrpSpPr>
        <p:grpSpPr>
          <a:xfrm>
            <a:off x="5802870" y="5026023"/>
            <a:ext cx="3992064" cy="950790"/>
            <a:chOff x="5547734" y="2540263"/>
            <a:chExt cx="3992064" cy="95079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34" y="2540263"/>
              <a:ext cx="424162" cy="41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CuadroTexto"/>
            <p:cNvSpPr txBox="1"/>
            <p:nvPr/>
          </p:nvSpPr>
          <p:spPr>
            <a:xfrm>
              <a:off x="5886946" y="2567723"/>
              <a:ext cx="3652852" cy="923330"/>
            </a:xfrm>
            <a:prstGeom prst="rect">
              <a:avLst/>
            </a:prstGeom>
            <a:noFill/>
          </p:spPr>
          <p:txBody>
            <a:bodyPr wrap="square" rtlCol="0">
              <a:spAutoFit/>
            </a:bodyPr>
            <a:lstStyle/>
            <a:p>
              <a:pPr algn="just"/>
              <a:r>
                <a:rPr lang="es-MX" sz="1800" dirty="0" smtClean="0">
                  <a:latin typeface="Gill Sans MT" panose="020B0502020104020203" pitchFamily="34" charset="0"/>
                </a:rPr>
                <a:t>Todos los estudiantes recibieron capacitación en el uso de la plataforma EMINUS</a:t>
              </a:r>
              <a:endParaRPr lang="es-MX" sz="1800" dirty="0">
                <a:latin typeface="Gill Sans MT" panose="020B0502020104020203" pitchFamily="34" charset="0"/>
              </a:endParaRPr>
            </a:p>
          </p:txBody>
        </p:sp>
      </p:grpSp>
      <p:pic>
        <p:nvPicPr>
          <p:cNvPr id="2050" name="Picture 2" descr="C:\Users\uv\Downloads\WhatsApp Image 2019-09-27 at 5.20.17 P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387" y="2736453"/>
            <a:ext cx="4787132" cy="305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24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III Apoyo al estudiante</a:t>
            </a:r>
            <a:endParaRPr lang="es-MX" b="1" dirty="0">
              <a:solidFill>
                <a:srgbClr val="0070C0"/>
              </a:solidFill>
              <a:latin typeface="Gill Sans MT" panose="020B0502020104020203"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36" y="792237"/>
            <a:ext cx="621888"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031195" y="896183"/>
            <a:ext cx="5918608" cy="400110"/>
          </a:xfrm>
          <a:prstGeom prst="rect">
            <a:avLst/>
          </a:prstGeom>
        </p:spPr>
        <p:txBody>
          <a:bodyPr wrap="none">
            <a:spAutoFit/>
          </a:bodyPr>
          <a:lstStyle/>
          <a:p>
            <a:r>
              <a:rPr lang="es-MX" b="1" i="1" dirty="0" smtClean="0">
                <a:solidFill>
                  <a:srgbClr val="0070C0"/>
                </a:solidFill>
                <a:latin typeface="Gill Sans MT" panose="020B0502020104020203" pitchFamily="34" charset="0"/>
              </a:rPr>
              <a:t>3.3 Atención a estudiantes durante su permanencia</a:t>
            </a:r>
            <a:endParaRPr lang="es-MX" b="1" i="1" dirty="0">
              <a:solidFill>
                <a:srgbClr val="0070C0"/>
              </a:solidFill>
              <a:latin typeface="Gill Sans MT" panose="020B0502020104020203" pitchFamily="34" charset="0"/>
            </a:endParaRPr>
          </a:p>
        </p:txBody>
      </p:sp>
      <p:grpSp>
        <p:nvGrpSpPr>
          <p:cNvPr id="3" name="2 Grupo"/>
          <p:cNvGrpSpPr/>
          <p:nvPr/>
        </p:nvGrpSpPr>
        <p:grpSpPr>
          <a:xfrm>
            <a:off x="1031195" y="1584325"/>
            <a:ext cx="5918607" cy="488622"/>
            <a:chOff x="1031195" y="1584325"/>
            <a:chExt cx="5918607" cy="488622"/>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95" y="1584325"/>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422449" y="1656333"/>
              <a:ext cx="5527353" cy="400110"/>
            </a:xfrm>
            <a:prstGeom prst="rect">
              <a:avLst/>
            </a:prstGeom>
            <a:noFill/>
          </p:spPr>
          <p:txBody>
            <a:bodyPr wrap="square" rtlCol="0">
              <a:spAutoFit/>
            </a:bodyPr>
            <a:lstStyle/>
            <a:p>
              <a:r>
                <a:rPr lang="es-MX" b="1" dirty="0" smtClean="0">
                  <a:solidFill>
                    <a:schemeClr val="tx1">
                      <a:lumMod val="65000"/>
                      <a:lumOff val="35000"/>
                    </a:schemeClr>
                  </a:solidFill>
                </a:rPr>
                <a:t>Programa institucional de Tutorías</a:t>
              </a:r>
              <a:endParaRPr lang="es-MX" b="1" dirty="0">
                <a:solidFill>
                  <a:schemeClr val="tx1">
                    <a:lumMod val="65000"/>
                    <a:lumOff val="35000"/>
                  </a:schemeClr>
                </a:solidFill>
              </a:endParaRPr>
            </a:p>
          </p:txBody>
        </p:sp>
      </p:grpSp>
      <p:sp>
        <p:nvSpPr>
          <p:cNvPr id="2" name="1 CuadroTexto"/>
          <p:cNvSpPr txBox="1"/>
          <p:nvPr/>
        </p:nvSpPr>
        <p:spPr>
          <a:xfrm>
            <a:off x="1533980" y="2072947"/>
            <a:ext cx="6945254" cy="400110"/>
          </a:xfrm>
          <a:prstGeom prst="rect">
            <a:avLst/>
          </a:prstGeom>
          <a:noFill/>
        </p:spPr>
        <p:txBody>
          <a:bodyPr wrap="square" rtlCol="0">
            <a:spAutoFit/>
          </a:bodyPr>
          <a:lstStyle/>
          <a:p>
            <a:r>
              <a:rPr lang="es-MX" b="1" dirty="0" smtClean="0">
                <a:solidFill>
                  <a:srgbClr val="00B050"/>
                </a:solidFill>
                <a:latin typeface="Gill Sans MT" panose="020B0502020104020203" pitchFamily="34" charset="0"/>
              </a:rPr>
              <a:t>100%</a:t>
            </a:r>
            <a:r>
              <a:rPr lang="es-MX" dirty="0" smtClean="0">
                <a:latin typeface="Gill Sans MT" panose="020B0502020104020203" pitchFamily="34" charset="0"/>
              </a:rPr>
              <a:t> de los alumnos de </a:t>
            </a:r>
            <a:r>
              <a:rPr lang="es-MX" dirty="0" smtClean="0">
                <a:latin typeface="Gill Sans MT" panose="020B0502020104020203" pitchFamily="34" charset="0"/>
              </a:rPr>
              <a:t>las licenciaturas  </a:t>
            </a:r>
            <a:r>
              <a:rPr lang="es-MX" dirty="0" smtClean="0">
                <a:latin typeface="Gill Sans MT" panose="020B0502020104020203" pitchFamily="34" charset="0"/>
              </a:rPr>
              <a:t>asignados a un tutor.</a:t>
            </a:r>
            <a:endParaRPr lang="es-MX" dirty="0">
              <a:latin typeface="Gill Sans MT" panose="020B0502020104020203" pitchFamily="34" charset="0"/>
            </a:endParaRPr>
          </a:p>
        </p:txBody>
      </p:sp>
      <p:sp>
        <p:nvSpPr>
          <p:cNvPr id="23" name="22 CuadroTexto"/>
          <p:cNvSpPr txBox="1"/>
          <p:nvPr/>
        </p:nvSpPr>
        <p:spPr>
          <a:xfrm>
            <a:off x="1533980" y="2408351"/>
            <a:ext cx="6081158" cy="400110"/>
          </a:xfrm>
          <a:prstGeom prst="rect">
            <a:avLst/>
          </a:prstGeom>
          <a:noFill/>
        </p:spPr>
        <p:txBody>
          <a:bodyPr wrap="square" rtlCol="0">
            <a:spAutoFit/>
          </a:bodyPr>
          <a:lstStyle/>
          <a:p>
            <a:r>
              <a:rPr lang="es-MX" b="1" dirty="0" smtClean="0">
                <a:solidFill>
                  <a:srgbClr val="00B050"/>
                </a:solidFill>
                <a:latin typeface="Gill Sans MT" panose="020B0502020104020203" pitchFamily="34" charset="0"/>
              </a:rPr>
              <a:t>16</a:t>
            </a:r>
            <a:r>
              <a:rPr lang="es-MX" dirty="0" smtClean="0">
                <a:latin typeface="Gill Sans MT" panose="020B0502020104020203" pitchFamily="34" charset="0"/>
              </a:rPr>
              <a:t> </a:t>
            </a:r>
            <a:r>
              <a:rPr lang="es-MX" dirty="0" smtClean="0">
                <a:latin typeface="Gill Sans MT" panose="020B0502020104020203" pitchFamily="34" charset="0"/>
              </a:rPr>
              <a:t>profesores cumplen la función de tutor.</a:t>
            </a:r>
            <a:endParaRPr lang="es-MX" dirty="0">
              <a:latin typeface="Gill Sans MT" panose="020B0502020104020203" pitchFamily="34" charset="0"/>
            </a:endParaRPr>
          </a:p>
        </p:txBody>
      </p:sp>
      <p:sp>
        <p:nvSpPr>
          <p:cNvPr id="24" name="23 CuadroTexto"/>
          <p:cNvSpPr txBox="1"/>
          <p:nvPr/>
        </p:nvSpPr>
        <p:spPr>
          <a:xfrm>
            <a:off x="1710482" y="2736453"/>
            <a:ext cx="6081158" cy="400110"/>
          </a:xfrm>
          <a:prstGeom prst="rect">
            <a:avLst/>
          </a:prstGeom>
          <a:noFill/>
        </p:spPr>
        <p:txBody>
          <a:bodyPr wrap="square" rtlCol="0">
            <a:spAutoFit/>
          </a:bodyPr>
          <a:lstStyle/>
          <a:p>
            <a:r>
              <a:rPr lang="es-MX" b="1" dirty="0" smtClean="0">
                <a:solidFill>
                  <a:srgbClr val="00B050"/>
                </a:solidFill>
                <a:latin typeface="Gill Sans MT" panose="020B0502020104020203" pitchFamily="34" charset="0"/>
              </a:rPr>
              <a:t>3</a:t>
            </a:r>
            <a:r>
              <a:rPr lang="es-MX" dirty="0" smtClean="0">
                <a:latin typeface="Gill Sans MT" panose="020B0502020104020203" pitchFamily="34" charset="0"/>
              </a:rPr>
              <a:t> sesiones obligatorias por semestre se llevaron a cabo.</a:t>
            </a:r>
            <a:endParaRPr lang="es-MX" dirty="0">
              <a:latin typeface="Gill Sans MT" panose="020B0502020104020203" pitchFamily="34" charset="0"/>
            </a:endParaRPr>
          </a:p>
        </p:txBody>
      </p:sp>
      <p:grpSp>
        <p:nvGrpSpPr>
          <p:cNvPr id="16" name="15 Grupo"/>
          <p:cNvGrpSpPr/>
          <p:nvPr/>
        </p:nvGrpSpPr>
        <p:grpSpPr>
          <a:xfrm>
            <a:off x="992024" y="4212617"/>
            <a:ext cx="5918607" cy="488622"/>
            <a:chOff x="1031195" y="1584325"/>
            <a:chExt cx="5918607" cy="488622"/>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95" y="1584325"/>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p:nvSpPr>
          <p:spPr>
            <a:xfrm>
              <a:off x="1422449" y="1656333"/>
              <a:ext cx="5527353" cy="400110"/>
            </a:xfrm>
            <a:prstGeom prst="rect">
              <a:avLst/>
            </a:prstGeom>
            <a:noFill/>
          </p:spPr>
          <p:txBody>
            <a:bodyPr wrap="square" rtlCol="0">
              <a:spAutoFit/>
            </a:bodyPr>
            <a:lstStyle/>
            <a:p>
              <a:r>
                <a:rPr lang="es-MX" b="1" dirty="0" smtClean="0">
                  <a:solidFill>
                    <a:schemeClr val="tx1">
                      <a:lumMod val="65000"/>
                      <a:lumOff val="35000"/>
                    </a:schemeClr>
                  </a:solidFill>
                </a:rPr>
                <a:t>Jornadas tutoriales.</a:t>
              </a:r>
              <a:endParaRPr lang="es-MX" b="1" dirty="0">
                <a:solidFill>
                  <a:schemeClr val="tx1">
                    <a:lumMod val="65000"/>
                    <a:lumOff val="35000"/>
                  </a:schemeClr>
                </a:solidFill>
              </a:endParaRPr>
            </a:p>
          </p:txBody>
        </p:sp>
      </p:grpSp>
      <p:sp>
        <p:nvSpPr>
          <p:cNvPr id="19" name="18 CuadroTexto"/>
          <p:cNvSpPr txBox="1"/>
          <p:nvPr/>
        </p:nvSpPr>
        <p:spPr>
          <a:xfrm>
            <a:off x="1455286" y="4755244"/>
            <a:ext cx="7831609" cy="954107"/>
          </a:xfrm>
          <a:prstGeom prst="rect">
            <a:avLst/>
          </a:prstGeom>
          <a:noFill/>
        </p:spPr>
        <p:txBody>
          <a:bodyPr wrap="square" rtlCol="0">
            <a:spAutoFit/>
          </a:bodyPr>
          <a:lstStyle/>
          <a:p>
            <a:pPr algn="just"/>
            <a:r>
              <a:rPr lang="es-MX" b="1" dirty="0" smtClean="0">
                <a:solidFill>
                  <a:srgbClr val="00B050"/>
                </a:solidFill>
                <a:latin typeface="Gill Sans MT" panose="020B0502020104020203" pitchFamily="34" charset="0"/>
              </a:rPr>
              <a:t>Siete</a:t>
            </a:r>
            <a:r>
              <a:rPr lang="es-MX" dirty="0" smtClean="0">
                <a:latin typeface="Gill Sans MT" panose="020B0502020104020203" pitchFamily="34" charset="0"/>
              </a:rPr>
              <a:t> </a:t>
            </a:r>
            <a:r>
              <a:rPr lang="es-MX" sz="1800" dirty="0" smtClean="0">
                <a:solidFill>
                  <a:schemeClr val="tx1">
                    <a:lumMod val="75000"/>
                    <a:lumOff val="25000"/>
                  </a:schemeClr>
                </a:solidFill>
                <a:latin typeface="Gill Sans MT" panose="020B0502020104020203" pitchFamily="34" charset="0"/>
              </a:rPr>
              <a:t>jornadas de tutorías </a:t>
            </a:r>
            <a:r>
              <a:rPr lang="es-MX" sz="1800" dirty="0" smtClean="0">
                <a:solidFill>
                  <a:schemeClr val="tx1">
                    <a:lumMod val="75000"/>
                    <a:lumOff val="25000"/>
                  </a:schemeClr>
                </a:solidFill>
                <a:latin typeface="Gill Sans MT" panose="020B0502020104020203" pitchFamily="34" charset="0"/>
              </a:rPr>
              <a:t>en la región contaron </a:t>
            </a:r>
            <a:r>
              <a:rPr lang="es-MX" sz="1800" dirty="0" smtClean="0">
                <a:solidFill>
                  <a:schemeClr val="tx1">
                    <a:lumMod val="75000"/>
                    <a:lumOff val="25000"/>
                  </a:schemeClr>
                </a:solidFill>
                <a:latin typeface="Gill Sans MT" panose="020B0502020104020203" pitchFamily="34" charset="0"/>
              </a:rPr>
              <a:t>con la presencia del Taller Libre de Artes, con el fin de difundir entre la comunidad </a:t>
            </a:r>
            <a:r>
              <a:rPr lang="es-MX" sz="1800" dirty="0" smtClean="0">
                <a:solidFill>
                  <a:schemeClr val="tx1">
                    <a:lumMod val="75000"/>
                    <a:lumOff val="25000"/>
                  </a:schemeClr>
                </a:solidFill>
                <a:latin typeface="Gill Sans MT" panose="020B0502020104020203" pitchFamily="34" charset="0"/>
              </a:rPr>
              <a:t>estudiantil, </a:t>
            </a:r>
            <a:r>
              <a:rPr lang="es-MX" sz="1800" dirty="0" smtClean="0">
                <a:solidFill>
                  <a:schemeClr val="tx1">
                    <a:lumMod val="75000"/>
                    <a:lumOff val="25000"/>
                  </a:schemeClr>
                </a:solidFill>
                <a:latin typeface="Gill Sans MT" panose="020B0502020104020203" pitchFamily="34" charset="0"/>
              </a:rPr>
              <a:t>la oferta de esta entidad.</a:t>
            </a:r>
            <a:endParaRPr lang="es-MX" sz="18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625215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90602" y="5832797"/>
            <a:ext cx="7128792" cy="1200329"/>
          </a:xfrm>
          <a:prstGeom prst="rect">
            <a:avLst/>
          </a:prstGeom>
        </p:spPr>
        <p:txBody>
          <a:bodyPr wrap="square">
            <a:spAutoFit/>
          </a:bodyPr>
          <a:lstStyle/>
          <a:p>
            <a:pPr algn="just" defTabSz="800100"/>
            <a:r>
              <a:rPr lang="es-MX" sz="1800" dirty="0" smtClean="0">
                <a:solidFill>
                  <a:schemeClr val="tx1">
                    <a:lumMod val="65000"/>
                    <a:lumOff val="35000"/>
                  </a:schemeClr>
                </a:solidFill>
                <a:latin typeface="Gill Sans MT" panose="020B0502020104020203" pitchFamily="34" charset="0"/>
              </a:rPr>
              <a:t>	A </a:t>
            </a:r>
            <a:r>
              <a:rPr lang="es-MX" sz="1800" dirty="0">
                <a:solidFill>
                  <a:schemeClr val="tx1">
                    <a:lumMod val="65000"/>
                    <a:lumOff val="35000"/>
                  </a:schemeClr>
                </a:solidFill>
                <a:latin typeface="Gill Sans MT" panose="020B0502020104020203" pitchFamily="34" charset="0"/>
              </a:rPr>
              <a:t>través de este eje se busca proyectar a la Universidad Veracruzana como una institución con reconocimiento regional, nacional e internacional por su compromiso con el desarrollo social comunitario, humanístico, ambiental y </a:t>
            </a:r>
            <a:r>
              <a:rPr lang="es-MX" sz="1800" dirty="0" smtClean="0">
                <a:solidFill>
                  <a:schemeClr val="tx1">
                    <a:lumMod val="65000"/>
                    <a:lumOff val="35000"/>
                  </a:schemeClr>
                </a:solidFill>
                <a:latin typeface="Gill Sans MT" panose="020B0502020104020203" pitchFamily="34" charset="0"/>
              </a:rPr>
              <a:t>cultural.</a:t>
            </a:r>
            <a:endParaRPr lang="es-MX" sz="1800" dirty="0">
              <a:solidFill>
                <a:schemeClr val="tx1">
                  <a:lumMod val="65000"/>
                  <a:lumOff val="35000"/>
                </a:schemeClr>
              </a:solidFill>
              <a:latin typeface="Gill Sans MT" panose="020B0502020104020203" pitchFamily="34" charset="0"/>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43" t="43947"/>
          <a:stretch/>
        </p:blipFill>
        <p:spPr bwMode="auto">
          <a:xfrm>
            <a:off x="-17710" y="1734557"/>
            <a:ext cx="8323580" cy="222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https://attachment.outlook.office.net/owa/cbernal@uv.mx/service.svc/s/GetFileAttachment?id=AAMkADdlM2Y5NzE3LWQwNmYtNDVlNC04Zjk4LTI3ODlkOThkNGUzNABGAAAAAACmrRNnEDzDQJGZgjA%2Fmx%2F%2BBwC8jE9VMz95QKWZZwfUppZLAPwewGivAAAGGEfIOPi5SKyQazNcrU9KAALBQIoWAAABEgAQAOCeybphVuVJk1zro4b%2FQRE%3D&amp;X-OWA-CANARY=HT5Z69rNOEeoEEzuB7kxVcCEfdagJdYYCz9YgSBkouNPnv8jErdOetZ9orTI7RND3scbbNJOZpg.&amp;token=eyJhbGciOiJSUzI1NiIsImtpZCI6IjA2MDBGOUY2NzQ2MjA3MzdFNzM0MDRFMjg3QzQ1QTgxOENCN0NFQjgiLCJ4NXQiOiJCZ0Q1OW5SaUJ6Zm5OQVRpaDhSYWdZeTN6cmciLCJ0eXAiOiJKV1QifQ.eyJ2ZXIiOiJFeGNoYW5nZS5DYWxsYmFjay5WMSIsImFwcGN0eHNlbmRlciI6Ik93YURvd25sb2FkQDNjOTA3NjUxLWQ4YzYtNGNhNi1hOGE0LTZhMjQyNDMwZTY1MyIsImFwcGN0eCI6IntcIm1zZXhjaHByb3RcIjpcIm93YVwiLFwicHJpbWFyeXNpZFwiOlwiUy0xLTUtMjEtNDI0NTY4ODg0Mi0yNTIxMjEzMzIzLTE1OTExNjY3NTItNjQwMTg1MFwiLFwicHVpZFwiOlwiMTE1Mzk3NzAyNTI4NDkzNTM2M1wiLFwib2lkXCI6XCJlYmVhYzkyZS0yYmYxLTQ0ZjUtYmJkNC1lY2Q0ZTU5NDZmMGJcIixcInNjb3BlXCI6XCJPd2FEb3dubG9hZFwifSIsIm5iZiI6MTUzODE4MDEwMCwiZXhwIjoxNTM4MTgwNzAwLCJpc3MiOiIwMDAwMDAwMi0wMDAwLTBmZjEtY2UwMC0wMDAwMDAwMDAwMDBAM2M5MDc2NTEtZDhjNi00Y2E2LWE4YTQtNmEyNDI0MzBlNjUzIiwiYXVkIjoiMDAwMDAwMDItMDAwMC0wZmYxLWNlMDAtMDAwMDAwMDAwMDAwL2F0dGFjaG1lbnQub3V0bG9vay5vZmZpY2UubmV0QDNjOTA3NjUxLWQ4YzYtNGNhNi1hOGE0LTZhMjQyNDMwZTY1MyJ9.e70QzAjipoGj6NYEzVkw794x-zdRAXZXOmXcon9eflInoICCrjQI72NyeHrGFsRYbIutY1zKjYOWyf7UAmxXTJgn4yL-Frr1CMi7eevyNoM4mMZM2dhSjk2KXPwg3DZ3Oi3Gf6x7tm9Nke860cChmUiDLPHZ1WfMmrSzguAtxz7skQSK64wamB5b0-f95xsI1WccXo0IYmsVHkFl3LxdPlRJnK_dbRZEtwoaG2vzYf9jdaER0-XpIBChcu40BZtPKGHknQtdgA07oe8RlGccnZoKfIIsPpq0JZVCCWKHqhp_Jf8kicHTBjWhaxCaQR5s4ajHYb3_JIM3UPyhnTzXDQ&amp;owa=outlook.office.com&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6" name="Imagen 3" descr="66759618_1804106839692969_1120128415689605120_o.jpg"/>
          <p:cNvPicPr>
            <a:picLocks noChangeAspect="1"/>
          </p:cNvPicPr>
          <p:nvPr/>
        </p:nvPicPr>
        <p:blipFill rotWithShape="1">
          <a:blip r:embed="rId3">
            <a:extLst>
              <a:ext uri="{28A0092B-C50C-407E-A947-70E740481C1C}">
                <a14:useLocalDpi xmlns:a14="http://schemas.microsoft.com/office/drawing/2010/main" val="0"/>
              </a:ext>
            </a:extLst>
          </a:blip>
          <a:srcRect l="7177" t="13346" r="13487" b="8791"/>
          <a:stretch/>
        </p:blipFill>
        <p:spPr>
          <a:xfrm>
            <a:off x="4888296" y="1734557"/>
            <a:ext cx="5175114" cy="2226032"/>
          </a:xfrm>
          <a:prstGeom prst="rect">
            <a:avLst/>
          </a:prstGeom>
        </p:spPr>
      </p:pic>
    </p:spTree>
    <p:extLst>
      <p:ext uri="{BB962C8B-B14F-4D97-AF65-F5344CB8AC3E}">
        <p14:creationId xmlns:p14="http://schemas.microsoft.com/office/powerpoint/2010/main" val="3650124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62410" y="864245"/>
            <a:ext cx="8352928" cy="163121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4.1 Vinculación con el sector social</a:t>
            </a:r>
          </a:p>
          <a:p>
            <a:endParaRPr lang="es-MX" b="1" dirty="0" smtClean="0">
              <a:solidFill>
                <a:srgbClr val="0070C0"/>
              </a:solidFill>
              <a:latin typeface="Gill Sans MT" panose="020B0502020104020203" pitchFamily="34" charset="0"/>
            </a:endParaRPr>
          </a:p>
          <a:p>
            <a:r>
              <a:rPr lang="es-MX" b="1" dirty="0" smtClean="0">
                <a:solidFill>
                  <a:srgbClr val="0070C0"/>
                </a:solidFill>
                <a:latin typeface="Gill Sans MT" panose="020B0502020104020203" pitchFamily="34" charset="0"/>
              </a:rPr>
              <a:t>			</a:t>
            </a:r>
            <a:endParaRPr lang="es-MX" b="1" dirty="0" smtClean="0">
              <a:solidFill>
                <a:srgbClr val="0070C0"/>
              </a:solidFill>
              <a:latin typeface="Gill Sans MT" panose="020B0502020104020203" pitchFamily="34" charset="0"/>
            </a:endParaRPr>
          </a:p>
          <a:p>
            <a:endParaRPr lang="es-MX" b="1" dirty="0">
              <a:solidFill>
                <a:srgbClr val="0070C0"/>
              </a:solidFill>
              <a:latin typeface="Gill Sans MT" panose="020B0502020104020203" pitchFamily="34" charset="0"/>
            </a:endParaRP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90"/>
          <a:stretch/>
        </p:blipFill>
        <p:spPr bwMode="auto">
          <a:xfrm>
            <a:off x="198315" y="792237"/>
            <a:ext cx="793710" cy="63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927467" y="1728341"/>
            <a:ext cx="7911807" cy="857954"/>
            <a:chOff x="1031195" y="1584325"/>
            <a:chExt cx="5864041" cy="857954"/>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95" y="1584325"/>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1057558" y="2072947"/>
              <a:ext cx="5837678" cy="369332"/>
            </a:xfrm>
            <a:prstGeom prst="rect">
              <a:avLst/>
            </a:prstGeom>
            <a:noFill/>
          </p:spPr>
          <p:txBody>
            <a:bodyPr wrap="square" rtlCol="0">
              <a:spAutoFit/>
            </a:bodyPr>
            <a:lstStyle/>
            <a:p>
              <a:endParaRPr lang="es-MX" sz="1800" b="1" dirty="0">
                <a:solidFill>
                  <a:schemeClr val="tx1">
                    <a:lumMod val="65000"/>
                    <a:lumOff val="35000"/>
                  </a:schemeClr>
                </a:solidFill>
                <a:latin typeface="Gill Sans MT" panose="020B0502020104020203" pitchFamily="34" charset="0"/>
              </a:endParaRPr>
            </a:p>
          </p:txBody>
        </p:sp>
      </p:grpSp>
      <p:sp>
        <p:nvSpPr>
          <p:cNvPr id="2" name="1 Rectángulo"/>
          <p:cNvSpPr/>
          <p:nvPr/>
        </p:nvSpPr>
        <p:spPr>
          <a:xfrm>
            <a:off x="1494458" y="1584325"/>
            <a:ext cx="8352928" cy="1015663"/>
          </a:xfrm>
          <a:prstGeom prst="rect">
            <a:avLst/>
          </a:prstGeom>
        </p:spPr>
        <p:txBody>
          <a:bodyPr wrap="square">
            <a:spAutoFit/>
          </a:bodyPr>
          <a:lstStyle/>
          <a:p>
            <a:pPr algn="just"/>
            <a:r>
              <a:rPr lang="es-MX" dirty="0">
                <a:latin typeface="Gill Sans MT" panose="020B0502020104020203" pitchFamily="34" charset="0"/>
              </a:rPr>
              <a:t>Taller de pintura y apoyo en la elaboración de diseño de mobiliario por estudiantes en la Facultad de Nutrición por parte del Taller de Pintura experimental y </a:t>
            </a:r>
            <a:r>
              <a:rPr lang="es-MX" dirty="0" smtClean="0">
                <a:latin typeface="Gill Sans MT" panose="020B0502020104020203" pitchFamily="34" charset="0"/>
              </a:rPr>
              <a:t>la </a:t>
            </a:r>
            <a:r>
              <a:rPr lang="es-MX" dirty="0">
                <a:latin typeface="Gill Sans MT" panose="020B0502020104020203" pitchFamily="34" charset="0"/>
              </a:rPr>
              <a:t>Licenciatura en Enseñanza de las Artes. </a:t>
            </a:r>
          </a:p>
        </p:txBody>
      </p:sp>
      <p:pic>
        <p:nvPicPr>
          <p:cNvPr id="12" name="Imagen 3" descr="WhatsApp Image 2019-09-17 at 12.49.14.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3311451"/>
            <a:ext cx="2971130" cy="3961506"/>
          </a:xfrm>
          <a:prstGeom prst="rect">
            <a:avLst/>
          </a:prstGeom>
        </p:spPr>
      </p:pic>
      <p:pic>
        <p:nvPicPr>
          <p:cNvPr id="13" name="Imagen 4" descr="WhatsApp Image 2019-09-17 at 12.49.08.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4898" y="3326130"/>
            <a:ext cx="2960120" cy="3946827"/>
          </a:xfrm>
          <a:prstGeom prst="rect">
            <a:avLst/>
          </a:prstGeom>
        </p:spPr>
      </p:pic>
      <p:sp>
        <p:nvSpPr>
          <p:cNvPr id="11" name="10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76435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264"/>
          <a:stretch/>
        </p:blipFill>
        <p:spPr bwMode="auto">
          <a:xfrm>
            <a:off x="270322" y="1008261"/>
            <a:ext cx="846517" cy="106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sp>
        <p:nvSpPr>
          <p:cNvPr id="2" name="1 Rectángulo"/>
          <p:cNvSpPr/>
          <p:nvPr/>
        </p:nvSpPr>
        <p:spPr>
          <a:xfrm>
            <a:off x="1116839" y="1030947"/>
            <a:ext cx="7866451" cy="1631216"/>
          </a:xfrm>
          <a:prstGeom prst="rect">
            <a:avLst/>
          </a:prstGeom>
        </p:spPr>
        <p:txBody>
          <a:bodyPr wrap="square">
            <a:spAutoFit/>
          </a:bodyPr>
          <a:lstStyle/>
          <a:p>
            <a:r>
              <a:rPr lang="es-MX" dirty="0">
                <a:latin typeface="Gill Sans MT" panose="020B0502020104020203" pitchFamily="34" charset="0"/>
              </a:rPr>
              <a:t>Elaboración de mural en la casa universitaria "Las estrellitas" como apoyo a la transformación social de la localidad por parte del Taller de Pintura </a:t>
            </a:r>
            <a:r>
              <a:rPr lang="es-MX" dirty="0" smtClean="0">
                <a:latin typeface="Gill Sans MT" panose="020B0502020104020203" pitchFamily="34" charset="0"/>
              </a:rPr>
              <a:t>Experimental</a:t>
            </a:r>
            <a:r>
              <a:rPr lang="es-MX" b="1" dirty="0" smtClean="0">
                <a:latin typeface="Gill Sans MT" panose="020B0502020104020203" pitchFamily="34" charset="0"/>
              </a:rPr>
              <a:t>.                                              </a:t>
            </a:r>
            <a:endParaRPr lang="es-MX" b="1" dirty="0" smtClean="0">
              <a:latin typeface="Gill Sans MT" panose="020B0502020104020203" pitchFamily="34" charset="0"/>
            </a:endParaRPr>
          </a:p>
          <a:p>
            <a:endParaRPr lang="es-MX" b="1" dirty="0">
              <a:latin typeface="Gill Sans MT" panose="020B0502020104020203" pitchFamily="34" charset="0"/>
            </a:endParaRPr>
          </a:p>
          <a:p>
            <a:r>
              <a:rPr lang="es-MX" i="1" dirty="0" smtClean="0">
                <a:latin typeface="Gill Sans MT" panose="020B0502020104020203" pitchFamily="34" charset="0"/>
              </a:rPr>
              <a:t>Junio 2019</a:t>
            </a:r>
            <a:endParaRPr lang="es-MX" i="1" dirty="0">
              <a:latin typeface="Gill Sans MT" panose="020B0502020104020203"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46" y="3094176"/>
            <a:ext cx="9144000" cy="389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678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8513" y="2808461"/>
            <a:ext cx="7344815" cy="1938992"/>
          </a:xfrm>
          <a:prstGeom prst="rect">
            <a:avLst/>
          </a:prstGeom>
        </p:spPr>
        <p:txBody>
          <a:bodyPr wrap="square">
            <a:spAutoFit/>
          </a:bodyPr>
          <a:lstStyle/>
          <a:p>
            <a:pPr algn="just"/>
            <a:r>
              <a:rPr lang="es-MX" dirty="0">
                <a:solidFill>
                  <a:schemeClr val="tx1">
                    <a:lumMod val="50000"/>
                    <a:lumOff val="50000"/>
                  </a:schemeClr>
                </a:solidFill>
                <a:latin typeface="Gill Sans MT" panose="020B0502020104020203" pitchFamily="34" charset="0"/>
              </a:rPr>
              <a:t>Con el objetivo de dar cumplimiento a las leyes y estatutos  de la Universidad Veracruzana y en el marco de la transparencia de esta gestión, rindo el primer Informe de Labores del actual periodo, a la Comunidad educativa del Taller Libre de Artes de la región Veracruz. En este documento se reportan las actividades efectuadas del </a:t>
            </a:r>
            <a:r>
              <a:rPr lang="es-MX" b="1" dirty="0">
                <a:solidFill>
                  <a:schemeClr val="tx1">
                    <a:lumMod val="50000"/>
                    <a:lumOff val="50000"/>
                  </a:schemeClr>
                </a:solidFill>
                <a:latin typeface="Gill Sans MT" panose="020B0502020104020203" pitchFamily="34" charset="0"/>
              </a:rPr>
              <a:t>1 de septiembre de </a:t>
            </a:r>
            <a:r>
              <a:rPr lang="es-MX" b="1" dirty="0" smtClean="0">
                <a:solidFill>
                  <a:schemeClr val="tx1">
                    <a:lumMod val="50000"/>
                    <a:lumOff val="50000"/>
                  </a:schemeClr>
                </a:solidFill>
                <a:latin typeface="Gill Sans MT" panose="020B0502020104020203" pitchFamily="34" charset="0"/>
              </a:rPr>
              <a:t>2018 </a:t>
            </a:r>
            <a:r>
              <a:rPr lang="es-MX" b="1" dirty="0">
                <a:solidFill>
                  <a:schemeClr val="tx1">
                    <a:lumMod val="50000"/>
                    <a:lumOff val="50000"/>
                  </a:schemeClr>
                </a:solidFill>
                <a:latin typeface="Gill Sans MT" panose="020B0502020104020203" pitchFamily="34" charset="0"/>
              </a:rPr>
              <a:t>al 31 de agosto de </a:t>
            </a:r>
            <a:r>
              <a:rPr lang="es-MX" b="1" dirty="0" smtClean="0">
                <a:solidFill>
                  <a:schemeClr val="tx1">
                    <a:lumMod val="50000"/>
                    <a:lumOff val="50000"/>
                  </a:schemeClr>
                </a:solidFill>
                <a:latin typeface="Gill Sans MT" panose="020B0502020104020203" pitchFamily="34" charset="0"/>
              </a:rPr>
              <a:t>2019. </a:t>
            </a:r>
            <a:endParaRPr lang="es-MX" b="1" dirty="0">
              <a:solidFill>
                <a:schemeClr val="tx1">
                  <a:lumMod val="50000"/>
                  <a:lumOff val="50000"/>
                </a:schemeClr>
              </a:solidFill>
              <a:latin typeface="Gill Sans MT" panose="020B0502020104020203" pitchFamily="34" charset="0"/>
            </a:endParaRPr>
          </a:p>
        </p:txBody>
      </p:sp>
      <p:sp>
        <p:nvSpPr>
          <p:cNvPr id="5" name="1 Título"/>
          <p:cNvSpPr>
            <a:spLocks noGrp="1"/>
          </p:cNvSpPr>
          <p:nvPr>
            <p:ph type="title"/>
          </p:nvPr>
        </p:nvSpPr>
        <p:spPr>
          <a:xfrm>
            <a:off x="558353" y="1512317"/>
            <a:ext cx="8826123" cy="433387"/>
          </a:xfrm>
        </p:spPr>
        <p:txBody>
          <a:bodyPr/>
          <a:lstStyle/>
          <a:p>
            <a:pPr algn="l"/>
            <a:r>
              <a:rPr lang="es-MX" dirty="0" smtClean="0"/>
              <a:t>Fundamento</a:t>
            </a:r>
            <a:endParaRPr lang="es-MX" dirty="0"/>
          </a:p>
        </p:txBody>
      </p:sp>
    </p:spTree>
    <p:extLst>
      <p:ext uri="{BB962C8B-B14F-4D97-AF65-F5344CB8AC3E}">
        <p14:creationId xmlns:p14="http://schemas.microsoft.com/office/powerpoint/2010/main" val="2628068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62410" y="864245"/>
            <a:ext cx="8352928" cy="163121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4.2 Oferta de educación continua</a:t>
            </a:r>
          </a:p>
          <a:p>
            <a:endParaRPr lang="es-MX" b="1" dirty="0" smtClean="0">
              <a:solidFill>
                <a:srgbClr val="0070C0"/>
              </a:solidFill>
              <a:latin typeface="Gill Sans MT" panose="020B0502020104020203" pitchFamily="34" charset="0"/>
            </a:endParaRPr>
          </a:p>
          <a:p>
            <a:r>
              <a:rPr lang="es-MX" b="1" dirty="0" smtClean="0">
                <a:solidFill>
                  <a:srgbClr val="0070C0"/>
                </a:solidFill>
                <a:latin typeface="Gill Sans MT" panose="020B0502020104020203" pitchFamily="34" charset="0"/>
              </a:rPr>
              <a:t>			</a:t>
            </a:r>
            <a:endParaRPr lang="es-MX" b="1" dirty="0" smtClean="0">
              <a:solidFill>
                <a:srgbClr val="0070C0"/>
              </a:solidFill>
              <a:latin typeface="Gill Sans MT" panose="020B0502020104020203" pitchFamily="34" charset="0"/>
            </a:endParaRPr>
          </a:p>
          <a:p>
            <a:endParaRPr lang="es-MX" b="1" dirty="0">
              <a:solidFill>
                <a:srgbClr val="0070C0"/>
              </a:solidFill>
              <a:latin typeface="Gill Sans MT" panose="020B0502020104020203" pitchFamily="34" charset="0"/>
            </a:endParaRP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90"/>
          <a:stretch/>
        </p:blipFill>
        <p:spPr bwMode="auto">
          <a:xfrm>
            <a:off x="198315" y="792237"/>
            <a:ext cx="793710" cy="63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927467" y="1656333"/>
            <a:ext cx="7911807" cy="929962"/>
            <a:chOff x="1031195" y="1512317"/>
            <a:chExt cx="5864041" cy="929962"/>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95" y="1512317"/>
              <a:ext cx="502785"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1057558" y="2072947"/>
              <a:ext cx="5837678" cy="369332"/>
            </a:xfrm>
            <a:prstGeom prst="rect">
              <a:avLst/>
            </a:prstGeom>
            <a:noFill/>
          </p:spPr>
          <p:txBody>
            <a:bodyPr wrap="square" rtlCol="0">
              <a:spAutoFit/>
            </a:bodyPr>
            <a:lstStyle/>
            <a:p>
              <a:endParaRPr lang="es-MX" sz="1800" b="1" dirty="0">
                <a:solidFill>
                  <a:schemeClr val="tx1">
                    <a:lumMod val="65000"/>
                    <a:lumOff val="35000"/>
                  </a:schemeClr>
                </a:solidFill>
                <a:latin typeface="Gill Sans MT" panose="020B0502020104020203" pitchFamily="34" charset="0"/>
              </a:endParaRPr>
            </a:p>
          </p:txBody>
        </p:sp>
      </p:grpSp>
      <p:sp>
        <p:nvSpPr>
          <p:cNvPr id="11" name="10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sp>
        <p:nvSpPr>
          <p:cNvPr id="3" name="2 CuadroTexto"/>
          <p:cNvSpPr txBox="1"/>
          <p:nvPr/>
        </p:nvSpPr>
        <p:spPr>
          <a:xfrm>
            <a:off x="1634502" y="1679853"/>
            <a:ext cx="7780836" cy="400110"/>
          </a:xfrm>
          <a:prstGeom prst="rect">
            <a:avLst/>
          </a:prstGeom>
          <a:noFill/>
        </p:spPr>
        <p:txBody>
          <a:bodyPr wrap="square" rtlCol="0">
            <a:spAutoFit/>
          </a:bodyPr>
          <a:lstStyle/>
          <a:p>
            <a:r>
              <a:rPr lang="es-MX" dirty="0" smtClean="0"/>
              <a:t>Egresó la primera generación del Diplomado en Animación Digital</a:t>
            </a:r>
            <a:endParaRPr lang="es-MX"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94" y="2736453"/>
            <a:ext cx="678361"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1566466" y="2592437"/>
            <a:ext cx="7848872" cy="707886"/>
          </a:xfrm>
          <a:prstGeom prst="rect">
            <a:avLst/>
          </a:prstGeom>
          <a:noFill/>
        </p:spPr>
        <p:txBody>
          <a:bodyPr wrap="square" rtlCol="0">
            <a:spAutoFit/>
          </a:bodyPr>
          <a:lstStyle/>
          <a:p>
            <a:pPr algn="just"/>
            <a:r>
              <a:rPr lang="es-MX" dirty="0" smtClean="0"/>
              <a:t>Se obtuvo la clave de registro ante Educación Continua, de tres nuevos cursos.</a:t>
            </a:r>
            <a:endParaRPr lang="es-MX" dirty="0"/>
          </a:p>
        </p:txBody>
      </p:sp>
      <p:pic>
        <p:nvPicPr>
          <p:cNvPr id="4098" name="Picture 2" descr="C:\Users\uv\Downloads\WhatsApp Image 2019-09-27 at 7.02.28 P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7331" y="3372331"/>
            <a:ext cx="3087487" cy="4116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3551448905"/>
              </p:ext>
            </p:extLst>
          </p:nvPr>
        </p:nvGraphicFramePr>
        <p:xfrm>
          <a:off x="6243888" y="3505008"/>
          <a:ext cx="1875306" cy="37679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72780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31195" y="896183"/>
            <a:ext cx="5287025" cy="400110"/>
          </a:xfrm>
          <a:prstGeom prst="rect">
            <a:avLst/>
          </a:prstGeom>
        </p:spPr>
        <p:txBody>
          <a:bodyPr wrap="none">
            <a:spAutoFit/>
          </a:bodyPr>
          <a:lstStyle/>
          <a:p>
            <a:r>
              <a:rPr lang="es-MX" b="1" i="1" dirty="0" smtClean="0">
                <a:solidFill>
                  <a:srgbClr val="0070C0"/>
                </a:solidFill>
                <a:latin typeface="Gill Sans MT" panose="020B0502020104020203" pitchFamily="34" charset="0"/>
              </a:rPr>
              <a:t>4.3 Eventos culturales, artísticos y deportivos.</a:t>
            </a:r>
            <a:endParaRPr lang="es-MX" b="1" i="1" dirty="0">
              <a:solidFill>
                <a:srgbClr val="0070C0"/>
              </a:solidFill>
              <a:latin typeface="Gill Sans MT" panose="020B0502020104020203" pitchFamily="34" charset="0"/>
            </a:endParaRPr>
          </a:p>
        </p:txBody>
      </p:sp>
      <p:sp>
        <p:nvSpPr>
          <p:cNvPr id="6" name="5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90"/>
          <a:stretch/>
        </p:blipFill>
        <p:spPr bwMode="auto">
          <a:xfrm>
            <a:off x="198315" y="792237"/>
            <a:ext cx="793710" cy="63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656070" y="1368301"/>
            <a:ext cx="8101912" cy="1015663"/>
          </a:xfrm>
          <a:prstGeom prst="rect">
            <a:avLst/>
          </a:prstGeom>
        </p:spPr>
        <p:txBody>
          <a:bodyPr wrap="square">
            <a:spAutoFit/>
          </a:bodyPr>
          <a:lstStyle/>
          <a:p>
            <a:pPr algn="just"/>
            <a:r>
              <a:rPr lang="es-ES" dirty="0" smtClean="0">
                <a:solidFill>
                  <a:srgbClr val="000000"/>
                </a:solidFill>
                <a:latin typeface="Gill Sans MT" panose="020B0502020104020203" pitchFamily="34" charset="0"/>
                <a:ea typeface="Lucida Grande"/>
                <a:cs typeface="Lucida Grande"/>
              </a:rPr>
              <a:t>Exposición </a:t>
            </a:r>
            <a:r>
              <a:rPr lang="es-ES" dirty="0">
                <a:solidFill>
                  <a:srgbClr val="000000"/>
                </a:solidFill>
                <a:latin typeface="Gill Sans MT" panose="020B0502020104020203" pitchFamily="34" charset="0"/>
                <a:ea typeface="Lucida Grande"/>
                <a:cs typeface="Lucida Grande"/>
              </a:rPr>
              <a:t>de piezas artísticas por parte de los docentes responsables del Taller de Pintura y el Taller de Grabado en los espacios públicos y consultorios del </a:t>
            </a:r>
            <a:r>
              <a:rPr lang="es-ES" dirty="0" smtClean="0">
                <a:solidFill>
                  <a:srgbClr val="000000"/>
                </a:solidFill>
                <a:latin typeface="Gill Sans MT" panose="020B0502020104020203" pitchFamily="34" charset="0"/>
                <a:ea typeface="Lucida Grande"/>
                <a:cs typeface="Lucida Grande"/>
              </a:rPr>
              <a:t>CESS.</a:t>
            </a:r>
            <a:endParaRPr lang="es-MX" dirty="0">
              <a:latin typeface="Gill Sans MT" panose="020B0502020104020203"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21" y="1662475"/>
            <a:ext cx="678361"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21" y="2808461"/>
            <a:ext cx="678361" cy="4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817481" y="2664445"/>
            <a:ext cx="7940500" cy="1631216"/>
          </a:xfrm>
          <a:prstGeom prst="rect">
            <a:avLst/>
          </a:prstGeom>
        </p:spPr>
        <p:txBody>
          <a:bodyPr wrap="square">
            <a:spAutoFit/>
          </a:bodyPr>
          <a:lstStyle/>
          <a:p>
            <a:pPr algn="just"/>
            <a:r>
              <a:rPr lang="es-MX" dirty="0">
                <a:latin typeface="Gill Sans MT" panose="020B0502020104020203" pitchFamily="34" charset="0"/>
              </a:rPr>
              <a:t>Presentación de la obra "Cuando la vida privada se vuelve pública" </a:t>
            </a:r>
            <a:r>
              <a:rPr lang="es-MX" dirty="0" smtClean="0">
                <a:latin typeface="Gill Sans MT" panose="020B0502020104020203" pitchFamily="34" charset="0"/>
              </a:rPr>
              <a:t>en </a:t>
            </a:r>
            <a:r>
              <a:rPr lang="es-MX" dirty="0">
                <a:latin typeface="Gill Sans MT" panose="020B0502020104020203" pitchFamily="34" charset="0"/>
              </a:rPr>
              <a:t>diversos foros de la Universidad Veracruzana con la participación de la Mtra. Dulce Mónica Melgoza Cid, responsable del Taller de Teatro (Obra que representó al puerto de Veracruz en el Festival de Teatro Universitario UV</a:t>
            </a:r>
            <a:r>
              <a:rPr lang="es-MX" dirty="0" smtClean="0">
                <a:latin typeface="Gill Sans MT" panose="020B0502020104020203" pitchFamily="34" charset="0"/>
              </a:rPr>
              <a:t>).</a:t>
            </a:r>
            <a:endParaRPr lang="es-MX" dirty="0">
              <a:latin typeface="Gill Sans MT" panose="020B0502020104020203" pitchFamily="34"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869" y="4320629"/>
            <a:ext cx="437122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970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015"/>
          <a:stretch/>
        </p:blipFill>
        <p:spPr bwMode="auto">
          <a:xfrm>
            <a:off x="341639" y="1296293"/>
            <a:ext cx="1008803" cy="563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854" y="3210098"/>
            <a:ext cx="4245228" cy="40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206426" y="1005181"/>
            <a:ext cx="8208071" cy="1323439"/>
          </a:xfrm>
          <a:prstGeom prst="rect">
            <a:avLst/>
          </a:prstGeom>
        </p:spPr>
        <p:txBody>
          <a:bodyPr wrap="square">
            <a:spAutoFit/>
          </a:bodyPr>
          <a:lstStyle/>
          <a:p>
            <a:r>
              <a:rPr lang="es-ES" dirty="0">
                <a:latin typeface="Gill Sans MT" panose="020B0502020104020203" pitchFamily="34" charset="0"/>
                <a:ea typeface="Lucida Grande"/>
                <a:cs typeface="Lucida Grande"/>
              </a:rPr>
              <a:t>Participación teatral en el Congreso de Salud sexual y </a:t>
            </a:r>
            <a:r>
              <a:rPr lang="es-ES" dirty="0" smtClean="0">
                <a:latin typeface="Gill Sans MT" panose="020B0502020104020203" pitchFamily="34" charset="0"/>
                <a:ea typeface="Lucida Grande"/>
                <a:cs typeface="Lucida Grande"/>
              </a:rPr>
              <a:t>reproductiva</a:t>
            </a:r>
          </a:p>
          <a:p>
            <a:endParaRPr lang="es-ES" dirty="0">
              <a:latin typeface="Gill Sans MT" panose="020B0502020104020203" pitchFamily="34" charset="0"/>
              <a:ea typeface="Lucida Grande"/>
              <a:cs typeface="Lucida Grande"/>
            </a:endParaRPr>
          </a:p>
          <a:p>
            <a:r>
              <a:rPr lang="es-ES" i="1" dirty="0" smtClean="0">
                <a:latin typeface="Gill Sans MT" panose="020B0502020104020203" pitchFamily="34" charset="0"/>
                <a:ea typeface="Lucida Grande"/>
                <a:cs typeface="Lucida Grande"/>
              </a:rPr>
              <a:t>Mayo 2019  </a:t>
            </a:r>
          </a:p>
          <a:p>
            <a:endParaRPr lang="es-MX" i="1" dirty="0">
              <a:latin typeface="Gill Sans MT" panose="020B0502020104020203" pitchFamily="34" charset="0"/>
            </a:endParaRPr>
          </a:p>
        </p:txBody>
      </p:sp>
      <p:sp>
        <p:nvSpPr>
          <p:cNvPr id="3" name="2 Rectángulo"/>
          <p:cNvSpPr/>
          <p:nvPr/>
        </p:nvSpPr>
        <p:spPr>
          <a:xfrm>
            <a:off x="1206426" y="2100575"/>
            <a:ext cx="8064896" cy="707886"/>
          </a:xfrm>
          <a:prstGeom prst="rect">
            <a:avLst/>
          </a:prstGeom>
        </p:spPr>
        <p:txBody>
          <a:bodyPr wrap="square">
            <a:spAutoFit/>
          </a:bodyPr>
          <a:lstStyle/>
          <a:p>
            <a:r>
              <a:rPr lang="es-ES" dirty="0">
                <a:solidFill>
                  <a:srgbClr val="000000"/>
                </a:solidFill>
                <a:latin typeface="Gill Sans MT" panose="020B0502020104020203" pitchFamily="34" charset="0"/>
                <a:ea typeface="Lucida Grande"/>
                <a:cs typeface="Lucida Grande"/>
              </a:rPr>
              <a:t>Presentación de la obra "Vístete y </a:t>
            </a:r>
            <a:r>
              <a:rPr lang="es-ES" dirty="0" smtClean="0">
                <a:solidFill>
                  <a:srgbClr val="000000"/>
                </a:solidFill>
                <a:latin typeface="Gill Sans MT" panose="020B0502020104020203" pitchFamily="34" charset="0"/>
                <a:ea typeface="Lucida Grande"/>
                <a:cs typeface="Lucida Grande"/>
              </a:rPr>
              <a:t>ven“, en el marco del </a:t>
            </a:r>
            <a:r>
              <a:rPr lang="es-ES" dirty="0">
                <a:solidFill>
                  <a:srgbClr val="000000"/>
                </a:solidFill>
                <a:latin typeface="Gill Sans MT" panose="020B0502020104020203" pitchFamily="34" charset="0"/>
                <a:ea typeface="Lucida Grande"/>
                <a:cs typeface="Lucida Grande"/>
              </a:rPr>
              <a:t>Congreso de Salud </a:t>
            </a:r>
            <a:r>
              <a:rPr lang="es-ES" dirty="0" smtClean="0">
                <a:solidFill>
                  <a:srgbClr val="000000"/>
                </a:solidFill>
                <a:latin typeface="Gill Sans MT" panose="020B0502020104020203" pitchFamily="34" charset="0"/>
                <a:ea typeface="Lucida Grande"/>
                <a:cs typeface="Lucida Grande"/>
              </a:rPr>
              <a:t>sexual,  </a:t>
            </a:r>
            <a:r>
              <a:rPr lang="es-ES" dirty="0">
                <a:solidFill>
                  <a:srgbClr val="000000"/>
                </a:solidFill>
                <a:latin typeface="Gill Sans MT" panose="020B0502020104020203" pitchFamily="34" charset="0"/>
                <a:ea typeface="Lucida Grande"/>
                <a:cs typeface="Lucida Grande"/>
              </a:rPr>
              <a:t>organizado por el módulo de salud de la Universidad Veracruzana</a:t>
            </a:r>
            <a:endParaRPr lang="es-MX" dirty="0">
              <a:latin typeface="Gill Sans MT" panose="020B0502020104020203" pitchFamily="34" charset="0"/>
            </a:endParaRPr>
          </a:p>
        </p:txBody>
      </p:sp>
    </p:spTree>
    <p:extLst>
      <p:ext uri="{BB962C8B-B14F-4D97-AF65-F5344CB8AC3E}">
        <p14:creationId xmlns:p14="http://schemas.microsoft.com/office/powerpoint/2010/main" val="1869441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sp>
        <p:nvSpPr>
          <p:cNvPr id="9" name="8 CuadroTexto"/>
          <p:cNvSpPr txBox="1"/>
          <p:nvPr/>
        </p:nvSpPr>
        <p:spPr>
          <a:xfrm>
            <a:off x="1350442" y="1440309"/>
            <a:ext cx="7525650" cy="400110"/>
          </a:xfrm>
          <a:prstGeom prst="rect">
            <a:avLst/>
          </a:prstGeom>
          <a:noFill/>
        </p:spPr>
        <p:txBody>
          <a:bodyPr wrap="square" rtlCol="0">
            <a:spAutoFit/>
          </a:bodyPr>
          <a:lstStyle/>
          <a:p>
            <a:pPr algn="just"/>
            <a:endParaRPr lang="es-MX" b="1" dirty="0">
              <a:solidFill>
                <a:srgbClr val="00B050"/>
              </a:solidFill>
              <a:latin typeface="Gill Sans MT" panose="020B0502020104020203" pitchFamily="34" charset="0"/>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90"/>
          <a:stretch/>
        </p:blipFill>
        <p:spPr bwMode="auto">
          <a:xfrm>
            <a:off x="198315" y="792237"/>
            <a:ext cx="793710" cy="63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04" y="2808461"/>
            <a:ext cx="5940198" cy="429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134418" y="1132532"/>
            <a:ext cx="8208912" cy="1323439"/>
          </a:xfrm>
          <a:prstGeom prst="rect">
            <a:avLst/>
          </a:prstGeom>
        </p:spPr>
        <p:txBody>
          <a:bodyPr wrap="square">
            <a:spAutoFit/>
          </a:bodyPr>
          <a:lstStyle/>
          <a:p>
            <a:r>
              <a:rPr lang="es-ES" dirty="0">
                <a:latin typeface="Gill Sans MT" panose="020B0502020104020203" pitchFamily="34" charset="0"/>
              </a:rPr>
              <a:t>Visita por parte de los estudiantes de la Licenciatura en Enseñanza de las Artes al centro de impresión del periódico </a:t>
            </a:r>
            <a:r>
              <a:rPr lang="es-ES" dirty="0" smtClean="0">
                <a:latin typeface="Gill Sans MT" panose="020B0502020104020203" pitchFamily="34" charset="0"/>
              </a:rPr>
              <a:t>imagen</a:t>
            </a:r>
          </a:p>
          <a:p>
            <a:endParaRPr lang="es-ES" dirty="0">
              <a:latin typeface="Gill Sans MT" panose="020B0502020104020203" pitchFamily="34" charset="0"/>
            </a:endParaRPr>
          </a:p>
          <a:p>
            <a:r>
              <a:rPr lang="es-ES" i="1" dirty="0" smtClean="0">
                <a:latin typeface="Gill Sans MT" panose="020B0502020104020203" pitchFamily="34" charset="0"/>
              </a:rPr>
              <a:t>Mayo 2019</a:t>
            </a:r>
            <a:endParaRPr lang="es-MX" i="1" dirty="0">
              <a:latin typeface="Gill Sans MT" panose="020B0502020104020203" pitchFamily="34" charset="0"/>
            </a:endParaRPr>
          </a:p>
        </p:txBody>
      </p:sp>
    </p:spTree>
    <p:extLst>
      <p:ext uri="{BB962C8B-B14F-4D97-AF65-F5344CB8AC3E}">
        <p14:creationId xmlns:p14="http://schemas.microsoft.com/office/powerpoint/2010/main" val="3919669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23164" y="300375"/>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264"/>
          <a:stretch/>
        </p:blipFill>
        <p:spPr bwMode="auto">
          <a:xfrm>
            <a:off x="198314" y="936253"/>
            <a:ext cx="792088" cy="992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18394" y="1008261"/>
            <a:ext cx="8280920" cy="1323439"/>
          </a:xfrm>
          <a:prstGeom prst="rect">
            <a:avLst/>
          </a:prstGeom>
        </p:spPr>
        <p:txBody>
          <a:bodyPr wrap="square">
            <a:spAutoFit/>
          </a:bodyPr>
          <a:lstStyle/>
          <a:p>
            <a:pPr algn="just"/>
            <a:r>
              <a:rPr lang="es-MX" dirty="0">
                <a:latin typeface="Gill Sans MT" panose="020B0502020104020203" pitchFamily="34" charset="0"/>
              </a:rPr>
              <a:t>Exposición colectiva a cargo de académicos de Taller Libre de Artes como parte del evento "De Guantánamo para Veracruz, Intensivo, danza y música para todos" en vinculación </a:t>
            </a:r>
            <a:r>
              <a:rPr lang="es-MX" dirty="0" smtClean="0">
                <a:latin typeface="Gill Sans MT" panose="020B0502020104020203" pitchFamily="34" charset="0"/>
              </a:rPr>
              <a:t>con </a:t>
            </a:r>
            <a:r>
              <a:rPr lang="es-MX" dirty="0">
                <a:latin typeface="Gill Sans MT" panose="020B0502020104020203" pitchFamily="34" charset="0"/>
              </a:rPr>
              <a:t>la Compañía </a:t>
            </a:r>
            <a:r>
              <a:rPr lang="es-MX" dirty="0" smtClean="0">
                <a:latin typeface="Gill Sans MT" panose="020B0502020104020203" pitchFamily="34" charset="0"/>
              </a:rPr>
              <a:t>danzaría </a:t>
            </a:r>
            <a:r>
              <a:rPr lang="es-MX" dirty="0">
                <a:latin typeface="Gill Sans MT" panose="020B0502020104020203" pitchFamily="34" charset="0"/>
              </a:rPr>
              <a:t>Médula de Guantánamo Cuba y la Escuela Veracruzana de </a:t>
            </a:r>
            <a:r>
              <a:rPr lang="es-MX" dirty="0" smtClean="0">
                <a:latin typeface="Gill Sans MT" panose="020B0502020104020203" pitchFamily="34" charset="0"/>
              </a:rPr>
              <a:t>Danza.</a:t>
            </a:r>
            <a:endParaRPr lang="es-MX" dirty="0">
              <a:latin typeface="Gill Sans MT" panose="020B0502020104020203" pitchFamily="34" charset="0"/>
            </a:endParaRPr>
          </a:p>
        </p:txBody>
      </p:sp>
      <p:pic>
        <p:nvPicPr>
          <p:cNvPr id="11" name="Imagen 3" descr="Luz Aldap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426" y="2435077"/>
            <a:ext cx="3375826" cy="4765872"/>
          </a:xfrm>
          <a:prstGeom prst="rect">
            <a:avLst/>
          </a:prstGeom>
        </p:spPr>
      </p:pic>
      <p:pic>
        <p:nvPicPr>
          <p:cNvPr id="12" name="Imagen 4" descr="oshunLol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716" y="2472946"/>
            <a:ext cx="3131534" cy="4728003"/>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418" y="7128941"/>
            <a:ext cx="1539826"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890" y="7128941"/>
            <a:ext cx="21463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858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31195" y="896183"/>
            <a:ext cx="8816191" cy="1015663"/>
          </a:xfrm>
          <a:prstGeom prst="rect">
            <a:avLst/>
          </a:prstGeom>
        </p:spPr>
        <p:txBody>
          <a:bodyPr wrap="square">
            <a:spAutoFit/>
          </a:bodyPr>
          <a:lstStyle/>
          <a:p>
            <a:r>
              <a:rPr lang="es-MX" dirty="0" smtClean="0">
                <a:latin typeface="Gill Sans MT" panose="020B0502020104020203" pitchFamily="34" charset="0"/>
              </a:rPr>
              <a:t>Presentación </a:t>
            </a:r>
            <a:r>
              <a:rPr lang="es-MX" dirty="0">
                <a:latin typeface="Gill Sans MT" panose="020B0502020104020203" pitchFamily="34" charset="0"/>
              </a:rPr>
              <a:t>de montajes </a:t>
            </a:r>
            <a:r>
              <a:rPr lang="es-MX" dirty="0" smtClean="0">
                <a:latin typeface="Gill Sans MT" panose="020B0502020104020203" pitchFamily="34" charset="0"/>
              </a:rPr>
              <a:t>presentados por estudiantes de la EE Introducción al Teatro, al finalizar el periodo 201951.</a:t>
            </a:r>
            <a:endParaRPr lang="es-MX" b="1" i="1" dirty="0">
              <a:solidFill>
                <a:srgbClr val="0070C0"/>
              </a:solidFill>
              <a:latin typeface="Gill Sans MT" panose="020B0502020104020203" pitchFamily="34" charset="0"/>
            </a:endParaRPr>
          </a:p>
          <a:p>
            <a:r>
              <a:rPr lang="es-MX" b="1" i="1" dirty="0" smtClean="0">
                <a:solidFill>
                  <a:srgbClr val="0070C0"/>
                </a:solidFill>
                <a:latin typeface="Gill Sans MT" panose="020B0502020104020203" pitchFamily="34" charset="0"/>
              </a:rPr>
              <a:t> </a:t>
            </a:r>
            <a:endParaRPr lang="es-MX" b="1" i="1" dirty="0">
              <a:solidFill>
                <a:srgbClr val="0070C0"/>
              </a:solidFill>
              <a:latin typeface="Gill Sans MT" panose="020B0502020104020203" pitchFamily="34" charset="0"/>
            </a:endParaRPr>
          </a:p>
        </p:txBody>
      </p:sp>
      <p:sp>
        <p:nvSpPr>
          <p:cNvPr id="6" name="5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90"/>
          <a:stretch/>
        </p:blipFill>
        <p:spPr bwMode="auto">
          <a:xfrm>
            <a:off x="198315" y="792237"/>
            <a:ext cx="793710" cy="63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n 5" descr="66131483_2373234329554749_2617606954289201152_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371" y="1868581"/>
            <a:ext cx="1568911" cy="2164016"/>
          </a:xfrm>
          <a:prstGeom prst="rect">
            <a:avLst/>
          </a:prstGeom>
        </p:spPr>
      </p:pic>
      <p:pic>
        <p:nvPicPr>
          <p:cNvPr id="17" name="Imagen 4" descr="65749982_2373234149554767_4261166934172631040_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598" y="4162159"/>
            <a:ext cx="1554000" cy="2174694"/>
          </a:xfrm>
          <a:prstGeom prst="rect">
            <a:avLst/>
          </a:prstGeom>
        </p:spPr>
      </p:pic>
      <p:pic>
        <p:nvPicPr>
          <p:cNvPr id="18" name="Imagen 3" descr="65713172_2373234042888111_1295771365252530176_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1476" y="4162159"/>
            <a:ext cx="1522820" cy="2174694"/>
          </a:xfrm>
          <a:prstGeom prst="rect">
            <a:avLst/>
          </a:prstGeom>
        </p:spPr>
      </p:pic>
      <p:pic>
        <p:nvPicPr>
          <p:cNvPr id="3074" name="Picture 2" descr="C:\Users\uv\Downloads\WhatsApp Image 2019-09-27 at 6.25.00 PM.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365" y="2449065"/>
            <a:ext cx="5183717" cy="388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414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31195" y="896183"/>
            <a:ext cx="8384143" cy="1323439"/>
          </a:xfrm>
          <a:prstGeom prst="rect">
            <a:avLst/>
          </a:prstGeom>
        </p:spPr>
        <p:txBody>
          <a:bodyPr wrap="square">
            <a:spAutoFit/>
          </a:bodyPr>
          <a:lstStyle/>
          <a:p>
            <a:r>
              <a:rPr lang="es-MX" b="1" i="1" dirty="0" smtClean="0">
                <a:solidFill>
                  <a:srgbClr val="0070C0"/>
                </a:solidFill>
                <a:latin typeface="Gill Sans MT" panose="020B0502020104020203" pitchFamily="34" charset="0"/>
              </a:rPr>
              <a:t>Fandango </a:t>
            </a:r>
            <a:r>
              <a:rPr lang="es-MX" b="1" i="1" dirty="0" smtClean="0">
                <a:solidFill>
                  <a:srgbClr val="0070C0"/>
                </a:solidFill>
                <a:latin typeface="Gill Sans MT" panose="020B0502020104020203" pitchFamily="34" charset="0"/>
              </a:rPr>
              <a:t>didáctico</a:t>
            </a:r>
          </a:p>
          <a:p>
            <a:r>
              <a:rPr lang="es-MX" i="1" dirty="0" smtClean="0">
                <a:solidFill>
                  <a:srgbClr val="0070C0"/>
                </a:solidFill>
                <a:latin typeface="Gill Sans MT" panose="020B0502020104020203" pitchFamily="34" charset="0"/>
              </a:rPr>
              <a:t>	</a:t>
            </a:r>
            <a:endParaRPr lang="es-MX" i="1" dirty="0" smtClean="0">
              <a:solidFill>
                <a:srgbClr val="0070C0"/>
              </a:solidFill>
              <a:latin typeface="Gill Sans MT" panose="020B0502020104020203" pitchFamily="34" charset="0"/>
            </a:endParaRPr>
          </a:p>
          <a:p>
            <a:r>
              <a:rPr lang="es-MX" i="1" dirty="0" smtClean="0">
                <a:solidFill>
                  <a:srgbClr val="0070C0"/>
                </a:solidFill>
                <a:latin typeface="Gill Sans MT" panose="020B0502020104020203" pitchFamily="34" charset="0"/>
              </a:rPr>
              <a:t>	</a:t>
            </a:r>
            <a:r>
              <a:rPr lang="es-MX" b="1" i="1" dirty="0" smtClean="0">
                <a:solidFill>
                  <a:srgbClr val="0070C0"/>
                </a:solidFill>
                <a:latin typeface="Gill Sans MT" panose="020B0502020104020203" pitchFamily="34" charset="0"/>
              </a:rPr>
              <a:t>								 </a:t>
            </a:r>
            <a:endParaRPr lang="es-MX" b="1" i="1" dirty="0">
              <a:solidFill>
                <a:srgbClr val="0070C0"/>
              </a:solidFill>
              <a:latin typeface="Gill Sans MT" panose="020B0502020104020203" pitchFamily="34" charset="0"/>
            </a:endParaRPr>
          </a:p>
        </p:txBody>
      </p:sp>
      <p:sp>
        <p:nvSpPr>
          <p:cNvPr id="6" name="5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90"/>
          <a:stretch/>
        </p:blipFill>
        <p:spPr bwMode="auto">
          <a:xfrm>
            <a:off x="198315" y="792237"/>
            <a:ext cx="793710" cy="63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206426" y="1656333"/>
            <a:ext cx="7992888" cy="707886"/>
          </a:xfrm>
          <a:prstGeom prst="rect">
            <a:avLst/>
          </a:prstGeom>
        </p:spPr>
        <p:txBody>
          <a:bodyPr wrap="square">
            <a:spAutoFit/>
          </a:bodyPr>
          <a:lstStyle/>
          <a:p>
            <a:r>
              <a:rPr lang="es-MX" dirty="0">
                <a:latin typeface="Gill Sans MT" panose="020B0502020104020203" pitchFamily="34" charset="0"/>
              </a:rPr>
              <a:t>Evento académico y cultural organizado por los alumnos de la Licenciatura en Enseñanza de las </a:t>
            </a:r>
            <a:r>
              <a:rPr lang="es-MX" dirty="0" smtClean="0">
                <a:latin typeface="Gill Sans MT" panose="020B0502020104020203" pitchFamily="34" charset="0"/>
              </a:rPr>
              <a:t>artes.</a:t>
            </a:r>
            <a:endParaRPr lang="es-MX" dirty="0">
              <a:latin typeface="Gill Sans MT" panose="020B0502020104020203"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526" y="2717969"/>
            <a:ext cx="6192688" cy="405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521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22450" y="720229"/>
            <a:ext cx="7632848" cy="1323439"/>
          </a:xfrm>
          <a:prstGeom prst="rect">
            <a:avLst/>
          </a:prstGeom>
        </p:spPr>
        <p:txBody>
          <a:bodyPr wrap="square">
            <a:spAutoFit/>
          </a:bodyPr>
          <a:lstStyle/>
          <a:p>
            <a:pPr algn="just"/>
            <a:r>
              <a:rPr lang="es-MX" dirty="0" smtClean="0">
                <a:latin typeface="Gill Sans MT" panose="020B0502020104020203" pitchFamily="34" charset="0"/>
              </a:rPr>
              <a:t>				</a:t>
            </a:r>
            <a:r>
              <a:rPr lang="es-MX" dirty="0">
                <a:latin typeface="Gill Sans MT" panose="020B0502020104020203" pitchFamily="34" charset="0"/>
              </a:rPr>
              <a:t/>
            </a:r>
            <a:br>
              <a:rPr lang="es-MX" dirty="0">
                <a:latin typeface="Gill Sans MT" panose="020B0502020104020203" pitchFamily="34" charset="0"/>
              </a:rPr>
            </a:br>
            <a:r>
              <a:rPr lang="es-MX" dirty="0" smtClean="0">
                <a:latin typeface="Gill Sans MT" panose="020B0502020104020203" pitchFamily="34" charset="0"/>
              </a:rPr>
              <a:t>Curso </a:t>
            </a:r>
            <a:r>
              <a:rPr lang="es-MX" dirty="0">
                <a:latin typeface="Gill Sans MT" panose="020B0502020104020203" pitchFamily="34" charset="0"/>
              </a:rPr>
              <a:t>Soporte Vital Básico(SVB/BLS) con el apoyo de la Facultad de Medicina, aprendiendo la importancia del RCP de alta calidad y su repercusión sobre la supervivencia</a:t>
            </a:r>
          </a:p>
        </p:txBody>
      </p:sp>
      <p:pic>
        <p:nvPicPr>
          <p:cNvPr id="7" name="Imagen 3" descr="IMG_17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538" y="2612975"/>
            <a:ext cx="5541235" cy="4155926"/>
          </a:xfrm>
          <a:prstGeom prst="rect">
            <a:avLst/>
          </a:prstGeom>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72" y="847854"/>
            <a:ext cx="792162" cy="637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9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31195" y="896183"/>
            <a:ext cx="184731" cy="400110"/>
          </a:xfrm>
          <a:prstGeom prst="rect">
            <a:avLst/>
          </a:prstGeom>
        </p:spPr>
        <p:txBody>
          <a:bodyPr wrap="none">
            <a:spAutoFit/>
          </a:bodyPr>
          <a:lstStyle/>
          <a:p>
            <a:endParaRPr lang="es-MX" b="1" i="1" dirty="0">
              <a:solidFill>
                <a:srgbClr val="0070C0"/>
              </a:solidFill>
              <a:latin typeface="Gill Sans MT" panose="020B0502020104020203" pitchFamily="34" charset="0"/>
            </a:endParaRPr>
          </a:p>
        </p:txBody>
      </p:sp>
      <p:sp>
        <p:nvSpPr>
          <p:cNvPr id="6" name="5 CuadroTexto"/>
          <p:cNvSpPr txBox="1"/>
          <p:nvPr/>
        </p:nvSpPr>
        <p:spPr>
          <a:xfrm>
            <a:off x="523164" y="283890"/>
            <a:ext cx="8352928" cy="707886"/>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IV  </a:t>
            </a:r>
            <a:r>
              <a:rPr lang="es-MX" b="1" dirty="0">
                <a:solidFill>
                  <a:srgbClr val="0070C0"/>
                </a:solidFill>
                <a:latin typeface="Gill Sans MT" panose="020B0502020104020203" pitchFamily="34" charset="0"/>
              </a:rPr>
              <a:t>Vinculación y responsabilidad social universitaria</a:t>
            </a:r>
          </a:p>
          <a:p>
            <a:r>
              <a:rPr lang="es-MX" b="1" dirty="0" smtClean="0">
                <a:solidFill>
                  <a:srgbClr val="0070C0"/>
                </a:solidFill>
                <a:latin typeface="Gill Sans MT" panose="020B0502020104020203" pitchFamily="34" charset="0"/>
              </a:rPr>
              <a:t> </a:t>
            </a:r>
            <a:endParaRPr lang="es-MX" b="1" dirty="0">
              <a:solidFill>
                <a:srgbClr val="0070C0"/>
              </a:solidFill>
              <a:latin typeface="Gill Sans MT" panose="020B0502020104020203"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264"/>
          <a:stretch/>
        </p:blipFill>
        <p:spPr bwMode="auto">
          <a:xfrm>
            <a:off x="311913" y="720229"/>
            <a:ext cx="966521" cy="121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1123560" y="896183"/>
            <a:ext cx="7632848" cy="1323439"/>
          </a:xfrm>
          <a:prstGeom prst="rect">
            <a:avLst/>
          </a:prstGeom>
          <a:noFill/>
        </p:spPr>
        <p:txBody>
          <a:bodyPr wrap="square" rtlCol="0">
            <a:spAutoFit/>
          </a:bodyPr>
          <a:lstStyle/>
          <a:p>
            <a:pPr algn="just"/>
            <a:r>
              <a:rPr lang="es-MX" dirty="0" smtClean="0">
                <a:latin typeface="Gill Sans MT" panose="020B0502020104020203" pitchFamily="34" charset="0"/>
              </a:rPr>
              <a:t>Visitas </a:t>
            </a:r>
            <a:r>
              <a:rPr lang="es-MX" dirty="0">
                <a:latin typeface="Gill Sans MT" panose="020B0502020104020203" pitchFamily="34" charset="0"/>
              </a:rPr>
              <a:t>por parte de los estudiante del área de formación elección libre y la licenciatura en Fotografía en </a:t>
            </a:r>
            <a:r>
              <a:rPr lang="es-MX" dirty="0" smtClean="0">
                <a:latin typeface="Gill Sans MT" panose="020B0502020104020203" pitchFamily="34" charset="0"/>
              </a:rPr>
              <a:t>los </a:t>
            </a:r>
            <a:r>
              <a:rPr lang="es-MX" dirty="0">
                <a:latin typeface="Gill Sans MT" panose="020B0502020104020203" pitchFamily="34" charset="0"/>
              </a:rPr>
              <a:t>diferentes espacios culturales del Instituto Veracruzano de </a:t>
            </a:r>
            <a:r>
              <a:rPr lang="es-MX" dirty="0" smtClean="0">
                <a:latin typeface="Gill Sans MT" panose="020B0502020104020203" pitchFamily="34" charset="0"/>
              </a:rPr>
              <a:t>Cultura, Centro </a:t>
            </a:r>
            <a:r>
              <a:rPr lang="es-MX" dirty="0">
                <a:latin typeface="Gill Sans MT" panose="020B0502020104020203" pitchFamily="34" charset="0"/>
              </a:rPr>
              <a:t>Cultural Casa Principal y Fototeca de Veracruz “Juan Malpica </a:t>
            </a:r>
            <a:r>
              <a:rPr lang="es-MX" dirty="0" err="1" smtClean="0">
                <a:latin typeface="Gill Sans MT" panose="020B0502020104020203" pitchFamily="34" charset="0"/>
              </a:rPr>
              <a:t>Mimendi</a:t>
            </a:r>
            <a:r>
              <a:rPr lang="es-MX" dirty="0" smtClean="0">
                <a:latin typeface="Gill Sans MT" panose="020B0502020104020203" pitchFamily="34" charset="0"/>
              </a:rPr>
              <a:t>”</a:t>
            </a:r>
            <a:endParaRPr lang="es-MX" dirty="0" smtClean="0">
              <a:latin typeface="Gill Sans MT" panose="020B0502020104020203" pitchFamily="34" charset="0"/>
            </a:endParaRPr>
          </a:p>
        </p:txBody>
      </p:sp>
      <p:sp>
        <p:nvSpPr>
          <p:cNvPr id="2" name="AutoShape 4" descr="blob:https://web.whatsapp.com/87709c4a-58c2-409e-a468-366eca6ff9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 name="Imagen 3" descr="IMG_135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37" y="2808461"/>
            <a:ext cx="4062865" cy="3600550"/>
          </a:xfrm>
          <a:prstGeom prst="rect">
            <a:avLst/>
          </a:prstGeom>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843" y="6336853"/>
            <a:ext cx="29749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260" y="2808461"/>
            <a:ext cx="4481512"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2850" y="5256733"/>
            <a:ext cx="44084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165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366666" y="4176613"/>
            <a:ext cx="3312368" cy="400110"/>
          </a:xfrm>
          <a:prstGeom prst="rect">
            <a:avLst/>
          </a:prstGeom>
          <a:noFill/>
        </p:spPr>
        <p:txBody>
          <a:bodyPr wrap="square" rtlCol="0">
            <a:spAutoFit/>
          </a:bodyPr>
          <a:lstStyle/>
          <a:p>
            <a:r>
              <a:rPr lang="es-MX" b="1" dirty="0" smtClean="0">
                <a:solidFill>
                  <a:schemeClr val="bg1">
                    <a:lumMod val="50000"/>
                  </a:schemeClr>
                </a:solidFill>
              </a:rPr>
              <a:t>30</a:t>
            </a:r>
            <a:r>
              <a:rPr lang="es-MX" b="1" dirty="0" smtClean="0">
                <a:solidFill>
                  <a:schemeClr val="bg1">
                    <a:lumMod val="50000"/>
                  </a:schemeClr>
                </a:solidFill>
              </a:rPr>
              <a:t> </a:t>
            </a:r>
            <a:r>
              <a:rPr lang="es-MX" b="1" dirty="0" smtClean="0">
                <a:solidFill>
                  <a:schemeClr val="bg1">
                    <a:lumMod val="50000"/>
                  </a:schemeClr>
                </a:solidFill>
              </a:rPr>
              <a:t>de </a:t>
            </a:r>
            <a:r>
              <a:rPr lang="es-MX" b="1" dirty="0" smtClean="0">
                <a:solidFill>
                  <a:schemeClr val="bg1">
                    <a:lumMod val="50000"/>
                  </a:schemeClr>
                </a:solidFill>
              </a:rPr>
              <a:t>septiembre </a:t>
            </a:r>
            <a:r>
              <a:rPr lang="es-MX" b="1" dirty="0" smtClean="0">
                <a:solidFill>
                  <a:schemeClr val="bg1">
                    <a:lumMod val="50000"/>
                  </a:schemeClr>
                </a:solidFill>
              </a:rPr>
              <a:t>de </a:t>
            </a:r>
            <a:r>
              <a:rPr lang="es-MX" b="1" dirty="0" smtClean="0">
                <a:solidFill>
                  <a:schemeClr val="bg1">
                    <a:lumMod val="50000"/>
                  </a:schemeClr>
                </a:solidFill>
              </a:rPr>
              <a:t>2019</a:t>
            </a:r>
            <a:endParaRPr lang="es-MX" b="1" dirty="0">
              <a:solidFill>
                <a:schemeClr val="bg1">
                  <a:lumMod val="50000"/>
                </a:schemeClr>
              </a:solidFill>
            </a:endParaRPr>
          </a:p>
        </p:txBody>
      </p:sp>
      <p:pic>
        <p:nvPicPr>
          <p:cNvPr id="6146" name="Picture 2" descr="Resultado de imagen para universidad veracruzana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8774" y="2952477"/>
            <a:ext cx="1368152" cy="10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3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30362" y="1080269"/>
            <a:ext cx="8280920" cy="400110"/>
          </a:xfrm>
          <a:prstGeom prst="rect">
            <a:avLst/>
          </a:prstGeom>
          <a:noFill/>
        </p:spPr>
        <p:txBody>
          <a:bodyPr wrap="square" rtlCol="0">
            <a:spAutoFit/>
          </a:bodyPr>
          <a:lstStyle/>
          <a:p>
            <a:r>
              <a:rPr lang="es-MX" dirty="0" smtClean="0">
                <a:latin typeface="Gill Sans MT" panose="020B0502020104020203" pitchFamily="34" charset="0"/>
              </a:rPr>
              <a:t>Documentos rectores</a:t>
            </a:r>
            <a:endParaRPr lang="es-MX" dirty="0">
              <a:latin typeface="Gill Sans MT" panose="020B0502020104020203" pitchFamily="34" charset="0"/>
            </a:endParaRPr>
          </a:p>
        </p:txBody>
      </p:sp>
      <p:sp>
        <p:nvSpPr>
          <p:cNvPr id="7" name="6 CuadroTexto"/>
          <p:cNvSpPr txBox="1"/>
          <p:nvPr/>
        </p:nvSpPr>
        <p:spPr>
          <a:xfrm>
            <a:off x="774378" y="2232397"/>
            <a:ext cx="4104456"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smtClean="0">
                <a:latin typeface="Gill Sans MT" panose="020B0502020104020203" pitchFamily="34" charset="0"/>
              </a:rPr>
              <a:t>Programa de Trabajo Estratégico 2017- 2021</a:t>
            </a:r>
            <a:endParaRPr lang="es-MX" dirty="0">
              <a:latin typeface="Gill Sans MT" panose="020B0502020104020203" pitchFamily="34" charset="0"/>
            </a:endParaRPr>
          </a:p>
        </p:txBody>
      </p:sp>
      <p:sp>
        <p:nvSpPr>
          <p:cNvPr id="8" name="7 CuadroTexto"/>
          <p:cNvSpPr txBox="1"/>
          <p:nvPr/>
        </p:nvSpPr>
        <p:spPr>
          <a:xfrm>
            <a:off x="774378" y="4614612"/>
            <a:ext cx="4104456"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smtClean="0">
                <a:latin typeface="Gill Sans MT" panose="020B0502020104020203" pitchFamily="34" charset="0"/>
              </a:rPr>
              <a:t>Plan General de Desarrollo al  2030</a:t>
            </a:r>
            <a:endParaRPr lang="es-MX" dirty="0">
              <a:latin typeface="Gill Sans MT" panose="020B0502020104020203" pitchFamily="34" charset="0"/>
            </a:endParaRPr>
          </a:p>
        </p:txBody>
      </p:sp>
      <p:sp>
        <p:nvSpPr>
          <p:cNvPr id="9" name="8 Abrir llave"/>
          <p:cNvSpPr/>
          <p:nvPr/>
        </p:nvSpPr>
        <p:spPr>
          <a:xfrm>
            <a:off x="4950842" y="1111088"/>
            <a:ext cx="792088" cy="26642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Gill Sans MT" panose="020B0502020104020203" pitchFamily="34" charset="0"/>
            </a:endParaRPr>
          </a:p>
        </p:txBody>
      </p:sp>
      <p:sp>
        <p:nvSpPr>
          <p:cNvPr id="10" name="9 Abrir llave"/>
          <p:cNvSpPr/>
          <p:nvPr/>
        </p:nvSpPr>
        <p:spPr>
          <a:xfrm>
            <a:off x="4963728" y="4248621"/>
            <a:ext cx="779202" cy="11320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Gill Sans MT" panose="020B0502020104020203" pitchFamily="34" charset="0"/>
            </a:endParaRPr>
          </a:p>
        </p:txBody>
      </p:sp>
      <p:sp>
        <p:nvSpPr>
          <p:cNvPr id="11" name="10 Rectángulo"/>
          <p:cNvSpPr/>
          <p:nvPr/>
        </p:nvSpPr>
        <p:spPr>
          <a:xfrm>
            <a:off x="5526906" y="1570677"/>
            <a:ext cx="4147073" cy="1323439"/>
          </a:xfrm>
          <a:prstGeom prst="rect">
            <a:avLst/>
          </a:prstGeom>
        </p:spPr>
        <p:txBody>
          <a:bodyPr wrap="square">
            <a:spAutoFit/>
          </a:bodyPr>
          <a:lstStyle/>
          <a:p>
            <a:r>
              <a:rPr lang="es-MX" dirty="0" smtClean="0">
                <a:latin typeface="Gill Sans MT" panose="020B0502020104020203" pitchFamily="34" charset="0"/>
              </a:rPr>
              <a:t>En sus </a:t>
            </a:r>
            <a:r>
              <a:rPr lang="es-MX" dirty="0">
                <a:latin typeface="Gill Sans MT" panose="020B0502020104020203" pitchFamily="34" charset="0"/>
              </a:rPr>
              <a:t>tres ejes estratégicos: </a:t>
            </a:r>
            <a:endParaRPr lang="es-MX" dirty="0" smtClean="0">
              <a:latin typeface="Gill Sans MT" panose="020B0502020104020203" pitchFamily="34" charset="0"/>
            </a:endParaRPr>
          </a:p>
          <a:p>
            <a:pPr marL="342900" indent="-342900">
              <a:buFont typeface="Arial" panose="020B0604020202020204" pitchFamily="34" charset="0"/>
              <a:buChar char="•"/>
            </a:pPr>
            <a:r>
              <a:rPr lang="es-MX" dirty="0" smtClean="0">
                <a:latin typeface="Gill Sans MT" panose="020B0502020104020203" pitchFamily="34" charset="0"/>
              </a:rPr>
              <a:t>Liderazgo académico</a:t>
            </a:r>
          </a:p>
          <a:p>
            <a:pPr marL="342900" indent="-342900">
              <a:buFont typeface="Arial" panose="020B0604020202020204" pitchFamily="34" charset="0"/>
              <a:buChar char="•"/>
            </a:pPr>
            <a:r>
              <a:rPr lang="es-MX" dirty="0" smtClean="0">
                <a:latin typeface="Gill Sans MT" panose="020B0502020104020203" pitchFamily="34" charset="0"/>
              </a:rPr>
              <a:t>Visibilidad </a:t>
            </a:r>
            <a:r>
              <a:rPr lang="es-MX" dirty="0">
                <a:latin typeface="Gill Sans MT" panose="020B0502020104020203" pitchFamily="34" charset="0"/>
              </a:rPr>
              <a:t>e impacto social </a:t>
            </a:r>
            <a:endParaRPr lang="es-MX" dirty="0" smtClean="0">
              <a:latin typeface="Gill Sans MT" panose="020B0502020104020203" pitchFamily="34" charset="0"/>
            </a:endParaRPr>
          </a:p>
          <a:p>
            <a:pPr marL="342900" indent="-342900">
              <a:buFont typeface="Arial" panose="020B0604020202020204" pitchFamily="34" charset="0"/>
              <a:buChar char="•"/>
            </a:pPr>
            <a:r>
              <a:rPr lang="es-MX" dirty="0" smtClean="0">
                <a:latin typeface="Gill Sans MT" panose="020B0502020104020203" pitchFamily="34" charset="0"/>
              </a:rPr>
              <a:t>Gestión </a:t>
            </a:r>
            <a:r>
              <a:rPr lang="es-MX" dirty="0">
                <a:latin typeface="Gill Sans MT" panose="020B0502020104020203" pitchFamily="34" charset="0"/>
              </a:rPr>
              <a:t>y gobierno</a:t>
            </a:r>
          </a:p>
        </p:txBody>
      </p:sp>
      <p:sp>
        <p:nvSpPr>
          <p:cNvPr id="12" name="11 CuadroTexto"/>
          <p:cNvSpPr txBox="1"/>
          <p:nvPr/>
        </p:nvSpPr>
        <p:spPr>
          <a:xfrm>
            <a:off x="5526906" y="4460724"/>
            <a:ext cx="3312368" cy="707886"/>
          </a:xfrm>
          <a:prstGeom prst="rect">
            <a:avLst/>
          </a:prstGeom>
          <a:noFill/>
        </p:spPr>
        <p:txBody>
          <a:bodyPr wrap="square" rtlCol="0">
            <a:spAutoFit/>
          </a:bodyPr>
          <a:lstStyle/>
          <a:p>
            <a:r>
              <a:rPr lang="es-MX" dirty="0" smtClean="0">
                <a:latin typeface="Gill Sans MT" panose="020B0502020104020203" pitchFamily="34" charset="0"/>
              </a:rPr>
              <a:t>Metas de los seis ejes planteados.</a:t>
            </a:r>
            <a:endParaRPr lang="es-MX" dirty="0">
              <a:latin typeface="Gill Sans MT" panose="020B0502020104020203" pitchFamily="34" charset="0"/>
            </a:endParaRPr>
          </a:p>
        </p:txBody>
      </p:sp>
      <p:sp>
        <p:nvSpPr>
          <p:cNvPr id="13" name="12 CuadroTexto"/>
          <p:cNvSpPr txBox="1"/>
          <p:nvPr/>
        </p:nvSpPr>
        <p:spPr>
          <a:xfrm>
            <a:off x="774378" y="6440799"/>
            <a:ext cx="4104456"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smtClean="0">
                <a:latin typeface="Gill Sans MT" panose="020B0502020104020203" pitchFamily="34" charset="0"/>
              </a:rPr>
              <a:t>Plan de Desarrollo de la Entidad</a:t>
            </a:r>
            <a:endParaRPr lang="es-MX" dirty="0">
              <a:latin typeface="Gill Sans MT" panose="020B0502020104020203" pitchFamily="34" charset="0"/>
            </a:endParaRPr>
          </a:p>
        </p:txBody>
      </p:sp>
      <p:sp>
        <p:nvSpPr>
          <p:cNvPr id="14" name="13 Abrir llave"/>
          <p:cNvSpPr/>
          <p:nvPr/>
        </p:nvSpPr>
        <p:spPr>
          <a:xfrm>
            <a:off x="4950842" y="6068856"/>
            <a:ext cx="779202" cy="11320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Gill Sans MT" panose="020B0502020104020203" pitchFamily="34" charset="0"/>
            </a:endParaRPr>
          </a:p>
        </p:txBody>
      </p:sp>
      <p:sp>
        <p:nvSpPr>
          <p:cNvPr id="15" name="14 CuadroTexto"/>
          <p:cNvSpPr txBox="1"/>
          <p:nvPr/>
        </p:nvSpPr>
        <p:spPr>
          <a:xfrm>
            <a:off x="5526906" y="6286911"/>
            <a:ext cx="3312368" cy="400110"/>
          </a:xfrm>
          <a:prstGeom prst="rect">
            <a:avLst/>
          </a:prstGeom>
          <a:noFill/>
        </p:spPr>
        <p:txBody>
          <a:bodyPr wrap="square" rtlCol="0">
            <a:spAutoFit/>
          </a:bodyPr>
          <a:lstStyle/>
          <a:p>
            <a:r>
              <a:rPr lang="es-MX" dirty="0" smtClean="0">
                <a:latin typeface="Gill Sans MT" panose="020B0502020104020203" pitchFamily="34" charset="0"/>
              </a:rPr>
              <a:t>Objetivos y metas al 2021</a:t>
            </a:r>
            <a:endParaRPr lang="es-MX" dirty="0">
              <a:latin typeface="Gill Sans MT" panose="020B0502020104020203" pitchFamily="34" charset="0"/>
            </a:endParaRPr>
          </a:p>
        </p:txBody>
      </p:sp>
    </p:spTree>
    <p:extLst>
      <p:ext uri="{BB962C8B-B14F-4D97-AF65-F5344CB8AC3E}">
        <p14:creationId xmlns:p14="http://schemas.microsoft.com/office/powerpoint/2010/main" val="403316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0309"/>
            <a:ext cx="6805984" cy="321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078634" y="5616773"/>
            <a:ext cx="6624736" cy="1477328"/>
          </a:xfrm>
          <a:prstGeom prst="rect">
            <a:avLst/>
          </a:prstGeom>
        </p:spPr>
        <p:txBody>
          <a:bodyPr wrap="square">
            <a:spAutoFit/>
          </a:bodyPr>
          <a:lstStyle/>
          <a:p>
            <a:pPr algn="just" defTabSz="723900"/>
            <a:r>
              <a:rPr lang="es-MX" sz="1800" dirty="0" smtClean="0">
                <a:solidFill>
                  <a:schemeClr val="tx1">
                    <a:lumMod val="75000"/>
                    <a:lumOff val="25000"/>
                  </a:schemeClr>
                </a:solidFill>
                <a:latin typeface="Gill Sans MT" panose="020B0502020104020203" pitchFamily="34" charset="0"/>
              </a:rPr>
              <a:t>	A través </a:t>
            </a:r>
            <a:r>
              <a:rPr lang="es-MX" sz="1800" dirty="0">
                <a:solidFill>
                  <a:schemeClr val="tx1">
                    <a:lumMod val="75000"/>
                    <a:lumOff val="25000"/>
                  </a:schemeClr>
                </a:solidFill>
                <a:latin typeface="Gill Sans MT" panose="020B0502020104020203" pitchFamily="34" charset="0"/>
              </a:rPr>
              <a:t>de este eje estratégico se busca fortalecer y articular las funciones de docencia e investigación, promoviendo la innovación y buscando la excelencia para la formación integral y armónica en lo profesional, intelectual, social y </a:t>
            </a:r>
            <a:r>
              <a:rPr lang="es-MX" sz="1800" dirty="0" smtClean="0">
                <a:solidFill>
                  <a:schemeClr val="tx1">
                    <a:lumMod val="75000"/>
                    <a:lumOff val="25000"/>
                  </a:schemeClr>
                </a:solidFill>
                <a:latin typeface="Gill Sans MT" panose="020B0502020104020203" pitchFamily="34" charset="0"/>
              </a:rPr>
              <a:t>humano </a:t>
            </a:r>
            <a:r>
              <a:rPr lang="es-MX" sz="1800" dirty="0">
                <a:solidFill>
                  <a:schemeClr val="tx1">
                    <a:lumMod val="75000"/>
                    <a:lumOff val="25000"/>
                  </a:schemeClr>
                </a:solidFill>
                <a:latin typeface="Gill Sans MT" panose="020B0502020104020203" pitchFamily="34" charset="0"/>
              </a:rPr>
              <a:t>del estudiante, como eje central y razón de ser de la Institución.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898" y="1455117"/>
            <a:ext cx="3186215" cy="319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63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 Oferta educativa de calidad</a:t>
            </a:r>
            <a:endParaRPr lang="es-MX" b="1" dirty="0">
              <a:solidFill>
                <a:srgbClr val="0070C0"/>
              </a:solidFill>
              <a:latin typeface="Gill Sans MT" panose="020B0502020104020203" pitchFamily="34" charset="0"/>
            </a:endParaRPr>
          </a:p>
        </p:txBody>
      </p:sp>
      <p:sp>
        <p:nvSpPr>
          <p:cNvPr id="7" name="6 Rectángulo"/>
          <p:cNvSpPr/>
          <p:nvPr/>
        </p:nvSpPr>
        <p:spPr>
          <a:xfrm>
            <a:off x="567338" y="1360750"/>
            <a:ext cx="9136031" cy="1323439"/>
          </a:xfrm>
          <a:prstGeom prst="rect">
            <a:avLst/>
          </a:prstGeom>
        </p:spPr>
        <p:txBody>
          <a:bodyPr wrap="square">
            <a:spAutoFit/>
          </a:bodyPr>
          <a:lstStyle/>
          <a:p>
            <a:pPr algn="just"/>
            <a:r>
              <a:rPr lang="es-MX" dirty="0" smtClean="0">
                <a:solidFill>
                  <a:schemeClr val="tx1">
                    <a:lumMod val="75000"/>
                    <a:lumOff val="25000"/>
                  </a:schemeClr>
                </a:solidFill>
                <a:latin typeface="Gill Sans MT" panose="020B0502020104020203" pitchFamily="34" charset="0"/>
              </a:rPr>
              <a:t>	En </a:t>
            </a:r>
            <a:r>
              <a:rPr lang="es-MX" dirty="0">
                <a:solidFill>
                  <a:schemeClr val="tx1">
                    <a:lumMod val="75000"/>
                    <a:lumOff val="25000"/>
                  </a:schemeClr>
                </a:solidFill>
                <a:latin typeface="Gill Sans MT" panose="020B0502020104020203" pitchFamily="34" charset="0"/>
              </a:rPr>
              <a:t>el Taller Libre de Artes, además de las experiencias educativas del Área de Formación de Elección Libre, se </a:t>
            </a:r>
            <a:r>
              <a:rPr lang="es-MX" dirty="0" smtClean="0">
                <a:solidFill>
                  <a:schemeClr val="tx1">
                    <a:lumMod val="75000"/>
                    <a:lumOff val="25000"/>
                  </a:schemeClr>
                </a:solidFill>
                <a:latin typeface="Gill Sans MT" panose="020B0502020104020203" pitchFamily="34" charset="0"/>
              </a:rPr>
              <a:t>ofrece la Licenciatura </a:t>
            </a:r>
            <a:r>
              <a:rPr lang="es-MX" dirty="0">
                <a:solidFill>
                  <a:schemeClr val="tx1">
                    <a:lumMod val="75000"/>
                    <a:lumOff val="25000"/>
                  </a:schemeClr>
                </a:solidFill>
                <a:latin typeface="Gill Sans MT" panose="020B0502020104020203" pitchFamily="34" charset="0"/>
              </a:rPr>
              <a:t>en Enseñanza de las </a:t>
            </a:r>
            <a:r>
              <a:rPr lang="es-MX" dirty="0" smtClean="0">
                <a:solidFill>
                  <a:schemeClr val="tx1">
                    <a:lumMod val="75000"/>
                    <a:lumOff val="25000"/>
                  </a:schemeClr>
                </a:solidFill>
                <a:latin typeface="Gill Sans MT" panose="020B0502020104020203" pitchFamily="34" charset="0"/>
              </a:rPr>
              <a:t>Artes y en Fotografía ; de las cuales se incorporan 25 estudiantes en cada una,  haciendo un total de 50.</a:t>
            </a:r>
            <a:endParaRPr lang="es-MX" dirty="0">
              <a:solidFill>
                <a:schemeClr val="tx1">
                  <a:lumMod val="75000"/>
                  <a:lumOff val="25000"/>
                </a:schemeClr>
              </a:solidFill>
              <a:latin typeface="Gill Sans MT" panose="020B0502020104020203" pitchFamily="34" charset="0"/>
            </a:endParaRPr>
          </a:p>
        </p:txBody>
      </p:sp>
      <p:sp>
        <p:nvSpPr>
          <p:cNvPr id="8" name="7 CuadroTexto"/>
          <p:cNvSpPr txBox="1"/>
          <p:nvPr/>
        </p:nvSpPr>
        <p:spPr>
          <a:xfrm>
            <a:off x="5598914" y="4331919"/>
            <a:ext cx="3744416" cy="707886"/>
          </a:xfrm>
          <a:prstGeom prst="rect">
            <a:avLst/>
          </a:prstGeom>
          <a:solidFill>
            <a:schemeClr val="tx1">
              <a:lumMod val="65000"/>
              <a:lumOff val="35000"/>
            </a:schemeClr>
          </a:solidFill>
        </p:spPr>
        <p:txBody>
          <a:bodyPr wrap="square" rtlCol="0">
            <a:spAutoFit/>
          </a:bodyPr>
          <a:lstStyle/>
          <a:p>
            <a:r>
              <a:rPr lang="es-MX" dirty="0" smtClean="0">
                <a:solidFill>
                  <a:schemeClr val="bg1"/>
                </a:solidFill>
                <a:latin typeface="Gill Sans MT" panose="020B0502020104020203" pitchFamily="34" charset="0"/>
              </a:rPr>
              <a:t>El 52% son mujeres (26), mientras que el  48% (24) son hombres</a:t>
            </a:r>
            <a:endParaRPr lang="es-MX" dirty="0">
              <a:solidFill>
                <a:schemeClr val="bg1"/>
              </a:solidFill>
              <a:latin typeface="Gill Sans MT" panose="020B0502020104020203" pitchFamily="34" charset="0"/>
            </a:endParaRPr>
          </a:p>
        </p:txBody>
      </p:sp>
      <p:sp>
        <p:nvSpPr>
          <p:cNvPr id="10" name="AutoShape 4" descr="blob:https://web.whatsapp.com/9ce477a2-3067-4fb6-b9e9-c4f5dc74311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AutoShape 6" descr="blob:https://web.whatsapp.com/9ce477a2-3067-4fb6-b9e9-c4f5dc74311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 name="11 CuadroTexto"/>
          <p:cNvSpPr txBox="1"/>
          <p:nvPr/>
        </p:nvSpPr>
        <p:spPr>
          <a:xfrm>
            <a:off x="486346" y="720229"/>
            <a:ext cx="8352928" cy="400110"/>
          </a:xfrm>
          <a:prstGeom prst="rect">
            <a:avLst/>
          </a:prstGeom>
          <a:noFill/>
        </p:spPr>
        <p:txBody>
          <a:bodyPr wrap="square" rtlCol="0">
            <a:spAutoFit/>
          </a:bodyPr>
          <a:lstStyle/>
          <a:p>
            <a:r>
              <a:rPr lang="es-MX" b="1" i="1" dirty="0" smtClean="0">
                <a:solidFill>
                  <a:srgbClr val="0070C0"/>
                </a:solidFill>
                <a:latin typeface="Gill Sans MT" panose="020B0502020104020203" pitchFamily="34" charset="0"/>
              </a:rPr>
              <a:t>1.1 Matrícula de nuevo ingreso</a:t>
            </a:r>
            <a:endParaRPr lang="es-MX" b="1" i="1" dirty="0">
              <a:solidFill>
                <a:srgbClr val="0070C0"/>
              </a:solidFill>
              <a:latin typeface="Gill Sans MT" panose="020B0502020104020203" pitchFamily="34" charset="0"/>
            </a:endParaRPr>
          </a:p>
        </p:txBody>
      </p:sp>
      <p:graphicFrame>
        <p:nvGraphicFramePr>
          <p:cNvPr id="14" name="1 Gráfico"/>
          <p:cNvGraphicFramePr>
            <a:graphicFrameLocks/>
          </p:cNvGraphicFramePr>
          <p:nvPr>
            <p:extLst>
              <p:ext uri="{D42A27DB-BD31-4B8C-83A1-F6EECF244321}">
                <p14:modId xmlns:p14="http://schemas.microsoft.com/office/powerpoint/2010/main" val="429964314"/>
              </p:ext>
            </p:extLst>
          </p:nvPr>
        </p:nvGraphicFramePr>
        <p:xfrm>
          <a:off x="1246188" y="3481658"/>
          <a:ext cx="3384376" cy="3078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4575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20819" y="1452503"/>
            <a:ext cx="8754559" cy="707886"/>
          </a:xfrm>
          <a:prstGeom prst="rect">
            <a:avLst/>
          </a:prstGeom>
        </p:spPr>
        <p:txBody>
          <a:bodyPr wrap="square">
            <a:spAutoFit/>
          </a:bodyPr>
          <a:lstStyle/>
          <a:p>
            <a:r>
              <a:rPr lang="es-MX" dirty="0" smtClean="0">
                <a:latin typeface="Gill Sans MT" panose="020B0502020104020203" pitchFamily="34" charset="0"/>
              </a:rPr>
              <a:t>	El </a:t>
            </a:r>
            <a:r>
              <a:rPr lang="es-MX" dirty="0">
                <a:latin typeface="Gill Sans MT" panose="020B0502020104020203" pitchFamily="34" charset="0"/>
              </a:rPr>
              <a:t>total de matrícula atendida en programas educativos adscritos a la entidad fue de </a:t>
            </a:r>
            <a:r>
              <a:rPr lang="es-MX" dirty="0" smtClean="0">
                <a:latin typeface="Gill Sans MT" panose="020B0502020104020203" pitchFamily="34" charset="0"/>
              </a:rPr>
              <a:t>96 alumnos.</a:t>
            </a:r>
            <a:endParaRPr lang="es-MX" dirty="0">
              <a:latin typeface="Gill Sans MT" panose="020B0502020104020203"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730571608"/>
              </p:ext>
            </p:extLst>
          </p:nvPr>
        </p:nvGraphicFramePr>
        <p:xfrm>
          <a:off x="1638474" y="2978234"/>
          <a:ext cx="7188393" cy="3286611"/>
        </p:xfrm>
        <a:graphic>
          <a:graphicData uri="http://schemas.openxmlformats.org/drawingml/2006/table">
            <a:tbl>
              <a:tblPr firstRow="1" firstCol="1" bandRow="1"/>
              <a:tblGrid>
                <a:gridCol w="3376325"/>
                <a:gridCol w="1274438"/>
                <a:gridCol w="1274438"/>
                <a:gridCol w="1263192"/>
              </a:tblGrid>
              <a:tr h="580600">
                <a:tc gridSpan="4">
                  <a:txBody>
                    <a:bodyPr/>
                    <a:lstStyle/>
                    <a:p>
                      <a:pPr algn="ctr">
                        <a:lnSpc>
                          <a:spcPct val="115000"/>
                        </a:lnSpc>
                        <a:spcAft>
                          <a:spcPts val="0"/>
                        </a:spcAft>
                      </a:pPr>
                      <a:r>
                        <a:rPr lang="es-MX" sz="1400" b="1" dirty="0">
                          <a:effectLst/>
                          <a:latin typeface="Gill Sans MT" panose="020B0502020104020203" pitchFamily="34" charset="0"/>
                          <a:ea typeface="Calibri"/>
                          <a:cs typeface="Tahoma"/>
                        </a:rPr>
                        <a:t>Tabla </a:t>
                      </a:r>
                      <a:r>
                        <a:rPr lang="es-MX" sz="1400" b="1" dirty="0" smtClean="0">
                          <a:effectLst/>
                          <a:latin typeface="Gill Sans MT" panose="020B0502020104020203" pitchFamily="34" charset="0"/>
                          <a:ea typeface="Calibri"/>
                          <a:cs typeface="Tahoma"/>
                        </a:rPr>
                        <a:t>1.1</a:t>
                      </a:r>
                      <a:endParaRPr lang="es-MX" sz="1400" dirty="0">
                        <a:effectLst/>
                        <a:latin typeface="Gill Sans MT" panose="020B0502020104020203" pitchFamily="34" charset="0"/>
                        <a:ea typeface="Calibri"/>
                        <a:cs typeface="Times New Roman"/>
                      </a:endParaRPr>
                    </a:p>
                    <a:p>
                      <a:pPr algn="ctr">
                        <a:lnSpc>
                          <a:spcPct val="115000"/>
                        </a:lnSpc>
                        <a:spcAft>
                          <a:spcPts val="0"/>
                        </a:spcAft>
                      </a:pPr>
                      <a:r>
                        <a:rPr lang="es-MX" sz="1400" dirty="0">
                          <a:effectLst/>
                          <a:latin typeface="Gill Sans MT" panose="020B0502020104020203" pitchFamily="34" charset="0"/>
                          <a:ea typeface="Calibri"/>
                          <a:cs typeface="Tahoma"/>
                        </a:rPr>
                        <a:t>Matrícula de </a:t>
                      </a:r>
                      <a:r>
                        <a:rPr lang="es-MX" sz="1400" dirty="0" smtClean="0">
                          <a:effectLst/>
                          <a:latin typeface="Gill Sans MT" panose="020B0502020104020203" pitchFamily="34" charset="0"/>
                          <a:ea typeface="Calibri"/>
                          <a:cs typeface="Tahoma"/>
                        </a:rPr>
                        <a:t>TSU,</a:t>
                      </a:r>
                      <a:r>
                        <a:rPr lang="es-MX" sz="1400" baseline="0" dirty="0" smtClean="0">
                          <a:effectLst/>
                          <a:latin typeface="Gill Sans MT" panose="020B0502020104020203" pitchFamily="34" charset="0"/>
                          <a:ea typeface="Calibri"/>
                          <a:cs typeface="Tahoma"/>
                        </a:rPr>
                        <a:t> y </a:t>
                      </a:r>
                      <a:r>
                        <a:rPr lang="es-MX" sz="1400" dirty="0" smtClean="0">
                          <a:effectLst/>
                          <a:latin typeface="Gill Sans MT" panose="020B0502020104020203" pitchFamily="34" charset="0"/>
                          <a:ea typeface="Calibri"/>
                          <a:cs typeface="Tahoma"/>
                        </a:rPr>
                        <a:t>licenciatura</a:t>
                      </a:r>
                      <a:endParaRPr lang="es-MX" sz="1400" dirty="0">
                        <a:effectLst/>
                        <a:latin typeface="Gill Sans MT" panose="020B0502020104020203" pitchFamily="34" charset="0"/>
                        <a:ea typeface="Calibri"/>
                        <a:cs typeface="Times New Roman"/>
                      </a:endParaRPr>
                    </a:p>
                  </a:txBody>
                  <a:tcPr marL="68580" marR="68580" marT="0" marB="0" anchor="ctr">
                    <a:lnL>
                      <a:noFill/>
                    </a:lnL>
                    <a:lnR>
                      <a:noFill/>
                    </a:lnR>
                    <a:lnT>
                      <a:noFill/>
                    </a:lnT>
                    <a:lnB w="12700" cap="flat" cmpd="sng" algn="ctr">
                      <a:solidFill>
                        <a:srgbClr val="00B05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465435">
                <a:tc rowSpan="2">
                  <a:txBody>
                    <a:bodyPr/>
                    <a:lstStyle/>
                    <a:p>
                      <a:pPr algn="ctr">
                        <a:lnSpc>
                          <a:spcPct val="115000"/>
                        </a:lnSpc>
                        <a:spcAft>
                          <a:spcPts val="0"/>
                        </a:spcAft>
                      </a:pPr>
                      <a:r>
                        <a:rPr lang="es-MX" sz="1400" b="1" dirty="0">
                          <a:effectLst/>
                          <a:latin typeface="Gill Sans MT" panose="020B0502020104020203" pitchFamily="34" charset="0"/>
                          <a:ea typeface="Calibri"/>
                          <a:cs typeface="Tahoma"/>
                        </a:rPr>
                        <a:t>Niveles</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C6D9F1"/>
                    </a:solidFill>
                  </a:tcPr>
                </a:tc>
                <a:tc gridSpan="3">
                  <a:txBody>
                    <a:bodyPr/>
                    <a:lstStyle/>
                    <a:p>
                      <a:pPr algn="ctr">
                        <a:lnSpc>
                          <a:spcPct val="115000"/>
                        </a:lnSpc>
                        <a:spcAft>
                          <a:spcPts val="0"/>
                        </a:spcAft>
                      </a:pPr>
                      <a:r>
                        <a:rPr lang="es-MX" sz="1400" b="1" dirty="0">
                          <a:effectLst/>
                          <a:latin typeface="Gill Sans MT" panose="020B0502020104020203" pitchFamily="34" charset="0"/>
                          <a:ea typeface="Calibri"/>
                          <a:cs typeface="Tahoma"/>
                        </a:rPr>
                        <a:t>Matrícula</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C6D9F1"/>
                    </a:solidFill>
                  </a:tcPr>
                </a:tc>
                <a:tc hMerge="1">
                  <a:txBody>
                    <a:bodyPr/>
                    <a:lstStyle/>
                    <a:p>
                      <a:endParaRPr lang="es-MX"/>
                    </a:p>
                  </a:txBody>
                  <a:tcPr/>
                </a:tc>
                <a:tc hMerge="1">
                  <a:txBody>
                    <a:bodyPr/>
                    <a:lstStyle/>
                    <a:p>
                      <a:endParaRPr lang="es-MX"/>
                    </a:p>
                  </a:txBody>
                  <a:tcPr/>
                </a:tc>
              </a:tr>
              <a:tr h="373429">
                <a:tc vMerge="1">
                  <a:txBody>
                    <a:bodyPr/>
                    <a:lstStyle/>
                    <a:p>
                      <a:endParaRPr lang="es-MX"/>
                    </a:p>
                  </a:txBody>
                  <a:tcPr/>
                </a:tc>
                <a:tc>
                  <a:txBody>
                    <a:bodyPr/>
                    <a:lstStyle/>
                    <a:p>
                      <a:pPr algn="ctr">
                        <a:lnSpc>
                          <a:spcPct val="115000"/>
                        </a:lnSpc>
                        <a:spcAft>
                          <a:spcPts val="0"/>
                        </a:spcAft>
                      </a:pPr>
                      <a:r>
                        <a:rPr lang="es-MX" sz="1400" b="1" dirty="0">
                          <a:effectLst/>
                          <a:latin typeface="Gill Sans MT" panose="020B0502020104020203" pitchFamily="34" charset="0"/>
                          <a:ea typeface="Calibri"/>
                          <a:cs typeface="Tahoma"/>
                        </a:rPr>
                        <a:t>Mujeres</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400" b="1" dirty="0">
                          <a:effectLst/>
                          <a:latin typeface="Gill Sans MT" panose="020B0502020104020203" pitchFamily="34" charset="0"/>
                          <a:ea typeface="Calibri"/>
                          <a:cs typeface="Tahoma"/>
                        </a:rPr>
                        <a:t>Hombres</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400" b="1" dirty="0">
                          <a:effectLst/>
                          <a:latin typeface="Gill Sans MT" panose="020B0502020104020203" pitchFamily="34" charset="0"/>
                          <a:ea typeface="Calibri"/>
                          <a:cs typeface="Tahoma"/>
                        </a:rPr>
                        <a:t>Total</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C6D9F1"/>
                    </a:solidFill>
                  </a:tcPr>
                </a:tc>
              </a:tr>
              <a:tr h="373429">
                <a:tc>
                  <a:txBody>
                    <a:bodyPr/>
                    <a:lstStyle/>
                    <a:p>
                      <a:pPr>
                        <a:lnSpc>
                          <a:spcPct val="115000"/>
                        </a:lnSpc>
                        <a:spcAft>
                          <a:spcPts val="0"/>
                        </a:spcAft>
                      </a:pPr>
                      <a:r>
                        <a:rPr lang="es-MX" sz="1400" b="1" dirty="0" smtClean="0">
                          <a:effectLst/>
                          <a:latin typeface="Gill Sans MT" panose="020B0502020104020203" pitchFamily="34" charset="0"/>
                          <a:ea typeface="Calibri"/>
                          <a:cs typeface="Tahoma"/>
                        </a:rPr>
                        <a:t>Enseñanza de las Artes</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15000"/>
                        </a:lnSpc>
                        <a:spcAft>
                          <a:spcPts val="0"/>
                        </a:spcAft>
                      </a:pPr>
                      <a:r>
                        <a:rPr lang="es-MX" sz="1400" dirty="0" smtClean="0">
                          <a:effectLst/>
                          <a:latin typeface="Gill Sans MT" panose="020B0502020104020203" pitchFamily="34" charset="0"/>
                          <a:ea typeface="Calibri"/>
                          <a:cs typeface="Tahoma"/>
                        </a:rPr>
                        <a:t>40</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15000"/>
                        </a:lnSpc>
                        <a:spcAft>
                          <a:spcPts val="0"/>
                        </a:spcAft>
                      </a:pPr>
                      <a:r>
                        <a:rPr lang="es-MX" sz="1400" dirty="0">
                          <a:effectLst/>
                          <a:latin typeface="Gill Sans MT" panose="020B0502020104020203" pitchFamily="34" charset="0"/>
                          <a:ea typeface="Calibri"/>
                          <a:cs typeface="Tahoma"/>
                        </a:rPr>
                        <a:t>3</a:t>
                      </a:r>
                      <a:r>
                        <a:rPr lang="es-MX" sz="1400" dirty="0" smtClean="0">
                          <a:effectLst/>
                          <a:latin typeface="Gill Sans MT" panose="020B0502020104020203" pitchFamily="34" charset="0"/>
                          <a:ea typeface="Calibri"/>
                          <a:cs typeface="Tahoma"/>
                        </a:rPr>
                        <a:t>1</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15000"/>
                        </a:lnSpc>
                        <a:spcAft>
                          <a:spcPts val="0"/>
                        </a:spcAft>
                      </a:pPr>
                      <a:r>
                        <a:rPr lang="es-MX" sz="1400" dirty="0">
                          <a:effectLst/>
                          <a:latin typeface="Gill Sans MT" panose="020B0502020104020203" pitchFamily="34" charset="0"/>
                          <a:ea typeface="Calibri"/>
                          <a:cs typeface="Tahoma"/>
                        </a:rPr>
                        <a:t>7</a:t>
                      </a:r>
                      <a:r>
                        <a:rPr lang="es-MX" sz="1400" dirty="0" smtClean="0">
                          <a:effectLst/>
                          <a:latin typeface="Gill Sans MT" panose="020B0502020104020203" pitchFamily="34" charset="0"/>
                          <a:ea typeface="Calibri"/>
                          <a:cs typeface="Tahoma"/>
                        </a:rPr>
                        <a:t>1</a:t>
                      </a:r>
                      <a:endParaRPr lang="es-MX" sz="1400" dirty="0">
                        <a:effectLst/>
                        <a:latin typeface="Gill Sans MT" panose="020B0502020104020203" pitchFamily="34" charset="0"/>
                        <a:ea typeface="Calibri"/>
                        <a:cs typeface="Times New Roman"/>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r>
              <a:tr h="373429">
                <a:tc>
                  <a:txBody>
                    <a:bodyPr/>
                    <a:lstStyle/>
                    <a:p>
                      <a:pPr>
                        <a:lnSpc>
                          <a:spcPct val="115000"/>
                        </a:lnSpc>
                        <a:spcAft>
                          <a:spcPts val="0"/>
                        </a:spcAft>
                      </a:pPr>
                      <a:r>
                        <a:rPr lang="es-MX" sz="1400" b="1" dirty="0" smtClean="0">
                          <a:effectLst/>
                          <a:latin typeface="Gill Sans MT" panose="020B0502020104020203" pitchFamily="34" charset="0"/>
                          <a:ea typeface="Calibri"/>
                          <a:cs typeface="Tahoma"/>
                        </a:rPr>
                        <a:t>Fotografía </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15000"/>
                        </a:lnSpc>
                        <a:spcAft>
                          <a:spcPts val="0"/>
                        </a:spcAft>
                      </a:pPr>
                      <a:r>
                        <a:rPr lang="es-MX" sz="1400" dirty="0" smtClean="0">
                          <a:effectLst/>
                          <a:latin typeface="Gill Sans MT" panose="020B0502020104020203" pitchFamily="34" charset="0"/>
                          <a:ea typeface="Calibri"/>
                          <a:cs typeface="Tahoma"/>
                        </a:rPr>
                        <a:t>10</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15000"/>
                        </a:lnSpc>
                        <a:spcAft>
                          <a:spcPts val="0"/>
                        </a:spcAft>
                      </a:pPr>
                      <a:r>
                        <a:rPr lang="es-MX" sz="1400" dirty="0" smtClean="0">
                          <a:effectLst/>
                          <a:latin typeface="Gill Sans MT" panose="020B0502020104020203" pitchFamily="34" charset="0"/>
                          <a:ea typeface="Calibri"/>
                          <a:cs typeface="Times New Roman"/>
                        </a:rPr>
                        <a:t>15</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15000"/>
                        </a:lnSpc>
                        <a:spcAft>
                          <a:spcPts val="0"/>
                        </a:spcAft>
                      </a:pPr>
                      <a:r>
                        <a:rPr lang="es-MX" sz="1400" dirty="0" smtClean="0">
                          <a:effectLst/>
                          <a:latin typeface="Gill Sans MT" panose="020B0502020104020203" pitchFamily="34" charset="0"/>
                          <a:ea typeface="Calibri"/>
                          <a:cs typeface="Times New Roman"/>
                        </a:rPr>
                        <a:t>25</a:t>
                      </a:r>
                      <a:endParaRPr lang="es-MX" sz="1400" dirty="0">
                        <a:effectLst/>
                        <a:latin typeface="Gill Sans MT" panose="020B0502020104020203" pitchFamily="34" charset="0"/>
                        <a:ea typeface="Calibri"/>
                        <a:cs typeface="Times New Roman"/>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r>
              <a:tr h="373429">
                <a:tc>
                  <a:txBody>
                    <a:bodyPr/>
                    <a:lstStyle/>
                    <a:p>
                      <a:pPr algn="r">
                        <a:lnSpc>
                          <a:spcPct val="115000"/>
                        </a:lnSpc>
                        <a:spcAft>
                          <a:spcPts val="0"/>
                        </a:spcAft>
                      </a:pPr>
                      <a:r>
                        <a:rPr lang="es-MX" sz="1400" b="1" dirty="0">
                          <a:effectLst/>
                          <a:latin typeface="Gill Sans MT" panose="020B0502020104020203" pitchFamily="34" charset="0"/>
                          <a:ea typeface="Calibri"/>
                          <a:cs typeface="Tahoma"/>
                        </a:rPr>
                        <a:t>Total</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15000"/>
                        </a:lnSpc>
                        <a:spcAft>
                          <a:spcPts val="0"/>
                        </a:spcAft>
                      </a:pPr>
                      <a:r>
                        <a:rPr lang="es-MX" sz="1400" b="1" dirty="0" smtClean="0">
                          <a:solidFill>
                            <a:srgbClr val="000000"/>
                          </a:solidFill>
                          <a:effectLst/>
                          <a:latin typeface="Gill Sans MT" panose="020B0502020104020203" pitchFamily="34" charset="0"/>
                          <a:ea typeface="Calibri"/>
                          <a:cs typeface="Tahoma"/>
                        </a:rPr>
                        <a:t>50</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400" dirty="0" smtClean="0">
                          <a:effectLst/>
                          <a:latin typeface="Gill Sans MT" panose="020B0502020104020203" pitchFamily="34" charset="0"/>
                          <a:ea typeface="Calibri"/>
                          <a:cs typeface="Times New Roman"/>
                        </a:rPr>
                        <a:t>46</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400" b="1" dirty="0" smtClean="0">
                          <a:solidFill>
                            <a:srgbClr val="000000"/>
                          </a:solidFill>
                          <a:effectLst/>
                          <a:latin typeface="Gill Sans MT" panose="020B0502020104020203" pitchFamily="34" charset="0"/>
                          <a:ea typeface="Calibri"/>
                          <a:cs typeface="Tahoma"/>
                        </a:rPr>
                        <a:t>96</a:t>
                      </a:r>
                      <a:endParaRPr lang="es-MX" sz="1400" dirty="0">
                        <a:effectLst/>
                        <a:latin typeface="Gill Sans MT" panose="020B0502020104020203" pitchFamily="34" charset="0"/>
                        <a:ea typeface="Calibri"/>
                        <a:cs typeface="Times New Roman"/>
                      </a:endParaRPr>
                    </a:p>
                  </a:txBody>
                  <a:tcPr marL="68580" marR="6858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C6D9F1"/>
                    </a:solidFill>
                  </a:tcPr>
                </a:tc>
              </a:tr>
              <a:tr h="746860">
                <a:tc gridSpan="4">
                  <a:txBody>
                    <a:bodyPr/>
                    <a:lstStyle/>
                    <a:p>
                      <a:pPr algn="r">
                        <a:lnSpc>
                          <a:spcPct val="115000"/>
                        </a:lnSpc>
                        <a:spcAft>
                          <a:spcPts val="0"/>
                        </a:spcAft>
                      </a:pPr>
                      <a:r>
                        <a:rPr lang="es-MX" sz="1200" dirty="0">
                          <a:effectLst/>
                          <a:latin typeface="Gill Sans MT" panose="020B0502020104020203" pitchFamily="34" charset="0"/>
                          <a:ea typeface="Calibri"/>
                          <a:cs typeface="Tahoma"/>
                        </a:rPr>
                        <a:t>Corte al 31 de agosto de </a:t>
                      </a:r>
                      <a:r>
                        <a:rPr lang="es-MX" sz="1200" dirty="0" smtClean="0">
                          <a:effectLst/>
                          <a:latin typeface="Gill Sans MT" panose="020B0502020104020203" pitchFamily="34" charset="0"/>
                          <a:ea typeface="Calibri"/>
                          <a:cs typeface="Tahoma"/>
                        </a:rPr>
                        <a:t>2019</a:t>
                      </a:r>
                      <a:endParaRPr lang="es-MX" sz="1200" dirty="0">
                        <a:effectLst/>
                        <a:latin typeface="Gill Sans MT" panose="020B0502020104020203" pitchFamily="34" charset="0"/>
                        <a:ea typeface="Calibri"/>
                        <a:cs typeface="Times New Roman"/>
                      </a:endParaRPr>
                    </a:p>
                    <a:p>
                      <a:pPr algn="r">
                        <a:lnSpc>
                          <a:spcPct val="115000"/>
                        </a:lnSpc>
                        <a:spcAft>
                          <a:spcPts val="0"/>
                        </a:spcAft>
                      </a:pPr>
                      <a:r>
                        <a:rPr lang="es-MX" sz="1200" dirty="0">
                          <a:effectLst/>
                          <a:latin typeface="Gill Sans MT" panose="020B0502020104020203" pitchFamily="34" charset="0"/>
                          <a:ea typeface="Calibri"/>
                          <a:cs typeface="Tahoma"/>
                        </a:rPr>
                        <a:t>Fuente: SIIU</a:t>
                      </a:r>
                      <a:endParaRPr lang="es-MX" sz="1200" dirty="0">
                        <a:effectLst/>
                        <a:latin typeface="Gill Sans MT" panose="020B0502020104020203" pitchFamily="34" charset="0"/>
                        <a:ea typeface="Calibri"/>
                        <a:cs typeface="Times New Roman"/>
                      </a:endParaRPr>
                    </a:p>
                  </a:txBody>
                  <a:tcPr marL="68580" marR="68580" marT="0" marB="0" anchor="ctr">
                    <a:lnL>
                      <a:noFill/>
                    </a:lnL>
                    <a:lnR>
                      <a:noFill/>
                    </a:lnR>
                    <a:lnT w="12700" cap="flat" cmpd="sng" algn="ctr">
                      <a:solidFill>
                        <a:srgbClr val="00B050"/>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6" name="5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 Oferta educativa de calidad</a:t>
            </a:r>
            <a:endParaRPr lang="es-MX" b="1" dirty="0">
              <a:solidFill>
                <a:srgbClr val="0070C0"/>
              </a:solidFill>
              <a:latin typeface="Gill Sans MT" panose="020B0502020104020203" pitchFamily="34" charset="0"/>
            </a:endParaRPr>
          </a:p>
        </p:txBody>
      </p:sp>
      <p:sp>
        <p:nvSpPr>
          <p:cNvPr id="9" name="8 CuadroTexto"/>
          <p:cNvSpPr txBox="1"/>
          <p:nvPr/>
        </p:nvSpPr>
        <p:spPr>
          <a:xfrm>
            <a:off x="486346" y="864245"/>
            <a:ext cx="8352928" cy="400110"/>
          </a:xfrm>
          <a:prstGeom prst="rect">
            <a:avLst/>
          </a:prstGeom>
          <a:noFill/>
        </p:spPr>
        <p:txBody>
          <a:bodyPr wrap="square" rtlCol="0">
            <a:spAutoFit/>
          </a:bodyPr>
          <a:lstStyle/>
          <a:p>
            <a:r>
              <a:rPr lang="es-MX" b="1" i="1" dirty="0" smtClean="0">
                <a:solidFill>
                  <a:srgbClr val="0070C0"/>
                </a:solidFill>
                <a:latin typeface="Gill Sans MT" panose="020B0502020104020203" pitchFamily="34" charset="0"/>
              </a:rPr>
              <a:t>1.2 Matrícula en programas educativos</a:t>
            </a:r>
            <a:endParaRPr lang="es-MX" b="1" i="1" dirty="0">
              <a:solidFill>
                <a:srgbClr val="0070C0"/>
              </a:solidFill>
              <a:latin typeface="Gill Sans MT" panose="020B0502020104020203" pitchFamily="34"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015"/>
          <a:stretch/>
        </p:blipFill>
        <p:spPr bwMode="auto">
          <a:xfrm>
            <a:off x="54298" y="1224285"/>
            <a:ext cx="966521" cy="540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895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90402" y="720229"/>
            <a:ext cx="8376481" cy="707886"/>
          </a:xfrm>
          <a:prstGeom prst="rect">
            <a:avLst/>
          </a:prstGeom>
        </p:spPr>
        <p:txBody>
          <a:bodyPr wrap="square">
            <a:spAutoFit/>
          </a:bodyPr>
          <a:lstStyle/>
          <a:p>
            <a:pPr algn="just"/>
            <a:r>
              <a:rPr lang="es-MX" dirty="0" smtClean="0">
                <a:latin typeface="Gill Sans MT" panose="020B0502020104020203" pitchFamily="34" charset="0"/>
              </a:rPr>
              <a:t>	Para </a:t>
            </a:r>
            <a:r>
              <a:rPr lang="es-MX" dirty="0">
                <a:latin typeface="Gill Sans MT" panose="020B0502020104020203" pitchFamily="34" charset="0"/>
              </a:rPr>
              <a:t>el área de Formación de elección libre se ofertaron las siguientes experiencias educativas en </a:t>
            </a:r>
            <a:r>
              <a:rPr lang="es-MX" i="1" u="sng" dirty="0">
                <a:latin typeface="Gill Sans MT" panose="020B0502020104020203" pitchFamily="34" charset="0"/>
              </a:rPr>
              <a:t>periodos </a:t>
            </a:r>
            <a:r>
              <a:rPr lang="es-MX" i="1" u="sng" dirty="0" smtClean="0">
                <a:latin typeface="Gill Sans MT" panose="020B0502020104020203" pitchFamily="34" charset="0"/>
              </a:rPr>
              <a:t>semestrales</a:t>
            </a:r>
            <a:r>
              <a:rPr lang="es-MX" dirty="0" smtClean="0">
                <a:latin typeface="Gill Sans MT" panose="020B0502020104020203" pitchFamily="34" charset="0"/>
              </a:rPr>
              <a:t>. </a:t>
            </a:r>
            <a:endParaRPr lang="es-MX" dirty="0">
              <a:latin typeface="Gill Sans MT" panose="020B0502020104020203"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899125711"/>
              </p:ext>
            </p:extLst>
          </p:nvPr>
        </p:nvGraphicFramePr>
        <p:xfrm>
          <a:off x="1350441" y="1800349"/>
          <a:ext cx="8208913" cy="6161473"/>
        </p:xfrm>
        <a:graphic>
          <a:graphicData uri="http://schemas.openxmlformats.org/drawingml/2006/table">
            <a:tbl>
              <a:tblPr firstRow="1" firstCol="1" bandRow="1"/>
              <a:tblGrid>
                <a:gridCol w="4657734"/>
                <a:gridCol w="1198769"/>
                <a:gridCol w="1176205"/>
                <a:gridCol w="1176205"/>
              </a:tblGrid>
              <a:tr h="289065">
                <a:tc>
                  <a:txBody>
                    <a:bodyPr/>
                    <a:lstStyle/>
                    <a:p>
                      <a:pPr algn="ctr">
                        <a:lnSpc>
                          <a:spcPct val="115000"/>
                        </a:lnSpc>
                        <a:spcAft>
                          <a:spcPts val="0"/>
                        </a:spcAft>
                      </a:pPr>
                      <a:r>
                        <a:rPr lang="es-MX" sz="1600" b="1" dirty="0">
                          <a:solidFill>
                            <a:schemeClr val="tx1">
                              <a:lumMod val="75000"/>
                              <a:lumOff val="25000"/>
                            </a:schemeClr>
                          </a:solidFill>
                          <a:effectLst/>
                          <a:latin typeface="Gill Sans MT"/>
                          <a:ea typeface="Arial"/>
                          <a:cs typeface="Times New Roman"/>
                        </a:rPr>
                        <a:t>Experiencia Educativa</a:t>
                      </a:r>
                      <a:endParaRPr lang="es-MX" sz="1600" b="1" dirty="0">
                        <a:solidFill>
                          <a:schemeClr val="tx1">
                            <a:lumMod val="75000"/>
                            <a:lumOff val="25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a:lnSpc>
                          <a:spcPct val="115000"/>
                        </a:lnSpc>
                        <a:spcAft>
                          <a:spcPts val="0"/>
                        </a:spcAft>
                      </a:pPr>
                      <a:r>
                        <a:rPr lang="es-MX" sz="1600" b="1" dirty="0">
                          <a:solidFill>
                            <a:schemeClr val="tx1">
                              <a:lumMod val="75000"/>
                              <a:lumOff val="25000"/>
                            </a:schemeClr>
                          </a:solidFill>
                          <a:effectLst/>
                          <a:latin typeface="Gill Sans MT"/>
                          <a:ea typeface="Arial"/>
                          <a:cs typeface="Times New Roman"/>
                        </a:rPr>
                        <a:t>Periodo 1</a:t>
                      </a:r>
                      <a:endParaRPr lang="es-MX" sz="1600" b="1" dirty="0">
                        <a:solidFill>
                          <a:schemeClr val="tx1">
                            <a:lumMod val="75000"/>
                            <a:lumOff val="25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a:lnSpc>
                          <a:spcPct val="115000"/>
                        </a:lnSpc>
                        <a:spcAft>
                          <a:spcPts val="0"/>
                        </a:spcAft>
                      </a:pPr>
                      <a:r>
                        <a:rPr lang="es-MX" sz="1600" b="1" dirty="0">
                          <a:solidFill>
                            <a:schemeClr val="tx1">
                              <a:lumMod val="75000"/>
                              <a:lumOff val="25000"/>
                            </a:schemeClr>
                          </a:solidFill>
                          <a:effectLst/>
                          <a:latin typeface="Gill Sans MT"/>
                          <a:ea typeface="Arial"/>
                          <a:cs typeface="Times New Roman"/>
                        </a:rPr>
                        <a:t>Periodo 2</a:t>
                      </a:r>
                      <a:endParaRPr lang="es-MX" sz="1600" b="1" dirty="0">
                        <a:solidFill>
                          <a:schemeClr val="tx1">
                            <a:lumMod val="75000"/>
                            <a:lumOff val="25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a:lnSpc>
                          <a:spcPct val="115000"/>
                        </a:lnSpc>
                        <a:spcAft>
                          <a:spcPts val="0"/>
                        </a:spcAft>
                      </a:pPr>
                      <a:r>
                        <a:rPr lang="es-MX" sz="1600" b="1" dirty="0">
                          <a:solidFill>
                            <a:schemeClr val="tx1">
                              <a:lumMod val="75000"/>
                              <a:lumOff val="25000"/>
                            </a:schemeClr>
                          </a:solidFill>
                          <a:effectLst/>
                          <a:latin typeface="Gill Sans MT"/>
                          <a:ea typeface="Arial"/>
                          <a:cs typeface="Times New Roman"/>
                        </a:rPr>
                        <a:t>Total</a:t>
                      </a:r>
                      <a:endParaRPr lang="es-MX" sz="1600" b="1" dirty="0">
                        <a:solidFill>
                          <a:schemeClr val="tx1">
                            <a:lumMod val="75000"/>
                            <a:lumOff val="25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Introducción al Tapiz</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36</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70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a:rPr>
                        <a:t>106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Introducción al Diseño Gráfico</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54</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71</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125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76">
                <a:tc>
                  <a:txBody>
                    <a:bodyPr/>
                    <a:lstStyle/>
                    <a:p>
                      <a:pPr algn="just">
                        <a:lnSpc>
                          <a:spcPct val="115000"/>
                        </a:lnSpc>
                        <a:spcAft>
                          <a:spcPts val="0"/>
                        </a:spcAft>
                      </a:pPr>
                      <a:r>
                        <a:rPr lang="es-MX" sz="1600" dirty="0">
                          <a:solidFill>
                            <a:srgbClr val="000000"/>
                          </a:solidFill>
                          <a:effectLst/>
                          <a:latin typeface="Gill Sans MT"/>
                          <a:ea typeface="Arial"/>
                          <a:cs typeface="Times New Roman"/>
                        </a:rPr>
                        <a:t>Taller de Pintura Experimental</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28</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15</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Dibujo Artístico</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28</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13</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Historia del Arte</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16</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Geometría y Creatividad</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32</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Apreciación del Cine</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52</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Bailes y Fiestas Populares del Sotavento</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9</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Taller de Grabado</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18</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10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Taller de Ilustración</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46</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15</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smtClean="0">
                          <a:effectLst/>
                          <a:latin typeface="Calibri"/>
                          <a:ea typeface="Calibri"/>
                          <a:cs typeface="Times New Roman"/>
                        </a:rPr>
                        <a:t>Narrativa</a:t>
                      </a:r>
                      <a:r>
                        <a:rPr lang="es-MX" sz="1600" baseline="0" dirty="0" smtClean="0">
                          <a:effectLst/>
                          <a:latin typeface="Calibri"/>
                          <a:ea typeface="Calibri"/>
                          <a:cs typeface="Times New Roman"/>
                        </a:rPr>
                        <a:t> y Guion ilustrado</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Calibri"/>
                          <a:ea typeface="Calibri"/>
                          <a:cs typeface="Times New Roman"/>
                        </a:rPr>
                        <a:t>10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Introducción al Teatro</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25</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15</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Expresión Corporal Artística</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17</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24</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smtClean="0">
                          <a:effectLst/>
                          <a:latin typeface="Calibri"/>
                          <a:ea typeface="Calibri"/>
                          <a:cs typeface="Times New Roman"/>
                        </a:rPr>
                        <a:t>Diseño de Cartel</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Calibri"/>
                          <a:ea typeface="Calibri"/>
                          <a:cs typeface="Times New Roman"/>
                        </a:rPr>
                        <a:t>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14</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Introducción a la Fotografía</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41</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109</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a:solidFill>
                            <a:srgbClr val="000000"/>
                          </a:solidFill>
                          <a:effectLst/>
                          <a:latin typeface="Gill Sans MT"/>
                          <a:ea typeface="Arial"/>
                          <a:cs typeface="Times New Roman"/>
                        </a:rPr>
                        <a:t>Animación: Taller de Stop Motion</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Gill Sans MT"/>
                          <a:ea typeface="Calibri"/>
                          <a:cs typeface="Times New Roman"/>
                        </a:rPr>
                        <a:t>29</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37</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a:solidFill>
                            <a:srgbClr val="000000"/>
                          </a:solidFill>
                          <a:effectLst/>
                          <a:latin typeface="Calibri"/>
                        </a:rPr>
                        <a:t>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5">
                <a:tc>
                  <a:txBody>
                    <a:bodyPr/>
                    <a:lstStyle/>
                    <a:p>
                      <a:pPr algn="just">
                        <a:lnSpc>
                          <a:spcPct val="115000"/>
                        </a:lnSpc>
                        <a:spcAft>
                          <a:spcPts val="0"/>
                        </a:spcAft>
                      </a:pPr>
                      <a:r>
                        <a:rPr lang="es-MX" sz="1600" dirty="0" smtClean="0">
                          <a:effectLst/>
                          <a:latin typeface="Calibri"/>
                          <a:ea typeface="Calibri"/>
                          <a:cs typeface="Times New Roman"/>
                        </a:rPr>
                        <a:t>Arte Popular y Juguete Tradicional</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0"/>
                        </a:spcAft>
                      </a:pPr>
                      <a:r>
                        <a:rPr lang="es-MX" sz="1600" dirty="0" smtClean="0">
                          <a:effectLst/>
                          <a:latin typeface="Calibri"/>
                          <a:ea typeface="Calibri"/>
                          <a:cs typeface="Times New Roman"/>
                        </a:rPr>
                        <a:t>0</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600" dirty="0" smtClean="0">
                          <a:effectLst/>
                          <a:latin typeface="Calibri"/>
                          <a:ea typeface="Calibri"/>
                          <a:cs typeface="Times New Roman"/>
                        </a:rPr>
                        <a:t>15</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60">
                <a:tc>
                  <a:txBody>
                    <a:bodyPr/>
                    <a:lstStyle/>
                    <a:p>
                      <a:pPr algn="r">
                        <a:lnSpc>
                          <a:spcPct val="115000"/>
                        </a:lnSpc>
                        <a:spcAft>
                          <a:spcPts val="0"/>
                        </a:spcAft>
                      </a:pPr>
                      <a:r>
                        <a:rPr lang="es-MX" sz="1600" dirty="0">
                          <a:solidFill>
                            <a:srgbClr val="000000"/>
                          </a:solidFill>
                          <a:effectLst/>
                          <a:latin typeface="Gill Sans MT"/>
                          <a:ea typeface="Arial"/>
                          <a:cs typeface="Times New Roman"/>
                        </a:rPr>
                        <a:t>Total</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MX" sz="1600" dirty="0" smtClean="0">
                          <a:effectLst/>
                          <a:latin typeface="Calibri"/>
                          <a:ea typeface="Calibri"/>
                          <a:cs typeface="Times New Roman"/>
                        </a:rPr>
                        <a:t>441</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s-MX" sz="1600" dirty="0" smtClean="0">
                          <a:effectLst/>
                          <a:latin typeface="Calibri"/>
                          <a:ea typeface="Calibri"/>
                          <a:cs typeface="Times New Roman"/>
                        </a:rPr>
                        <a:t>408</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s-MX" sz="2000" b="1" dirty="0" smtClean="0">
                          <a:effectLst/>
                          <a:latin typeface="Calibri"/>
                          <a:ea typeface="Calibri"/>
                          <a:cs typeface="Times New Roman"/>
                        </a:rPr>
                        <a:t>849</a:t>
                      </a:r>
                      <a:endParaRPr lang="es-MX"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89260">
                <a:tc gridSpan="4">
                  <a:txBody>
                    <a:bodyPr/>
                    <a:lstStyle/>
                    <a:p>
                      <a:pPr algn="r">
                        <a:lnSpc>
                          <a:spcPct val="115000"/>
                        </a:lnSpc>
                        <a:spcAft>
                          <a:spcPts val="0"/>
                        </a:spcAft>
                      </a:pPr>
                      <a:r>
                        <a:rPr lang="es-MX" sz="1600" b="1" dirty="0">
                          <a:solidFill>
                            <a:srgbClr val="000000"/>
                          </a:solidFill>
                          <a:effectLst/>
                          <a:latin typeface="Gill Sans MT"/>
                          <a:ea typeface="Arial"/>
                          <a:cs typeface="Times New Roman"/>
                        </a:rPr>
                        <a:t>*</a:t>
                      </a:r>
                      <a:r>
                        <a:rPr lang="es-MX" sz="1600" dirty="0">
                          <a:solidFill>
                            <a:srgbClr val="000000"/>
                          </a:solidFill>
                          <a:effectLst/>
                          <a:latin typeface="Gill Sans MT"/>
                          <a:ea typeface="Arial"/>
                          <a:cs typeface="Times New Roman"/>
                        </a:rPr>
                        <a:t>Fuente: Sistema Integral de Información Universitaria</a:t>
                      </a:r>
                      <a:endParaRPr lang="es-MX" sz="1600" dirty="0">
                        <a:effectLst/>
                        <a:latin typeface="Calibri"/>
                        <a:ea typeface="Calibri"/>
                        <a:cs typeface="Times New Roman"/>
                      </a:endParaRPr>
                    </a:p>
                    <a:p>
                      <a:pPr algn="r">
                        <a:lnSpc>
                          <a:spcPct val="115000"/>
                        </a:lnSpc>
                        <a:spcAft>
                          <a:spcPts val="0"/>
                        </a:spcAft>
                      </a:pPr>
                      <a:r>
                        <a:rPr lang="es-MX" sz="1600" b="1" dirty="0">
                          <a:solidFill>
                            <a:srgbClr val="000000"/>
                          </a:solidFill>
                          <a:effectLst/>
                          <a:latin typeface="Gill Sans MT"/>
                          <a:ea typeface="Arial"/>
                          <a:cs typeface="Times New Roman"/>
                        </a:rPr>
                        <a:t> </a:t>
                      </a:r>
                      <a:endParaRPr lang="es-MX" sz="16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pPr algn="r">
                        <a:lnSpc>
                          <a:spcPct val="115000"/>
                        </a:lnSpc>
                        <a:spcAft>
                          <a:spcPts val="0"/>
                        </a:spcAft>
                      </a:pPr>
                      <a:endParaRPr lang="es-MX" sz="16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r">
                        <a:lnSpc>
                          <a:spcPct val="115000"/>
                        </a:lnSpc>
                        <a:spcAft>
                          <a:spcPts val="0"/>
                        </a:spcAft>
                      </a:pPr>
                      <a:endParaRPr lang="es-MX" sz="16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2" name="1 CuadroTexto"/>
          <p:cNvSpPr txBox="1"/>
          <p:nvPr/>
        </p:nvSpPr>
        <p:spPr>
          <a:xfrm>
            <a:off x="4590802" y="1440309"/>
            <a:ext cx="2484276" cy="276999"/>
          </a:xfrm>
          <a:prstGeom prst="rect">
            <a:avLst/>
          </a:prstGeom>
          <a:noFill/>
        </p:spPr>
        <p:txBody>
          <a:bodyPr wrap="square" rtlCol="0">
            <a:spAutoFit/>
          </a:bodyPr>
          <a:lstStyle/>
          <a:p>
            <a:r>
              <a:rPr lang="es-MX" sz="1200" b="1" dirty="0" smtClean="0">
                <a:latin typeface="Gill Sans MT" panose="020B0502020104020203" pitchFamily="34" charset="0"/>
              </a:rPr>
              <a:t>Tabla 1.2 Inscripción en AFEL</a:t>
            </a:r>
            <a:endParaRPr lang="es-MX" sz="1200" b="1" dirty="0">
              <a:latin typeface="Gill Sans MT" panose="020B0502020104020203" pitchFamily="34" charset="0"/>
            </a:endParaRPr>
          </a:p>
        </p:txBody>
      </p:sp>
      <p:sp>
        <p:nvSpPr>
          <p:cNvPr id="6" name="5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 Oferta educativa de calidad</a:t>
            </a:r>
            <a:endParaRPr lang="es-MX" b="1" dirty="0">
              <a:solidFill>
                <a:srgbClr val="0070C0"/>
              </a:solidFill>
              <a:latin typeface="Gill Sans MT" panose="020B0502020104020203"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656"/>
          <a:stretch/>
        </p:blipFill>
        <p:spPr bwMode="auto">
          <a:xfrm>
            <a:off x="23881" y="756966"/>
            <a:ext cx="966521" cy="11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42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14338" y="1000710"/>
            <a:ext cx="900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030413" algn="l"/>
              </a:tabLst>
              <a:defRPr>
                <a:solidFill>
                  <a:schemeClr val="tx1"/>
                </a:solidFill>
                <a:latin typeface="Arial" pitchFamily="34" charset="0"/>
                <a:cs typeface="Arial" pitchFamily="34" charset="0"/>
              </a:defRPr>
            </a:lvl1pPr>
            <a:lvl2pPr marL="457200">
              <a:tabLst>
                <a:tab pos="2030413" algn="l"/>
              </a:tabLst>
              <a:defRPr>
                <a:solidFill>
                  <a:schemeClr val="tx1"/>
                </a:solidFill>
                <a:latin typeface="Arial" pitchFamily="34" charset="0"/>
                <a:cs typeface="Arial" pitchFamily="34" charset="0"/>
              </a:defRPr>
            </a:lvl2pPr>
            <a:lvl3pPr marL="914400">
              <a:tabLst>
                <a:tab pos="2030413" algn="l"/>
              </a:tabLst>
              <a:defRPr>
                <a:solidFill>
                  <a:schemeClr val="tx1"/>
                </a:solidFill>
                <a:latin typeface="Arial" pitchFamily="34" charset="0"/>
                <a:cs typeface="Arial" pitchFamily="34" charset="0"/>
              </a:defRPr>
            </a:lvl3pPr>
            <a:lvl4pPr marL="1371600">
              <a:tabLst>
                <a:tab pos="2030413" algn="l"/>
              </a:tabLst>
              <a:defRPr>
                <a:solidFill>
                  <a:schemeClr val="tx1"/>
                </a:solidFill>
                <a:latin typeface="Arial" pitchFamily="34" charset="0"/>
                <a:cs typeface="Arial" pitchFamily="34" charset="0"/>
              </a:defRPr>
            </a:lvl4pPr>
            <a:lvl5pPr marL="1828800">
              <a:tabLst>
                <a:tab pos="2030413" algn="l"/>
              </a:tabLst>
              <a:defRPr>
                <a:solidFill>
                  <a:schemeClr val="tx1"/>
                </a:solidFill>
                <a:latin typeface="Arial" pitchFamily="34" charset="0"/>
                <a:cs typeface="Arial" pitchFamily="34" charset="0"/>
              </a:defRPr>
            </a:lvl5pPr>
            <a:lvl6pPr fontAlgn="base">
              <a:spcBef>
                <a:spcPct val="0"/>
              </a:spcBef>
              <a:spcAft>
                <a:spcPct val="0"/>
              </a:spcAft>
              <a:tabLst>
                <a:tab pos="2030413" algn="l"/>
              </a:tabLst>
              <a:defRPr>
                <a:solidFill>
                  <a:schemeClr val="tx1"/>
                </a:solidFill>
                <a:latin typeface="Arial" pitchFamily="34" charset="0"/>
                <a:cs typeface="Arial" pitchFamily="34" charset="0"/>
              </a:defRPr>
            </a:lvl6pPr>
            <a:lvl7pPr fontAlgn="base">
              <a:spcBef>
                <a:spcPct val="0"/>
              </a:spcBef>
              <a:spcAft>
                <a:spcPct val="0"/>
              </a:spcAft>
              <a:tabLst>
                <a:tab pos="2030413" algn="l"/>
              </a:tabLst>
              <a:defRPr>
                <a:solidFill>
                  <a:schemeClr val="tx1"/>
                </a:solidFill>
                <a:latin typeface="Arial" pitchFamily="34" charset="0"/>
                <a:cs typeface="Arial" pitchFamily="34" charset="0"/>
              </a:defRPr>
            </a:lvl7pPr>
            <a:lvl8pPr fontAlgn="base">
              <a:spcBef>
                <a:spcPct val="0"/>
              </a:spcBef>
              <a:spcAft>
                <a:spcPct val="0"/>
              </a:spcAft>
              <a:tabLst>
                <a:tab pos="2030413" algn="l"/>
              </a:tabLst>
              <a:defRPr>
                <a:solidFill>
                  <a:schemeClr val="tx1"/>
                </a:solidFill>
                <a:latin typeface="Arial" pitchFamily="34" charset="0"/>
                <a:cs typeface="Arial" pitchFamily="34" charset="0"/>
              </a:defRPr>
            </a:lvl8pPr>
            <a:lvl9pPr fontAlgn="base">
              <a:spcBef>
                <a:spcPct val="0"/>
              </a:spcBef>
              <a:spcAft>
                <a:spcPct val="0"/>
              </a:spcAft>
              <a:tabLst>
                <a:tab pos="2030413"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993775" algn="l"/>
              </a:tabLst>
            </a:pPr>
            <a:r>
              <a:rPr kumimoji="0" lang="es-MX" altLang="es-MX" b="0" i="0" u="none" strike="noStrike" cap="none" normalizeH="0" baseline="0" dirty="0" smtClean="0">
                <a:ln>
                  <a:noFill/>
                </a:ln>
                <a:solidFill>
                  <a:srgbClr val="212121"/>
                </a:solidFill>
                <a:effectLst/>
                <a:latin typeface="Gill Sans MT" panose="020B0502020104020203" pitchFamily="34" charset="0"/>
                <a:ea typeface="Times New Roman" pitchFamily="18" charset="0"/>
                <a:cs typeface="Times New Roman" pitchFamily="18" charset="0"/>
              </a:rPr>
              <a:t>	En </a:t>
            </a:r>
            <a:r>
              <a:rPr kumimoji="0" lang="es-MX" altLang="es-MX" b="0" i="1" u="none" strike="noStrike" cap="none" normalizeH="0" baseline="0" dirty="0" smtClean="0">
                <a:ln>
                  <a:noFill/>
                </a:ln>
                <a:solidFill>
                  <a:srgbClr val="212121"/>
                </a:solidFill>
                <a:effectLst/>
                <a:latin typeface="Gill Sans MT" panose="020B0502020104020203" pitchFamily="34" charset="0"/>
                <a:ea typeface="Times New Roman" pitchFamily="18" charset="0"/>
                <a:cs typeface="Times New Roman" pitchFamily="18" charset="0"/>
              </a:rPr>
              <a:t>periodos </a:t>
            </a:r>
            <a:r>
              <a:rPr kumimoji="0" lang="es-MX" altLang="es-MX" b="0" i="1" u="sng" strike="noStrike" cap="none" normalizeH="0" baseline="0" dirty="0" smtClean="0">
                <a:ln>
                  <a:noFill/>
                </a:ln>
                <a:solidFill>
                  <a:srgbClr val="212121"/>
                </a:solidFill>
                <a:effectLst/>
                <a:latin typeface="Gill Sans MT" pitchFamily="34" charset="0"/>
                <a:ea typeface="Times New Roman" pitchFamily="18" charset="0"/>
                <a:cs typeface="Times New Roman" pitchFamily="18" charset="0"/>
              </a:rPr>
              <a:t>intersemestrales</a:t>
            </a:r>
            <a:r>
              <a:rPr kumimoji="0" lang="es-MX" altLang="es-MX" b="0" i="1" u="none" strike="noStrike" cap="none" normalizeH="0" baseline="0" dirty="0" smtClean="0">
                <a:ln>
                  <a:noFill/>
                </a:ln>
                <a:solidFill>
                  <a:srgbClr val="212121"/>
                </a:solidFill>
                <a:effectLst/>
                <a:latin typeface="Gill Sans MT" pitchFamily="34" charset="0"/>
                <a:ea typeface="Times New Roman" pitchFamily="18" charset="0"/>
                <a:cs typeface="Times New Roman" pitchFamily="18" charset="0"/>
              </a:rPr>
              <a:t> </a:t>
            </a:r>
            <a:r>
              <a:rPr kumimoji="0" lang="es-MX" altLang="es-MX" b="0" i="0" u="none" strike="noStrike" cap="none" normalizeH="0" baseline="0" dirty="0" smtClean="0">
                <a:ln>
                  <a:noFill/>
                </a:ln>
                <a:solidFill>
                  <a:srgbClr val="212121"/>
                </a:solidFill>
                <a:effectLst/>
                <a:latin typeface="Gill Sans MT" pitchFamily="34" charset="0"/>
                <a:ea typeface="Times New Roman" pitchFamily="18" charset="0"/>
                <a:cs typeface="Times New Roman" pitchFamily="18" charset="0"/>
              </a:rPr>
              <a:t>la matrícula del AFEL quedó conformada de la siguiente manera:</a:t>
            </a:r>
            <a:endParaRPr kumimoji="0" lang="es-MX" altLang="es-MX" b="0" i="0" u="none" strike="noStrike" cap="none" normalizeH="0" baseline="0" dirty="0" smtClean="0">
              <a:ln>
                <a:noFill/>
              </a:ln>
              <a:solidFill>
                <a:schemeClr val="tx1"/>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0413" algn="l"/>
              </a:tabLst>
            </a:pPr>
            <a:endParaRPr kumimoji="0" lang="es-MX" altLang="es-MX" b="0" i="0" u="none" strike="noStrike" cap="none" normalizeH="0" baseline="0" dirty="0" smtClean="0">
              <a:ln>
                <a:noFill/>
              </a:ln>
              <a:solidFill>
                <a:schemeClr val="tx1"/>
              </a:solidFill>
              <a:effectLst/>
              <a:latin typeface="Gill Sans MT" panose="020B0502020104020203" pitchFamily="34" charset="0"/>
            </a:endParaRPr>
          </a:p>
        </p:txBody>
      </p:sp>
      <p:sp>
        <p:nvSpPr>
          <p:cNvPr id="5" name="4 CuadroTexto"/>
          <p:cNvSpPr txBox="1"/>
          <p:nvPr/>
        </p:nvSpPr>
        <p:spPr>
          <a:xfrm>
            <a:off x="558354" y="6133023"/>
            <a:ext cx="4752528" cy="707886"/>
          </a:xfrm>
          <a:prstGeom prst="rect">
            <a:avLst/>
          </a:prstGeom>
          <a:solidFill>
            <a:schemeClr val="tx1">
              <a:lumMod val="65000"/>
              <a:lumOff val="35000"/>
            </a:schemeClr>
          </a:solidFill>
        </p:spPr>
        <p:txBody>
          <a:bodyPr wrap="square" rtlCol="0">
            <a:spAutoFit/>
          </a:bodyPr>
          <a:lstStyle/>
          <a:p>
            <a:r>
              <a:rPr lang="es-MX" dirty="0" smtClean="0">
                <a:solidFill>
                  <a:schemeClr val="bg1"/>
                </a:solidFill>
                <a:latin typeface="Gill Sans MT" panose="020B0502020104020203" pitchFamily="34" charset="0"/>
              </a:rPr>
              <a:t>107 estudiantes fueron atendidos en estos periodos.</a:t>
            </a:r>
            <a:endParaRPr lang="es-MX" dirty="0">
              <a:solidFill>
                <a:schemeClr val="bg1"/>
              </a:solidFill>
              <a:latin typeface="Gill Sans MT" panose="020B0502020104020203" pitchFamily="34" charset="0"/>
            </a:endParaRPr>
          </a:p>
        </p:txBody>
      </p:sp>
      <p:sp>
        <p:nvSpPr>
          <p:cNvPr id="9" name="8 CuadroTexto"/>
          <p:cNvSpPr txBox="1"/>
          <p:nvPr/>
        </p:nvSpPr>
        <p:spPr>
          <a:xfrm>
            <a:off x="1494458" y="2891502"/>
            <a:ext cx="2880320" cy="276999"/>
          </a:xfrm>
          <a:prstGeom prst="rect">
            <a:avLst/>
          </a:prstGeom>
          <a:noFill/>
        </p:spPr>
        <p:txBody>
          <a:bodyPr wrap="square" rtlCol="0">
            <a:spAutoFit/>
          </a:bodyPr>
          <a:lstStyle/>
          <a:p>
            <a:r>
              <a:rPr lang="es-MX" sz="1200" b="1" dirty="0" smtClean="0"/>
              <a:t>Gráfica 1.2 Matrícula intersemestral</a:t>
            </a:r>
            <a:endParaRPr lang="es-MX" sz="1200" b="1" dirty="0"/>
          </a:p>
        </p:txBody>
      </p:sp>
      <p:sp>
        <p:nvSpPr>
          <p:cNvPr id="10" name="9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 Oferta educativa de calidad</a:t>
            </a:r>
            <a:endParaRPr lang="es-MX" b="1" dirty="0">
              <a:solidFill>
                <a:srgbClr val="0070C0"/>
              </a:solidFill>
              <a:latin typeface="Gill Sans MT" panose="020B0502020104020203" pitchFamily="34" charset="0"/>
            </a:endParaRPr>
          </a:p>
        </p:txBody>
      </p:sp>
      <p:graphicFrame>
        <p:nvGraphicFramePr>
          <p:cNvPr id="11" name="3 Gráfico"/>
          <p:cNvGraphicFramePr>
            <a:graphicFrameLocks/>
          </p:cNvGraphicFramePr>
          <p:nvPr>
            <p:extLst>
              <p:ext uri="{D42A27DB-BD31-4B8C-83A1-F6EECF244321}">
                <p14:modId xmlns:p14="http://schemas.microsoft.com/office/powerpoint/2010/main" val="1552836878"/>
              </p:ext>
            </p:extLst>
          </p:nvPr>
        </p:nvGraphicFramePr>
        <p:xfrm>
          <a:off x="713843" y="3189570"/>
          <a:ext cx="4813061"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460" y="1934492"/>
            <a:ext cx="3939877" cy="490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776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74378" y="936253"/>
            <a:ext cx="8640960" cy="707886"/>
          </a:xfrm>
          <a:prstGeom prst="rect">
            <a:avLst/>
          </a:prstGeom>
          <a:noFill/>
        </p:spPr>
        <p:txBody>
          <a:bodyPr wrap="square" rtlCol="0">
            <a:spAutoFit/>
          </a:bodyPr>
          <a:lstStyle/>
          <a:p>
            <a:pPr algn="just"/>
            <a:r>
              <a:rPr lang="es-MX" dirty="0" smtClean="0">
                <a:latin typeface="Gill Sans MT" panose="020B0502020104020203" pitchFamily="34" charset="0"/>
              </a:rPr>
              <a:t>	La atención de alumnos en AFEL representó para el periodo que se reporta, el quehacer mayor de la entidad, con un 91% de la matrícula. </a:t>
            </a:r>
            <a:endParaRPr lang="es-MX" dirty="0">
              <a:latin typeface="Gill Sans MT" panose="020B0502020104020203" pitchFamily="34" charset="0"/>
            </a:endParaRPr>
          </a:p>
        </p:txBody>
      </p:sp>
      <p:sp>
        <p:nvSpPr>
          <p:cNvPr id="7" name="6 CuadroTexto"/>
          <p:cNvSpPr txBox="1"/>
          <p:nvPr/>
        </p:nvSpPr>
        <p:spPr>
          <a:xfrm>
            <a:off x="1638474" y="6123731"/>
            <a:ext cx="6768752" cy="1077218"/>
          </a:xfrm>
          <a:prstGeom prst="rect">
            <a:avLst/>
          </a:prstGeom>
          <a:solidFill>
            <a:schemeClr val="tx1">
              <a:lumMod val="65000"/>
              <a:lumOff val="35000"/>
            </a:schemeClr>
          </a:solidFill>
        </p:spPr>
        <p:txBody>
          <a:bodyPr wrap="square" rtlCol="0">
            <a:spAutoFit/>
          </a:bodyPr>
          <a:lstStyle/>
          <a:p>
            <a:pPr algn="just"/>
            <a:r>
              <a:rPr lang="es-MX" dirty="0" smtClean="0">
                <a:solidFill>
                  <a:schemeClr val="bg1"/>
                </a:solidFill>
              </a:rPr>
              <a:t>De los alumnos inscritos, 956 cursaron alguna EE de Elección Libre y  96 en Licenciatura, haciendo un total de </a:t>
            </a:r>
            <a:r>
              <a:rPr lang="es-MX" sz="2400" b="1" dirty="0" smtClean="0">
                <a:solidFill>
                  <a:schemeClr val="bg1"/>
                </a:solidFill>
              </a:rPr>
              <a:t>1052 alumnos atendidos</a:t>
            </a:r>
            <a:r>
              <a:rPr lang="es-MX" dirty="0" smtClean="0">
                <a:solidFill>
                  <a:schemeClr val="bg1"/>
                </a:solidFill>
              </a:rPr>
              <a:t>.</a:t>
            </a:r>
          </a:p>
        </p:txBody>
      </p:sp>
      <p:sp>
        <p:nvSpPr>
          <p:cNvPr id="8" name="7 CuadroTexto"/>
          <p:cNvSpPr txBox="1"/>
          <p:nvPr/>
        </p:nvSpPr>
        <p:spPr>
          <a:xfrm>
            <a:off x="523164" y="283890"/>
            <a:ext cx="8352928" cy="400110"/>
          </a:xfrm>
          <a:prstGeom prst="rect">
            <a:avLst/>
          </a:prstGeom>
          <a:noFill/>
        </p:spPr>
        <p:txBody>
          <a:bodyPr wrap="square" rtlCol="0">
            <a:spAutoFit/>
          </a:bodyPr>
          <a:lstStyle/>
          <a:p>
            <a:r>
              <a:rPr lang="es-MX" b="1" dirty="0" smtClean="0">
                <a:solidFill>
                  <a:srgbClr val="0070C0"/>
                </a:solidFill>
                <a:latin typeface="Gill Sans MT" panose="020B0502020104020203" pitchFamily="34" charset="0"/>
              </a:rPr>
              <a:t>I Oferta educativa de calidad</a:t>
            </a:r>
            <a:endParaRPr lang="es-MX" b="1" dirty="0">
              <a:solidFill>
                <a:srgbClr val="0070C0"/>
              </a:solidFill>
              <a:latin typeface="Gill Sans MT" panose="020B0502020104020203" pitchFamily="34" charset="0"/>
            </a:endParaRPr>
          </a:p>
        </p:txBody>
      </p:sp>
      <p:graphicFrame>
        <p:nvGraphicFramePr>
          <p:cNvPr id="9" name="4 Gráfico"/>
          <p:cNvGraphicFramePr>
            <a:graphicFrameLocks/>
          </p:cNvGraphicFramePr>
          <p:nvPr>
            <p:extLst>
              <p:ext uri="{D42A27DB-BD31-4B8C-83A1-F6EECF244321}">
                <p14:modId xmlns:p14="http://schemas.microsoft.com/office/powerpoint/2010/main" val="3064734443"/>
              </p:ext>
            </p:extLst>
          </p:nvPr>
        </p:nvGraphicFramePr>
        <p:xfrm>
          <a:off x="2214538" y="2160389"/>
          <a:ext cx="5760640"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1881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3234 Presentacion PPT_4 a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3234 Presentacion PPT_4 a 3</Template>
  <TotalTime>1920</TotalTime>
  <Words>1170</Words>
  <Application>Microsoft Office PowerPoint</Application>
  <PresentationFormat>Personalizado</PresentationFormat>
  <Paragraphs>238</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3234 Presentacion PPT_4 a 3</vt:lpstr>
      <vt:lpstr>Presentación de PowerPoint</vt:lpstr>
      <vt:lpstr>Fundamento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UV</dc:creator>
  <cp:lastModifiedBy>uv</cp:lastModifiedBy>
  <cp:revision>121</cp:revision>
  <dcterms:created xsi:type="dcterms:W3CDTF">2018-09-18T16:38:48Z</dcterms:created>
  <dcterms:modified xsi:type="dcterms:W3CDTF">2019-09-28T00:22:04Z</dcterms:modified>
</cp:coreProperties>
</file>