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19" autoAdjust="0"/>
  </p:normalViewPr>
  <p:slideViewPr>
    <p:cSldViewPr snapToGrid="0" snapToObjects="1">
      <p:cViewPr>
        <p:scale>
          <a:sx n="139" d="100"/>
          <a:sy n="139" d="100"/>
        </p:scale>
        <p:origin x="1368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47D8A-479A-514C-9C68-574CE55E6CC9}" type="datetimeFigureOut">
              <a:rPr lang="es-ES" smtClean="0"/>
              <a:t>4/10/16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4972C-76A7-4F43-9A4A-EE201A8F80A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691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96263-F707-B54C-B05B-888F9EFA912F}" type="datetimeFigureOut">
              <a:rPr lang="es-ES" smtClean="0"/>
              <a:t>4/10/16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6F648-B338-F54E-A3D2-B8D3FDDD7A1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863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6F93-B585-1944-BF56-31E2F2232A37}" type="datetime1">
              <a:rPr lang="es-MX" smtClean="0"/>
              <a:t>04/10/16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47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C78BC-812A-5947-84ED-B0E2FAA29DA9}" type="datetime1">
              <a:rPr lang="es-MX" smtClean="0"/>
              <a:t>04/10/16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68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7FF1-07B5-E74C-90B6-9DEFC7C67AE3}" type="datetime1">
              <a:rPr lang="es-MX" smtClean="0"/>
              <a:t>04/10/16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29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6235-7FA1-4340-B997-D4B3375B1DF5}" type="datetime1">
              <a:rPr lang="es-MX" smtClean="0"/>
              <a:t>04/10/16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95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7D9-6CBD-A54D-9AC0-FBA56FBFD7C9}" type="datetime1">
              <a:rPr lang="es-MX" smtClean="0"/>
              <a:t>04/10/16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4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252-ED3B-DB46-BC2B-FF8FB0897898}" type="datetime1">
              <a:rPr lang="es-MX" smtClean="0"/>
              <a:t>04/10/16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3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7EE7-38F9-624A-909A-92AFC7B36A24}" type="datetime1">
              <a:rPr lang="es-MX" smtClean="0"/>
              <a:t>04/10/16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48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F654-7AE8-F34D-B47D-14CD7072E88C}" type="datetime1">
              <a:rPr lang="es-MX" smtClean="0"/>
              <a:t>04/10/16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17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F560-925C-9B41-954A-889FB8324857}" type="datetime1">
              <a:rPr lang="es-MX" smtClean="0"/>
              <a:t>04/10/16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1D4C-BF5E-A447-9D4D-0FBB841647A5}" type="datetime1">
              <a:rPr lang="es-MX" smtClean="0"/>
              <a:t>04/10/16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6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57FF-7216-264A-A0EF-048D520EADAD}" type="datetime1">
              <a:rPr lang="es-MX" smtClean="0"/>
              <a:t>04/10/16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12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9893-5C24-D44E-BFA3-F0F1BC5BDA22}" type="datetime1">
              <a:rPr lang="es-MX" smtClean="0"/>
              <a:t>04/10/16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5DE7B-1278-4243-AB3F-F6F6D22AC47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04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Documento_de_Microsoft_Word6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Documento_de_Microsoft_Word7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Documento_de_Microsoft_Word8.docx"/><Relationship Id="rId5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Documento_de_Microsoft_Word9.docx"/><Relationship Id="rId5" Type="http://schemas.openxmlformats.org/officeDocument/2006/relationships/image" Target="../media/image1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package" Target="../embeddings/Documento_de_Microsoft_Word10.doc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package" Target="../embeddings/Documento_de_Microsoft_Word11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package" Target="../embeddings/Documento_de_Microsoft_Word12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package" Target="../embeddings/Documento_de_Microsoft_Word13.docx"/><Relationship Id="rId5" Type="http://schemas.openxmlformats.org/officeDocument/2006/relationships/image" Target="../media/image1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package" Target="../embeddings/Documento_de_Microsoft_Word14.docx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package" Target="../embeddings/Documento_de_Microsoft_Word15.docx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package" Target="../embeddings/Documento_de_Microsoft_Word16.docx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package" Target="../embeddings/Documento_de_Microsoft_Word17.docx"/><Relationship Id="rId5" Type="http://schemas.openxmlformats.org/officeDocument/2006/relationships/image" Target="../media/image18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package" Target="../embeddings/Documento_de_Microsoft_Word18.docx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e_Microsoft_Word1.docx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o_de_Microsoft_Word2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Documento_de_Microsoft_Word3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Documento_de_Microsoft_Word4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Documento_de_Microsoft_Word5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10-02 a las 4.46.49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151466"/>
            <a:ext cx="8229601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596024"/>
              </p:ext>
            </p:extLst>
          </p:nvPr>
        </p:nvGraphicFramePr>
        <p:xfrm>
          <a:off x="190500" y="1231900"/>
          <a:ext cx="87630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o" r:id="rId4" imgW="8763000" imgH="4394200" progId="Word.Document.12">
                  <p:embed/>
                </p:oleObj>
              </mc:Choice>
              <mc:Fallback>
                <p:oleObj name="Documento" r:id="rId4" imgW="8763000" imgH="439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231900"/>
                        <a:ext cx="8763000" cy="439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5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65135"/>
              </p:ext>
            </p:extLst>
          </p:nvPr>
        </p:nvGraphicFramePr>
        <p:xfrm>
          <a:off x="190500" y="2070100"/>
          <a:ext cx="87630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o" r:id="rId4" imgW="8763000" imgH="2717800" progId="Word.Document.12">
                  <p:embed/>
                </p:oleObj>
              </mc:Choice>
              <mc:Fallback>
                <p:oleObj name="Documento" r:id="rId4" imgW="8763000" imgH="271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2070100"/>
                        <a:ext cx="8763000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9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10763"/>
              </p:ext>
            </p:extLst>
          </p:nvPr>
        </p:nvGraphicFramePr>
        <p:xfrm>
          <a:off x="222250" y="1060450"/>
          <a:ext cx="86995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o" r:id="rId4" imgW="8699500" imgH="4737100" progId="Word.Document.12">
                  <p:embed/>
                </p:oleObj>
              </mc:Choice>
              <mc:Fallback>
                <p:oleObj name="Documento" r:id="rId4" imgW="8699500" imgH="473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060450"/>
                        <a:ext cx="8699500" cy="473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3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14428"/>
              </p:ext>
            </p:extLst>
          </p:nvPr>
        </p:nvGraphicFramePr>
        <p:xfrm>
          <a:off x="222250" y="1155700"/>
          <a:ext cx="86995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o" r:id="rId4" imgW="8699500" imgH="4546600" progId="Word.Document.12">
                  <p:embed/>
                </p:oleObj>
              </mc:Choice>
              <mc:Fallback>
                <p:oleObj name="Documento" r:id="rId4" imgW="8699500" imgH="454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155700"/>
                        <a:ext cx="8699500" cy="454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0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800879"/>
              </p:ext>
            </p:extLst>
          </p:nvPr>
        </p:nvGraphicFramePr>
        <p:xfrm>
          <a:off x="190500" y="1162050"/>
          <a:ext cx="87630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o" r:id="rId4" imgW="8763000" imgH="4533900" progId="Word.Document.12">
                  <p:embed/>
                </p:oleObj>
              </mc:Choice>
              <mc:Fallback>
                <p:oleObj name="Documento" r:id="rId4" imgW="8763000" imgH="453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162050"/>
                        <a:ext cx="8763000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8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97702"/>
              </p:ext>
            </p:extLst>
          </p:nvPr>
        </p:nvGraphicFramePr>
        <p:xfrm>
          <a:off x="222250" y="1231900"/>
          <a:ext cx="8699500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o" r:id="rId4" imgW="8699500" imgH="4394200" progId="Word.Document.12">
                  <p:embed/>
                </p:oleObj>
              </mc:Choice>
              <mc:Fallback>
                <p:oleObj name="Documento" r:id="rId4" imgW="8699500" imgH="439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231900"/>
                        <a:ext cx="8699500" cy="439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5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39910"/>
              </p:ext>
            </p:extLst>
          </p:nvPr>
        </p:nvGraphicFramePr>
        <p:xfrm>
          <a:off x="254000" y="939800"/>
          <a:ext cx="86360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o" r:id="rId4" imgW="8636000" imgH="4978400" progId="Word.Document.12">
                  <p:embed/>
                </p:oleObj>
              </mc:Choice>
              <mc:Fallback>
                <p:oleObj name="Documento" r:id="rId4" imgW="8636000" imgH="49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0" y="939800"/>
                        <a:ext cx="8636000" cy="497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2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059106"/>
              </p:ext>
            </p:extLst>
          </p:nvPr>
        </p:nvGraphicFramePr>
        <p:xfrm>
          <a:off x="190500" y="1041400"/>
          <a:ext cx="8763000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o" r:id="rId4" imgW="8763000" imgH="4775200" progId="Word.Document.12">
                  <p:embed/>
                </p:oleObj>
              </mc:Choice>
              <mc:Fallback>
                <p:oleObj name="Documento" r:id="rId4" imgW="8763000" imgH="477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041400"/>
                        <a:ext cx="8763000" cy="477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0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06941"/>
              </p:ext>
            </p:extLst>
          </p:nvPr>
        </p:nvGraphicFramePr>
        <p:xfrm>
          <a:off x="222250" y="1841500"/>
          <a:ext cx="86995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o" r:id="rId4" imgW="8699500" imgH="3175000" progId="Word.Document.12">
                  <p:embed/>
                </p:oleObj>
              </mc:Choice>
              <mc:Fallback>
                <p:oleObj name="Documento" r:id="rId4" imgW="8699500" imgH="317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841500"/>
                        <a:ext cx="8699500" cy="317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3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02274"/>
              </p:ext>
            </p:extLst>
          </p:nvPr>
        </p:nvGraphicFramePr>
        <p:xfrm>
          <a:off x="222250" y="1098550"/>
          <a:ext cx="86995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o" r:id="rId4" imgW="8699500" imgH="4660900" progId="Word.Document.12">
                  <p:embed/>
                </p:oleObj>
              </mc:Choice>
              <mc:Fallback>
                <p:oleObj name="Documento" r:id="rId4" imgW="8699500" imgH="466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098550"/>
                        <a:ext cx="8699500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2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s-MX" dirty="0"/>
              <a:t>La Comisión Interinstitucional para la Formación de Recursos Humanos para la Salud (CIFRHS), </a:t>
            </a:r>
            <a:r>
              <a:rPr lang="es-MX" dirty="0">
                <a:solidFill>
                  <a:srgbClr val="0000FF"/>
                </a:solidFill>
              </a:rPr>
              <a:t>coadyuva en el establecimiento de requisitos para la apertura y funcionamiento de instituciones dedicadas a la formación, capacitación y actualización de recursos humanos para la salud. </a:t>
            </a:r>
            <a:r>
              <a:rPr lang="es-MX" dirty="0"/>
              <a:t>En ese sentido, la calidad de la enseñanza de los recursos en formación se vuelve fundamental, al ser la piedra angular para hacer frente a la problemática de salud de la población y contar con profesionales capacitados y especializados.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20</a:t>
            </a:fld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962168"/>
              </p:ext>
            </p:extLst>
          </p:nvPr>
        </p:nvGraphicFramePr>
        <p:xfrm>
          <a:off x="222250" y="1314450"/>
          <a:ext cx="86995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o" r:id="rId4" imgW="8699500" imgH="4229100" progId="Word.Document.12">
                  <p:embed/>
                </p:oleObj>
              </mc:Choice>
              <mc:Fallback>
                <p:oleObj name="Documento" r:id="rId4" imgW="8699500" imgH="422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314450"/>
                        <a:ext cx="86995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1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3600"/>
              </p:ext>
            </p:extLst>
          </p:nvPr>
        </p:nvGraphicFramePr>
        <p:xfrm>
          <a:off x="190500" y="1574800"/>
          <a:ext cx="87630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o" r:id="rId4" imgW="8763000" imgH="3708400" progId="Word.Document.12">
                  <p:embed/>
                </p:oleObj>
              </mc:Choice>
              <mc:Fallback>
                <p:oleObj name="Documento" r:id="rId4" imgW="8763000" imgH="370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574800"/>
                        <a:ext cx="87630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13970"/>
              </p:ext>
            </p:extLst>
          </p:nvPr>
        </p:nvGraphicFramePr>
        <p:xfrm>
          <a:off x="222250" y="1339850"/>
          <a:ext cx="86995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o" r:id="rId4" imgW="8699500" imgH="4178300" progId="Word.Document.12">
                  <p:embed/>
                </p:oleObj>
              </mc:Choice>
              <mc:Fallback>
                <p:oleObj name="Documento" r:id="rId4" imgW="86995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339850"/>
                        <a:ext cx="86995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8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MX" dirty="0"/>
              <a:t>el Comité de Evaluación (COEVA) de la CIFRHS elaboró los </a:t>
            </a:r>
            <a:r>
              <a:rPr lang="es-MX" dirty="0">
                <a:solidFill>
                  <a:srgbClr val="0000FF"/>
                </a:solidFill>
              </a:rPr>
              <a:t>Criterios Esenciales </a:t>
            </a:r>
            <a:r>
              <a:rPr lang="es-MX" dirty="0"/>
              <a:t>para Evaluar Planes y Programas de Estudio para la Apertura de Carreras de la Salud (CEEPPACS)</a:t>
            </a:r>
            <a:r>
              <a:rPr lang="es-MX" dirty="0" smtClean="0"/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s-MX" dirty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s-MX" dirty="0">
                <a:solidFill>
                  <a:srgbClr val="0000FF"/>
                </a:solidFill>
              </a:rPr>
              <a:t>9 Criterios de Evaluación, que se consideran esenciales para el buen funcionamiento de un plan de estudios </a:t>
            </a:r>
            <a:r>
              <a:rPr lang="es-MX" dirty="0"/>
              <a:t>y hacen énfasis en las competencias del perfil profesional y en las características de los campos clínicos.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5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571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rgbClr val="0000FF"/>
                </a:solidFill>
              </a:rPr>
              <a:t>Criterios de Evaluación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792749"/>
            <a:ext cx="8229600" cy="859896"/>
          </a:xfrm>
        </p:spPr>
        <p:txBody>
          <a:bodyPr>
            <a:normAutofit fontScale="77500" lnSpcReduction="20000"/>
          </a:bodyPr>
          <a:lstStyle/>
          <a:p>
            <a:pPr lvl="0"/>
            <a:endParaRPr lang="es-ES" sz="2400" dirty="0"/>
          </a:p>
          <a:p>
            <a:pPr marL="0" indent="0">
              <a:buNone/>
            </a:pPr>
            <a:r>
              <a:rPr lang="es-MX" sz="2400" b="1" dirty="0"/>
              <a:t>Favorable: </a:t>
            </a:r>
            <a:r>
              <a:rPr lang="es-MX" sz="2400" dirty="0"/>
              <a:t>151 puntos o más, siempre y cuando cubra 89 puntos en la primera parte.</a:t>
            </a:r>
          </a:p>
          <a:p>
            <a:pPr marL="0" lvl="0" indent="0">
              <a:buNone/>
            </a:pPr>
            <a:endParaRPr lang="es-MX" sz="2400" dirty="0"/>
          </a:p>
          <a:p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64966"/>
              </p:ext>
            </p:extLst>
          </p:nvPr>
        </p:nvGraphicFramePr>
        <p:xfrm>
          <a:off x="541864" y="1180571"/>
          <a:ext cx="8144936" cy="4653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936"/>
                <a:gridCol w="7112000"/>
              </a:tblGrid>
              <a:tr h="904698">
                <a:tc>
                  <a:txBody>
                    <a:bodyPr/>
                    <a:lstStyle/>
                    <a:p>
                      <a:r>
                        <a:rPr lang="es-ES" dirty="0" smtClean="0"/>
                        <a:t>Partes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Criterios</a:t>
                      </a:r>
                      <a:endParaRPr lang="es-ES" dirty="0"/>
                    </a:p>
                  </a:txBody>
                  <a:tcPr/>
                </a:tc>
              </a:tr>
              <a:tr h="904698">
                <a:tc>
                  <a:txBody>
                    <a:bodyPr/>
                    <a:lstStyle/>
                    <a:p>
                      <a:r>
                        <a:rPr lang="es-ES" dirty="0" smtClean="0"/>
                        <a:t>Primera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800" dirty="0" smtClean="0"/>
                        <a:t>1. Campo disciplinar</a:t>
                      </a:r>
                      <a:endParaRPr lang="es-MX" sz="1800" dirty="0" smtClean="0"/>
                    </a:p>
                    <a:p>
                      <a:pPr lvl="0"/>
                      <a:r>
                        <a:rPr lang="es-ES" sz="1800" dirty="0" smtClean="0"/>
                        <a:t>2. Perfil profesional</a:t>
                      </a:r>
                      <a:endParaRPr lang="es-MX" sz="1800" dirty="0" smtClean="0"/>
                    </a:p>
                    <a:p>
                      <a:pPr lvl="0"/>
                      <a:r>
                        <a:rPr lang="es-ES" sz="1800" dirty="0" smtClean="0"/>
                        <a:t>3. Perfil del docente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4. Campo clínico </a:t>
                      </a:r>
                      <a:endParaRPr lang="es-MX" sz="1800" dirty="0" smtClean="0"/>
                    </a:p>
                    <a:p>
                      <a:pPr lvl="0"/>
                      <a:endParaRPr lang="es-MX" sz="180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904698">
                <a:tc>
                  <a:txBody>
                    <a:bodyPr/>
                    <a:lstStyle/>
                    <a:p>
                      <a:r>
                        <a:rPr lang="es-ES" dirty="0" smtClean="0"/>
                        <a:t>Segunda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5. Sistema de evaluación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6. Estructura curricular y programas de estudio</a:t>
                      </a:r>
                      <a:endParaRPr lang="es-MX" sz="18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7. Perfil de ingreso</a:t>
                      </a:r>
                      <a:endParaRPr lang="es-MX" sz="18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8. Acervo bibliohemerográfico básico y complementario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/>
                        <a:t>9. Infraestructura y equipamiento </a:t>
                      </a:r>
                      <a:endParaRPr lang="es-MX" sz="18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1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71619"/>
              </p:ext>
            </p:extLst>
          </p:nvPr>
        </p:nvGraphicFramePr>
        <p:xfrm>
          <a:off x="222250" y="698500"/>
          <a:ext cx="8699500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o" r:id="rId4" imgW="8699500" imgH="5461000" progId="Word.Document.12">
                  <p:embed/>
                </p:oleObj>
              </mc:Choice>
              <mc:Fallback>
                <p:oleObj name="Documento" r:id="rId4" imgW="8699500" imgH="546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698500"/>
                        <a:ext cx="8699500" cy="546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7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496660"/>
              </p:ext>
            </p:extLst>
          </p:nvPr>
        </p:nvGraphicFramePr>
        <p:xfrm>
          <a:off x="190500" y="658284"/>
          <a:ext cx="8763000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o" r:id="rId4" imgW="8763000" imgH="5092700" progId="Word.Document.12">
                  <p:embed/>
                </p:oleObj>
              </mc:Choice>
              <mc:Fallback>
                <p:oleObj name="Documento" r:id="rId4" imgW="8763000" imgH="509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658284"/>
                        <a:ext cx="8763000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8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DE7B-1278-4243-AB3F-F6F6D22AC47D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647906"/>
              </p:ext>
            </p:extLst>
          </p:nvPr>
        </p:nvGraphicFramePr>
        <p:xfrm>
          <a:off x="222250" y="1297517"/>
          <a:ext cx="86995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o" r:id="rId4" imgW="8699500" imgH="3619500" progId="Word.Document.12">
                  <p:embed/>
                </p:oleObj>
              </mc:Choice>
              <mc:Fallback>
                <p:oleObj name="Documento" r:id="rId4" imgW="8699500" imgH="361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1297517"/>
                        <a:ext cx="869950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771802"/>
              </p:ext>
            </p:extLst>
          </p:nvPr>
        </p:nvGraphicFramePr>
        <p:xfrm>
          <a:off x="190500" y="1708150"/>
          <a:ext cx="87630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o" r:id="rId4" imgW="8763000" imgH="3441700" progId="Word.Document.12">
                  <p:embed/>
                </p:oleObj>
              </mc:Choice>
              <mc:Fallback>
                <p:oleObj name="Documento" r:id="rId4" imgW="87630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708150"/>
                        <a:ext cx="8763000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5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48889"/>
              </p:ext>
            </p:extLst>
          </p:nvPr>
        </p:nvGraphicFramePr>
        <p:xfrm>
          <a:off x="222250" y="793750"/>
          <a:ext cx="86995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o" r:id="rId4" imgW="8699500" imgH="5270500" progId="Word.Document.12">
                  <p:embed/>
                </p:oleObj>
              </mc:Choice>
              <mc:Fallback>
                <p:oleObj name="Documento" r:id="rId4" imgW="8699500" imgH="527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793750"/>
                        <a:ext cx="8699500" cy="527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8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234</Words>
  <Application>Microsoft Macintosh PowerPoint</Application>
  <PresentationFormat>Presentación en pantalla (4:3)</PresentationFormat>
  <Paragraphs>29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Tema de Office</vt:lpstr>
      <vt:lpstr>Documento</vt:lpstr>
      <vt:lpstr>Presentación de PowerPoint</vt:lpstr>
      <vt:lpstr>Presentación de PowerPoint</vt:lpstr>
      <vt:lpstr>Presentación de PowerPoint</vt:lpstr>
      <vt:lpstr>Criterios de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MACBOOKPRO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Bartolo Gomez</dc:creator>
  <cp:lastModifiedBy>Granados Ramos Dora Elizabeth</cp:lastModifiedBy>
  <cp:revision>17</cp:revision>
  <dcterms:created xsi:type="dcterms:W3CDTF">2016-10-02T21:29:30Z</dcterms:created>
  <dcterms:modified xsi:type="dcterms:W3CDTF">2016-10-04T14:25:43Z</dcterms:modified>
</cp:coreProperties>
</file>