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9" r:id="rId2"/>
    <p:sldId id="265" r:id="rId3"/>
    <p:sldId id="256" r:id="rId4"/>
    <p:sldId id="257" r:id="rId5"/>
    <p:sldId id="266" r:id="rId6"/>
    <p:sldId id="267" r:id="rId7"/>
    <p:sldId id="260" r:id="rId8"/>
    <p:sldId id="261" r:id="rId9"/>
    <p:sldId id="262" r:id="rId10"/>
    <p:sldId id="263" r:id="rId11"/>
    <p:sldId id="264"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4AF"/>
    <a:srgbClr val="32AB5A"/>
    <a:srgbClr val="1E54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25"/>
  </p:normalViewPr>
  <p:slideViewPr>
    <p:cSldViewPr snapToGrid="0" snapToObjects="1">
      <p:cViewPr varScale="1">
        <p:scale>
          <a:sx n="70" d="100"/>
          <a:sy n="70"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7FE87-2FCE-0641-A5AB-A9E9D52109EC}" type="datetimeFigureOut">
              <a:rPr lang="es-MX" smtClean="0"/>
              <a:t>19/02/2021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C0CC7-E976-134A-8D26-266DC8A03533}" type="slidenum">
              <a:rPr lang="es-MX" smtClean="0"/>
              <a:t>‹Nº›</a:t>
            </a:fld>
            <a:endParaRPr lang="es-MX"/>
          </a:p>
        </p:txBody>
      </p:sp>
    </p:spTree>
    <p:extLst>
      <p:ext uri="{BB962C8B-B14F-4D97-AF65-F5344CB8AC3E}">
        <p14:creationId xmlns:p14="http://schemas.microsoft.com/office/powerpoint/2010/main" val="1015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61" y="0"/>
            <a:ext cx="12195561" cy="6964822"/>
          </a:xfrm>
          <a:prstGeom prst="rect">
            <a:avLst/>
          </a:prstGeom>
        </p:spPr>
      </p:pic>
      <p:sp>
        <p:nvSpPr>
          <p:cNvPr id="2" name="Título 1">
            <a:extLst>
              <a:ext uri="{FF2B5EF4-FFF2-40B4-BE49-F238E27FC236}">
                <a16:creationId xmlns:a16="http://schemas.microsoft.com/office/drawing/2014/main" xmlns="" id="{54A04598-D4A9-794A-80C0-1566B9244CBD}"/>
              </a:ext>
            </a:extLst>
          </p:cNvPr>
          <p:cNvSpPr>
            <a:spLocks noGrp="1"/>
          </p:cNvSpPr>
          <p:nvPr>
            <p:ph type="ctrTitle"/>
          </p:nvPr>
        </p:nvSpPr>
        <p:spPr>
          <a:xfrm>
            <a:off x="447230" y="2931206"/>
            <a:ext cx="9144000" cy="1609325"/>
          </a:xfrm>
        </p:spPr>
        <p:txBody>
          <a:bodyPr anchor="b"/>
          <a:lstStyle>
            <a:lvl1pPr algn="ctr">
              <a:defRPr sz="6000">
                <a:solidFill>
                  <a:schemeClr val="tx1">
                    <a:lumMod val="85000"/>
                    <a:lumOff val="15000"/>
                  </a:schemeClr>
                </a:solidFill>
              </a:defRPr>
            </a:lvl1pPr>
          </a:lstStyle>
          <a:p>
            <a:r>
              <a:rPr lang="es-MX" dirty="0"/>
              <a:t>Haz clic para modificar el estilo de título del patrón</a:t>
            </a:r>
          </a:p>
        </p:txBody>
      </p:sp>
      <p:sp>
        <p:nvSpPr>
          <p:cNvPr id="3" name="Subtítulo 2">
            <a:extLst>
              <a:ext uri="{FF2B5EF4-FFF2-40B4-BE49-F238E27FC236}">
                <a16:creationId xmlns:a16="http://schemas.microsoft.com/office/drawing/2014/main" xmlns="" id="{053625F9-D786-A348-A410-993BEAEE8562}"/>
              </a:ext>
            </a:extLst>
          </p:cNvPr>
          <p:cNvSpPr>
            <a:spLocks noGrp="1"/>
          </p:cNvSpPr>
          <p:nvPr>
            <p:ph type="subTitle" idx="1"/>
          </p:nvPr>
        </p:nvSpPr>
        <p:spPr>
          <a:xfrm>
            <a:off x="447230" y="459388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xmlns="" id="{15819622-081B-A943-904E-1CE7CDC76CE4}"/>
              </a:ext>
            </a:extLst>
          </p:cNvPr>
          <p:cNvSpPr>
            <a:spLocks noGrp="1"/>
          </p:cNvSpPr>
          <p:nvPr>
            <p:ph type="dt" sz="half" idx="10"/>
          </p:nvPr>
        </p:nvSpPr>
        <p:spPr/>
        <p:txBody>
          <a:bodyPr/>
          <a:lstStyle/>
          <a:p>
            <a:fld id="{80B92719-C68B-464A-AE30-4DB608CC39FE}" type="datetimeFigureOut">
              <a:rPr lang="es-MX" smtClean="0"/>
              <a:t>19/02/2021</a:t>
            </a:fld>
            <a:endParaRPr lang="es-MX"/>
          </a:p>
        </p:txBody>
      </p:sp>
      <p:sp>
        <p:nvSpPr>
          <p:cNvPr id="5" name="Marcador de pie de página 4">
            <a:extLst>
              <a:ext uri="{FF2B5EF4-FFF2-40B4-BE49-F238E27FC236}">
                <a16:creationId xmlns:a16="http://schemas.microsoft.com/office/drawing/2014/main" xmlns="" id="{E17ADEB8-3456-E849-AA49-E73B8CF24A8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10EAF818-7C7D-4E48-897D-9D7C7B4A358C}"/>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299788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C3874C-4FDA-0C45-AB78-BBD63FCE3114}"/>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xmlns="" id="{19BBFE41-CB09-344B-A27C-10C2AB993D2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7CE0C989-CB0B-594F-9E7D-D74AC9E6B663}"/>
              </a:ext>
            </a:extLst>
          </p:cNvPr>
          <p:cNvSpPr>
            <a:spLocks noGrp="1"/>
          </p:cNvSpPr>
          <p:nvPr>
            <p:ph type="dt" sz="half" idx="10"/>
          </p:nvPr>
        </p:nvSpPr>
        <p:spPr/>
        <p:txBody>
          <a:bodyPr/>
          <a:lstStyle/>
          <a:p>
            <a:fld id="{80B92719-C68B-464A-AE30-4DB608CC39FE}" type="datetimeFigureOut">
              <a:rPr lang="es-MX" smtClean="0"/>
              <a:t>19/02/2021</a:t>
            </a:fld>
            <a:endParaRPr lang="es-MX"/>
          </a:p>
        </p:txBody>
      </p:sp>
      <p:sp>
        <p:nvSpPr>
          <p:cNvPr id="5" name="Marcador de pie de página 4">
            <a:extLst>
              <a:ext uri="{FF2B5EF4-FFF2-40B4-BE49-F238E27FC236}">
                <a16:creationId xmlns:a16="http://schemas.microsoft.com/office/drawing/2014/main" xmlns="" id="{C5461378-8F03-1041-944E-4AC0A5CD97E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5FD06415-46B6-464B-A290-E9B1D00547C9}"/>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421170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C07639AF-CCCB-7543-84A1-FE224AA6F8D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xmlns="" id="{22B0EF9F-2D55-6B46-944A-46BCEE2BC271}"/>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F5F93343-6F47-3A47-B7A3-DEDF69C9A7F3}"/>
              </a:ext>
            </a:extLst>
          </p:cNvPr>
          <p:cNvSpPr>
            <a:spLocks noGrp="1"/>
          </p:cNvSpPr>
          <p:nvPr>
            <p:ph type="dt" sz="half" idx="10"/>
          </p:nvPr>
        </p:nvSpPr>
        <p:spPr/>
        <p:txBody>
          <a:bodyPr/>
          <a:lstStyle/>
          <a:p>
            <a:fld id="{80B92719-C68B-464A-AE30-4DB608CC39FE}" type="datetimeFigureOut">
              <a:rPr lang="es-MX" smtClean="0"/>
              <a:t>19/02/2021</a:t>
            </a:fld>
            <a:endParaRPr lang="es-MX"/>
          </a:p>
        </p:txBody>
      </p:sp>
      <p:sp>
        <p:nvSpPr>
          <p:cNvPr id="5" name="Marcador de pie de página 4">
            <a:extLst>
              <a:ext uri="{FF2B5EF4-FFF2-40B4-BE49-F238E27FC236}">
                <a16:creationId xmlns:a16="http://schemas.microsoft.com/office/drawing/2014/main" xmlns="" id="{E7D467CB-D31D-4E40-9034-1D56CCF7AF4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F2C4E949-BC87-D641-ADBF-74F848DDA162}"/>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41695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7814"/>
            <a:ext cx="10972800" cy="1139825"/>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609600" y="1600201"/>
            <a:ext cx="53848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197600" y="1600201"/>
            <a:ext cx="53848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19">
            <a:extLst>
              <a:ext uri="{FF2B5EF4-FFF2-40B4-BE49-F238E27FC236}">
                <a16:creationId xmlns:a16="http://schemas.microsoft.com/office/drawing/2014/main" xmlns="" id="{06705F6A-19F3-4E23-972F-E94138302DF7}"/>
              </a:ext>
            </a:extLst>
          </p:cNvPr>
          <p:cNvSpPr>
            <a:spLocks noGrp="1" noChangeArrowheads="1"/>
          </p:cNvSpPr>
          <p:nvPr>
            <p:ph type="dt" sz="half" idx="10"/>
          </p:nvPr>
        </p:nvSpPr>
        <p:spPr>
          <a:ln/>
        </p:spPr>
        <p:txBody>
          <a:bodyPr/>
          <a:lstStyle>
            <a:lvl1pPr>
              <a:defRPr/>
            </a:lvl1pPr>
          </a:lstStyle>
          <a:p>
            <a:pPr>
              <a:defRPr/>
            </a:pPr>
            <a:endParaRPr lang="es-MX" altLang="es-MX"/>
          </a:p>
        </p:txBody>
      </p:sp>
      <p:sp>
        <p:nvSpPr>
          <p:cNvPr id="6" name="Rectangle 20">
            <a:extLst>
              <a:ext uri="{FF2B5EF4-FFF2-40B4-BE49-F238E27FC236}">
                <a16:creationId xmlns:a16="http://schemas.microsoft.com/office/drawing/2014/main" xmlns="" id="{F389063D-BBAC-42B1-9623-65EA7DD7BCD8}"/>
              </a:ext>
            </a:extLst>
          </p:cNvPr>
          <p:cNvSpPr>
            <a:spLocks noGrp="1" noChangeArrowheads="1"/>
          </p:cNvSpPr>
          <p:nvPr>
            <p:ph type="ftr" sz="quarter" idx="11"/>
          </p:nvPr>
        </p:nvSpPr>
        <p:spPr>
          <a:ln/>
        </p:spPr>
        <p:txBody>
          <a:bodyPr/>
          <a:lstStyle>
            <a:lvl1pPr>
              <a:defRPr/>
            </a:lvl1pPr>
          </a:lstStyle>
          <a:p>
            <a:pPr>
              <a:defRPr/>
            </a:pPr>
            <a:endParaRPr lang="es-MX" altLang="es-MX"/>
          </a:p>
        </p:txBody>
      </p:sp>
      <p:sp>
        <p:nvSpPr>
          <p:cNvPr id="7" name="Rectangle 21">
            <a:extLst>
              <a:ext uri="{FF2B5EF4-FFF2-40B4-BE49-F238E27FC236}">
                <a16:creationId xmlns:a16="http://schemas.microsoft.com/office/drawing/2014/main" xmlns="" id="{88805992-7A16-4B91-A4EA-4C22BE72FD80}"/>
              </a:ext>
            </a:extLst>
          </p:cNvPr>
          <p:cNvSpPr>
            <a:spLocks noGrp="1" noChangeArrowheads="1"/>
          </p:cNvSpPr>
          <p:nvPr>
            <p:ph type="sldNum" sz="quarter" idx="12"/>
          </p:nvPr>
        </p:nvSpPr>
        <p:spPr>
          <a:ln/>
        </p:spPr>
        <p:txBody>
          <a:bodyPr/>
          <a:lstStyle>
            <a:lvl1pPr>
              <a:defRPr/>
            </a:lvl1pPr>
          </a:lstStyle>
          <a:p>
            <a:fld id="{ECCC7E7B-6154-481E-8B22-6F2683469301}" type="slidenum">
              <a:rPr lang="es-MX" altLang="es-MX"/>
              <a:pPr/>
              <a:t>‹Nº›</a:t>
            </a:fld>
            <a:endParaRPr lang="es-MX" altLang="es-MX"/>
          </a:p>
        </p:txBody>
      </p:sp>
    </p:spTree>
    <p:extLst>
      <p:ext uri="{BB962C8B-B14F-4D97-AF65-F5344CB8AC3E}">
        <p14:creationId xmlns:p14="http://schemas.microsoft.com/office/powerpoint/2010/main" val="3488971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7814"/>
            <a:ext cx="10972800" cy="1139825"/>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609600" y="1600201"/>
            <a:ext cx="53848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quarter" idx="2"/>
          </p:nvPr>
        </p:nvSpPr>
        <p:spPr>
          <a:xfrm>
            <a:off x="6197600" y="1600201"/>
            <a:ext cx="5384800" cy="21891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contenido"/>
          <p:cNvSpPr>
            <a:spLocks noGrp="1"/>
          </p:cNvSpPr>
          <p:nvPr>
            <p:ph sz="quarter" idx="3"/>
          </p:nvPr>
        </p:nvSpPr>
        <p:spPr>
          <a:xfrm>
            <a:off x="6197600" y="3941763"/>
            <a:ext cx="5384800" cy="218916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Rectangle 19">
            <a:extLst>
              <a:ext uri="{FF2B5EF4-FFF2-40B4-BE49-F238E27FC236}">
                <a16:creationId xmlns:a16="http://schemas.microsoft.com/office/drawing/2014/main" xmlns="" id="{0E22AA20-0360-4051-911A-A6BAC2468F9E}"/>
              </a:ext>
            </a:extLst>
          </p:cNvPr>
          <p:cNvSpPr>
            <a:spLocks noGrp="1" noChangeArrowheads="1"/>
          </p:cNvSpPr>
          <p:nvPr>
            <p:ph type="dt" sz="half" idx="10"/>
          </p:nvPr>
        </p:nvSpPr>
        <p:spPr>
          <a:ln/>
        </p:spPr>
        <p:txBody>
          <a:bodyPr/>
          <a:lstStyle>
            <a:lvl1pPr>
              <a:defRPr/>
            </a:lvl1pPr>
          </a:lstStyle>
          <a:p>
            <a:pPr>
              <a:defRPr/>
            </a:pPr>
            <a:endParaRPr lang="es-MX" altLang="es-MX"/>
          </a:p>
        </p:txBody>
      </p:sp>
      <p:sp>
        <p:nvSpPr>
          <p:cNvPr id="7" name="Rectangle 20">
            <a:extLst>
              <a:ext uri="{FF2B5EF4-FFF2-40B4-BE49-F238E27FC236}">
                <a16:creationId xmlns:a16="http://schemas.microsoft.com/office/drawing/2014/main" xmlns="" id="{C0925D00-789E-4F7A-8994-3DD0F2CED6E0}"/>
              </a:ext>
            </a:extLst>
          </p:cNvPr>
          <p:cNvSpPr>
            <a:spLocks noGrp="1" noChangeArrowheads="1"/>
          </p:cNvSpPr>
          <p:nvPr>
            <p:ph type="ftr" sz="quarter" idx="11"/>
          </p:nvPr>
        </p:nvSpPr>
        <p:spPr>
          <a:ln/>
        </p:spPr>
        <p:txBody>
          <a:bodyPr/>
          <a:lstStyle>
            <a:lvl1pPr>
              <a:defRPr/>
            </a:lvl1pPr>
          </a:lstStyle>
          <a:p>
            <a:pPr>
              <a:defRPr/>
            </a:pPr>
            <a:endParaRPr lang="es-MX" altLang="es-MX"/>
          </a:p>
        </p:txBody>
      </p:sp>
      <p:sp>
        <p:nvSpPr>
          <p:cNvPr id="8" name="Rectangle 21">
            <a:extLst>
              <a:ext uri="{FF2B5EF4-FFF2-40B4-BE49-F238E27FC236}">
                <a16:creationId xmlns:a16="http://schemas.microsoft.com/office/drawing/2014/main" xmlns="" id="{50E30CA0-3B41-46AD-9CED-CBA531099518}"/>
              </a:ext>
            </a:extLst>
          </p:cNvPr>
          <p:cNvSpPr>
            <a:spLocks noGrp="1" noChangeArrowheads="1"/>
          </p:cNvSpPr>
          <p:nvPr>
            <p:ph type="sldNum" sz="quarter" idx="12"/>
          </p:nvPr>
        </p:nvSpPr>
        <p:spPr>
          <a:ln/>
        </p:spPr>
        <p:txBody>
          <a:bodyPr/>
          <a:lstStyle>
            <a:lvl1pPr>
              <a:defRPr/>
            </a:lvl1pPr>
          </a:lstStyle>
          <a:p>
            <a:fld id="{F6DDD74A-E3BE-4C66-A9C0-E528978C7CAF}" type="slidenum">
              <a:rPr lang="es-MX" altLang="es-MX"/>
              <a:pPr/>
              <a:t>‹Nº›</a:t>
            </a:fld>
            <a:endParaRPr lang="es-MX" altLang="es-MX"/>
          </a:p>
        </p:txBody>
      </p:sp>
    </p:spTree>
    <p:extLst>
      <p:ext uri="{BB962C8B-B14F-4D97-AF65-F5344CB8AC3E}">
        <p14:creationId xmlns:p14="http://schemas.microsoft.com/office/powerpoint/2010/main" val="2458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9238B2-C6D5-A34E-814C-8A04BF2A9D37}"/>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CDD95759-B11C-404E-BAD6-AA967395FD7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xmlns="" id="{2DB48AF9-DDE1-AB4E-AE1E-E472F8619484}"/>
              </a:ext>
            </a:extLst>
          </p:cNvPr>
          <p:cNvSpPr>
            <a:spLocks noGrp="1"/>
          </p:cNvSpPr>
          <p:nvPr>
            <p:ph type="dt" sz="half" idx="10"/>
          </p:nvPr>
        </p:nvSpPr>
        <p:spPr/>
        <p:txBody>
          <a:bodyPr/>
          <a:lstStyle/>
          <a:p>
            <a:fld id="{80B92719-C68B-464A-AE30-4DB608CC39FE}" type="datetimeFigureOut">
              <a:rPr lang="es-MX" smtClean="0"/>
              <a:t>19/02/2021</a:t>
            </a:fld>
            <a:endParaRPr lang="es-MX"/>
          </a:p>
        </p:txBody>
      </p:sp>
      <p:sp>
        <p:nvSpPr>
          <p:cNvPr id="5" name="Marcador de pie de página 4">
            <a:extLst>
              <a:ext uri="{FF2B5EF4-FFF2-40B4-BE49-F238E27FC236}">
                <a16:creationId xmlns:a16="http://schemas.microsoft.com/office/drawing/2014/main" xmlns="" id="{E004EA1F-0F10-3042-A838-B2CF637771C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AFAF2A5F-ED16-274C-B38A-6F900E906BE3}"/>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105241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80059C-D0A1-4B49-9BC4-16220D66017F}"/>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FE077357-CD1F-6142-8401-95C5ADABC4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xmlns="" id="{6D3DB763-7715-1344-9195-E3D934B549C2}"/>
              </a:ext>
            </a:extLst>
          </p:cNvPr>
          <p:cNvSpPr>
            <a:spLocks noGrp="1"/>
          </p:cNvSpPr>
          <p:nvPr>
            <p:ph type="dt" sz="half" idx="10"/>
          </p:nvPr>
        </p:nvSpPr>
        <p:spPr/>
        <p:txBody>
          <a:bodyPr/>
          <a:lstStyle/>
          <a:p>
            <a:fld id="{80B92719-C68B-464A-AE30-4DB608CC39FE}" type="datetimeFigureOut">
              <a:rPr lang="es-MX" smtClean="0"/>
              <a:t>19/02/2021</a:t>
            </a:fld>
            <a:endParaRPr lang="es-MX"/>
          </a:p>
        </p:txBody>
      </p:sp>
      <p:sp>
        <p:nvSpPr>
          <p:cNvPr id="5" name="Marcador de pie de página 4">
            <a:extLst>
              <a:ext uri="{FF2B5EF4-FFF2-40B4-BE49-F238E27FC236}">
                <a16:creationId xmlns:a16="http://schemas.microsoft.com/office/drawing/2014/main" xmlns="" id="{B23005BA-C860-0A4B-B54F-BDBB60D99E4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xmlns="" id="{D5DDAC0E-FDED-FC42-8387-8D761854DF3E}"/>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272149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C231B4-023C-A94F-A298-867A5BC86C78}"/>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8184E02C-98C1-024F-94D0-A2AEA254578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xmlns="" id="{1D55ED5F-FB04-FF44-A94C-0D8737AFDCC0}"/>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xmlns="" id="{EF3755C6-E134-BA45-807B-AA5D25601350}"/>
              </a:ext>
            </a:extLst>
          </p:cNvPr>
          <p:cNvSpPr>
            <a:spLocks noGrp="1"/>
          </p:cNvSpPr>
          <p:nvPr>
            <p:ph type="dt" sz="half" idx="10"/>
          </p:nvPr>
        </p:nvSpPr>
        <p:spPr/>
        <p:txBody>
          <a:bodyPr/>
          <a:lstStyle/>
          <a:p>
            <a:fld id="{80B92719-C68B-464A-AE30-4DB608CC39FE}" type="datetimeFigureOut">
              <a:rPr lang="es-MX" smtClean="0"/>
              <a:t>19/02/2021</a:t>
            </a:fld>
            <a:endParaRPr lang="es-MX"/>
          </a:p>
        </p:txBody>
      </p:sp>
      <p:sp>
        <p:nvSpPr>
          <p:cNvPr id="6" name="Marcador de pie de página 5">
            <a:extLst>
              <a:ext uri="{FF2B5EF4-FFF2-40B4-BE49-F238E27FC236}">
                <a16:creationId xmlns:a16="http://schemas.microsoft.com/office/drawing/2014/main" xmlns="" id="{E189A622-536A-314E-8AF9-875F2AB0A65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AFBA9BF5-3362-BA44-BD8C-C480E835791D}"/>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122966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EED89D-74EB-D54D-807A-A28186C83494}"/>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xmlns="" id="{17824F16-09D0-FC4B-9453-6CAE1B19FF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xmlns="" id="{7831347B-2E79-9F40-AF6F-ED5E0FB2CEEC}"/>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xmlns="" id="{F4F4FEC5-33BC-AB42-A961-6AB8D54EC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xmlns="" id="{76531ED8-045E-4643-9B67-2921D27F6B5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xmlns="" id="{8EC8BF99-C36F-EC4E-9744-3EB59D9AB9C3}"/>
              </a:ext>
            </a:extLst>
          </p:cNvPr>
          <p:cNvSpPr>
            <a:spLocks noGrp="1"/>
          </p:cNvSpPr>
          <p:nvPr>
            <p:ph type="dt" sz="half" idx="10"/>
          </p:nvPr>
        </p:nvSpPr>
        <p:spPr/>
        <p:txBody>
          <a:bodyPr/>
          <a:lstStyle/>
          <a:p>
            <a:fld id="{80B92719-C68B-464A-AE30-4DB608CC39FE}" type="datetimeFigureOut">
              <a:rPr lang="es-MX" smtClean="0"/>
              <a:t>19/02/2021</a:t>
            </a:fld>
            <a:endParaRPr lang="es-MX"/>
          </a:p>
        </p:txBody>
      </p:sp>
      <p:sp>
        <p:nvSpPr>
          <p:cNvPr id="8" name="Marcador de pie de página 7">
            <a:extLst>
              <a:ext uri="{FF2B5EF4-FFF2-40B4-BE49-F238E27FC236}">
                <a16:creationId xmlns:a16="http://schemas.microsoft.com/office/drawing/2014/main" xmlns="" id="{A8E26624-996A-0749-845F-EDD3A9E57D3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xmlns="" id="{5FE0FFD0-E861-8F4B-A39E-EBE92D4D05B9}"/>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72079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14B6DE-63B0-1847-9787-80F2F7D60B15}"/>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xmlns="" id="{5F03361A-5B1A-0E42-BC59-055D506F43D2}"/>
              </a:ext>
            </a:extLst>
          </p:cNvPr>
          <p:cNvSpPr>
            <a:spLocks noGrp="1"/>
          </p:cNvSpPr>
          <p:nvPr>
            <p:ph type="dt" sz="half" idx="10"/>
          </p:nvPr>
        </p:nvSpPr>
        <p:spPr/>
        <p:txBody>
          <a:bodyPr/>
          <a:lstStyle/>
          <a:p>
            <a:fld id="{80B92719-C68B-464A-AE30-4DB608CC39FE}" type="datetimeFigureOut">
              <a:rPr lang="es-MX" smtClean="0"/>
              <a:t>19/02/2021</a:t>
            </a:fld>
            <a:endParaRPr lang="es-MX"/>
          </a:p>
        </p:txBody>
      </p:sp>
      <p:sp>
        <p:nvSpPr>
          <p:cNvPr id="4" name="Marcador de pie de página 3">
            <a:extLst>
              <a:ext uri="{FF2B5EF4-FFF2-40B4-BE49-F238E27FC236}">
                <a16:creationId xmlns:a16="http://schemas.microsoft.com/office/drawing/2014/main" xmlns="" id="{8503610C-1509-2346-B965-CFEBD603CE1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xmlns="" id="{FC5A9E03-B8D7-4B44-98F6-C5F19BDE0D55}"/>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365409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E184CD8-F03F-E745-ABBC-24A77E4D290A}"/>
              </a:ext>
            </a:extLst>
          </p:cNvPr>
          <p:cNvSpPr>
            <a:spLocks noGrp="1"/>
          </p:cNvSpPr>
          <p:nvPr>
            <p:ph type="dt" sz="half" idx="10"/>
          </p:nvPr>
        </p:nvSpPr>
        <p:spPr/>
        <p:txBody>
          <a:bodyPr/>
          <a:lstStyle/>
          <a:p>
            <a:fld id="{80B92719-C68B-464A-AE30-4DB608CC39FE}" type="datetimeFigureOut">
              <a:rPr lang="es-MX" smtClean="0"/>
              <a:t>19/02/2021</a:t>
            </a:fld>
            <a:endParaRPr lang="es-MX"/>
          </a:p>
        </p:txBody>
      </p:sp>
      <p:sp>
        <p:nvSpPr>
          <p:cNvPr id="3" name="Marcador de pie de página 2">
            <a:extLst>
              <a:ext uri="{FF2B5EF4-FFF2-40B4-BE49-F238E27FC236}">
                <a16:creationId xmlns:a16="http://schemas.microsoft.com/office/drawing/2014/main" xmlns="" id="{B8299237-8524-5443-B450-CA0281E9001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xmlns="" id="{703C8530-9FC1-C848-88C1-E174FC2036E1}"/>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284365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EEBE7D9-D312-4243-AA2D-BF9D1906A99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xmlns="" id="{0274ECB2-667E-1B4E-8504-1C83BDC74B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xmlns="" id="{2FB7E8A0-56AB-6C44-9294-5F0B46B82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0AFD51EB-7092-1241-8CE5-173860771E17}"/>
              </a:ext>
            </a:extLst>
          </p:cNvPr>
          <p:cNvSpPr>
            <a:spLocks noGrp="1"/>
          </p:cNvSpPr>
          <p:nvPr>
            <p:ph type="dt" sz="half" idx="10"/>
          </p:nvPr>
        </p:nvSpPr>
        <p:spPr/>
        <p:txBody>
          <a:bodyPr/>
          <a:lstStyle/>
          <a:p>
            <a:fld id="{80B92719-C68B-464A-AE30-4DB608CC39FE}" type="datetimeFigureOut">
              <a:rPr lang="es-MX" smtClean="0"/>
              <a:t>19/02/2021</a:t>
            </a:fld>
            <a:endParaRPr lang="es-MX"/>
          </a:p>
        </p:txBody>
      </p:sp>
      <p:sp>
        <p:nvSpPr>
          <p:cNvPr id="6" name="Marcador de pie de página 5">
            <a:extLst>
              <a:ext uri="{FF2B5EF4-FFF2-40B4-BE49-F238E27FC236}">
                <a16:creationId xmlns:a16="http://schemas.microsoft.com/office/drawing/2014/main" xmlns="" id="{C0769E43-E5C3-764F-9D1F-1E28601C257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388D9D11-30A1-464A-B606-559E9EB07A84}"/>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4198330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0FE634-E8CE-9045-AAC2-1D727885461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xmlns="" id="{3E888ED7-4DB3-EA45-B77D-67F6A3CDDF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xmlns="" id="{9AF98969-1E32-1142-B2B5-9E0FD79D2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7B66F70E-7C19-EE43-8EE9-F7AD579E6A84}"/>
              </a:ext>
            </a:extLst>
          </p:cNvPr>
          <p:cNvSpPr>
            <a:spLocks noGrp="1"/>
          </p:cNvSpPr>
          <p:nvPr>
            <p:ph type="dt" sz="half" idx="10"/>
          </p:nvPr>
        </p:nvSpPr>
        <p:spPr/>
        <p:txBody>
          <a:bodyPr/>
          <a:lstStyle/>
          <a:p>
            <a:fld id="{80B92719-C68B-464A-AE30-4DB608CC39FE}" type="datetimeFigureOut">
              <a:rPr lang="es-MX" smtClean="0"/>
              <a:t>19/02/2021</a:t>
            </a:fld>
            <a:endParaRPr lang="es-MX"/>
          </a:p>
        </p:txBody>
      </p:sp>
      <p:sp>
        <p:nvSpPr>
          <p:cNvPr id="6" name="Marcador de pie de página 5">
            <a:extLst>
              <a:ext uri="{FF2B5EF4-FFF2-40B4-BE49-F238E27FC236}">
                <a16:creationId xmlns:a16="http://schemas.microsoft.com/office/drawing/2014/main" xmlns="" id="{2FC21163-4CEC-F24E-8CAB-FBF59D6EE2D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xmlns="" id="{A363D5E4-F8B4-A445-974E-60A42197C2BB}"/>
              </a:ext>
            </a:extLst>
          </p:cNvPr>
          <p:cNvSpPr>
            <a:spLocks noGrp="1"/>
          </p:cNvSpPr>
          <p:nvPr>
            <p:ph type="sldNum" sz="quarter" idx="12"/>
          </p:nvPr>
        </p:nvSpPr>
        <p:spPr/>
        <p:txBody>
          <a:bodyPr/>
          <a:lstStyle/>
          <a:p>
            <a:fld id="{DE406E42-4A24-3A43-ABCA-262309E4C0B6}" type="slidenum">
              <a:rPr lang="es-MX" smtClean="0"/>
              <a:t>‹Nº›</a:t>
            </a:fld>
            <a:endParaRPr lang="es-MX"/>
          </a:p>
        </p:txBody>
      </p:sp>
    </p:spTree>
    <p:extLst>
      <p:ext uri="{BB962C8B-B14F-4D97-AF65-F5344CB8AC3E}">
        <p14:creationId xmlns:p14="http://schemas.microsoft.com/office/powerpoint/2010/main" val="330552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8368"/>
            <a:ext cx="12192000" cy="6858000"/>
          </a:xfrm>
          <a:prstGeom prst="rect">
            <a:avLst/>
          </a:prstGeom>
        </p:spPr>
      </p:pic>
      <p:sp>
        <p:nvSpPr>
          <p:cNvPr id="2" name="Marcador de título 1">
            <a:extLst>
              <a:ext uri="{FF2B5EF4-FFF2-40B4-BE49-F238E27FC236}">
                <a16:creationId xmlns:a16="http://schemas.microsoft.com/office/drawing/2014/main" xmlns="" id="{BEE26FE6-F46B-D24E-A6F5-BA197D89BA47}"/>
              </a:ext>
            </a:extLst>
          </p:cNvPr>
          <p:cNvSpPr>
            <a:spLocks noGrp="1"/>
          </p:cNvSpPr>
          <p:nvPr>
            <p:ph type="title"/>
          </p:nvPr>
        </p:nvSpPr>
        <p:spPr>
          <a:xfrm>
            <a:off x="838200" y="365125"/>
            <a:ext cx="10515600" cy="1044931"/>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xmlns="" id="{26C2064F-9365-8D45-82E4-D5FEAF124B60}"/>
              </a:ext>
            </a:extLst>
          </p:cNvPr>
          <p:cNvSpPr>
            <a:spLocks noGrp="1"/>
          </p:cNvSpPr>
          <p:nvPr>
            <p:ph type="body" idx="1"/>
          </p:nvPr>
        </p:nvSpPr>
        <p:spPr>
          <a:xfrm>
            <a:off x="838199" y="1688098"/>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xmlns="" id="{084EE641-B46E-5940-A4D0-1A3586067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92719-C68B-464A-AE30-4DB608CC39FE}" type="datetimeFigureOut">
              <a:rPr lang="es-MX" smtClean="0"/>
              <a:t>19/02/2021</a:t>
            </a:fld>
            <a:endParaRPr lang="es-MX"/>
          </a:p>
        </p:txBody>
      </p:sp>
      <p:sp>
        <p:nvSpPr>
          <p:cNvPr id="5" name="Marcador de pie de página 4">
            <a:extLst>
              <a:ext uri="{FF2B5EF4-FFF2-40B4-BE49-F238E27FC236}">
                <a16:creationId xmlns:a16="http://schemas.microsoft.com/office/drawing/2014/main" xmlns="" id="{3C5B5933-9350-0E4F-B263-49B190D4B8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xmlns="" id="{79D0D22A-8D0B-B144-8879-B6BBEC6E2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06E42-4A24-3A43-ABCA-262309E4C0B6}" type="slidenum">
              <a:rPr lang="es-MX" smtClean="0"/>
              <a:t>‹Nº›</a:t>
            </a:fld>
            <a:endParaRPr lang="es-MX"/>
          </a:p>
        </p:txBody>
      </p:sp>
    </p:spTree>
    <p:extLst>
      <p:ext uri="{BB962C8B-B14F-4D97-AF65-F5344CB8AC3E}">
        <p14:creationId xmlns:p14="http://schemas.microsoft.com/office/powerpoint/2010/main" val="606240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b="1" kern="1200">
          <a:solidFill>
            <a:schemeClr val="tx1">
              <a:lumMod val="85000"/>
              <a:lumOff val="15000"/>
            </a:schemeClr>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2">
              <a:lumMod val="50000"/>
            </a:schemeClr>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bg2">
              <a:lumMod val="50000"/>
            </a:schemeClr>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2">
              <a:lumMod val="50000"/>
            </a:schemeClr>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2">
              <a:lumMod val="50000"/>
            </a:schemeClr>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2">
              <a:lumMod val="50000"/>
            </a:schemeClr>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42765" y="2822024"/>
            <a:ext cx="11071480" cy="1609325"/>
          </a:xfrm>
        </p:spPr>
        <p:txBody>
          <a:bodyPr>
            <a:normAutofit fontScale="90000"/>
          </a:bodyPr>
          <a:lstStyle/>
          <a:p>
            <a:r>
              <a:rPr lang="es-MX" altLang="es-MX" sz="6000" dirty="0" smtClean="0"/>
              <a:t>¿Cómo funciona la Quiropráctica?</a:t>
            </a:r>
            <a:endParaRPr lang="es-MX"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3674843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D10B191E-9C7B-492F-9C47-4CD1A420DD51}"/>
              </a:ext>
            </a:extLst>
          </p:cNvPr>
          <p:cNvSpPr>
            <a:spLocks noGrp="1" noChangeArrowheads="1"/>
          </p:cNvSpPr>
          <p:nvPr>
            <p:ph type="title"/>
          </p:nvPr>
        </p:nvSpPr>
        <p:spPr/>
        <p:txBody>
          <a:bodyPr/>
          <a:lstStyle/>
          <a:p>
            <a:pPr eaLnBrk="1" hangingPunct="1">
              <a:defRPr/>
            </a:pPr>
            <a:r>
              <a:rPr lang="es-MX" altLang="es-MX" dirty="0" smtClean="0"/>
              <a:t>¿Qué </a:t>
            </a:r>
            <a:r>
              <a:rPr lang="es-MX" altLang="es-MX" dirty="0"/>
              <a:t>es un </a:t>
            </a:r>
            <a:r>
              <a:rPr lang="es-MX" altLang="es-MX" dirty="0" smtClean="0"/>
              <a:t>ajuste?</a:t>
            </a:r>
            <a:endParaRPr lang="es-MX" altLang="es-MX" dirty="0"/>
          </a:p>
        </p:txBody>
      </p:sp>
      <p:sp>
        <p:nvSpPr>
          <p:cNvPr id="9219" name="Rectangle 3">
            <a:extLst>
              <a:ext uri="{FF2B5EF4-FFF2-40B4-BE49-F238E27FC236}">
                <a16:creationId xmlns:a16="http://schemas.microsoft.com/office/drawing/2014/main" xmlns="" id="{C061CBFF-C388-4AED-BF9D-23EFF6C690DD}"/>
              </a:ext>
            </a:extLst>
          </p:cNvPr>
          <p:cNvSpPr>
            <a:spLocks noGrp="1" noChangeArrowheads="1"/>
          </p:cNvSpPr>
          <p:nvPr>
            <p:ph type="body" sz="half" idx="1"/>
          </p:nvPr>
        </p:nvSpPr>
        <p:spPr>
          <a:xfrm>
            <a:off x="1095921" y="1934975"/>
            <a:ext cx="5531893" cy="3708778"/>
          </a:xfrm>
        </p:spPr>
        <p:txBody>
          <a:bodyPr/>
          <a:lstStyle/>
          <a:p>
            <a:pPr algn="just" eaLnBrk="1" hangingPunct="1">
              <a:lnSpc>
                <a:spcPct val="80000"/>
              </a:lnSpc>
              <a:defRPr/>
            </a:pPr>
            <a:r>
              <a:rPr lang="es-MX" altLang="es-MX" sz="2000" dirty="0"/>
              <a:t>Los ajustes quiroprácticos generalmente </a:t>
            </a:r>
            <a:r>
              <a:rPr lang="es-MX" altLang="es-MX" sz="2000" dirty="0" smtClean="0"/>
              <a:t>implican </a:t>
            </a:r>
            <a:r>
              <a:rPr lang="es-MX" altLang="es-MX" sz="2000" dirty="0"/>
              <a:t>un empuje </a:t>
            </a:r>
            <a:r>
              <a:rPr lang="es-MX" altLang="es-MX" sz="2000" dirty="0" smtClean="0"/>
              <a:t>rápido, </a:t>
            </a:r>
            <a:r>
              <a:rPr lang="es-MX" altLang="es-MX" sz="2000" dirty="0"/>
              <a:t>que </a:t>
            </a:r>
            <a:r>
              <a:rPr lang="es-MX" altLang="es-MX" sz="2000" dirty="0" smtClean="0"/>
              <a:t>ayuda </a:t>
            </a:r>
            <a:r>
              <a:rPr lang="es-MX" altLang="es-MX" sz="2000" dirty="0"/>
              <a:t>a añadir movimiento a las articulaciones de la columna o extremidad que no tiene una biomecánica correcta.</a:t>
            </a:r>
          </a:p>
          <a:p>
            <a:pPr algn="just" eaLnBrk="1" hangingPunct="1">
              <a:lnSpc>
                <a:spcPct val="80000"/>
              </a:lnSpc>
              <a:defRPr/>
            </a:pPr>
            <a:endParaRPr lang="es-MX" altLang="es-MX" sz="2000" dirty="0" smtClean="0"/>
          </a:p>
          <a:p>
            <a:pPr algn="just" eaLnBrk="1" hangingPunct="1">
              <a:lnSpc>
                <a:spcPct val="80000"/>
              </a:lnSpc>
              <a:defRPr/>
            </a:pPr>
            <a:endParaRPr lang="es-MX" altLang="es-MX" sz="2000" dirty="0"/>
          </a:p>
          <a:p>
            <a:pPr algn="just" eaLnBrk="1" hangingPunct="1">
              <a:lnSpc>
                <a:spcPct val="80000"/>
              </a:lnSpc>
              <a:defRPr/>
            </a:pPr>
            <a:r>
              <a:rPr lang="es-MX" altLang="es-MX" sz="2000" dirty="0"/>
              <a:t>Algunos métodos utilizan la mano del Quiropráctico, un instrumentos, una mesa especial o la fuerza de gravedad. Hay muchas maneras de ajustar la columna vertebral.</a:t>
            </a:r>
          </a:p>
        </p:txBody>
      </p:sp>
      <p:pic>
        <p:nvPicPr>
          <p:cNvPr id="11268" name="Content Placeholder 1">
            <a:extLst>
              <a:ext uri="{FF2B5EF4-FFF2-40B4-BE49-F238E27FC236}">
                <a16:creationId xmlns:a16="http://schemas.microsoft.com/office/drawing/2014/main" xmlns="" id="{7B1417A3-612A-405C-8EB2-FD661B0C45C7}"/>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405736" y="1447802"/>
            <a:ext cx="3127375" cy="21891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Content Placeholder 2">
            <a:extLst>
              <a:ext uri="{FF2B5EF4-FFF2-40B4-BE49-F238E27FC236}">
                <a16:creationId xmlns:a16="http://schemas.microsoft.com/office/drawing/2014/main" xmlns="" id="{4F5780ED-83F3-4FFB-87DA-D4EC233E930D}"/>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999461" y="3789364"/>
            <a:ext cx="1939925" cy="218916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8F4F7EF7-FA4C-4E98-9BB1-905AA940CE11}"/>
              </a:ext>
            </a:extLst>
          </p:cNvPr>
          <p:cNvSpPr>
            <a:spLocks noGrp="1" noChangeArrowheads="1"/>
          </p:cNvSpPr>
          <p:nvPr>
            <p:ph type="title"/>
          </p:nvPr>
        </p:nvSpPr>
        <p:spPr/>
        <p:txBody>
          <a:bodyPr/>
          <a:lstStyle/>
          <a:p>
            <a:pPr eaLnBrk="1" hangingPunct="1">
              <a:defRPr/>
            </a:pPr>
            <a:r>
              <a:rPr lang="es-MX" altLang="es-MX" dirty="0"/>
              <a:t>El ajuste</a:t>
            </a:r>
          </a:p>
        </p:txBody>
      </p:sp>
      <p:sp>
        <p:nvSpPr>
          <p:cNvPr id="10243" name="Rectangle 3">
            <a:extLst>
              <a:ext uri="{FF2B5EF4-FFF2-40B4-BE49-F238E27FC236}">
                <a16:creationId xmlns:a16="http://schemas.microsoft.com/office/drawing/2014/main" xmlns="" id="{77006A52-793B-4F0B-9A39-4F03A486F91E}"/>
              </a:ext>
            </a:extLst>
          </p:cNvPr>
          <p:cNvSpPr>
            <a:spLocks noGrp="1" noChangeArrowheads="1"/>
          </p:cNvSpPr>
          <p:nvPr>
            <p:ph type="body" sz="half" idx="1"/>
          </p:nvPr>
        </p:nvSpPr>
        <p:spPr/>
        <p:txBody>
          <a:bodyPr/>
          <a:lstStyle/>
          <a:p>
            <a:pPr algn="just" eaLnBrk="1" hangingPunct="1">
              <a:defRPr/>
            </a:pPr>
            <a:r>
              <a:rPr lang="es-MX" altLang="es-MX" dirty="0"/>
              <a:t>Es </a:t>
            </a:r>
            <a:r>
              <a:rPr lang="es-MX" altLang="es-MX" dirty="0" smtClean="0"/>
              <a:t>específico</a:t>
            </a:r>
          </a:p>
          <a:p>
            <a:pPr algn="just" eaLnBrk="1" hangingPunct="1">
              <a:defRPr/>
            </a:pPr>
            <a:endParaRPr lang="es-MX" altLang="es-MX" dirty="0"/>
          </a:p>
          <a:p>
            <a:pPr algn="just" eaLnBrk="1" hangingPunct="1">
              <a:defRPr/>
            </a:pPr>
            <a:r>
              <a:rPr lang="es-MX" altLang="es-MX" dirty="0"/>
              <a:t>Con una dirección y </a:t>
            </a:r>
            <a:r>
              <a:rPr lang="es-MX" altLang="es-MX" dirty="0" smtClean="0"/>
              <a:t>vector</a:t>
            </a:r>
          </a:p>
          <a:p>
            <a:pPr algn="just" eaLnBrk="1" hangingPunct="1">
              <a:defRPr/>
            </a:pPr>
            <a:endParaRPr lang="es-MX" altLang="es-MX" dirty="0"/>
          </a:p>
          <a:p>
            <a:pPr algn="just" eaLnBrk="1" hangingPunct="1">
              <a:defRPr/>
            </a:pPr>
            <a:r>
              <a:rPr lang="es-MX" altLang="es-MX" dirty="0"/>
              <a:t>Palanca </a:t>
            </a:r>
            <a:r>
              <a:rPr lang="es-MX" altLang="es-MX" dirty="0" smtClean="0"/>
              <a:t>corta</a:t>
            </a:r>
          </a:p>
          <a:p>
            <a:pPr algn="just" eaLnBrk="1" hangingPunct="1">
              <a:defRPr/>
            </a:pPr>
            <a:endParaRPr lang="es-MX" altLang="es-MX" dirty="0"/>
          </a:p>
          <a:p>
            <a:pPr algn="just" eaLnBrk="1" hangingPunct="1">
              <a:defRPr/>
            </a:pPr>
            <a:r>
              <a:rPr lang="es-MX" altLang="es-MX" dirty="0"/>
              <a:t>Respetando la anatomía y biomecánica del cuerpo: espacio </a:t>
            </a:r>
            <a:r>
              <a:rPr lang="es-MX" altLang="es-MX" dirty="0" err="1" smtClean="0"/>
              <a:t>parafisiológico</a:t>
            </a:r>
            <a:endParaRPr lang="es-MX" altLang="es-MX" dirty="0"/>
          </a:p>
        </p:txBody>
      </p:sp>
      <p:sp>
        <p:nvSpPr>
          <p:cNvPr id="10245" name="Rectangle 5">
            <a:extLst>
              <a:ext uri="{FF2B5EF4-FFF2-40B4-BE49-F238E27FC236}">
                <a16:creationId xmlns:a16="http://schemas.microsoft.com/office/drawing/2014/main" xmlns="" id="{6EB46C6A-8DD2-47F1-A82D-A52BA4EBFF07}"/>
              </a:ext>
            </a:extLst>
          </p:cNvPr>
          <p:cNvSpPr>
            <a:spLocks noGrp="1" noChangeArrowheads="1"/>
          </p:cNvSpPr>
          <p:nvPr>
            <p:ph sz="quarter" idx="2"/>
          </p:nvPr>
        </p:nvSpPr>
        <p:spPr/>
        <p:txBody>
          <a:bodyPr/>
          <a:lstStyle/>
          <a:p>
            <a:pPr eaLnBrk="1" hangingPunct="1">
              <a:defRPr/>
            </a:pPr>
            <a:endParaRPr lang="es-MX" altLang="es-MX" sz="2400"/>
          </a:p>
        </p:txBody>
      </p:sp>
      <p:pic>
        <p:nvPicPr>
          <p:cNvPr id="12293" name="Picture 8" descr="joint%20physio">
            <a:extLst>
              <a:ext uri="{FF2B5EF4-FFF2-40B4-BE49-F238E27FC236}">
                <a16:creationId xmlns:a16="http://schemas.microsoft.com/office/drawing/2014/main" xmlns="" id="{0284881F-C355-4EDF-92FC-DFDBFA83C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219201"/>
            <a:ext cx="34099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Content Placeholder 1">
            <a:extLst>
              <a:ext uri="{FF2B5EF4-FFF2-40B4-BE49-F238E27FC236}">
                <a16:creationId xmlns:a16="http://schemas.microsoft.com/office/drawing/2014/main" xmlns="" id="{2EC864AE-E598-433F-ABDE-6EA3A160085A}"/>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627814" y="3941763"/>
            <a:ext cx="3127375" cy="218916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xmlns="" id="{810D91FD-9E32-4C46-8700-D836BA631F6C}"/>
              </a:ext>
            </a:extLst>
          </p:cNvPr>
          <p:cNvSpPr>
            <a:spLocks noGrp="1" noChangeArrowheads="1"/>
          </p:cNvSpPr>
          <p:nvPr>
            <p:ph type="title"/>
          </p:nvPr>
        </p:nvSpPr>
        <p:spPr/>
        <p:txBody>
          <a:bodyPr/>
          <a:lstStyle/>
          <a:p>
            <a:pPr eaLnBrk="1" hangingPunct="1">
              <a:defRPr/>
            </a:pPr>
            <a:r>
              <a:rPr lang="es-MX" altLang="es-MX" sz="4000" dirty="0"/>
              <a:t>El ajuste </a:t>
            </a:r>
            <a:r>
              <a:rPr lang="es-MX" altLang="es-MX" sz="4000" dirty="0" smtClean="0"/>
              <a:t>quiropráctico: ¿es </a:t>
            </a:r>
            <a:r>
              <a:rPr lang="es-MX" altLang="es-MX" sz="4000" dirty="0"/>
              <a:t>seguro?</a:t>
            </a:r>
          </a:p>
        </p:txBody>
      </p:sp>
      <p:sp>
        <p:nvSpPr>
          <p:cNvPr id="31749" name="Rectangle 5">
            <a:extLst>
              <a:ext uri="{FF2B5EF4-FFF2-40B4-BE49-F238E27FC236}">
                <a16:creationId xmlns:a16="http://schemas.microsoft.com/office/drawing/2014/main" xmlns="" id="{AFBEFB87-F999-4208-A11E-31CA0C379CB0}"/>
              </a:ext>
            </a:extLst>
          </p:cNvPr>
          <p:cNvSpPr>
            <a:spLocks noGrp="1" noChangeArrowheads="1"/>
          </p:cNvSpPr>
          <p:nvPr>
            <p:ph type="body" sz="half" idx="1"/>
          </p:nvPr>
        </p:nvSpPr>
        <p:spPr>
          <a:xfrm>
            <a:off x="609600" y="1672089"/>
            <a:ext cx="5384800" cy="4340224"/>
          </a:xfrm>
        </p:spPr>
        <p:txBody>
          <a:bodyPr/>
          <a:lstStyle/>
          <a:p>
            <a:pPr algn="just" eaLnBrk="1" hangingPunct="1">
              <a:lnSpc>
                <a:spcPct val="80000"/>
              </a:lnSpc>
              <a:defRPr/>
            </a:pPr>
            <a:r>
              <a:rPr lang="es-MX" altLang="es-MX" sz="1800" dirty="0"/>
              <a:t>U</a:t>
            </a:r>
            <a:r>
              <a:rPr lang="es-MX" altLang="es-MX" sz="1800" dirty="0" smtClean="0"/>
              <a:t>n </a:t>
            </a:r>
            <a:r>
              <a:rPr lang="es-MX" altLang="es-MX" sz="1800" dirty="0"/>
              <a:t>estudio del gobierno de Nueva </a:t>
            </a:r>
            <a:r>
              <a:rPr lang="es-MX" altLang="es-MX" sz="1800" dirty="0" smtClean="0"/>
              <a:t>Zelanda, </a:t>
            </a:r>
            <a:r>
              <a:rPr lang="es-MX" altLang="es-MX" sz="1800" dirty="0"/>
              <a:t>encontró que los ajustes son </a:t>
            </a:r>
            <a:r>
              <a:rPr lang="es-MX" altLang="es-MX" sz="1800" dirty="0" smtClean="0"/>
              <a:t>seguros. Evita las </a:t>
            </a:r>
            <a:r>
              <a:rPr lang="es-MX" altLang="es-MX" sz="1800" dirty="0"/>
              <a:t>drogas y la cirugía. </a:t>
            </a:r>
            <a:endParaRPr lang="es-MX" altLang="es-MX" sz="1800" dirty="0" smtClean="0"/>
          </a:p>
          <a:p>
            <a:pPr algn="just" eaLnBrk="1" hangingPunct="1">
              <a:lnSpc>
                <a:spcPct val="80000"/>
              </a:lnSpc>
              <a:buFont typeface="Wingdings" panose="05000000000000000000" pitchFamily="2" charset="2"/>
              <a:buNone/>
              <a:defRPr/>
            </a:pPr>
            <a:endParaRPr lang="es-MX" altLang="es-MX" sz="1800" dirty="0" smtClean="0"/>
          </a:p>
          <a:p>
            <a:pPr algn="just" eaLnBrk="1" hangingPunct="1">
              <a:lnSpc>
                <a:spcPct val="80000"/>
              </a:lnSpc>
              <a:buFont typeface="Wingdings" panose="05000000000000000000" pitchFamily="2" charset="2"/>
              <a:buNone/>
              <a:defRPr/>
            </a:pPr>
            <a:endParaRPr lang="es-MX" altLang="es-MX" sz="1800" dirty="0"/>
          </a:p>
          <a:p>
            <a:pPr algn="just" eaLnBrk="1" hangingPunct="1">
              <a:lnSpc>
                <a:spcPct val="80000"/>
              </a:lnSpc>
              <a:defRPr/>
            </a:pPr>
            <a:r>
              <a:rPr lang="es-MX" altLang="es-MX" sz="1800" dirty="0"/>
              <a:t>En los exámenes a fondo se puede identificar a la persona para quien podría ser inadecuada </a:t>
            </a:r>
            <a:r>
              <a:rPr lang="es-MX" altLang="es-MX" sz="1800" dirty="0" smtClean="0"/>
              <a:t>la atención </a:t>
            </a:r>
            <a:r>
              <a:rPr lang="es-MX" altLang="es-MX" sz="1800" dirty="0"/>
              <a:t>quiropráctica.</a:t>
            </a:r>
          </a:p>
          <a:p>
            <a:pPr algn="just" eaLnBrk="1" hangingPunct="1">
              <a:lnSpc>
                <a:spcPct val="80000"/>
              </a:lnSpc>
              <a:defRPr/>
            </a:pPr>
            <a:endParaRPr lang="es-MX" altLang="es-MX" sz="1800" dirty="0" smtClean="0"/>
          </a:p>
          <a:p>
            <a:pPr algn="just" eaLnBrk="1" hangingPunct="1">
              <a:lnSpc>
                <a:spcPct val="80000"/>
              </a:lnSpc>
              <a:defRPr/>
            </a:pPr>
            <a:endParaRPr lang="es-MX" altLang="es-MX" sz="1800" dirty="0"/>
          </a:p>
          <a:p>
            <a:pPr algn="just" eaLnBrk="1" hangingPunct="1">
              <a:lnSpc>
                <a:spcPct val="80000"/>
              </a:lnSpc>
              <a:defRPr/>
            </a:pPr>
            <a:r>
              <a:rPr lang="es-MX" altLang="es-MX" sz="1800" dirty="0" smtClean="0"/>
              <a:t>Al comparar </a:t>
            </a:r>
            <a:r>
              <a:rPr lang="es-MX" altLang="es-MX" sz="1800" dirty="0"/>
              <a:t>las </a:t>
            </a:r>
            <a:r>
              <a:rPr lang="es-MX" altLang="es-MX" sz="1800" dirty="0" smtClean="0"/>
              <a:t>estadísticas, </a:t>
            </a:r>
            <a:r>
              <a:rPr lang="es-MX" altLang="es-MX" sz="1800" dirty="0"/>
              <a:t>ajustes son cerca de 100 veces más </a:t>
            </a:r>
            <a:r>
              <a:rPr lang="es-MX" altLang="es-MX" sz="1800" dirty="0" smtClean="0"/>
              <a:t>seguros </a:t>
            </a:r>
            <a:r>
              <a:rPr lang="es-MX" altLang="es-MX" sz="1800" dirty="0"/>
              <a:t>que tomar un calmante para el dolor sobre el mostrador.</a:t>
            </a:r>
          </a:p>
        </p:txBody>
      </p:sp>
      <p:pic>
        <p:nvPicPr>
          <p:cNvPr id="13316" name="Content Placeholder 6">
            <a:extLst>
              <a:ext uri="{FF2B5EF4-FFF2-40B4-BE49-F238E27FC236}">
                <a16:creationId xmlns:a16="http://schemas.microsoft.com/office/drawing/2014/main" xmlns="" id="{EA6EFE20-03F8-4517-9887-D6809E2A4C09}"/>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545264" y="1600201"/>
            <a:ext cx="3292475" cy="21891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Content Placeholder 3">
            <a:extLst>
              <a:ext uri="{FF2B5EF4-FFF2-40B4-BE49-F238E27FC236}">
                <a16:creationId xmlns:a16="http://schemas.microsoft.com/office/drawing/2014/main" xmlns="" id="{6CC4481E-0C25-477C-B435-9A7F029BFBEA}"/>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245226" y="4132263"/>
            <a:ext cx="3890963" cy="180816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A22449F5-3F5B-45DD-AE63-1B3FB3B31FD5}"/>
              </a:ext>
            </a:extLst>
          </p:cNvPr>
          <p:cNvSpPr>
            <a:spLocks noGrp="1" noChangeArrowheads="1"/>
          </p:cNvSpPr>
          <p:nvPr>
            <p:ph type="title"/>
          </p:nvPr>
        </p:nvSpPr>
        <p:spPr>
          <a:xfrm>
            <a:off x="609599" y="277814"/>
            <a:ext cx="11100179" cy="1139825"/>
          </a:xfrm>
        </p:spPr>
        <p:txBody>
          <a:bodyPr>
            <a:normAutofit fontScale="90000"/>
          </a:bodyPr>
          <a:lstStyle/>
          <a:p>
            <a:pPr eaLnBrk="1" hangingPunct="1">
              <a:defRPr/>
            </a:pPr>
            <a:r>
              <a:rPr lang="es-MX" altLang="es-MX" sz="4000" dirty="0" smtClean="0"/>
              <a:t>¿Los </a:t>
            </a:r>
            <a:r>
              <a:rPr lang="es-MX" altLang="es-MX" sz="4000" dirty="0"/>
              <a:t>hueso se moverían mucho a la hora del </a:t>
            </a:r>
            <a:r>
              <a:rPr lang="es-MX" altLang="es-MX" sz="4000" dirty="0" smtClean="0"/>
              <a:t>ajuste?</a:t>
            </a:r>
            <a:endParaRPr lang="es-MX" altLang="es-MX" sz="4000" dirty="0"/>
          </a:p>
        </p:txBody>
      </p:sp>
      <p:sp>
        <p:nvSpPr>
          <p:cNvPr id="32772" name="Rectangle 4">
            <a:extLst>
              <a:ext uri="{FF2B5EF4-FFF2-40B4-BE49-F238E27FC236}">
                <a16:creationId xmlns:a16="http://schemas.microsoft.com/office/drawing/2014/main" xmlns="" id="{BCDAEB19-B0C0-48E6-A398-DE6754DEE614}"/>
              </a:ext>
            </a:extLst>
          </p:cNvPr>
          <p:cNvSpPr>
            <a:spLocks noGrp="1" noChangeArrowheads="1"/>
          </p:cNvSpPr>
          <p:nvPr>
            <p:ph type="body" sz="half" idx="1"/>
          </p:nvPr>
        </p:nvSpPr>
        <p:spPr>
          <a:xfrm>
            <a:off x="609599" y="2007170"/>
            <a:ext cx="6992203" cy="3504062"/>
          </a:xfrm>
        </p:spPr>
        <p:txBody>
          <a:bodyPr/>
          <a:lstStyle/>
          <a:p>
            <a:pPr algn="just" eaLnBrk="1" hangingPunct="1">
              <a:lnSpc>
                <a:spcPct val="80000"/>
              </a:lnSpc>
              <a:defRPr/>
            </a:pPr>
            <a:r>
              <a:rPr lang="es-MX" altLang="es-MX" sz="1800" dirty="0" smtClean="0"/>
              <a:t>Es a</a:t>
            </a:r>
            <a:r>
              <a:rPr lang="es-MX" altLang="es-MX" sz="1800" dirty="0" smtClean="0"/>
              <a:t>ltamente </a:t>
            </a:r>
            <a:r>
              <a:rPr lang="es-MX" altLang="es-MX" sz="1800" dirty="0"/>
              <a:t>improbable. Un ajuste quiropráctico es especial. Cuenta con la cantidad adecuada de energía, entrega al lugar exacto, en un ángulo preciso en el momento justo.</a:t>
            </a:r>
          </a:p>
          <a:p>
            <a:pPr algn="just" eaLnBrk="1" hangingPunct="1">
              <a:lnSpc>
                <a:spcPct val="80000"/>
              </a:lnSpc>
              <a:defRPr/>
            </a:pPr>
            <a:endParaRPr lang="es-MX" altLang="es-MX" sz="1800" dirty="0" smtClean="0"/>
          </a:p>
          <a:p>
            <a:pPr algn="just" eaLnBrk="1" hangingPunct="1">
              <a:lnSpc>
                <a:spcPct val="80000"/>
              </a:lnSpc>
              <a:defRPr/>
            </a:pPr>
            <a:endParaRPr lang="es-MX" altLang="es-MX" sz="1800" dirty="0"/>
          </a:p>
          <a:p>
            <a:pPr algn="just" eaLnBrk="1" hangingPunct="1">
              <a:lnSpc>
                <a:spcPct val="80000"/>
              </a:lnSpc>
              <a:defRPr/>
            </a:pPr>
            <a:r>
              <a:rPr lang="es-MX" altLang="es-MX" sz="1800" dirty="0"/>
              <a:t>La intención es conseguir una articulación vertebral "pegado" a moverse nuevamente, lo que ayuda a reducir la interferencia nerviosa.</a:t>
            </a:r>
          </a:p>
          <a:p>
            <a:pPr algn="just" eaLnBrk="1" hangingPunct="1">
              <a:lnSpc>
                <a:spcPct val="80000"/>
              </a:lnSpc>
              <a:buFont typeface="Wingdings" panose="05000000000000000000" pitchFamily="2" charset="2"/>
              <a:buNone/>
              <a:defRPr/>
            </a:pPr>
            <a:endParaRPr lang="es-MX" altLang="es-MX" sz="1800" dirty="0" smtClean="0"/>
          </a:p>
          <a:p>
            <a:pPr algn="just" eaLnBrk="1" hangingPunct="1">
              <a:lnSpc>
                <a:spcPct val="80000"/>
              </a:lnSpc>
              <a:buFont typeface="Wingdings" panose="05000000000000000000" pitchFamily="2" charset="2"/>
              <a:buNone/>
              <a:defRPr/>
            </a:pPr>
            <a:endParaRPr lang="es-MX" altLang="es-MX" sz="1800" dirty="0"/>
          </a:p>
          <a:p>
            <a:pPr algn="just" eaLnBrk="1" hangingPunct="1">
              <a:lnSpc>
                <a:spcPct val="80000"/>
              </a:lnSpc>
              <a:defRPr/>
            </a:pPr>
            <a:r>
              <a:rPr lang="es-MX" altLang="es-MX" sz="1800" dirty="0"/>
              <a:t>Años de entrenamiento. La práctica y la experiencia hacen </a:t>
            </a:r>
            <a:r>
              <a:rPr lang="es-MX" altLang="es-MX" sz="1800" dirty="0" smtClean="0"/>
              <a:t>que los </a:t>
            </a:r>
            <a:r>
              <a:rPr lang="es-MX" altLang="es-MX" sz="1800" dirty="0" smtClean="0"/>
              <a:t>ajustes quiroprácticos, sean específicos </a:t>
            </a:r>
            <a:r>
              <a:rPr lang="es-MX" altLang="es-MX" sz="1800" dirty="0"/>
              <a:t>y </a:t>
            </a:r>
            <a:r>
              <a:rPr lang="es-MX" altLang="es-MX" sz="1800" dirty="0" smtClean="0"/>
              <a:t>seguros.</a:t>
            </a:r>
            <a:endParaRPr lang="es-MX" altLang="es-MX" sz="1800" dirty="0"/>
          </a:p>
          <a:p>
            <a:pPr algn="just" eaLnBrk="1" hangingPunct="1">
              <a:lnSpc>
                <a:spcPct val="80000"/>
              </a:lnSpc>
              <a:defRPr/>
            </a:pPr>
            <a:endParaRPr lang="es-MX" altLang="es-MX" sz="1800" dirty="0"/>
          </a:p>
        </p:txBody>
      </p:sp>
      <p:pic>
        <p:nvPicPr>
          <p:cNvPr id="14340" name="Content Placeholder 3">
            <a:extLst>
              <a:ext uri="{FF2B5EF4-FFF2-40B4-BE49-F238E27FC236}">
                <a16:creationId xmlns:a16="http://schemas.microsoft.com/office/drawing/2014/main" xmlns="" id="{09B3D7F5-74C0-4536-9A19-F313BD9A97C7}"/>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324425" y="1570038"/>
            <a:ext cx="2189163" cy="21891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Content Placeholder 4">
            <a:extLst>
              <a:ext uri="{FF2B5EF4-FFF2-40B4-BE49-F238E27FC236}">
                <a16:creationId xmlns:a16="http://schemas.microsoft.com/office/drawing/2014/main" xmlns="" id="{A2F16A67-9D06-4F77-A265-4A0F28DF2E37}"/>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606999" y="3911600"/>
            <a:ext cx="1624013" cy="218916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2D31791D-CEF4-428A-B6D2-ACDA35921F16}"/>
              </a:ext>
            </a:extLst>
          </p:cNvPr>
          <p:cNvSpPr>
            <a:spLocks noGrp="1" noChangeArrowheads="1"/>
          </p:cNvSpPr>
          <p:nvPr>
            <p:ph type="title"/>
          </p:nvPr>
        </p:nvSpPr>
        <p:spPr>
          <a:xfrm>
            <a:off x="609599" y="277814"/>
            <a:ext cx="11223009" cy="1139825"/>
          </a:xfrm>
        </p:spPr>
        <p:txBody>
          <a:bodyPr>
            <a:noAutofit/>
          </a:bodyPr>
          <a:lstStyle/>
          <a:p>
            <a:pPr eaLnBrk="1" hangingPunct="1">
              <a:defRPr/>
            </a:pPr>
            <a:r>
              <a:rPr lang="es-MX" altLang="es-MX" sz="3200" dirty="0" smtClean="0"/>
              <a:t>¿Qué </a:t>
            </a:r>
            <a:r>
              <a:rPr lang="es-MX" altLang="es-MX" sz="3200" dirty="0"/>
              <a:t>es ese ruido que se hace cuando se efectúa el </a:t>
            </a:r>
            <a:r>
              <a:rPr lang="es-MX" altLang="es-MX" sz="3200" dirty="0" smtClean="0"/>
              <a:t>ajuste?</a:t>
            </a:r>
            <a:endParaRPr lang="es-MX" altLang="es-MX" sz="3200" dirty="0"/>
          </a:p>
        </p:txBody>
      </p:sp>
      <p:sp>
        <p:nvSpPr>
          <p:cNvPr id="33795" name="Rectangle 3">
            <a:extLst>
              <a:ext uri="{FF2B5EF4-FFF2-40B4-BE49-F238E27FC236}">
                <a16:creationId xmlns:a16="http://schemas.microsoft.com/office/drawing/2014/main" xmlns="" id="{C09984AE-CAB4-40EA-BCB1-6E35DBA08CDF}"/>
              </a:ext>
            </a:extLst>
          </p:cNvPr>
          <p:cNvSpPr>
            <a:spLocks noGrp="1" noChangeArrowheads="1"/>
          </p:cNvSpPr>
          <p:nvPr>
            <p:ph type="body" sz="half" idx="1"/>
          </p:nvPr>
        </p:nvSpPr>
        <p:spPr>
          <a:xfrm>
            <a:off x="812805" y="1913227"/>
            <a:ext cx="8302388" cy="1024731"/>
          </a:xfrm>
        </p:spPr>
        <p:txBody>
          <a:bodyPr>
            <a:normAutofit/>
          </a:bodyPr>
          <a:lstStyle/>
          <a:p>
            <a:pPr algn="just" eaLnBrk="1" hangingPunct="1">
              <a:lnSpc>
                <a:spcPct val="80000"/>
              </a:lnSpc>
              <a:defRPr/>
            </a:pPr>
            <a:r>
              <a:rPr lang="es-MX" altLang="es-MX" sz="2000" dirty="0"/>
              <a:t>Fluidos lubricantes separan los huesos de cada articulación espinal y de las extremidades. Algunos métodos de ajuste pueden producir unos sonidos cuando el gas pasa a líquido en las articulaciones</a:t>
            </a:r>
            <a:r>
              <a:rPr lang="es-MX" altLang="es-MX" sz="2000" dirty="0" smtClean="0"/>
              <a:t>.</a:t>
            </a:r>
            <a:endParaRPr lang="es-MX" altLang="es-MX" sz="2000" dirty="0"/>
          </a:p>
        </p:txBody>
      </p:sp>
      <p:pic>
        <p:nvPicPr>
          <p:cNvPr id="15364" name="Content Placeholder 3">
            <a:extLst>
              <a:ext uri="{FF2B5EF4-FFF2-40B4-BE49-F238E27FC236}">
                <a16:creationId xmlns:a16="http://schemas.microsoft.com/office/drawing/2014/main" xmlns="" id="{4A59B866-A830-4D45-B9A5-179C01A46CC7}"/>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318398" y="1417639"/>
            <a:ext cx="2049463" cy="20494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Content Placeholder 4">
            <a:extLst>
              <a:ext uri="{FF2B5EF4-FFF2-40B4-BE49-F238E27FC236}">
                <a16:creationId xmlns:a16="http://schemas.microsoft.com/office/drawing/2014/main" xmlns="" id="{0F1CCD06-03AD-4964-AC00-0487596442B6}"/>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069752" y="3725864"/>
            <a:ext cx="3136900" cy="218916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a:extLst>
              <a:ext uri="{FF2B5EF4-FFF2-40B4-BE49-F238E27FC236}">
                <a16:creationId xmlns:a16="http://schemas.microsoft.com/office/drawing/2014/main" xmlns="" id="{C09984AE-CAB4-40EA-BCB1-6E35DBA08CDF}"/>
              </a:ext>
            </a:extLst>
          </p:cNvPr>
          <p:cNvSpPr txBox="1">
            <a:spLocks noChangeArrowheads="1"/>
          </p:cNvSpPr>
          <p:nvPr/>
        </p:nvSpPr>
        <p:spPr>
          <a:xfrm>
            <a:off x="609599" y="4383811"/>
            <a:ext cx="6460152" cy="1114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2">
                    <a:lumMod val="50000"/>
                  </a:schemeClr>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bg2">
                    <a:lumMod val="50000"/>
                  </a:schemeClr>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2">
                    <a:lumMod val="50000"/>
                  </a:schemeClr>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2">
                    <a:lumMod val="50000"/>
                  </a:schemeClr>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2">
                    <a:lumMod val="50000"/>
                  </a:schemeClr>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defRPr/>
            </a:pPr>
            <a:r>
              <a:rPr lang="es-MX" altLang="es-MX" sz="2000" dirty="0" smtClean="0"/>
              <a:t>Es muy parecido a la apertura de una botella de champán o la eliminación de una ventosa. el sonido es interesante, pero no es una guía para la calidad o el valor del ajuste.</a:t>
            </a:r>
            <a:endParaRPr lang="es-MX" altLang="es-MX" sz="2000" dirty="0"/>
          </a:p>
        </p:txBody>
      </p:sp>
    </p:spTree>
  </p:cSld>
  <p:clrMapOvr>
    <a:masterClrMapping/>
  </p:clrMapOvr>
  <p:transition spd="slow" advClick="0" advTm="20000">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DBB9E861-9319-4B8A-B974-51B5652C572E}"/>
              </a:ext>
            </a:extLst>
          </p:cNvPr>
          <p:cNvSpPr>
            <a:spLocks noGrp="1" noChangeArrowheads="1"/>
          </p:cNvSpPr>
          <p:nvPr>
            <p:ph type="title"/>
          </p:nvPr>
        </p:nvSpPr>
        <p:spPr/>
        <p:txBody>
          <a:bodyPr/>
          <a:lstStyle/>
          <a:p>
            <a:pPr algn="ctr" eaLnBrk="1" hangingPunct="1">
              <a:defRPr/>
            </a:pPr>
            <a:r>
              <a:rPr lang="es-MX" altLang="es-MX" sz="4000" dirty="0" smtClean="0"/>
              <a:t>¿Todos </a:t>
            </a:r>
            <a:r>
              <a:rPr lang="es-MX" altLang="es-MX" sz="4000" dirty="0"/>
              <a:t>los pacientes son ajustados </a:t>
            </a:r>
            <a:r>
              <a:rPr lang="es-MX" altLang="es-MX" sz="4000" dirty="0" smtClean="0"/>
              <a:t>igual?</a:t>
            </a:r>
            <a:endParaRPr lang="es-MX" altLang="es-MX" sz="4000" dirty="0"/>
          </a:p>
        </p:txBody>
      </p:sp>
      <p:sp>
        <p:nvSpPr>
          <p:cNvPr id="34819" name="Rectangle 3">
            <a:extLst>
              <a:ext uri="{FF2B5EF4-FFF2-40B4-BE49-F238E27FC236}">
                <a16:creationId xmlns:a16="http://schemas.microsoft.com/office/drawing/2014/main" xmlns="" id="{57BED62F-F71D-4D86-AD95-CAB2A41C4C6F}"/>
              </a:ext>
            </a:extLst>
          </p:cNvPr>
          <p:cNvSpPr>
            <a:spLocks noGrp="1" noChangeArrowheads="1"/>
          </p:cNvSpPr>
          <p:nvPr>
            <p:ph type="body" sz="half" idx="1"/>
          </p:nvPr>
        </p:nvSpPr>
        <p:spPr>
          <a:xfrm>
            <a:off x="1032680" y="1898378"/>
            <a:ext cx="6077804" cy="4086769"/>
          </a:xfrm>
        </p:spPr>
        <p:txBody>
          <a:bodyPr>
            <a:normAutofit/>
          </a:bodyPr>
          <a:lstStyle/>
          <a:p>
            <a:pPr algn="just" eaLnBrk="1" hangingPunct="1">
              <a:lnSpc>
                <a:spcPct val="80000"/>
              </a:lnSpc>
              <a:defRPr/>
            </a:pPr>
            <a:r>
              <a:rPr lang="es-MX" altLang="es-MX" sz="2000" dirty="0"/>
              <a:t>NO, la columna vertebral y tratamiento de cada paciente es único. Con 24 huesos en movimiento en la columna vertebral, cada uno de los cuales se pueden mover en siete direcciones diferentes, vemos una amplia variedad de patrones espinales.</a:t>
            </a:r>
          </a:p>
          <a:p>
            <a:pPr algn="just" eaLnBrk="1" hangingPunct="1">
              <a:lnSpc>
                <a:spcPct val="80000"/>
              </a:lnSpc>
              <a:defRPr/>
            </a:pPr>
            <a:endParaRPr lang="es-MX" altLang="es-MX" sz="2000" dirty="0" smtClean="0"/>
          </a:p>
          <a:p>
            <a:pPr algn="just" eaLnBrk="1" hangingPunct="1">
              <a:lnSpc>
                <a:spcPct val="80000"/>
              </a:lnSpc>
              <a:defRPr/>
            </a:pPr>
            <a:endParaRPr lang="es-MX" altLang="es-MX" sz="2000" dirty="0" smtClean="0"/>
          </a:p>
          <a:p>
            <a:pPr algn="just" eaLnBrk="1" hangingPunct="1">
              <a:lnSpc>
                <a:spcPct val="80000"/>
              </a:lnSpc>
              <a:defRPr/>
            </a:pPr>
            <a:endParaRPr lang="es-MX" altLang="es-MX" sz="2000" dirty="0"/>
          </a:p>
          <a:p>
            <a:pPr algn="just" eaLnBrk="1" hangingPunct="1">
              <a:lnSpc>
                <a:spcPct val="80000"/>
              </a:lnSpc>
              <a:defRPr/>
            </a:pPr>
            <a:r>
              <a:rPr lang="es-MX" altLang="es-MX" sz="2000" dirty="0"/>
              <a:t>El Tratamiento de cada paciente se hace a  la medida  dependiendo de la edad, condición, y estado de salud.</a:t>
            </a:r>
          </a:p>
        </p:txBody>
      </p:sp>
      <p:pic>
        <p:nvPicPr>
          <p:cNvPr id="16388" name="Content Placeholder 3">
            <a:extLst>
              <a:ext uri="{FF2B5EF4-FFF2-40B4-BE49-F238E27FC236}">
                <a16:creationId xmlns:a16="http://schemas.microsoft.com/office/drawing/2014/main" xmlns="" id="{9CFDD80F-1E4B-4715-9C97-EE6868BA7D9C}"/>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320136" y="1417639"/>
            <a:ext cx="3127375" cy="21891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Content Placeholder 4">
            <a:extLst>
              <a:ext uri="{FF2B5EF4-FFF2-40B4-BE49-F238E27FC236}">
                <a16:creationId xmlns:a16="http://schemas.microsoft.com/office/drawing/2014/main" xmlns="" id="{0BEBCCEC-F55C-4DED-BB10-638C2BC1DC37}"/>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457510" y="3941763"/>
            <a:ext cx="1541463" cy="218916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6F29EF54-1189-483F-BC39-FC0D7CF55417}"/>
              </a:ext>
            </a:extLst>
          </p:cNvPr>
          <p:cNvSpPr>
            <a:spLocks noGrp="1" noChangeArrowheads="1"/>
          </p:cNvSpPr>
          <p:nvPr>
            <p:ph type="title"/>
          </p:nvPr>
        </p:nvSpPr>
        <p:spPr>
          <a:xfrm>
            <a:off x="391236" y="277814"/>
            <a:ext cx="10972800" cy="1139825"/>
          </a:xfrm>
        </p:spPr>
        <p:txBody>
          <a:bodyPr/>
          <a:lstStyle/>
          <a:p>
            <a:pPr algn="ctr" eaLnBrk="1" hangingPunct="1">
              <a:defRPr/>
            </a:pPr>
            <a:r>
              <a:rPr lang="es-MX" altLang="es-MX" dirty="0" smtClean="0"/>
              <a:t>¿Me </a:t>
            </a:r>
            <a:r>
              <a:rPr lang="es-MX" altLang="es-MX" dirty="0"/>
              <a:t>puedo ajustar yo </a:t>
            </a:r>
            <a:r>
              <a:rPr lang="es-MX" altLang="es-MX" dirty="0" smtClean="0"/>
              <a:t>solo?</a:t>
            </a:r>
            <a:endParaRPr lang="es-MX" altLang="es-MX" dirty="0"/>
          </a:p>
        </p:txBody>
      </p:sp>
      <p:sp>
        <p:nvSpPr>
          <p:cNvPr id="35843" name="Rectangle 3">
            <a:extLst>
              <a:ext uri="{FF2B5EF4-FFF2-40B4-BE49-F238E27FC236}">
                <a16:creationId xmlns:a16="http://schemas.microsoft.com/office/drawing/2014/main" xmlns="" id="{45FA0405-B3E0-4ACA-810F-FC94D39411BD}"/>
              </a:ext>
            </a:extLst>
          </p:cNvPr>
          <p:cNvSpPr>
            <a:spLocks noGrp="1" noChangeArrowheads="1"/>
          </p:cNvSpPr>
          <p:nvPr>
            <p:ph type="body" sz="half" idx="1"/>
          </p:nvPr>
        </p:nvSpPr>
        <p:spPr>
          <a:xfrm>
            <a:off x="1251044" y="2176084"/>
            <a:ext cx="5384800" cy="3531357"/>
          </a:xfrm>
        </p:spPr>
        <p:txBody>
          <a:bodyPr/>
          <a:lstStyle/>
          <a:p>
            <a:pPr eaLnBrk="1" hangingPunct="1">
              <a:lnSpc>
                <a:spcPct val="80000"/>
              </a:lnSpc>
              <a:defRPr/>
            </a:pPr>
            <a:r>
              <a:rPr lang="es-MX" altLang="es-MX" sz="2000" dirty="0"/>
              <a:t>No. </a:t>
            </a:r>
            <a:r>
              <a:rPr lang="es-MX" altLang="es-MX" sz="2000" dirty="0" smtClean="0"/>
              <a:t> Algunas </a:t>
            </a:r>
            <a:r>
              <a:rPr lang="es-MX" altLang="es-MX" sz="2000" dirty="0"/>
              <a:t>personas pueden hacer sus articulaciones “crepitar", pero eso no es un ajuste! Peor aún, el daño puede ocurrir mediante la movilización de una articulación con los músculos debilitados y ligamentos.</a:t>
            </a:r>
          </a:p>
          <a:p>
            <a:pPr eaLnBrk="1" hangingPunct="1">
              <a:lnSpc>
                <a:spcPct val="80000"/>
              </a:lnSpc>
              <a:defRPr/>
            </a:pPr>
            <a:endParaRPr lang="es-MX" altLang="es-MX" sz="2000" dirty="0" smtClean="0"/>
          </a:p>
          <a:p>
            <a:pPr eaLnBrk="1" hangingPunct="1">
              <a:lnSpc>
                <a:spcPct val="80000"/>
              </a:lnSpc>
              <a:defRPr/>
            </a:pPr>
            <a:endParaRPr lang="es-MX" altLang="es-MX" sz="2000" dirty="0"/>
          </a:p>
          <a:p>
            <a:pPr eaLnBrk="1" hangingPunct="1">
              <a:lnSpc>
                <a:spcPct val="80000"/>
              </a:lnSpc>
              <a:defRPr/>
            </a:pPr>
            <a:r>
              <a:rPr lang="es-MX" altLang="es-MX" sz="2000" dirty="0"/>
              <a:t>Los ajustes son específicos y tardan años en </a:t>
            </a:r>
            <a:r>
              <a:rPr lang="es-MX" altLang="es-MX" sz="2000" dirty="0" smtClean="0"/>
              <a:t>dominarse. </a:t>
            </a:r>
            <a:r>
              <a:rPr lang="es-MX" altLang="es-MX" sz="2000" dirty="0"/>
              <a:t>Incluso su </a:t>
            </a:r>
            <a:r>
              <a:rPr lang="es-MX" altLang="es-MX" sz="2000" dirty="0" smtClean="0"/>
              <a:t>quiropráctico (a), </a:t>
            </a:r>
            <a:r>
              <a:rPr lang="es-MX" altLang="es-MX" sz="2000" dirty="0"/>
              <a:t>debe consultar a un colega para beneficiarse de la atención quiropráctica.</a:t>
            </a:r>
          </a:p>
        </p:txBody>
      </p:sp>
      <p:pic>
        <p:nvPicPr>
          <p:cNvPr id="17412" name="Content Placeholder 5">
            <a:extLst>
              <a:ext uri="{FF2B5EF4-FFF2-40B4-BE49-F238E27FC236}">
                <a16:creationId xmlns:a16="http://schemas.microsoft.com/office/drawing/2014/main" xmlns="" id="{2E53FBA7-6E72-425E-AA29-756F545EBB01}"/>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930013" y="1892301"/>
            <a:ext cx="1587500" cy="15748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Content Placeholder 6">
            <a:extLst>
              <a:ext uri="{FF2B5EF4-FFF2-40B4-BE49-F238E27FC236}">
                <a16:creationId xmlns:a16="http://schemas.microsoft.com/office/drawing/2014/main" xmlns="" id="{0E7780A7-DADD-4A12-99A8-CFB6D0386EE2}"/>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930013" y="3832581"/>
            <a:ext cx="1708150" cy="218916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844F4360-A3DA-4382-99B4-03034BB8E1C3}"/>
              </a:ext>
            </a:extLst>
          </p:cNvPr>
          <p:cNvSpPr>
            <a:spLocks noGrp="1" noChangeArrowheads="1"/>
          </p:cNvSpPr>
          <p:nvPr>
            <p:ph type="title"/>
          </p:nvPr>
        </p:nvSpPr>
        <p:spPr/>
        <p:txBody>
          <a:bodyPr/>
          <a:lstStyle/>
          <a:p>
            <a:pPr eaLnBrk="1" hangingPunct="1">
              <a:defRPr/>
            </a:pPr>
            <a:r>
              <a:rPr lang="es-MX" altLang="es-MX" sz="4000" dirty="0" smtClean="0"/>
              <a:t>¿Cuánto </a:t>
            </a:r>
            <a:r>
              <a:rPr lang="es-MX" altLang="es-MX" sz="4000" dirty="0"/>
              <a:t>tiempo dura mi </a:t>
            </a:r>
            <a:r>
              <a:rPr lang="es-MX" altLang="es-MX" sz="4000" dirty="0" smtClean="0"/>
              <a:t>tratamiento?</a:t>
            </a:r>
            <a:endParaRPr lang="es-MX" altLang="es-MX" sz="4000" dirty="0"/>
          </a:p>
        </p:txBody>
      </p:sp>
      <p:sp>
        <p:nvSpPr>
          <p:cNvPr id="45059" name="Rectangle 3">
            <a:extLst>
              <a:ext uri="{FF2B5EF4-FFF2-40B4-BE49-F238E27FC236}">
                <a16:creationId xmlns:a16="http://schemas.microsoft.com/office/drawing/2014/main" xmlns="" id="{0D2F2E6B-13E3-4366-9843-4A0FCA67F94D}"/>
              </a:ext>
            </a:extLst>
          </p:cNvPr>
          <p:cNvSpPr>
            <a:spLocks noGrp="1" noChangeArrowheads="1"/>
          </p:cNvSpPr>
          <p:nvPr>
            <p:ph type="body" sz="half" idx="1"/>
          </p:nvPr>
        </p:nvSpPr>
        <p:spPr>
          <a:xfrm>
            <a:off x="711200" y="1791981"/>
            <a:ext cx="5384800" cy="3940790"/>
          </a:xfrm>
        </p:spPr>
        <p:txBody>
          <a:bodyPr/>
          <a:lstStyle/>
          <a:p>
            <a:pPr algn="just" eaLnBrk="1" hangingPunct="1">
              <a:lnSpc>
                <a:spcPct val="80000"/>
              </a:lnSpc>
              <a:defRPr/>
            </a:pPr>
            <a:r>
              <a:rPr lang="es-MX" altLang="es-MX" sz="1600" dirty="0"/>
              <a:t>Algunos pacientes experimentan alivio casi instantáneo. Otros descubren que puede tomar varias semanas o meses.</a:t>
            </a:r>
          </a:p>
          <a:p>
            <a:pPr algn="just" eaLnBrk="1" hangingPunct="1">
              <a:lnSpc>
                <a:spcPct val="80000"/>
              </a:lnSpc>
              <a:buFont typeface="Wingdings" panose="05000000000000000000" pitchFamily="2" charset="2"/>
              <a:buNone/>
              <a:defRPr/>
            </a:pPr>
            <a:endParaRPr lang="es-MX" altLang="es-MX" sz="1600" dirty="0" smtClean="0"/>
          </a:p>
          <a:p>
            <a:pPr algn="just" eaLnBrk="1" hangingPunct="1">
              <a:lnSpc>
                <a:spcPct val="80000"/>
              </a:lnSpc>
              <a:buFont typeface="Wingdings" panose="05000000000000000000" pitchFamily="2" charset="2"/>
              <a:buNone/>
              <a:defRPr/>
            </a:pPr>
            <a:endParaRPr lang="es-MX" altLang="es-MX" sz="1600" dirty="0"/>
          </a:p>
          <a:p>
            <a:pPr algn="just" eaLnBrk="1" hangingPunct="1">
              <a:lnSpc>
                <a:spcPct val="80000"/>
              </a:lnSpc>
              <a:defRPr/>
            </a:pPr>
            <a:r>
              <a:rPr lang="es-MX" altLang="es-MX" sz="1600" dirty="0"/>
              <a:t>Muchos factores pueden afectar el proceso de curación: el tiempo que tuvo su </a:t>
            </a:r>
            <a:r>
              <a:rPr lang="es-MX" altLang="es-MX" sz="1600" dirty="0" smtClean="0"/>
              <a:t>problema, si acude usted </a:t>
            </a:r>
            <a:r>
              <a:rPr lang="es-MX" altLang="es-MX" sz="1600" dirty="0"/>
              <a:t>a sus </a:t>
            </a:r>
            <a:r>
              <a:rPr lang="es-MX" altLang="es-MX" sz="1600" dirty="0" smtClean="0"/>
              <a:t>citas, si usted </a:t>
            </a:r>
            <a:r>
              <a:rPr lang="es-MX" altLang="es-MX" sz="1600" dirty="0"/>
              <a:t>está </a:t>
            </a:r>
            <a:r>
              <a:rPr lang="es-MX" altLang="es-MX" sz="1600" dirty="0" smtClean="0"/>
              <a:t>descansado </a:t>
            </a:r>
            <a:r>
              <a:rPr lang="es-MX" altLang="es-MX" sz="1600" dirty="0"/>
              <a:t>bien, </a:t>
            </a:r>
            <a:r>
              <a:rPr lang="es-MX" altLang="es-MX" sz="1600" dirty="0" smtClean="0"/>
              <a:t>si efectúa ejercicio </a:t>
            </a:r>
            <a:r>
              <a:rPr lang="es-MX" altLang="es-MX" sz="1600" dirty="0"/>
              <a:t>y la </a:t>
            </a:r>
            <a:r>
              <a:rPr lang="es-MX" altLang="es-MX" sz="1600" dirty="0" smtClean="0"/>
              <a:t>nutrición. </a:t>
            </a:r>
            <a:r>
              <a:rPr lang="es-MX" altLang="es-MX" sz="1600" dirty="0"/>
              <a:t>¿Fuma? </a:t>
            </a:r>
          </a:p>
          <a:p>
            <a:pPr algn="just" eaLnBrk="1" hangingPunct="1">
              <a:lnSpc>
                <a:spcPct val="80000"/>
              </a:lnSpc>
              <a:defRPr/>
            </a:pPr>
            <a:endParaRPr lang="es-MX" altLang="es-MX" sz="1600" dirty="0" smtClean="0"/>
          </a:p>
          <a:p>
            <a:pPr algn="just" eaLnBrk="1" hangingPunct="1">
              <a:lnSpc>
                <a:spcPct val="80000"/>
              </a:lnSpc>
              <a:defRPr/>
            </a:pPr>
            <a:endParaRPr lang="es-MX" altLang="es-MX" sz="1600" dirty="0"/>
          </a:p>
          <a:p>
            <a:pPr algn="just" eaLnBrk="1" hangingPunct="1">
              <a:lnSpc>
                <a:spcPct val="80000"/>
              </a:lnSpc>
              <a:defRPr/>
            </a:pPr>
            <a:r>
              <a:rPr lang="es-MX" altLang="es-MX" sz="1600" dirty="0"/>
              <a:t>Dentro de un corto período de tiempo, la mayoría de los pacientes sienten suficiente progreso para cumplir plenamente las recomendaciones de su </a:t>
            </a:r>
            <a:r>
              <a:rPr lang="es-MX" altLang="es-MX" sz="1600" dirty="0" smtClean="0"/>
              <a:t>Quiropráctico (a).</a:t>
            </a:r>
            <a:endParaRPr lang="es-MX" altLang="es-MX" sz="1600" dirty="0"/>
          </a:p>
        </p:txBody>
      </p:sp>
      <p:pic>
        <p:nvPicPr>
          <p:cNvPr id="18436" name="Content Placeholder 1">
            <a:extLst>
              <a:ext uri="{FF2B5EF4-FFF2-40B4-BE49-F238E27FC236}">
                <a16:creationId xmlns:a16="http://schemas.microsoft.com/office/drawing/2014/main" xmlns="" id="{93E9B5D4-05B9-4068-B54F-9CE1E311E1E8}"/>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586539" y="1625601"/>
            <a:ext cx="3208337" cy="2136775"/>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Content Placeholder 3">
            <a:extLst>
              <a:ext uri="{FF2B5EF4-FFF2-40B4-BE49-F238E27FC236}">
                <a16:creationId xmlns:a16="http://schemas.microsoft.com/office/drawing/2014/main" xmlns="" id="{4F13E7C8-7955-4A1D-AA0F-F8C4B80E2432}"/>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21439" y="3941763"/>
            <a:ext cx="3538537" cy="218916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C9B5078A-4505-4777-B569-FBBCAC16322F}"/>
              </a:ext>
            </a:extLst>
          </p:cNvPr>
          <p:cNvSpPr>
            <a:spLocks noGrp="1" noChangeArrowheads="1"/>
          </p:cNvSpPr>
          <p:nvPr>
            <p:ph type="title"/>
          </p:nvPr>
        </p:nvSpPr>
        <p:spPr/>
        <p:txBody>
          <a:bodyPr>
            <a:normAutofit/>
          </a:bodyPr>
          <a:lstStyle/>
          <a:p>
            <a:pPr algn="ctr" eaLnBrk="1" hangingPunct="1">
              <a:defRPr/>
            </a:pPr>
            <a:r>
              <a:rPr lang="es-MX" altLang="es-MX" sz="3100" dirty="0" smtClean="0"/>
              <a:t>¿Durante cuánto </a:t>
            </a:r>
            <a:r>
              <a:rPr lang="es-MX" altLang="es-MX" sz="3100" dirty="0"/>
              <a:t>tiempo tengo que llevar el </a:t>
            </a:r>
            <a:r>
              <a:rPr lang="es-MX" altLang="es-MX" sz="3100" dirty="0" smtClean="0"/>
              <a:t>tratamiento?</a:t>
            </a:r>
            <a:endParaRPr lang="es-MX" altLang="es-MX" sz="3100" dirty="0"/>
          </a:p>
        </p:txBody>
      </p:sp>
      <p:sp>
        <p:nvSpPr>
          <p:cNvPr id="46083" name="Rectangle 3">
            <a:extLst>
              <a:ext uri="{FF2B5EF4-FFF2-40B4-BE49-F238E27FC236}">
                <a16:creationId xmlns:a16="http://schemas.microsoft.com/office/drawing/2014/main" xmlns="" id="{0FC36B78-53D8-4000-B03F-076EE402113D}"/>
              </a:ext>
            </a:extLst>
          </p:cNvPr>
          <p:cNvSpPr>
            <a:spLocks noGrp="1" noChangeArrowheads="1"/>
          </p:cNvSpPr>
          <p:nvPr>
            <p:ph type="body" sz="half" idx="1"/>
          </p:nvPr>
        </p:nvSpPr>
        <p:spPr>
          <a:xfrm>
            <a:off x="609600" y="1825793"/>
            <a:ext cx="6118746" cy="3927142"/>
          </a:xfrm>
        </p:spPr>
        <p:txBody>
          <a:bodyPr/>
          <a:lstStyle/>
          <a:p>
            <a:pPr algn="just" eaLnBrk="1" hangingPunct="1">
              <a:lnSpc>
                <a:spcPct val="80000"/>
              </a:lnSpc>
              <a:defRPr/>
            </a:pPr>
            <a:r>
              <a:rPr lang="es-MX" altLang="es-MX" sz="1800" dirty="0"/>
              <a:t>Después de </a:t>
            </a:r>
            <a:r>
              <a:rPr lang="es-MX" altLang="es-MX" sz="1800" dirty="0" smtClean="0"/>
              <a:t>que los </a:t>
            </a:r>
            <a:r>
              <a:rPr lang="es-MX" altLang="es-MX" sz="1800" dirty="0"/>
              <a:t>pacientes reciben el alivio que quieren, muchos optan por continuar con algún tipo de cuidado preventivo. Estos pacientes se presentan a sus visitas sintiéndose bien.</a:t>
            </a:r>
          </a:p>
          <a:p>
            <a:pPr algn="just" eaLnBrk="1" hangingPunct="1">
              <a:lnSpc>
                <a:spcPct val="80000"/>
              </a:lnSpc>
              <a:defRPr/>
            </a:pPr>
            <a:endParaRPr lang="es-MX" altLang="es-MX" sz="1800" dirty="0" smtClean="0"/>
          </a:p>
          <a:p>
            <a:pPr algn="just" eaLnBrk="1" hangingPunct="1">
              <a:lnSpc>
                <a:spcPct val="80000"/>
              </a:lnSpc>
              <a:defRPr/>
            </a:pPr>
            <a:endParaRPr lang="es-MX" altLang="es-MX" sz="1800" dirty="0"/>
          </a:p>
          <a:p>
            <a:pPr algn="just" eaLnBrk="1" hangingPunct="1">
              <a:lnSpc>
                <a:spcPct val="80000"/>
              </a:lnSpc>
              <a:defRPr/>
            </a:pPr>
            <a:r>
              <a:rPr lang="es-MX" altLang="es-MX" sz="1800" dirty="0"/>
              <a:t>Estas visitas pueden ayudar a mantener a las etapas finales de la curación y ayudar a detectar y resolver nuevos problemas antes de que se agraven.</a:t>
            </a:r>
          </a:p>
          <a:p>
            <a:pPr algn="just" eaLnBrk="1" hangingPunct="1">
              <a:lnSpc>
                <a:spcPct val="80000"/>
              </a:lnSpc>
              <a:defRPr/>
            </a:pPr>
            <a:endParaRPr lang="es-MX" altLang="es-MX" sz="1800" dirty="0" smtClean="0"/>
          </a:p>
          <a:p>
            <a:pPr algn="just" eaLnBrk="1" hangingPunct="1">
              <a:lnSpc>
                <a:spcPct val="80000"/>
              </a:lnSpc>
              <a:defRPr/>
            </a:pPr>
            <a:endParaRPr lang="es-MX" altLang="es-MX" sz="1800" dirty="0"/>
          </a:p>
          <a:p>
            <a:pPr algn="just" eaLnBrk="1" hangingPunct="1">
              <a:lnSpc>
                <a:spcPct val="80000"/>
              </a:lnSpc>
              <a:defRPr/>
            </a:pPr>
            <a:r>
              <a:rPr lang="es-MX" altLang="es-MX" sz="1800" dirty="0"/>
              <a:t>Nuestro trabajo es ofrecer el mejor cuidado y tu trabajo es decidir cuánto quieres</a:t>
            </a:r>
          </a:p>
        </p:txBody>
      </p:sp>
      <p:pic>
        <p:nvPicPr>
          <p:cNvPr id="19460" name="Content Placeholder 3">
            <a:extLst>
              <a:ext uri="{FF2B5EF4-FFF2-40B4-BE49-F238E27FC236}">
                <a16:creationId xmlns:a16="http://schemas.microsoft.com/office/drawing/2014/main" xmlns="" id="{0266D6D7-221C-4355-8993-3DDEF0FC74FA}"/>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756525" y="1417639"/>
            <a:ext cx="1560513" cy="21891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Content Placeholder 4">
            <a:extLst>
              <a:ext uri="{FF2B5EF4-FFF2-40B4-BE49-F238E27FC236}">
                <a16:creationId xmlns:a16="http://schemas.microsoft.com/office/drawing/2014/main" xmlns="" id="{AC326702-031D-49C8-BFD4-518AE7D5A9E3}"/>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488072" y="4089779"/>
            <a:ext cx="2306638" cy="1531938"/>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96BF1F40-6D56-47E2-956E-14982265FB3F}"/>
              </a:ext>
            </a:extLst>
          </p:cNvPr>
          <p:cNvSpPr>
            <a:spLocks noGrp="1" noChangeArrowheads="1"/>
          </p:cNvSpPr>
          <p:nvPr>
            <p:ph type="title"/>
          </p:nvPr>
        </p:nvSpPr>
        <p:spPr/>
        <p:txBody>
          <a:bodyPr/>
          <a:lstStyle/>
          <a:p>
            <a:pPr eaLnBrk="1" hangingPunct="1">
              <a:defRPr/>
            </a:pPr>
            <a:r>
              <a:rPr lang="es-MX" altLang="es-MX" dirty="0" smtClean="0"/>
              <a:t>¿Recibiré </a:t>
            </a:r>
            <a:r>
              <a:rPr lang="es-MX" altLang="es-MX" dirty="0"/>
              <a:t>algún </a:t>
            </a:r>
            <a:r>
              <a:rPr lang="es-MX" altLang="es-MX" dirty="0" smtClean="0"/>
              <a:t>medicamento?</a:t>
            </a:r>
            <a:endParaRPr lang="es-MX" altLang="es-MX" dirty="0"/>
          </a:p>
        </p:txBody>
      </p:sp>
      <p:sp>
        <p:nvSpPr>
          <p:cNvPr id="47107" name="Rectangle 3">
            <a:extLst>
              <a:ext uri="{FF2B5EF4-FFF2-40B4-BE49-F238E27FC236}">
                <a16:creationId xmlns:a16="http://schemas.microsoft.com/office/drawing/2014/main" xmlns="" id="{FF57D3F4-26F5-4741-84D8-BEF785B52129}"/>
              </a:ext>
            </a:extLst>
          </p:cNvPr>
          <p:cNvSpPr>
            <a:spLocks noGrp="1" noChangeArrowheads="1"/>
          </p:cNvSpPr>
          <p:nvPr>
            <p:ph type="body" sz="half" idx="1"/>
          </p:nvPr>
        </p:nvSpPr>
        <p:spPr>
          <a:xfrm>
            <a:off x="609600" y="1955043"/>
            <a:ext cx="6009564" cy="3736074"/>
          </a:xfrm>
        </p:spPr>
        <p:txBody>
          <a:bodyPr/>
          <a:lstStyle/>
          <a:p>
            <a:pPr algn="just" eaLnBrk="1" hangingPunct="1">
              <a:lnSpc>
                <a:spcPct val="90000"/>
              </a:lnSpc>
              <a:defRPr/>
            </a:pPr>
            <a:r>
              <a:rPr lang="es-MX" altLang="es-MX" sz="2400" dirty="0"/>
              <a:t>No. </a:t>
            </a:r>
            <a:r>
              <a:rPr lang="es-MX" altLang="es-MX" sz="2400" dirty="0" smtClean="0"/>
              <a:t> Los </a:t>
            </a:r>
            <a:r>
              <a:rPr lang="es-MX" altLang="es-MX" sz="2400" dirty="0"/>
              <a:t>quiroprácticos no dispensan </a:t>
            </a:r>
            <a:r>
              <a:rPr lang="es-MX" altLang="es-MX" sz="2400" dirty="0" smtClean="0"/>
              <a:t>medicamentos, porque </a:t>
            </a:r>
            <a:r>
              <a:rPr lang="es-MX" altLang="es-MX" sz="2400" dirty="0"/>
              <a:t>contamos con métodos </a:t>
            </a:r>
            <a:r>
              <a:rPr lang="es-MX" altLang="es-MX" sz="2400" dirty="0" smtClean="0"/>
              <a:t>naturales. Podemos </a:t>
            </a:r>
            <a:r>
              <a:rPr lang="es-MX" altLang="es-MX" sz="2400" dirty="0"/>
              <a:t>mostrarle cómo utilizar hielo para controlar los síntomas dolorosos.</a:t>
            </a:r>
          </a:p>
          <a:p>
            <a:pPr algn="just" eaLnBrk="1" hangingPunct="1">
              <a:lnSpc>
                <a:spcPct val="90000"/>
              </a:lnSpc>
              <a:defRPr/>
            </a:pPr>
            <a:endParaRPr lang="es-MX" altLang="es-MX" sz="2400" dirty="0" smtClean="0"/>
          </a:p>
          <a:p>
            <a:pPr algn="just" eaLnBrk="1" hangingPunct="1">
              <a:lnSpc>
                <a:spcPct val="90000"/>
              </a:lnSpc>
              <a:defRPr/>
            </a:pPr>
            <a:endParaRPr lang="es-MX" altLang="es-MX" sz="2400" dirty="0"/>
          </a:p>
          <a:p>
            <a:pPr algn="just" eaLnBrk="1" hangingPunct="1">
              <a:lnSpc>
                <a:spcPct val="90000"/>
              </a:lnSpc>
              <a:defRPr/>
            </a:pPr>
            <a:r>
              <a:rPr lang="es-MX" altLang="es-MX" sz="2400" dirty="0"/>
              <a:t>Cuando se aplica </a:t>
            </a:r>
            <a:r>
              <a:rPr lang="es-MX" altLang="es-MX" sz="2400" dirty="0" smtClean="0"/>
              <a:t>correctamente </a:t>
            </a:r>
            <a:r>
              <a:rPr lang="es-MX" altLang="es-MX" sz="2400" dirty="0"/>
              <a:t>el </a:t>
            </a:r>
            <a:r>
              <a:rPr lang="es-MX" altLang="es-MX" sz="2400" dirty="0" smtClean="0"/>
              <a:t>hielo, </a:t>
            </a:r>
            <a:r>
              <a:rPr lang="es-MX" altLang="es-MX" sz="2400" dirty="0"/>
              <a:t>puede tener un efecto analgésico. </a:t>
            </a:r>
          </a:p>
        </p:txBody>
      </p:sp>
      <p:pic>
        <p:nvPicPr>
          <p:cNvPr id="20484" name="Content Placeholder 3">
            <a:extLst>
              <a:ext uri="{FF2B5EF4-FFF2-40B4-BE49-F238E27FC236}">
                <a16:creationId xmlns:a16="http://schemas.microsoft.com/office/drawing/2014/main" xmlns="" id="{7B8D50C1-188A-4B85-B56E-6CB16F7DAA2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56887" y="2453166"/>
            <a:ext cx="3779435" cy="252682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xmlns="" id="{EA0A957A-C7E6-45F4-BC3C-982CA8C6EBD0}"/>
              </a:ext>
            </a:extLst>
          </p:cNvPr>
          <p:cNvSpPr>
            <a:spLocks noGrp="1" noChangeArrowheads="1"/>
          </p:cNvSpPr>
          <p:nvPr>
            <p:ph type="body" sz="half" idx="1"/>
          </p:nvPr>
        </p:nvSpPr>
        <p:spPr/>
        <p:txBody>
          <a:bodyPr/>
          <a:lstStyle/>
          <a:p>
            <a:pPr eaLnBrk="1" hangingPunct="1">
              <a:lnSpc>
                <a:spcPct val="90000"/>
              </a:lnSpc>
              <a:defRPr/>
            </a:pPr>
            <a:r>
              <a:rPr lang="es-MX" altLang="es-MX" sz="2000" dirty="0"/>
              <a:t>La quiropráctica funciona  ya que  el cuerpo tiene mecanismos de auto-sanación, la auto regulación controlados por el sistema nervioso central.</a:t>
            </a:r>
          </a:p>
          <a:p>
            <a:pPr eaLnBrk="1" hangingPunct="1">
              <a:lnSpc>
                <a:spcPct val="90000"/>
              </a:lnSpc>
              <a:defRPr/>
            </a:pPr>
            <a:r>
              <a:rPr lang="es-MX" altLang="es-MX" sz="2000" dirty="0"/>
              <a:t>millones de instrucciones fluyen desde el cerebro a la médula espinal y afuera para cada órgano y tejido señales enviadas al cerebro confirman si su cuerpo está funcionando bien.</a:t>
            </a:r>
          </a:p>
        </p:txBody>
      </p:sp>
      <p:pic>
        <p:nvPicPr>
          <p:cNvPr id="3076" name="Picture 6">
            <a:extLst>
              <a:ext uri="{FF2B5EF4-FFF2-40B4-BE49-F238E27FC236}">
                <a16:creationId xmlns:a16="http://schemas.microsoft.com/office/drawing/2014/main" xmlns="" id="{97E066F6-9490-4DBC-81D8-C0AC000EB91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29132" y="1358190"/>
            <a:ext cx="4035425" cy="3622675"/>
          </a:xfrm>
          <a:noFill/>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a:extLst>
              <a:ext uri="{FF2B5EF4-FFF2-40B4-BE49-F238E27FC236}">
                <a16:creationId xmlns:a16="http://schemas.microsoft.com/office/drawing/2014/main" xmlns="" id="{120C2DDD-E1ED-46F2-B6CF-1DE414965DB1}"/>
              </a:ext>
            </a:extLst>
          </p:cNvPr>
          <p:cNvSpPr>
            <a:spLocks noGrp="1" noChangeArrowheads="1"/>
          </p:cNvSpPr>
          <p:nvPr>
            <p:ph type="title"/>
          </p:nvPr>
        </p:nvSpPr>
        <p:spPr>
          <a:xfrm>
            <a:off x="609599" y="277814"/>
            <a:ext cx="11318543" cy="1139825"/>
          </a:xfrm>
        </p:spPr>
        <p:txBody>
          <a:bodyPr>
            <a:normAutofit/>
          </a:bodyPr>
          <a:lstStyle/>
          <a:p>
            <a:pPr eaLnBrk="1" hangingPunct="1">
              <a:defRPr/>
            </a:pPr>
            <a:r>
              <a:rPr lang="es-MX" altLang="es-MX" sz="4000" dirty="0" smtClean="0"/>
              <a:t>¿Como </a:t>
            </a:r>
            <a:r>
              <a:rPr lang="es-MX" altLang="es-MX" sz="4000" dirty="0"/>
              <a:t>es la relación </a:t>
            </a:r>
            <a:r>
              <a:rPr lang="es-MX" altLang="es-MX" sz="4000" dirty="0" smtClean="0"/>
              <a:t>Médico </a:t>
            </a:r>
            <a:r>
              <a:rPr lang="es-MX" altLang="es-MX" sz="4000" dirty="0"/>
              <a:t>y </a:t>
            </a:r>
            <a:r>
              <a:rPr lang="es-MX" altLang="es-MX" sz="4000" dirty="0" smtClean="0"/>
              <a:t>Quiropráctico?</a:t>
            </a:r>
            <a:endParaRPr lang="es-MX" altLang="es-MX" sz="4000" dirty="0"/>
          </a:p>
        </p:txBody>
      </p:sp>
      <p:sp>
        <p:nvSpPr>
          <p:cNvPr id="48131" name="Rectangle 3">
            <a:extLst>
              <a:ext uri="{FF2B5EF4-FFF2-40B4-BE49-F238E27FC236}">
                <a16:creationId xmlns:a16="http://schemas.microsoft.com/office/drawing/2014/main" xmlns="" id="{B4906399-41FB-46A7-9C94-604396CE5028}"/>
              </a:ext>
            </a:extLst>
          </p:cNvPr>
          <p:cNvSpPr>
            <a:spLocks noGrp="1" noChangeArrowheads="1"/>
          </p:cNvSpPr>
          <p:nvPr>
            <p:ph type="body" sz="half" idx="1"/>
          </p:nvPr>
        </p:nvSpPr>
        <p:spPr>
          <a:xfrm>
            <a:off x="884070" y="2037675"/>
            <a:ext cx="5384800" cy="3654187"/>
          </a:xfrm>
        </p:spPr>
        <p:txBody>
          <a:bodyPr/>
          <a:lstStyle/>
          <a:p>
            <a:pPr algn="just" eaLnBrk="1" hangingPunct="1">
              <a:lnSpc>
                <a:spcPct val="90000"/>
              </a:lnSpc>
              <a:defRPr/>
            </a:pPr>
            <a:r>
              <a:rPr lang="es-MX" altLang="es-MX" sz="2000" dirty="0"/>
              <a:t>Esto va cambiando, los años de prejuicios y malentendidos son mínimos gracias a la investigación que muestra los beneficios de la atención quiropráctica.</a:t>
            </a:r>
          </a:p>
          <a:p>
            <a:pPr algn="just" eaLnBrk="1" hangingPunct="1">
              <a:lnSpc>
                <a:spcPct val="90000"/>
              </a:lnSpc>
              <a:defRPr/>
            </a:pPr>
            <a:endParaRPr lang="es-MX" altLang="es-MX" sz="2000" dirty="0" smtClean="0"/>
          </a:p>
          <a:p>
            <a:pPr algn="just" eaLnBrk="1" hangingPunct="1">
              <a:lnSpc>
                <a:spcPct val="90000"/>
              </a:lnSpc>
              <a:defRPr/>
            </a:pPr>
            <a:endParaRPr lang="es-MX" altLang="es-MX" sz="2000" dirty="0"/>
          </a:p>
          <a:p>
            <a:pPr algn="just" eaLnBrk="1" hangingPunct="1">
              <a:lnSpc>
                <a:spcPct val="90000"/>
              </a:lnSpc>
              <a:defRPr/>
            </a:pPr>
            <a:r>
              <a:rPr lang="es-MX" altLang="es-MX" sz="2000" dirty="0"/>
              <a:t>Las actitudes son difíciles de cambiar, sin embargo, ya que el público exige alternativas a los medicamentos y la cirugía, más y más médicos refieren a sus pacientes a nuestra oficina.</a:t>
            </a:r>
          </a:p>
        </p:txBody>
      </p:sp>
      <p:pic>
        <p:nvPicPr>
          <p:cNvPr id="21508" name="Content Placeholder 1">
            <a:extLst>
              <a:ext uri="{FF2B5EF4-FFF2-40B4-BE49-F238E27FC236}">
                <a16:creationId xmlns:a16="http://schemas.microsoft.com/office/drawing/2014/main" xmlns="" id="{4FCFEDE5-3018-452C-94A2-FF82132E38B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49871" y="1828800"/>
            <a:ext cx="4218666" cy="390525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xmlns="" id="{6A92945A-CD37-45BD-82BE-786ABAD66934}"/>
              </a:ext>
            </a:extLst>
          </p:cNvPr>
          <p:cNvSpPr>
            <a:spLocks noGrp="1"/>
          </p:cNvSpPr>
          <p:nvPr>
            <p:ph type="title"/>
          </p:nvPr>
        </p:nvSpPr>
        <p:spPr>
          <a:xfrm>
            <a:off x="1981200" y="228601"/>
            <a:ext cx="8229600" cy="1139825"/>
          </a:xfrm>
        </p:spPr>
        <p:txBody>
          <a:bodyPr>
            <a:normAutofit fontScale="90000"/>
          </a:bodyPr>
          <a:lstStyle/>
          <a:p>
            <a:pPr eaLnBrk="1" hangingPunct="1">
              <a:defRPr/>
            </a:pPr>
            <a:r>
              <a:rPr lang="es-MX" dirty="0" smtClean="0"/>
              <a:t>¿Mi </a:t>
            </a:r>
            <a:r>
              <a:rPr lang="es-MX" dirty="0"/>
              <a:t>cuerpo será normal otra </a:t>
            </a:r>
            <a:r>
              <a:rPr lang="es-MX" dirty="0" smtClean="0"/>
              <a:t>vez?</a:t>
            </a:r>
            <a:endParaRPr lang="es-MX" dirty="0"/>
          </a:p>
        </p:txBody>
      </p:sp>
      <p:sp>
        <p:nvSpPr>
          <p:cNvPr id="4" name="3 Marcador de texto">
            <a:extLst>
              <a:ext uri="{FF2B5EF4-FFF2-40B4-BE49-F238E27FC236}">
                <a16:creationId xmlns:a16="http://schemas.microsoft.com/office/drawing/2014/main" xmlns="" id="{81A21641-FCD7-47BE-8AE7-27C6EE291898}"/>
              </a:ext>
            </a:extLst>
          </p:cNvPr>
          <p:cNvSpPr>
            <a:spLocks noGrp="1"/>
          </p:cNvSpPr>
          <p:nvPr>
            <p:ph type="body" sz="half" idx="1"/>
          </p:nvPr>
        </p:nvSpPr>
        <p:spPr>
          <a:xfrm>
            <a:off x="1414818" y="1371601"/>
            <a:ext cx="4668672" cy="4530725"/>
          </a:xfrm>
        </p:spPr>
        <p:txBody>
          <a:bodyPr/>
          <a:lstStyle/>
          <a:p>
            <a:pPr algn="just" eaLnBrk="1" hangingPunct="1">
              <a:defRPr/>
            </a:pPr>
            <a:r>
              <a:rPr lang="es-MX" sz="2000" dirty="0"/>
              <a:t>Los resultados del paciente </a:t>
            </a:r>
            <a:r>
              <a:rPr lang="es-MX" sz="2000" dirty="0" smtClean="0"/>
              <a:t>varían. </a:t>
            </a:r>
            <a:r>
              <a:rPr lang="es-MX" sz="2000" dirty="0"/>
              <a:t>Muchos </a:t>
            </a:r>
            <a:r>
              <a:rPr lang="es-MX" sz="2000" dirty="0" smtClean="0"/>
              <a:t>mejoran </a:t>
            </a:r>
            <a:r>
              <a:rPr lang="es-MX" sz="2000" dirty="0"/>
              <a:t>las curvas de la columna vertebral y </a:t>
            </a:r>
            <a:r>
              <a:rPr lang="es-MX" sz="2000" dirty="0" smtClean="0"/>
              <a:t>reanudan su </a:t>
            </a:r>
            <a:r>
              <a:rPr lang="es-MX" sz="2000" dirty="0"/>
              <a:t>estilo de vida normal. Los que </a:t>
            </a:r>
            <a:r>
              <a:rPr lang="es-MX" sz="2000" dirty="0" smtClean="0"/>
              <a:t>descuidan </a:t>
            </a:r>
            <a:r>
              <a:rPr lang="es-MX" sz="2000" dirty="0"/>
              <a:t>o </a:t>
            </a:r>
            <a:r>
              <a:rPr lang="es-MX" sz="2000" dirty="0" smtClean="0"/>
              <a:t>retrasan </a:t>
            </a:r>
            <a:r>
              <a:rPr lang="es-MX" sz="2000" dirty="0"/>
              <a:t>la búsqueda de </a:t>
            </a:r>
            <a:r>
              <a:rPr lang="es-MX" sz="2000" dirty="0" smtClean="0"/>
              <a:t>atención, </a:t>
            </a:r>
            <a:r>
              <a:rPr lang="es-MX" sz="2000" dirty="0"/>
              <a:t>a menudo </a:t>
            </a:r>
            <a:r>
              <a:rPr lang="es-MX" sz="2000" dirty="0" smtClean="0"/>
              <a:t>ven </a:t>
            </a:r>
            <a:r>
              <a:rPr lang="es-MX" sz="2000" dirty="0"/>
              <a:t>el progreso más lento.</a:t>
            </a:r>
          </a:p>
          <a:p>
            <a:pPr algn="just" eaLnBrk="1" hangingPunct="1">
              <a:defRPr/>
            </a:pPr>
            <a:endParaRPr lang="es-MX" sz="2000" dirty="0" smtClean="0"/>
          </a:p>
          <a:p>
            <a:pPr algn="just" eaLnBrk="1" hangingPunct="1">
              <a:defRPr/>
            </a:pPr>
            <a:endParaRPr lang="es-MX" sz="2000" dirty="0"/>
          </a:p>
          <a:p>
            <a:pPr algn="just" eaLnBrk="1" hangingPunct="1">
              <a:defRPr/>
            </a:pPr>
            <a:r>
              <a:rPr lang="es-MX" sz="2000" dirty="0"/>
              <a:t>Después de la mejora, muchos pacientes, descubren que los chequeos quiroprácticos </a:t>
            </a:r>
            <a:r>
              <a:rPr lang="es-MX" sz="2000" dirty="0" smtClean="0"/>
              <a:t>periódicos </a:t>
            </a:r>
            <a:r>
              <a:rPr lang="es-MX" sz="2000" dirty="0"/>
              <a:t>pueden ayudar a evitar una recaída.</a:t>
            </a:r>
          </a:p>
          <a:p>
            <a:pPr algn="just" eaLnBrk="1" hangingPunct="1">
              <a:defRPr/>
            </a:pPr>
            <a:endParaRPr lang="es-MX" sz="2000" dirty="0"/>
          </a:p>
          <a:p>
            <a:pPr algn="just" eaLnBrk="1" hangingPunct="1">
              <a:defRPr/>
            </a:pPr>
            <a:endParaRPr lang="es-MX" sz="2000" dirty="0"/>
          </a:p>
        </p:txBody>
      </p:sp>
      <p:pic>
        <p:nvPicPr>
          <p:cNvPr id="22532" name="Content Placeholder 5">
            <a:extLst>
              <a:ext uri="{FF2B5EF4-FFF2-40B4-BE49-F238E27FC236}">
                <a16:creationId xmlns:a16="http://schemas.microsoft.com/office/drawing/2014/main" xmlns="" id="{2946B562-70B6-4ED7-BA91-2EC75498C05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86349" y="1954213"/>
            <a:ext cx="4038600" cy="3365500"/>
          </a:xfrm>
        </p:spPr>
      </p:pic>
    </p:spTree>
  </p:cSld>
  <p:clrMapOvr>
    <a:masterClrMapping/>
  </p:clrMapOvr>
  <p:transition spd="slow" advClick="0" advTm="20000">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382BAE36-880C-4B80-A8B8-756018A6D744}"/>
              </a:ext>
            </a:extLst>
          </p:cNvPr>
          <p:cNvSpPr>
            <a:spLocks noGrp="1" noChangeArrowheads="1"/>
          </p:cNvSpPr>
          <p:nvPr>
            <p:ph type="title"/>
          </p:nvPr>
        </p:nvSpPr>
        <p:spPr/>
        <p:txBody>
          <a:bodyPr>
            <a:normAutofit/>
          </a:bodyPr>
          <a:lstStyle/>
          <a:p>
            <a:pPr algn="ctr" eaLnBrk="1" hangingPunct="1">
              <a:defRPr/>
            </a:pPr>
            <a:r>
              <a:rPr lang="es-MX" altLang="es-MX" sz="3400" dirty="0" smtClean="0"/>
              <a:t>¿Como </a:t>
            </a:r>
            <a:r>
              <a:rPr lang="es-MX" altLang="es-MX" sz="3400" dirty="0"/>
              <a:t>sabré si la Quiropráctica me puede </a:t>
            </a:r>
            <a:r>
              <a:rPr lang="es-MX" altLang="es-MX" sz="3400" dirty="0" smtClean="0"/>
              <a:t>ayudar?</a:t>
            </a:r>
            <a:endParaRPr lang="es-MX" altLang="es-MX" sz="3400" dirty="0"/>
          </a:p>
        </p:txBody>
      </p:sp>
      <p:sp>
        <p:nvSpPr>
          <p:cNvPr id="2" name="1 Marcador de texto">
            <a:extLst>
              <a:ext uri="{FF2B5EF4-FFF2-40B4-BE49-F238E27FC236}">
                <a16:creationId xmlns:a16="http://schemas.microsoft.com/office/drawing/2014/main" xmlns="" id="{9C71CE43-0B3E-4B07-A038-FF2516821EA2}"/>
              </a:ext>
            </a:extLst>
          </p:cNvPr>
          <p:cNvSpPr>
            <a:spLocks noGrp="1"/>
          </p:cNvSpPr>
          <p:nvPr>
            <p:ph type="body" sz="half" idx="1"/>
          </p:nvPr>
        </p:nvSpPr>
        <p:spPr>
          <a:xfrm>
            <a:off x="1343025" y="2446363"/>
            <a:ext cx="5384800" cy="2576014"/>
          </a:xfrm>
        </p:spPr>
        <p:txBody>
          <a:bodyPr/>
          <a:lstStyle/>
          <a:p>
            <a:pPr algn="just" eaLnBrk="1" hangingPunct="1">
              <a:defRPr/>
            </a:pPr>
            <a:r>
              <a:rPr lang="es-ES" sz="2400" dirty="0"/>
              <a:t>Si no somos capaces de encontrar y corregir la causa de su problema de salud en particular, le referimos a otros especialistas que pueden ser capaces de ayudar. Su salud es nuestra meta principal.</a:t>
            </a:r>
            <a:endParaRPr lang="es-MX" sz="2400" dirty="0"/>
          </a:p>
        </p:txBody>
      </p:sp>
      <p:pic>
        <p:nvPicPr>
          <p:cNvPr id="23556" name="Content Placeholder 4">
            <a:extLst>
              <a:ext uri="{FF2B5EF4-FFF2-40B4-BE49-F238E27FC236}">
                <a16:creationId xmlns:a16="http://schemas.microsoft.com/office/drawing/2014/main" xmlns="" id="{63576EAF-B8F6-4BFD-922B-95710175E3B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587634" y="1469007"/>
            <a:ext cx="2927350" cy="4530725"/>
          </a:xfrm>
        </p:spPr>
      </p:pic>
    </p:spTree>
  </p:cSld>
  <p:clrMapOvr>
    <a:masterClrMapping/>
  </p:clrMapOvr>
  <p:transition spd="slow" advClick="0" advTm="20000">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DCBAA7A9-8A26-466D-9B47-C7FB1358D2B6}"/>
              </a:ext>
            </a:extLst>
          </p:cNvPr>
          <p:cNvSpPr>
            <a:spLocks noGrp="1" noChangeArrowheads="1"/>
          </p:cNvSpPr>
          <p:nvPr>
            <p:ph type="title"/>
          </p:nvPr>
        </p:nvSpPr>
        <p:spPr/>
        <p:txBody>
          <a:bodyPr/>
          <a:lstStyle/>
          <a:p>
            <a:pPr eaLnBrk="1" hangingPunct="1">
              <a:defRPr/>
            </a:pPr>
            <a:r>
              <a:rPr lang="es-MX" altLang="es-MX" smtClean="0"/>
              <a:t>¿Preguntas? </a:t>
            </a:r>
            <a:endParaRPr lang="es-MX" altLang="es-MX" dirty="0"/>
          </a:p>
        </p:txBody>
      </p:sp>
      <p:pic>
        <p:nvPicPr>
          <p:cNvPr id="24579" name="Picture 4">
            <a:extLst>
              <a:ext uri="{FF2B5EF4-FFF2-40B4-BE49-F238E27FC236}">
                <a16:creationId xmlns:a16="http://schemas.microsoft.com/office/drawing/2014/main" xmlns="" id="{10014DD4-D010-47C8-B499-A776D431CD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14801" y="1173481"/>
            <a:ext cx="4151313" cy="4894263"/>
          </a:xfrm>
          <a:noFill/>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A69E3373-8884-4868-B7B3-C7100B4AF38B}"/>
              </a:ext>
            </a:extLst>
          </p:cNvPr>
          <p:cNvSpPr>
            <a:spLocks noGrp="1" noChangeArrowheads="1"/>
          </p:cNvSpPr>
          <p:nvPr>
            <p:ph type="title"/>
          </p:nvPr>
        </p:nvSpPr>
        <p:spPr/>
        <p:txBody>
          <a:bodyPr/>
          <a:lstStyle/>
          <a:p>
            <a:pPr eaLnBrk="1" hangingPunct="1">
              <a:defRPr/>
            </a:pPr>
            <a:r>
              <a:rPr lang="es-MX" altLang="es-MX" dirty="0" smtClean="0"/>
              <a:t>Subluxación </a:t>
            </a:r>
            <a:endParaRPr lang="es-MX" altLang="es-MX" dirty="0"/>
          </a:p>
        </p:txBody>
      </p:sp>
      <p:sp>
        <p:nvSpPr>
          <p:cNvPr id="2053" name="Rectangle 5">
            <a:extLst>
              <a:ext uri="{FF2B5EF4-FFF2-40B4-BE49-F238E27FC236}">
                <a16:creationId xmlns:a16="http://schemas.microsoft.com/office/drawing/2014/main" xmlns="" id="{C63E224E-CCEF-448A-956C-A1D43CF6B171}"/>
              </a:ext>
            </a:extLst>
          </p:cNvPr>
          <p:cNvSpPr>
            <a:spLocks noGrp="1" noChangeArrowheads="1"/>
          </p:cNvSpPr>
          <p:nvPr>
            <p:ph type="body" sz="half" idx="1"/>
          </p:nvPr>
        </p:nvSpPr>
        <p:spPr>
          <a:xfrm>
            <a:off x="1120183" y="1842447"/>
            <a:ext cx="6787487" cy="3521124"/>
          </a:xfrm>
        </p:spPr>
        <p:txBody>
          <a:bodyPr>
            <a:normAutofit lnSpcReduction="10000"/>
          </a:bodyPr>
          <a:lstStyle/>
          <a:p>
            <a:pPr algn="just" eaLnBrk="1" hangingPunct="1">
              <a:lnSpc>
                <a:spcPct val="80000"/>
              </a:lnSpc>
              <a:defRPr/>
            </a:pPr>
            <a:r>
              <a:rPr lang="es-MX" altLang="es-MX" sz="2000" dirty="0" smtClean="0"/>
              <a:t>El m</a:t>
            </a:r>
            <a:r>
              <a:rPr lang="es-MX" altLang="es-MX" sz="2000" dirty="0" smtClean="0"/>
              <a:t>ovimiento </a:t>
            </a:r>
            <a:r>
              <a:rPr lang="es-MX" altLang="es-MX" sz="2000" dirty="0"/>
              <a:t>o posición de los huesos de la columna vertebral de manera incorrecto se llama subluxación.</a:t>
            </a:r>
          </a:p>
          <a:p>
            <a:pPr algn="just" eaLnBrk="1" hangingPunct="1">
              <a:lnSpc>
                <a:spcPct val="80000"/>
              </a:lnSpc>
              <a:defRPr/>
            </a:pPr>
            <a:endParaRPr lang="es-MX" altLang="es-MX" sz="2000" dirty="0" smtClean="0"/>
          </a:p>
          <a:p>
            <a:pPr algn="just" eaLnBrk="1" hangingPunct="1">
              <a:lnSpc>
                <a:spcPct val="80000"/>
              </a:lnSpc>
              <a:defRPr/>
            </a:pPr>
            <a:endParaRPr lang="es-MX" altLang="es-MX" sz="2000" dirty="0"/>
          </a:p>
          <a:p>
            <a:pPr algn="just" eaLnBrk="1" hangingPunct="1">
              <a:lnSpc>
                <a:spcPct val="80000"/>
              </a:lnSpc>
              <a:defRPr/>
            </a:pPr>
            <a:r>
              <a:rPr lang="es-MX" altLang="es-MX" sz="2000" dirty="0"/>
              <a:t>P</a:t>
            </a:r>
            <a:r>
              <a:rPr lang="es-MX" altLang="es-MX" sz="2000" dirty="0" smtClean="0"/>
              <a:t>uede </a:t>
            </a:r>
            <a:r>
              <a:rPr lang="es-MX" altLang="es-MX" sz="2000" dirty="0"/>
              <a:t>interferir con este intercambio de vital </a:t>
            </a:r>
            <a:r>
              <a:rPr lang="es-MX" altLang="es-MX" sz="2000" dirty="0" smtClean="0"/>
              <a:t>información, </a:t>
            </a:r>
            <a:r>
              <a:rPr lang="es-MX" altLang="es-MX" sz="2000" dirty="0"/>
              <a:t>al irritar los nervios y comprometer la función de los órganos y tejidos afectados.</a:t>
            </a:r>
          </a:p>
          <a:p>
            <a:pPr algn="just" eaLnBrk="1" hangingPunct="1">
              <a:lnSpc>
                <a:spcPct val="80000"/>
              </a:lnSpc>
              <a:defRPr/>
            </a:pPr>
            <a:endParaRPr lang="es-MX" altLang="es-MX" sz="2000" dirty="0" smtClean="0"/>
          </a:p>
          <a:p>
            <a:pPr algn="just" eaLnBrk="1" hangingPunct="1">
              <a:lnSpc>
                <a:spcPct val="80000"/>
              </a:lnSpc>
              <a:defRPr/>
            </a:pPr>
            <a:endParaRPr lang="es-MX" altLang="es-MX" sz="2000" dirty="0"/>
          </a:p>
          <a:p>
            <a:pPr algn="just" eaLnBrk="1" hangingPunct="1">
              <a:lnSpc>
                <a:spcPct val="80000"/>
              </a:lnSpc>
              <a:defRPr/>
            </a:pPr>
            <a:r>
              <a:rPr lang="es-MX" altLang="es-MX" sz="2000" dirty="0"/>
              <a:t>Un </a:t>
            </a:r>
            <a:r>
              <a:rPr lang="es-MX" altLang="es-MX" sz="2000" dirty="0" smtClean="0"/>
              <a:t>ajuste </a:t>
            </a:r>
            <a:r>
              <a:rPr lang="es-MX" altLang="es-MX" sz="2000" dirty="0"/>
              <a:t>vertebral </a:t>
            </a:r>
            <a:r>
              <a:rPr lang="es-MX" altLang="es-MX" sz="2000" dirty="0" smtClean="0"/>
              <a:t>específico, </a:t>
            </a:r>
            <a:r>
              <a:rPr lang="es-MX" altLang="es-MX" sz="2000" dirty="0"/>
              <a:t>puede ayudar a mejorar la comunicación mente / cuerpo. </a:t>
            </a:r>
          </a:p>
        </p:txBody>
      </p:sp>
      <p:pic>
        <p:nvPicPr>
          <p:cNvPr id="4100" name="Content Placeholder 1">
            <a:extLst>
              <a:ext uri="{FF2B5EF4-FFF2-40B4-BE49-F238E27FC236}">
                <a16:creationId xmlns:a16="http://schemas.microsoft.com/office/drawing/2014/main" xmlns="" id="{3E2CEAD5-0A26-4B16-9F94-A1FAE257007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121651" y="1417639"/>
            <a:ext cx="2898775" cy="42672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78B52ECB-29F9-4883-9FE4-B162D79BE230}"/>
              </a:ext>
            </a:extLst>
          </p:cNvPr>
          <p:cNvSpPr>
            <a:spLocks noGrp="1" noChangeArrowheads="1"/>
          </p:cNvSpPr>
          <p:nvPr>
            <p:ph type="title"/>
          </p:nvPr>
        </p:nvSpPr>
        <p:spPr/>
        <p:txBody>
          <a:bodyPr/>
          <a:lstStyle/>
          <a:p>
            <a:pPr eaLnBrk="1" hangingPunct="1">
              <a:defRPr/>
            </a:pPr>
            <a:r>
              <a:rPr lang="es-MX" altLang="es-MX" dirty="0" smtClean="0"/>
              <a:t>¿Tengo </a:t>
            </a:r>
            <a:r>
              <a:rPr lang="es-MX" altLang="es-MX" dirty="0"/>
              <a:t>problemas de disco?</a:t>
            </a:r>
          </a:p>
        </p:txBody>
      </p:sp>
      <p:sp>
        <p:nvSpPr>
          <p:cNvPr id="3075" name="Rectangle 3">
            <a:extLst>
              <a:ext uri="{FF2B5EF4-FFF2-40B4-BE49-F238E27FC236}">
                <a16:creationId xmlns:a16="http://schemas.microsoft.com/office/drawing/2014/main" xmlns="" id="{B5041A7C-628C-4465-8D12-F87D32C4D5EB}"/>
              </a:ext>
            </a:extLst>
          </p:cNvPr>
          <p:cNvSpPr>
            <a:spLocks noGrp="1" noChangeArrowheads="1"/>
          </p:cNvSpPr>
          <p:nvPr>
            <p:ph type="body" sz="half" idx="1"/>
          </p:nvPr>
        </p:nvSpPr>
        <p:spPr>
          <a:xfrm>
            <a:off x="609599" y="1434700"/>
            <a:ext cx="10972801" cy="2275763"/>
          </a:xfrm>
        </p:spPr>
        <p:txBody>
          <a:bodyPr/>
          <a:lstStyle/>
          <a:p>
            <a:pPr algn="just" eaLnBrk="1" hangingPunct="1">
              <a:lnSpc>
                <a:spcPct val="90000"/>
              </a:lnSpc>
              <a:defRPr/>
            </a:pPr>
            <a:r>
              <a:rPr lang="es-MX" altLang="es-MX" sz="2000" dirty="0"/>
              <a:t>El disco intervertebral consta de una sustancia  pulposa  que funciona como "amortiguador". Tiene un anillo exterior </a:t>
            </a:r>
            <a:r>
              <a:rPr lang="es-MX" altLang="es-MX" sz="2000" dirty="0" smtClean="0"/>
              <a:t>fibroso </a:t>
            </a:r>
            <a:r>
              <a:rPr lang="es-MX" altLang="es-MX" sz="2000" dirty="0"/>
              <a:t>que mantiene el  material gelatinoso en </a:t>
            </a:r>
            <a:r>
              <a:rPr lang="es-MX" altLang="es-MX" sz="2000" dirty="0" smtClean="0"/>
              <a:t>el centro</a:t>
            </a:r>
            <a:r>
              <a:rPr lang="es-MX" altLang="es-MX" sz="2000" dirty="0"/>
              <a:t>.</a:t>
            </a:r>
          </a:p>
          <a:p>
            <a:pPr algn="just" eaLnBrk="1" hangingPunct="1">
              <a:lnSpc>
                <a:spcPct val="90000"/>
              </a:lnSpc>
              <a:defRPr/>
            </a:pPr>
            <a:endParaRPr lang="es-MX" altLang="es-MX" sz="2000" dirty="0"/>
          </a:p>
          <a:p>
            <a:pPr algn="just" eaLnBrk="1" hangingPunct="1">
              <a:lnSpc>
                <a:spcPct val="90000"/>
              </a:lnSpc>
              <a:defRPr/>
            </a:pPr>
            <a:r>
              <a:rPr lang="es-MX" altLang="es-MX" sz="2000" dirty="0"/>
              <a:t>Un disco puede sobresalir, se puede romper, puede herniarse, puede adelgazarse, puede secarse y puede colapsar.</a:t>
            </a:r>
          </a:p>
        </p:txBody>
      </p:sp>
      <p:pic>
        <p:nvPicPr>
          <p:cNvPr id="5124" name="Content Placeholder 1">
            <a:extLst>
              <a:ext uri="{FF2B5EF4-FFF2-40B4-BE49-F238E27FC236}">
                <a16:creationId xmlns:a16="http://schemas.microsoft.com/office/drawing/2014/main" xmlns="" id="{54F35AB2-68DE-47D3-BADA-484B96143848}"/>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564986" y="3754000"/>
            <a:ext cx="3146425" cy="21891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Content Placeholder 2">
            <a:extLst>
              <a:ext uri="{FF2B5EF4-FFF2-40B4-BE49-F238E27FC236}">
                <a16:creationId xmlns:a16="http://schemas.microsoft.com/office/drawing/2014/main" xmlns="" id="{8BC53227-C52F-4833-A68B-B2876FD443A4}"/>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360444" y="3482538"/>
            <a:ext cx="2732088" cy="2732088"/>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66C262CD-2E5D-4F08-9D04-65EF1A41FA2E}"/>
              </a:ext>
            </a:extLst>
          </p:cNvPr>
          <p:cNvSpPr>
            <a:spLocks noGrp="1" noChangeArrowheads="1"/>
          </p:cNvSpPr>
          <p:nvPr>
            <p:ph type="title"/>
          </p:nvPr>
        </p:nvSpPr>
        <p:spPr/>
        <p:txBody>
          <a:bodyPr/>
          <a:lstStyle/>
          <a:p>
            <a:pPr eaLnBrk="1" hangingPunct="1">
              <a:defRPr/>
            </a:pPr>
            <a:r>
              <a:rPr lang="es-MX" altLang="es-MX" dirty="0" smtClean="0"/>
              <a:t>¿Tengo </a:t>
            </a:r>
            <a:r>
              <a:rPr lang="es-MX" altLang="es-MX" dirty="0"/>
              <a:t>un Nervio Pellizcado?</a:t>
            </a:r>
          </a:p>
        </p:txBody>
      </p:sp>
      <p:sp>
        <p:nvSpPr>
          <p:cNvPr id="4099" name="Rectangle 3">
            <a:extLst>
              <a:ext uri="{FF2B5EF4-FFF2-40B4-BE49-F238E27FC236}">
                <a16:creationId xmlns:a16="http://schemas.microsoft.com/office/drawing/2014/main" xmlns="" id="{B6AEE5A9-672E-4AC5-B6A7-4968E36D7E28}"/>
              </a:ext>
            </a:extLst>
          </p:cNvPr>
          <p:cNvSpPr>
            <a:spLocks noGrp="1" noChangeArrowheads="1"/>
          </p:cNvSpPr>
          <p:nvPr>
            <p:ph type="body" sz="half" idx="1"/>
          </p:nvPr>
        </p:nvSpPr>
        <p:spPr>
          <a:xfrm>
            <a:off x="1169157" y="2200704"/>
            <a:ext cx="5873087" cy="3149219"/>
          </a:xfrm>
        </p:spPr>
        <p:txBody>
          <a:bodyPr/>
          <a:lstStyle/>
          <a:p>
            <a:pPr algn="just" eaLnBrk="1" hangingPunct="1">
              <a:lnSpc>
                <a:spcPct val="80000"/>
              </a:lnSpc>
              <a:defRPr/>
            </a:pPr>
            <a:r>
              <a:rPr lang="es-MX" altLang="es-MX" sz="2000" dirty="0"/>
              <a:t>Un nervio pellizcado es raro. es más probable que irrite un hueso de la columna adyacente, se extiende frota o se irrita un nervio.</a:t>
            </a:r>
          </a:p>
          <a:p>
            <a:pPr algn="just" eaLnBrk="1" hangingPunct="1">
              <a:lnSpc>
                <a:spcPct val="80000"/>
              </a:lnSpc>
              <a:defRPr/>
            </a:pPr>
            <a:endParaRPr lang="es-MX" altLang="es-MX" sz="2000" dirty="0" smtClean="0"/>
          </a:p>
          <a:p>
            <a:pPr algn="just" eaLnBrk="1" hangingPunct="1">
              <a:lnSpc>
                <a:spcPct val="80000"/>
              </a:lnSpc>
              <a:defRPr/>
            </a:pPr>
            <a:endParaRPr lang="es-MX" altLang="es-MX" sz="2000" dirty="0"/>
          </a:p>
          <a:p>
            <a:pPr algn="just" eaLnBrk="1" hangingPunct="1">
              <a:lnSpc>
                <a:spcPct val="80000"/>
              </a:lnSpc>
              <a:defRPr/>
            </a:pPr>
            <a:r>
              <a:rPr lang="es-MX" altLang="es-MX" sz="2000" dirty="0"/>
              <a:t>Estas subluxaciones distorsionan los mensajes nerviosos enviados entre el cerebro y el cuerpo. Esto puede producir alteraciones no saludables a los órganos y tejidos conectados por nervios afectados</a:t>
            </a:r>
          </a:p>
        </p:txBody>
      </p:sp>
      <p:pic>
        <p:nvPicPr>
          <p:cNvPr id="6148" name="Content Placeholder 1">
            <a:extLst>
              <a:ext uri="{FF2B5EF4-FFF2-40B4-BE49-F238E27FC236}">
                <a16:creationId xmlns:a16="http://schemas.microsoft.com/office/drawing/2014/main" xmlns="" id="{D7B41774-CC29-4FF1-8F89-DFCF8748000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966052" y="1785583"/>
            <a:ext cx="2535237" cy="37338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5C972023-EC4A-41D0-90FD-A1282B1C2C98}"/>
              </a:ext>
            </a:extLst>
          </p:cNvPr>
          <p:cNvSpPr>
            <a:spLocks noGrp="1" noChangeArrowheads="1"/>
          </p:cNvSpPr>
          <p:nvPr>
            <p:ph type="title"/>
          </p:nvPr>
        </p:nvSpPr>
        <p:spPr/>
        <p:txBody>
          <a:bodyPr/>
          <a:lstStyle/>
          <a:p>
            <a:pPr eaLnBrk="1" hangingPunct="1">
              <a:defRPr/>
            </a:pPr>
            <a:r>
              <a:rPr lang="es-MX" altLang="es-MX"/>
              <a:t>Como me puedo Subluxar?</a:t>
            </a:r>
          </a:p>
        </p:txBody>
      </p:sp>
      <p:sp>
        <p:nvSpPr>
          <p:cNvPr id="5123" name="Rectangle 3">
            <a:extLst>
              <a:ext uri="{FF2B5EF4-FFF2-40B4-BE49-F238E27FC236}">
                <a16:creationId xmlns:a16="http://schemas.microsoft.com/office/drawing/2014/main" xmlns="" id="{8DA9BBD1-84BF-4E26-A63F-64D624CBDDD5}"/>
              </a:ext>
            </a:extLst>
          </p:cNvPr>
          <p:cNvSpPr>
            <a:spLocks noGrp="1" noChangeArrowheads="1"/>
          </p:cNvSpPr>
          <p:nvPr>
            <p:ph type="body" sz="half" idx="1"/>
          </p:nvPr>
        </p:nvSpPr>
        <p:spPr>
          <a:xfrm>
            <a:off x="609600" y="1822451"/>
            <a:ext cx="5886734" cy="3927142"/>
          </a:xfrm>
        </p:spPr>
        <p:txBody>
          <a:bodyPr/>
          <a:lstStyle/>
          <a:p>
            <a:pPr marL="0" indent="0" algn="just" eaLnBrk="1" hangingPunct="1">
              <a:lnSpc>
                <a:spcPct val="80000"/>
              </a:lnSpc>
              <a:buNone/>
              <a:defRPr/>
            </a:pPr>
            <a:r>
              <a:rPr lang="es-MX" altLang="es-MX" sz="2000" dirty="0"/>
              <a:t>H</a:t>
            </a:r>
            <a:r>
              <a:rPr lang="es-MX" altLang="es-MX" sz="2000" dirty="0" smtClean="0"/>
              <a:t>ay </a:t>
            </a:r>
            <a:r>
              <a:rPr lang="es-MX" altLang="es-MX" sz="2000" dirty="0"/>
              <a:t>tres causas básicas de subluxaciones:</a:t>
            </a:r>
          </a:p>
          <a:p>
            <a:pPr algn="just" eaLnBrk="1" hangingPunct="1">
              <a:lnSpc>
                <a:spcPct val="80000"/>
              </a:lnSpc>
              <a:buFont typeface="Wingdings" panose="05000000000000000000" pitchFamily="2" charset="2"/>
              <a:buNone/>
              <a:defRPr/>
            </a:pPr>
            <a:endParaRPr lang="es-MX" altLang="es-MX" sz="2000" dirty="0" smtClean="0"/>
          </a:p>
          <a:p>
            <a:pPr algn="just" eaLnBrk="1" hangingPunct="1">
              <a:lnSpc>
                <a:spcPct val="80000"/>
              </a:lnSpc>
              <a:buFont typeface="Wingdings" panose="05000000000000000000" pitchFamily="2" charset="2"/>
              <a:buNone/>
              <a:defRPr/>
            </a:pPr>
            <a:endParaRPr lang="es-MX" altLang="es-MX" sz="2000" dirty="0"/>
          </a:p>
          <a:p>
            <a:pPr algn="just" eaLnBrk="1" hangingPunct="1">
              <a:lnSpc>
                <a:spcPct val="80000"/>
              </a:lnSpc>
              <a:defRPr/>
            </a:pPr>
            <a:r>
              <a:rPr lang="es-MX" altLang="es-MX" sz="2000" dirty="0"/>
              <a:t>Física: podría incluir resbalones, caídas, accidentes, movimientos repetitivos y la elevación incorrecta.</a:t>
            </a:r>
          </a:p>
          <a:p>
            <a:pPr algn="just" eaLnBrk="1" hangingPunct="1">
              <a:lnSpc>
                <a:spcPct val="80000"/>
              </a:lnSpc>
              <a:defRPr/>
            </a:pPr>
            <a:endParaRPr lang="es-MX" altLang="es-MX" sz="2000" dirty="0"/>
          </a:p>
          <a:p>
            <a:pPr algn="just" eaLnBrk="1" hangingPunct="1">
              <a:lnSpc>
                <a:spcPct val="80000"/>
              </a:lnSpc>
              <a:defRPr/>
            </a:pPr>
            <a:r>
              <a:rPr lang="es-MX" altLang="es-MX" sz="2000" dirty="0"/>
              <a:t>Químicos: </a:t>
            </a:r>
            <a:r>
              <a:rPr lang="es-MX" altLang="es-MX" sz="2000" dirty="0"/>
              <a:t>p</a:t>
            </a:r>
            <a:r>
              <a:rPr lang="es-MX" altLang="es-MX" sz="2000" dirty="0" smtClean="0"/>
              <a:t>odría </a:t>
            </a:r>
            <a:r>
              <a:rPr lang="es-MX" altLang="es-MX" sz="2000" dirty="0"/>
              <a:t>incluir el alcohol, las drogas, la contaminación y la mala alimentación.</a:t>
            </a:r>
          </a:p>
          <a:p>
            <a:pPr algn="just" eaLnBrk="1" hangingPunct="1">
              <a:lnSpc>
                <a:spcPct val="80000"/>
              </a:lnSpc>
              <a:defRPr/>
            </a:pPr>
            <a:endParaRPr lang="es-MX" altLang="es-MX" sz="2000" dirty="0"/>
          </a:p>
          <a:p>
            <a:pPr algn="just" eaLnBrk="1" hangingPunct="1">
              <a:lnSpc>
                <a:spcPct val="80000"/>
              </a:lnSpc>
              <a:defRPr/>
            </a:pPr>
            <a:r>
              <a:rPr lang="es-MX" altLang="es-MX" sz="2000" dirty="0"/>
              <a:t>Emociones: como la tristeza, la ira, el </a:t>
            </a:r>
            <a:r>
              <a:rPr lang="es-MX" altLang="es-MX" sz="2000" dirty="0" smtClean="0"/>
              <a:t>estrés.</a:t>
            </a:r>
            <a:endParaRPr lang="es-MX" altLang="es-MX" sz="2000" dirty="0"/>
          </a:p>
          <a:p>
            <a:pPr algn="just" eaLnBrk="1" hangingPunct="1">
              <a:lnSpc>
                <a:spcPct val="80000"/>
              </a:lnSpc>
              <a:buFont typeface="Wingdings" panose="05000000000000000000" pitchFamily="2" charset="2"/>
              <a:buNone/>
              <a:defRPr/>
            </a:pPr>
            <a:endParaRPr lang="es-MX" altLang="es-MX" sz="2000" dirty="0"/>
          </a:p>
          <a:p>
            <a:pPr algn="just" eaLnBrk="1" hangingPunct="1">
              <a:lnSpc>
                <a:spcPct val="80000"/>
              </a:lnSpc>
              <a:buFont typeface="Wingdings" panose="05000000000000000000" pitchFamily="2" charset="2"/>
              <a:buNone/>
              <a:defRPr/>
            </a:pPr>
            <a:endParaRPr lang="es-MX" altLang="es-MX" sz="2000" dirty="0"/>
          </a:p>
        </p:txBody>
      </p:sp>
      <p:pic>
        <p:nvPicPr>
          <p:cNvPr id="7172" name="Content Placeholder 1">
            <a:extLst>
              <a:ext uri="{FF2B5EF4-FFF2-40B4-BE49-F238E27FC236}">
                <a16:creationId xmlns:a16="http://schemas.microsoft.com/office/drawing/2014/main" xmlns="" id="{D7ED75B8-80B7-44A8-B5E6-B56119221EE4}"/>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477125" y="1590439"/>
            <a:ext cx="2619375" cy="1743075"/>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Content Placeholder 4">
            <a:extLst>
              <a:ext uri="{FF2B5EF4-FFF2-40B4-BE49-F238E27FC236}">
                <a16:creationId xmlns:a16="http://schemas.microsoft.com/office/drawing/2014/main" xmlns="" id="{F5BB2C67-F0DB-421F-8ADD-1597B50F5319}"/>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060709" y="3560431"/>
            <a:ext cx="3810000" cy="218916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21C0F34C-9BC8-4020-9C8B-91F14AFACC07}"/>
              </a:ext>
            </a:extLst>
          </p:cNvPr>
          <p:cNvSpPr>
            <a:spLocks noGrp="1" noChangeArrowheads="1"/>
          </p:cNvSpPr>
          <p:nvPr>
            <p:ph type="title"/>
          </p:nvPr>
        </p:nvSpPr>
        <p:spPr/>
        <p:txBody>
          <a:bodyPr/>
          <a:lstStyle/>
          <a:p>
            <a:pPr algn="ctr" eaLnBrk="1" hangingPunct="1">
              <a:defRPr/>
            </a:pPr>
            <a:r>
              <a:rPr lang="es-MX" altLang="es-MX" sz="4000" dirty="0" smtClean="0"/>
              <a:t>¿Como sé, </a:t>
            </a:r>
            <a:r>
              <a:rPr lang="es-MX" altLang="es-MX" sz="4000" dirty="0"/>
              <a:t>que yo tengo una </a:t>
            </a:r>
            <a:r>
              <a:rPr lang="es-MX" altLang="es-MX" sz="4000" dirty="0" smtClean="0"/>
              <a:t>subluxación?</a:t>
            </a:r>
            <a:endParaRPr lang="es-MX" altLang="es-MX" sz="4000" dirty="0"/>
          </a:p>
        </p:txBody>
      </p:sp>
      <p:sp>
        <p:nvSpPr>
          <p:cNvPr id="6147" name="Rectangle 3">
            <a:extLst>
              <a:ext uri="{FF2B5EF4-FFF2-40B4-BE49-F238E27FC236}">
                <a16:creationId xmlns:a16="http://schemas.microsoft.com/office/drawing/2014/main" xmlns="" id="{9B5EE0AD-52ED-4642-907C-DE148A298F84}"/>
              </a:ext>
            </a:extLst>
          </p:cNvPr>
          <p:cNvSpPr>
            <a:spLocks noGrp="1" noChangeArrowheads="1"/>
          </p:cNvSpPr>
          <p:nvPr>
            <p:ph type="body" sz="half" idx="1"/>
          </p:nvPr>
        </p:nvSpPr>
        <p:spPr>
          <a:xfrm>
            <a:off x="1674125" y="2044157"/>
            <a:ext cx="5384800" cy="3490414"/>
          </a:xfrm>
        </p:spPr>
        <p:txBody>
          <a:bodyPr/>
          <a:lstStyle/>
          <a:p>
            <a:pPr algn="just" eaLnBrk="1" hangingPunct="1">
              <a:lnSpc>
                <a:spcPct val="90000"/>
              </a:lnSpc>
              <a:defRPr/>
            </a:pPr>
            <a:r>
              <a:rPr lang="es-MX" altLang="es-MX" sz="2000" dirty="0"/>
              <a:t>Usted puede tener subluxaciones y ni siquiera </a:t>
            </a:r>
            <a:r>
              <a:rPr lang="es-MX" altLang="es-MX" sz="2000" dirty="0" smtClean="0"/>
              <a:t>saberlo.  Al </a:t>
            </a:r>
            <a:r>
              <a:rPr lang="es-MX" altLang="es-MX" sz="2000" dirty="0"/>
              <a:t>igual que la primera etapa de la caries dental o el cáncer, las subluxaciones pueden estar presentes antes de que aparezcan los signos de advertencia.</a:t>
            </a:r>
          </a:p>
          <a:p>
            <a:pPr algn="just" eaLnBrk="1" hangingPunct="1">
              <a:lnSpc>
                <a:spcPct val="90000"/>
              </a:lnSpc>
              <a:defRPr/>
            </a:pPr>
            <a:endParaRPr lang="es-MX" altLang="es-MX" sz="2000" dirty="0"/>
          </a:p>
          <a:p>
            <a:pPr algn="just" eaLnBrk="1" hangingPunct="1">
              <a:lnSpc>
                <a:spcPct val="90000"/>
              </a:lnSpc>
              <a:defRPr/>
            </a:pPr>
            <a:r>
              <a:rPr lang="es-MX" altLang="es-MX" sz="2000" dirty="0"/>
              <a:t>Los resultados de un examen a fondo pueden mostrar la ubicación y gravedad de la subluxación que pueda tener</a:t>
            </a:r>
          </a:p>
          <a:p>
            <a:pPr algn="just" eaLnBrk="1" hangingPunct="1">
              <a:lnSpc>
                <a:spcPct val="90000"/>
              </a:lnSpc>
              <a:buFont typeface="Wingdings" panose="05000000000000000000" pitchFamily="2" charset="2"/>
              <a:buNone/>
              <a:defRPr/>
            </a:pPr>
            <a:endParaRPr lang="es-MX" altLang="es-MX" sz="2000" dirty="0"/>
          </a:p>
        </p:txBody>
      </p:sp>
      <p:pic>
        <p:nvPicPr>
          <p:cNvPr id="8196" name="Content Placeholder 1">
            <a:extLst>
              <a:ext uri="{FF2B5EF4-FFF2-40B4-BE49-F238E27FC236}">
                <a16:creationId xmlns:a16="http://schemas.microsoft.com/office/drawing/2014/main" xmlns="" id="{BE68486B-79A4-45AD-8E04-408027830359}"/>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356862" y="1599407"/>
            <a:ext cx="1824037" cy="218916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Content Placeholder 3">
            <a:extLst>
              <a:ext uri="{FF2B5EF4-FFF2-40B4-BE49-F238E27FC236}">
                <a16:creationId xmlns:a16="http://schemas.microsoft.com/office/drawing/2014/main" xmlns="" id="{D58CAD27-DC67-4931-AD54-6E9A5FE0C5B9}"/>
              </a:ext>
            </a:extLst>
          </p:cNvPr>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402105" y="3788570"/>
            <a:ext cx="1733550" cy="2132012"/>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07F32B7A-9174-40F2-93E3-7A78C5C7E8F2}"/>
              </a:ext>
            </a:extLst>
          </p:cNvPr>
          <p:cNvSpPr>
            <a:spLocks noGrp="1" noChangeArrowheads="1"/>
          </p:cNvSpPr>
          <p:nvPr>
            <p:ph type="title"/>
          </p:nvPr>
        </p:nvSpPr>
        <p:spPr/>
        <p:txBody>
          <a:bodyPr/>
          <a:lstStyle/>
          <a:p>
            <a:pPr eaLnBrk="1" hangingPunct="1">
              <a:defRPr/>
            </a:pPr>
            <a:r>
              <a:rPr lang="es-MX" altLang="es-MX" dirty="0"/>
              <a:t>Exámenes</a:t>
            </a:r>
          </a:p>
        </p:txBody>
      </p:sp>
      <p:sp>
        <p:nvSpPr>
          <p:cNvPr id="7171" name="Rectangle 3">
            <a:extLst>
              <a:ext uri="{FF2B5EF4-FFF2-40B4-BE49-F238E27FC236}">
                <a16:creationId xmlns:a16="http://schemas.microsoft.com/office/drawing/2014/main" xmlns="" id="{48672B65-6A6A-4BC0-92CA-365CEB6D003C}"/>
              </a:ext>
            </a:extLst>
          </p:cNvPr>
          <p:cNvSpPr>
            <a:spLocks noGrp="1" noChangeArrowheads="1"/>
          </p:cNvSpPr>
          <p:nvPr>
            <p:ph type="body" sz="half" idx="1"/>
          </p:nvPr>
        </p:nvSpPr>
        <p:spPr/>
        <p:txBody>
          <a:bodyPr>
            <a:normAutofit/>
          </a:bodyPr>
          <a:lstStyle/>
          <a:p>
            <a:pPr eaLnBrk="1" hangingPunct="1">
              <a:lnSpc>
                <a:spcPct val="90000"/>
              </a:lnSpc>
              <a:defRPr/>
            </a:pPr>
            <a:r>
              <a:rPr lang="es-MX" altLang="es-MX" sz="2400" dirty="0"/>
              <a:t>Historia Clínica</a:t>
            </a:r>
          </a:p>
          <a:p>
            <a:pPr eaLnBrk="1" hangingPunct="1">
              <a:lnSpc>
                <a:spcPct val="90000"/>
              </a:lnSpc>
              <a:defRPr/>
            </a:pPr>
            <a:r>
              <a:rPr lang="es-MX" altLang="es-MX" sz="2400" dirty="0"/>
              <a:t>Examen Físico</a:t>
            </a:r>
          </a:p>
          <a:p>
            <a:pPr eaLnBrk="1" hangingPunct="1">
              <a:lnSpc>
                <a:spcPct val="90000"/>
              </a:lnSpc>
              <a:defRPr/>
            </a:pPr>
            <a:r>
              <a:rPr lang="es-MX" altLang="es-MX" sz="2400" dirty="0"/>
              <a:t>Ortopédico</a:t>
            </a:r>
          </a:p>
          <a:p>
            <a:pPr eaLnBrk="1" hangingPunct="1">
              <a:lnSpc>
                <a:spcPct val="90000"/>
              </a:lnSpc>
              <a:defRPr/>
            </a:pPr>
            <a:r>
              <a:rPr lang="es-MX" altLang="es-MX" sz="2400" dirty="0"/>
              <a:t>Neurológico</a:t>
            </a:r>
          </a:p>
          <a:p>
            <a:pPr eaLnBrk="1" hangingPunct="1">
              <a:lnSpc>
                <a:spcPct val="90000"/>
              </a:lnSpc>
              <a:defRPr/>
            </a:pPr>
            <a:r>
              <a:rPr lang="es-MX" altLang="es-MX" sz="2400" dirty="0"/>
              <a:t>Quiropráctico</a:t>
            </a:r>
          </a:p>
          <a:p>
            <a:pPr eaLnBrk="1" hangingPunct="1">
              <a:lnSpc>
                <a:spcPct val="90000"/>
              </a:lnSpc>
              <a:defRPr/>
            </a:pPr>
            <a:r>
              <a:rPr lang="es-MX" altLang="es-MX" sz="2400" dirty="0"/>
              <a:t>Estudios Especiales: </a:t>
            </a:r>
            <a:endParaRPr lang="es-MX" altLang="es-MX" sz="2400" dirty="0" smtClean="0"/>
          </a:p>
          <a:p>
            <a:pPr lvl="1">
              <a:buFont typeface="Courier New" panose="02070309020205020404" pitchFamily="49" charset="0"/>
              <a:buChar char="o"/>
              <a:defRPr/>
            </a:pPr>
            <a:r>
              <a:rPr lang="es-MX" altLang="es-MX" sz="2000" dirty="0" smtClean="0"/>
              <a:t>Rayos X</a:t>
            </a:r>
          </a:p>
          <a:p>
            <a:pPr lvl="1">
              <a:buFont typeface="Courier New" panose="02070309020205020404" pitchFamily="49" charset="0"/>
              <a:buChar char="o"/>
              <a:defRPr/>
            </a:pPr>
            <a:r>
              <a:rPr lang="es-MX" altLang="es-MX" sz="2000" dirty="0"/>
              <a:t>Q</a:t>
            </a:r>
            <a:r>
              <a:rPr lang="es-MX" altLang="es-MX" sz="2000" dirty="0" smtClean="0"/>
              <a:t>uímica sanguínea</a:t>
            </a:r>
          </a:p>
          <a:p>
            <a:pPr lvl="1">
              <a:buFont typeface="Courier New" panose="02070309020205020404" pitchFamily="49" charset="0"/>
              <a:buChar char="o"/>
              <a:defRPr/>
            </a:pPr>
            <a:r>
              <a:rPr lang="es-MX" altLang="es-MX" sz="2000" dirty="0" smtClean="0"/>
              <a:t>Ultrasonido</a:t>
            </a:r>
          </a:p>
          <a:p>
            <a:pPr lvl="1">
              <a:buFont typeface="Courier New" panose="02070309020205020404" pitchFamily="49" charset="0"/>
              <a:buChar char="o"/>
              <a:defRPr/>
            </a:pPr>
            <a:r>
              <a:rPr lang="es-MX" altLang="es-MX" sz="2000" dirty="0"/>
              <a:t>T</a:t>
            </a:r>
            <a:r>
              <a:rPr lang="es-MX" altLang="es-MX" sz="2000" dirty="0" smtClean="0"/>
              <a:t>omografía computarizada</a:t>
            </a:r>
          </a:p>
          <a:p>
            <a:pPr lvl="1">
              <a:buFont typeface="Courier New" panose="02070309020205020404" pitchFamily="49" charset="0"/>
              <a:buChar char="o"/>
              <a:defRPr/>
            </a:pPr>
            <a:r>
              <a:rPr lang="es-MX" altLang="es-MX" sz="2000" dirty="0" smtClean="0"/>
              <a:t>Resonancia </a:t>
            </a:r>
            <a:r>
              <a:rPr lang="es-MX" altLang="es-MX" sz="2000" dirty="0"/>
              <a:t>magnética</a:t>
            </a:r>
          </a:p>
          <a:p>
            <a:pPr eaLnBrk="1" hangingPunct="1">
              <a:lnSpc>
                <a:spcPct val="90000"/>
              </a:lnSpc>
              <a:defRPr/>
            </a:pPr>
            <a:endParaRPr lang="es-MX" altLang="es-MX" sz="2400" dirty="0"/>
          </a:p>
        </p:txBody>
      </p:sp>
      <p:pic>
        <p:nvPicPr>
          <p:cNvPr id="9220" name="1 Marcador de contenido">
            <a:extLst>
              <a:ext uri="{FF2B5EF4-FFF2-40B4-BE49-F238E27FC236}">
                <a16:creationId xmlns:a16="http://schemas.microsoft.com/office/drawing/2014/main" xmlns="" id="{5C10D3B7-81B7-41B9-B532-E4B24783107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72200" y="2055813"/>
            <a:ext cx="4038600" cy="3619500"/>
          </a:xfrm>
        </p:spPr>
      </p:pic>
    </p:spTree>
  </p:cSld>
  <p:clrMapOvr>
    <a:masterClrMapping/>
  </p:clrMapOvr>
  <p:transition spd="slow" advClick="0" advTm="20000">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22DF3BC3-D7A3-4869-AABA-54DECAEE55F4}"/>
              </a:ext>
            </a:extLst>
          </p:cNvPr>
          <p:cNvSpPr>
            <a:spLocks noGrp="1" noChangeArrowheads="1"/>
          </p:cNvSpPr>
          <p:nvPr>
            <p:ph type="title"/>
          </p:nvPr>
        </p:nvSpPr>
        <p:spPr/>
        <p:txBody>
          <a:bodyPr/>
          <a:lstStyle/>
          <a:p>
            <a:pPr eaLnBrk="1" hangingPunct="1">
              <a:defRPr/>
            </a:pPr>
            <a:r>
              <a:rPr lang="es-MX" altLang="es-MX" sz="4000" dirty="0"/>
              <a:t>La </a:t>
            </a:r>
            <a:r>
              <a:rPr lang="es-MX" altLang="es-MX" sz="4000" dirty="0" smtClean="0"/>
              <a:t>Subluxación ¿se </a:t>
            </a:r>
            <a:r>
              <a:rPr lang="es-MX" altLang="es-MX" sz="4000" dirty="0"/>
              <a:t>puede arreglar por </a:t>
            </a:r>
            <a:r>
              <a:rPr lang="es-MX" altLang="es-MX" sz="4000" dirty="0" smtClean="0"/>
              <a:t>sí </a:t>
            </a:r>
            <a:r>
              <a:rPr lang="es-MX" altLang="es-MX" sz="4000" dirty="0"/>
              <a:t>sola?</a:t>
            </a:r>
          </a:p>
        </p:txBody>
      </p:sp>
      <p:sp>
        <p:nvSpPr>
          <p:cNvPr id="8195" name="Rectangle 3">
            <a:extLst>
              <a:ext uri="{FF2B5EF4-FFF2-40B4-BE49-F238E27FC236}">
                <a16:creationId xmlns:a16="http://schemas.microsoft.com/office/drawing/2014/main" xmlns="" id="{64ADDCD4-C871-4DAF-A129-EFA64033B423}"/>
              </a:ext>
            </a:extLst>
          </p:cNvPr>
          <p:cNvSpPr>
            <a:spLocks noGrp="1" noChangeArrowheads="1"/>
          </p:cNvSpPr>
          <p:nvPr>
            <p:ph type="body" sz="half" idx="1"/>
          </p:nvPr>
        </p:nvSpPr>
        <p:spPr>
          <a:xfrm>
            <a:off x="609600" y="2159759"/>
            <a:ext cx="6153150" cy="3134553"/>
          </a:xfrm>
        </p:spPr>
        <p:txBody>
          <a:bodyPr/>
          <a:lstStyle/>
          <a:p>
            <a:pPr algn="just" eaLnBrk="1" hangingPunct="1">
              <a:lnSpc>
                <a:spcPct val="80000"/>
              </a:lnSpc>
              <a:defRPr/>
            </a:pPr>
            <a:r>
              <a:rPr lang="es-MX" altLang="es-MX" sz="2000" dirty="0"/>
              <a:t>A </a:t>
            </a:r>
            <a:r>
              <a:rPr lang="es-MX" altLang="es-MX" sz="2000" dirty="0" smtClean="0"/>
              <a:t>veces, el </a:t>
            </a:r>
            <a:r>
              <a:rPr lang="es-MX" altLang="es-MX" sz="2000" dirty="0"/>
              <a:t>estilo de vida agitado de </a:t>
            </a:r>
            <a:r>
              <a:rPr lang="es-MX" altLang="es-MX" sz="2000" dirty="0" smtClean="0"/>
              <a:t>hoy, es </a:t>
            </a:r>
            <a:r>
              <a:rPr lang="es-MX" altLang="es-MX" sz="2000" dirty="0"/>
              <a:t>fuente constante de subluxaciones, </a:t>
            </a:r>
            <a:r>
              <a:rPr lang="es-MX" altLang="es-MX" sz="2000" dirty="0" smtClean="0"/>
              <a:t>afortunadamente nuestros </a:t>
            </a:r>
            <a:r>
              <a:rPr lang="es-MX" altLang="es-MX" sz="2000" dirty="0"/>
              <a:t>cuerpos tienen la capacidad de auto corregir muchos de esos problemas, </a:t>
            </a:r>
            <a:r>
              <a:rPr lang="es-MX" altLang="es-MX" sz="2000" dirty="0" smtClean="0"/>
              <a:t>al doblar </a:t>
            </a:r>
            <a:r>
              <a:rPr lang="es-MX" altLang="es-MX" sz="2000" dirty="0"/>
              <a:t>y estirar, o al dormir por la noche.</a:t>
            </a:r>
          </a:p>
          <a:p>
            <a:pPr algn="just" eaLnBrk="1" hangingPunct="1">
              <a:lnSpc>
                <a:spcPct val="80000"/>
              </a:lnSpc>
              <a:defRPr/>
            </a:pPr>
            <a:endParaRPr lang="es-MX" altLang="es-MX" sz="2000" dirty="0" smtClean="0"/>
          </a:p>
          <a:p>
            <a:pPr algn="just" eaLnBrk="1" hangingPunct="1">
              <a:lnSpc>
                <a:spcPct val="80000"/>
              </a:lnSpc>
              <a:defRPr/>
            </a:pPr>
            <a:endParaRPr lang="es-MX" altLang="es-MX" sz="2000" dirty="0"/>
          </a:p>
          <a:p>
            <a:pPr algn="just" eaLnBrk="1" hangingPunct="1">
              <a:lnSpc>
                <a:spcPct val="80000"/>
              </a:lnSpc>
              <a:defRPr/>
            </a:pPr>
            <a:r>
              <a:rPr lang="es-MX" altLang="es-MX" sz="2000" dirty="0"/>
              <a:t>Cuando </a:t>
            </a:r>
            <a:r>
              <a:rPr lang="es-MX" altLang="es-MX" sz="2000" dirty="0" smtClean="0"/>
              <a:t>las subluxaciones </a:t>
            </a:r>
            <a:r>
              <a:rPr lang="es-MX" altLang="es-MX" sz="2000" dirty="0"/>
              <a:t>no </a:t>
            </a:r>
            <a:r>
              <a:rPr lang="es-MX" altLang="es-MX" sz="2000" dirty="0" smtClean="0"/>
              <a:t>se resuelven, </a:t>
            </a:r>
            <a:r>
              <a:rPr lang="es-MX" altLang="es-MX" sz="2000" dirty="0"/>
              <a:t>usted necesita ver a un </a:t>
            </a:r>
            <a:r>
              <a:rPr lang="es-MX" altLang="es-MX" sz="2000" dirty="0" smtClean="0"/>
              <a:t>Quiropráctico (a).</a:t>
            </a:r>
            <a:endParaRPr lang="es-MX" altLang="es-MX" sz="2000" dirty="0"/>
          </a:p>
        </p:txBody>
      </p:sp>
      <p:pic>
        <p:nvPicPr>
          <p:cNvPr id="10244" name="Content Placeholder 3">
            <a:extLst>
              <a:ext uri="{FF2B5EF4-FFF2-40B4-BE49-F238E27FC236}">
                <a16:creationId xmlns:a16="http://schemas.microsoft.com/office/drawing/2014/main" xmlns="" id="{CB1AE794-24BF-4397-8D5D-024EAB552AF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63502" y="2298285"/>
            <a:ext cx="2857500" cy="285750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20000">
    <p:dissolv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1326</Words>
  <Application>Microsoft Office PowerPoint</Application>
  <PresentationFormat>Panorámica</PresentationFormat>
  <Paragraphs>127</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Courier New</vt:lpstr>
      <vt:lpstr>Gill Sans MT</vt:lpstr>
      <vt:lpstr>Wingdings</vt:lpstr>
      <vt:lpstr>Tema de Office</vt:lpstr>
      <vt:lpstr>¿Cómo funciona la Quiropráctica?</vt:lpstr>
      <vt:lpstr>Presentación de PowerPoint</vt:lpstr>
      <vt:lpstr>Subluxación </vt:lpstr>
      <vt:lpstr>¿Tengo problemas de disco?</vt:lpstr>
      <vt:lpstr>¿Tengo un Nervio Pellizcado?</vt:lpstr>
      <vt:lpstr>Como me puedo Subluxar?</vt:lpstr>
      <vt:lpstr>¿Como sé, que yo tengo una subluxación?</vt:lpstr>
      <vt:lpstr>Exámenes</vt:lpstr>
      <vt:lpstr>La Subluxación ¿se puede arreglar por sí sola?</vt:lpstr>
      <vt:lpstr>¿Qué es un ajuste?</vt:lpstr>
      <vt:lpstr>El ajuste</vt:lpstr>
      <vt:lpstr>El ajuste quiropráctico: ¿es seguro?</vt:lpstr>
      <vt:lpstr>¿Los hueso se moverían mucho a la hora del ajuste?</vt:lpstr>
      <vt:lpstr>¿Qué es ese ruido que se hace cuando se efectúa el ajuste?</vt:lpstr>
      <vt:lpstr>¿Todos los pacientes son ajustados igual?</vt:lpstr>
      <vt:lpstr>¿Me puedo ajustar yo solo?</vt:lpstr>
      <vt:lpstr>¿Cuánto tiempo dura mi tratamiento?</vt:lpstr>
      <vt:lpstr>¿Durante cuánto tiempo tengo que llevar el tratamiento?</vt:lpstr>
      <vt:lpstr>¿Recibiré algún medicamento?</vt:lpstr>
      <vt:lpstr>¿Como es la relación Médico y Quiropráctico?</vt:lpstr>
      <vt:lpstr>¿Mi cuerpo será normal otra vez?</vt:lpstr>
      <vt:lpstr>¿Como sabré si la Quiropráctica me puede ayudar?</vt:lpstr>
      <vt:lpstr>¿Preguntas?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uv</cp:lastModifiedBy>
  <cp:revision>16</cp:revision>
  <dcterms:created xsi:type="dcterms:W3CDTF">2020-10-29T07:01:48Z</dcterms:created>
  <dcterms:modified xsi:type="dcterms:W3CDTF">2021-02-19T20:39:06Z</dcterms:modified>
</cp:coreProperties>
</file>