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B5A"/>
    <a:srgbClr val="1E5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36"/>
    <p:restoredTop sz="97601" autoAdjust="0"/>
  </p:normalViewPr>
  <p:slideViewPr>
    <p:cSldViewPr snapToGrid="0" snapToObjects="1">
      <p:cViewPr>
        <p:scale>
          <a:sx n="200" d="100"/>
          <a:sy n="200" d="100"/>
        </p:scale>
        <p:origin x="3504" y="1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FE87-2FCE-0641-A5AB-A9E9D52109EC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C0CC7-E976-134A-8D26-266DC8A03533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2C0CC7-E976-134A-8D26-266DC8A0353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7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A04598-D4A9-794A-80C0-1566B9244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53625F9-D786-A348-A410-993BEAEE8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5819622-081B-A943-904E-1CE7CDC7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17ADEB8-3456-E849-AA49-E73B8CF2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0EAF818-7C7D-4E48-897D-9D7C7B4A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88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5C3874C-4FDA-0C45-AB78-BBD63FCE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9BBFE41-CB09-344B-A27C-10C2AB993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E0C989-CB0B-594F-9E7D-D74AC9E6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5461378-8F03-1041-944E-4AC0A5CD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FD06415-46B6-464B-A290-E9B1D0054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170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C07639AF-CCCB-7543-84A1-FE224AA6F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2B0EF9F-2D55-6B46-944A-46BCEE2BC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5F93343-6F47-3A47-B7A3-DEDF69C9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7D467CB-D31D-4E40-9034-1D56CCF7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2C4E949-BC87-D641-ADBF-74F848DD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5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9238B2-C6D5-A34E-814C-8A04BF2A9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DD95759-B11C-404E-BAD6-AA967395F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DB48AF9-DDE1-AB4E-AE1E-E472F861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004EA1F-0F10-3042-A838-B2CF6377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FAF2A5F-ED16-274C-B38A-6F900E90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24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80059C-D0A1-4B49-9BC4-16220D66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E077357-CD1F-6142-8401-95C5ADABC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D3DB763-7715-1344-9195-E3D934B5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23005BA-C860-0A4B-B54F-BDBB60D9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5DDAC0E-FDED-FC42-8387-8D761854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49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C231B4-023C-A94F-A298-867A5BC8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184E02C-98C1-024F-94D0-A2AEA2545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D55ED5F-FB04-FF44-A94C-0D8737AFD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F3755C6-E134-BA45-807B-AA5D2560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189A622-536A-314E-8AF9-875F2AB0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FBA9BF5-3362-BA44-BD8C-C480E835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966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EED89D-74EB-D54D-807A-A28186C83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7824F16-09D0-FC4B-9453-6CAE1B19F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831347B-2E79-9F40-AF6F-ED5E0FB2C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F4F4FEC5-33BC-AB42-A961-6AB8D54EC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76531ED8-045E-4643-9B67-2921D27F6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8EC8BF99-C36F-EC4E-9744-3EB59D9A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8E26624-996A-0749-845F-EDD3A9E5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5FE0FFD0-E861-8F4B-A39E-EBE92D4D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79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214B6DE-63B0-1847-9787-80F2F7D6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5F03361A-5B1A-0E42-BC59-055D506F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8503610C-1509-2346-B965-CFEBD603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FC5A9E03-B8D7-4B44-98F6-C5F19BDE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09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E184CD8-F03F-E745-ABBC-24A77E4D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B8299237-8524-5443-B450-CA0281E9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703C8530-9FC1-C848-88C1-E174FC20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65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EBE7D9-D312-4243-AA2D-BF9D1906A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274ECB2-667E-1B4E-8504-1C83BDC74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FB7E8A0-56AB-6C44-9294-5F0B46B82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AFD51EB-7092-1241-8CE5-17386077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C0769E43-E5C3-764F-9D1F-1E28601C2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88D9D11-30A1-464A-B606-559E9EB0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33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F0FE634-E8CE-9045-AAC2-1D727885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E888ED7-4DB3-EA45-B77D-67F6A3CDD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AF98969-1E32-1142-B2B5-9E0FD79D2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B66F70E-7C19-EE43-8EE9-F7AD579E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FC21163-4CEC-F24E-8CAB-FBF59D6E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363D5E4-F8B4-A445-974E-60A42197C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52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EE26FE6-F46B-D24E-A6F5-BA197D89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6C2064F-9365-8D45-82E4-D5FEAF124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84EE641-B46E-5940-A4D0-1A3586067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92719-C68B-464A-AE30-4DB608CC39FE}" type="datetimeFigureOut">
              <a:rPr lang="es-MX" smtClean="0"/>
              <a:t>10/11/20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C5B5933-9350-0E4F-B263-49B190D4B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9D0D22A-8D0B-B144-8879-B6BBEC6E2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6E42-4A24-3A43-ABCA-262309E4C0B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624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3ADEDC47-FF04-F141-B8C2-F50666903A67}"/>
              </a:ext>
            </a:extLst>
          </p:cNvPr>
          <p:cNvSpPr txBox="1"/>
          <p:nvPr/>
        </p:nvSpPr>
        <p:spPr>
          <a:xfrm>
            <a:off x="1270002" y="1872408"/>
            <a:ext cx="23029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Maestría en Ingeniería de Corrosión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C9624AE5-A6C6-2D4C-9724-5F3D12DBBAA1}"/>
              </a:ext>
            </a:extLst>
          </p:cNvPr>
          <p:cNvSpPr txBox="1"/>
          <p:nvPr/>
        </p:nvSpPr>
        <p:spPr>
          <a:xfrm>
            <a:off x="1270002" y="3261979"/>
            <a:ext cx="2302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Posgrado</a:t>
            </a:r>
            <a:endParaRPr lang="es-MX" sz="1600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EB2781A2-9917-A54F-A121-032281DE5285}"/>
              </a:ext>
            </a:extLst>
          </p:cNvPr>
          <p:cNvSpPr txBox="1"/>
          <p:nvPr/>
        </p:nvSpPr>
        <p:spPr>
          <a:xfrm>
            <a:off x="1270002" y="4546937"/>
            <a:ext cx="23029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Maestría en Ingeniería de Corrosión </a:t>
            </a:r>
            <a:endParaRPr lang="es-MX" sz="1600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83A152F3-ED49-7240-AC49-B6E3D916F891}"/>
              </a:ext>
            </a:extLst>
          </p:cNvPr>
          <p:cNvSpPr txBox="1"/>
          <p:nvPr/>
        </p:nvSpPr>
        <p:spPr>
          <a:xfrm>
            <a:off x="1270002" y="6019033"/>
            <a:ext cx="2302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Veracruz</a:t>
            </a:r>
            <a:endParaRPr lang="es-MX" sz="1600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="" xmlns:a16="http://schemas.microsoft.com/office/drawing/2014/main" id="{77017E3E-9A8D-2D4A-835E-1FFBBDDD1027}"/>
              </a:ext>
            </a:extLst>
          </p:cNvPr>
          <p:cNvSpPr txBox="1"/>
          <p:nvPr/>
        </p:nvSpPr>
        <p:spPr>
          <a:xfrm>
            <a:off x="5994401" y="6185221"/>
            <a:ext cx="5920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uv.mx/veracruz/mic/•  </a:t>
            </a:r>
            <a:r>
              <a:rPr lang="es-MX" sz="1400" dirty="0" smtClean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2297752000 ext</a:t>
            </a:r>
            <a:r>
              <a:rPr lang="es-MX" sz="1400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. </a:t>
            </a:r>
            <a:r>
              <a:rPr lang="es-MX" sz="1400" dirty="0" smtClean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22216•  gogalicia@</a:t>
            </a:r>
            <a:r>
              <a:rPr lang="es-MX" sz="1400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uv.mx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D79B2133-FB12-654C-8165-757AD9B6B59E}"/>
              </a:ext>
            </a:extLst>
          </p:cNvPr>
          <p:cNvSpPr txBox="1"/>
          <p:nvPr/>
        </p:nvSpPr>
        <p:spPr>
          <a:xfrm>
            <a:off x="1270002" y="1567608"/>
            <a:ext cx="2302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Nombre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26B65231-CA01-7343-9593-2992314C7EE2}"/>
              </a:ext>
            </a:extLst>
          </p:cNvPr>
          <p:cNvSpPr txBox="1"/>
          <p:nvPr/>
        </p:nvSpPr>
        <p:spPr>
          <a:xfrm>
            <a:off x="1270002" y="2951021"/>
            <a:ext cx="2302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Nivel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6EF93258-493C-7D45-89A5-7C306C4DF666}"/>
              </a:ext>
            </a:extLst>
          </p:cNvPr>
          <p:cNvSpPr txBox="1"/>
          <p:nvPr/>
        </p:nvSpPr>
        <p:spPr>
          <a:xfrm>
            <a:off x="1270002" y="4222125"/>
            <a:ext cx="2556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Programa educativo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1F7D1957-9997-FD4B-949C-09179E0657B9}"/>
              </a:ext>
            </a:extLst>
          </p:cNvPr>
          <p:cNvSpPr txBox="1"/>
          <p:nvPr/>
        </p:nvSpPr>
        <p:spPr>
          <a:xfrm>
            <a:off x="1270002" y="5677287"/>
            <a:ext cx="2556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Región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="" xmlns:a16="http://schemas.microsoft.com/office/drawing/2014/main" id="{978E8E17-96F4-9745-937B-3A815ACFC43E}"/>
              </a:ext>
            </a:extLst>
          </p:cNvPr>
          <p:cNvSpPr txBox="1"/>
          <p:nvPr/>
        </p:nvSpPr>
        <p:spPr>
          <a:xfrm>
            <a:off x="4826001" y="1683604"/>
            <a:ext cx="999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Objetivo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="" xmlns:a16="http://schemas.microsoft.com/office/drawing/2014/main" id="{9E954F40-5FAC-7C4C-A2E1-693CC76F00F5}"/>
              </a:ext>
            </a:extLst>
          </p:cNvPr>
          <p:cNvSpPr txBox="1"/>
          <p:nvPr/>
        </p:nvSpPr>
        <p:spPr>
          <a:xfrm>
            <a:off x="4673601" y="2621673"/>
            <a:ext cx="1269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Descripción del programa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="" xmlns:a16="http://schemas.microsoft.com/office/drawing/2014/main" id="{CB8FA65B-C532-FC4E-AA58-B8F58253E8A0}"/>
              </a:ext>
            </a:extLst>
          </p:cNvPr>
          <p:cNvSpPr txBox="1"/>
          <p:nvPr/>
        </p:nvSpPr>
        <p:spPr>
          <a:xfrm>
            <a:off x="4673601" y="3746547"/>
            <a:ext cx="1269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Fortalezas del plan de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estudios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="" xmlns:a16="http://schemas.microsoft.com/office/drawing/2014/main" id="{DF615ECA-215D-6D45-83B3-2E3C9B13374C}"/>
              </a:ext>
            </a:extLst>
          </p:cNvPr>
          <p:cNvSpPr txBox="1"/>
          <p:nvPr/>
        </p:nvSpPr>
        <p:spPr>
          <a:xfrm>
            <a:off x="4673601" y="4894412"/>
            <a:ext cx="1269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Áreas de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desarrollo</a:t>
            </a:r>
          </a:p>
          <a:p>
            <a:pPr algn="ctr"/>
            <a:r>
              <a:rPr lang="es-MX" sz="1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profesional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187A44A2-2DA5-1D47-AD7A-83E025388600}"/>
              </a:ext>
            </a:extLst>
          </p:cNvPr>
          <p:cNvSpPr txBox="1"/>
          <p:nvPr/>
        </p:nvSpPr>
        <p:spPr>
          <a:xfrm>
            <a:off x="4622450" y="672398"/>
            <a:ext cx="1797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5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Total de créditos para obtener el título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8628C1C4-DACC-1A4B-A797-AABDAF1AAC04}"/>
              </a:ext>
            </a:extLst>
          </p:cNvPr>
          <p:cNvSpPr txBox="1"/>
          <p:nvPr/>
        </p:nvSpPr>
        <p:spPr>
          <a:xfrm>
            <a:off x="8316502" y="688054"/>
            <a:ext cx="170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5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Tiempo promedio de permanencia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="" xmlns:a16="http://schemas.microsoft.com/office/drawing/2014/main" id="{9A041212-DF92-FD40-AA2F-07F212ACF582}"/>
              </a:ext>
            </a:extLst>
          </p:cNvPr>
          <p:cNvSpPr txBox="1"/>
          <p:nvPr/>
        </p:nvSpPr>
        <p:spPr>
          <a:xfrm>
            <a:off x="6511100" y="742225"/>
            <a:ext cx="1513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100</a:t>
            </a:r>
            <a:endParaRPr lang="es-MX" sz="1600" dirty="0">
              <a:solidFill>
                <a:schemeClr val="bg2">
                  <a:lumMod val="50000"/>
                </a:schemeClr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="" xmlns:a16="http://schemas.microsoft.com/office/drawing/2014/main" id="{F1AD7D61-D14B-AA45-A3F1-51DFEFC92722}"/>
              </a:ext>
            </a:extLst>
          </p:cNvPr>
          <p:cNvSpPr txBox="1"/>
          <p:nvPr/>
        </p:nvSpPr>
        <p:spPr>
          <a:xfrm>
            <a:off x="10233893" y="740347"/>
            <a:ext cx="1390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4 </a:t>
            </a:r>
            <a:r>
              <a:rPr lang="es-MX" sz="1600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semestres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="" xmlns:a16="http://schemas.microsoft.com/office/drawing/2014/main" id="{65AC0E28-A4FE-1D4B-9AE4-64C1F87EC27D}"/>
              </a:ext>
            </a:extLst>
          </p:cNvPr>
          <p:cNvSpPr txBox="1"/>
          <p:nvPr/>
        </p:nvSpPr>
        <p:spPr>
          <a:xfrm>
            <a:off x="4673601" y="145094"/>
            <a:ext cx="709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2">
                    <a:lumMod val="50000"/>
                  </a:schemeClr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Plan de Estudios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6A5597C7-BC07-634F-95BC-2D45487083EE}"/>
              </a:ext>
            </a:extLst>
          </p:cNvPr>
          <p:cNvSpPr txBox="1"/>
          <p:nvPr/>
        </p:nvSpPr>
        <p:spPr>
          <a:xfrm>
            <a:off x="4673601" y="6165824"/>
            <a:ext cx="126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Contacto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="" xmlns:a16="http://schemas.microsoft.com/office/drawing/2014/main" id="{0A8DD630-96A1-DD43-901A-174BC1437B0D}"/>
              </a:ext>
            </a:extLst>
          </p:cNvPr>
          <p:cNvSpPr txBox="1"/>
          <p:nvPr/>
        </p:nvSpPr>
        <p:spPr>
          <a:xfrm>
            <a:off x="6002021" y="3747257"/>
            <a:ext cx="5920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•  Plan de Estudios flexible.</a:t>
            </a:r>
          </a:p>
          <a:p>
            <a:r>
              <a:rPr lang="es-ES_tradnl" sz="1000" dirty="0"/>
              <a:t>• Diseñado para hacer movilidad nacional y/o internacional </a:t>
            </a:r>
            <a:endParaRPr lang="es-MX" sz="1000" dirty="0"/>
          </a:p>
          <a:p>
            <a:r>
              <a:rPr lang="es-ES_tradnl" sz="1000" dirty="0"/>
              <a:t>• Variedad </a:t>
            </a:r>
            <a:r>
              <a:rPr lang="es-ES_tradnl" sz="1000" dirty="0" smtClean="0"/>
              <a:t>de materias </a:t>
            </a:r>
            <a:r>
              <a:rPr lang="es-ES_tradnl" sz="1000" dirty="0"/>
              <a:t>optativas.</a:t>
            </a:r>
            <a:endParaRPr lang="es-MX" sz="1000" dirty="0"/>
          </a:p>
          <a:p>
            <a:r>
              <a:rPr lang="es-ES_tradnl" sz="1000" dirty="0"/>
              <a:t>• El Plan de Estudios abarca conocimientos </a:t>
            </a:r>
            <a:r>
              <a:rPr lang="es-ES_tradnl" sz="1000" dirty="0" smtClean="0"/>
              <a:t>tanto teóricos como prácticos</a:t>
            </a:r>
            <a:endParaRPr lang="es-MX" sz="1000" dirty="0"/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AA62C881-B459-4545-B9E8-F465053BE1A5}"/>
              </a:ext>
            </a:extLst>
          </p:cNvPr>
          <p:cNvSpPr txBox="1"/>
          <p:nvPr/>
        </p:nvSpPr>
        <p:spPr>
          <a:xfrm>
            <a:off x="6002021" y="4895733"/>
            <a:ext cx="5920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•  Sector Energético (Pemex, CFE, </a:t>
            </a:r>
            <a:r>
              <a:rPr lang="es-ES_tradnl" sz="1000" dirty="0" smtClean="0"/>
              <a:t>IMP, </a:t>
            </a:r>
            <a:r>
              <a:rPr lang="es-ES_tradnl" sz="1000" dirty="0"/>
              <a:t>ININ)</a:t>
            </a:r>
            <a:endParaRPr lang="es-MX" sz="1000" dirty="0"/>
          </a:p>
          <a:p>
            <a:r>
              <a:rPr lang="es-ES_tradnl" sz="1000" dirty="0"/>
              <a:t>•  Sector Recubrimientos Orgánicos (pinturas, barnices etc.) e Inorgánicos (metálicos)</a:t>
            </a:r>
            <a:endParaRPr lang="es-MX" sz="1000" dirty="0"/>
          </a:p>
          <a:p>
            <a:r>
              <a:rPr lang="es-ES_tradnl" sz="1000" dirty="0"/>
              <a:t>•  Lucha contra la corrosión mediante uso de inhibidores, sistemas de protección catódica, selección de </a:t>
            </a:r>
            <a:r>
              <a:rPr lang="es-ES_tradnl" sz="1000" dirty="0" smtClean="0"/>
              <a:t>materiales, recubrimientos </a:t>
            </a:r>
            <a:r>
              <a:rPr lang="es-ES_tradnl" sz="1000" dirty="0"/>
              <a:t>entre otras</a:t>
            </a:r>
            <a:r>
              <a:rPr lang="es-ES_tradnl" sz="1000" dirty="0" smtClean="0"/>
              <a:t>.</a:t>
            </a:r>
            <a:endParaRPr lang="es-MX" sz="1000" dirty="0"/>
          </a:p>
        </p:txBody>
      </p:sp>
      <p:sp>
        <p:nvSpPr>
          <p:cNvPr id="42" name="CuadroTexto 41">
            <a:extLst>
              <a:ext uri="{FF2B5EF4-FFF2-40B4-BE49-F238E27FC236}">
                <a16:creationId xmlns="" xmlns:a16="http://schemas.microsoft.com/office/drawing/2014/main" id="{9D7BD919-7059-B74A-9D52-C9F9B817D13F}"/>
              </a:ext>
            </a:extLst>
          </p:cNvPr>
          <p:cNvSpPr txBox="1"/>
          <p:nvPr/>
        </p:nvSpPr>
        <p:spPr>
          <a:xfrm>
            <a:off x="6002021" y="2612517"/>
            <a:ext cx="5527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Formar Maestros en Ingeniería de Corrosión, con un perfil integral y competente, orientados al aprendizaje permanente, con responsabilidad y calidad humana, </a:t>
            </a:r>
            <a:r>
              <a:rPr lang="es-ES_tradnl" sz="1000" dirty="0" smtClean="0"/>
              <a:t>conocedores de la problemática de corrosión en </a:t>
            </a:r>
            <a:r>
              <a:rPr lang="es-ES_tradnl" sz="1000" dirty="0"/>
              <a:t>los diversos ámbitos (municipal, estatal, nacional e </a:t>
            </a:r>
            <a:r>
              <a:rPr lang="es-ES_tradnl" sz="1000" dirty="0" smtClean="0"/>
              <a:t>internacional)</a:t>
            </a:r>
            <a:r>
              <a:rPr lang="es-ES_tradnl" sz="1000" dirty="0" smtClean="0"/>
              <a:t>, </a:t>
            </a:r>
            <a:r>
              <a:rPr lang="es-ES_tradnl" sz="1000" dirty="0"/>
              <a:t>con el propósito de atender problemas de corrosión desde una perspectiva </a:t>
            </a:r>
            <a:r>
              <a:rPr lang="es-ES_tradnl" sz="1000" dirty="0" smtClean="0"/>
              <a:t>de </a:t>
            </a:r>
            <a:r>
              <a:rPr lang="es-ES_tradnl" sz="1000" dirty="0"/>
              <a:t>seguridad social, ambiental y económica.</a:t>
            </a:r>
            <a:endParaRPr lang="es-MX" sz="1000" dirty="0"/>
          </a:p>
        </p:txBody>
      </p:sp>
      <p:sp>
        <p:nvSpPr>
          <p:cNvPr id="43" name="CuadroTexto 42">
            <a:extLst>
              <a:ext uri="{FF2B5EF4-FFF2-40B4-BE49-F238E27FC236}">
                <a16:creationId xmlns="" xmlns:a16="http://schemas.microsoft.com/office/drawing/2014/main" id="{D1F924D5-FACD-574F-93F3-C766DF6D1991}"/>
              </a:ext>
            </a:extLst>
          </p:cNvPr>
          <p:cNvSpPr txBox="1"/>
          <p:nvPr/>
        </p:nvSpPr>
        <p:spPr>
          <a:xfrm>
            <a:off x="6002021" y="1534437"/>
            <a:ext cx="5527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Formar recursos humanos en Ingeniería de Corrosión que desarrollen investigación aplicando el método científico y generen, analicen y difundan los conocimientos adquiridos con competencias que aporten soluciones a problemas y necesidades en el área de corrosión mediante el estudio del mecanismo del proceso corrosivo y su posterior control.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2263086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262</Words>
  <Application>Microsoft Macintosh PowerPoint</Application>
  <PresentationFormat>Personalizado</PresentationFormat>
  <Paragraphs>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Usuario</cp:lastModifiedBy>
  <cp:revision>45</cp:revision>
  <dcterms:created xsi:type="dcterms:W3CDTF">2020-10-29T07:01:48Z</dcterms:created>
  <dcterms:modified xsi:type="dcterms:W3CDTF">2020-11-10T16:38:53Z</dcterms:modified>
</cp:coreProperties>
</file>