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4"/>
  </p:notesMasterIdLst>
  <p:sldIdLst>
    <p:sldId id="256" r:id="rId2"/>
    <p:sldId id="350" r:id="rId3"/>
    <p:sldId id="320" r:id="rId4"/>
    <p:sldId id="278" r:id="rId5"/>
    <p:sldId id="330" r:id="rId6"/>
    <p:sldId id="321" r:id="rId7"/>
    <p:sldId id="339" r:id="rId8"/>
    <p:sldId id="341" r:id="rId9"/>
    <p:sldId id="342" r:id="rId10"/>
    <p:sldId id="273" r:id="rId11"/>
    <p:sldId id="324" r:id="rId12"/>
    <p:sldId id="329" r:id="rId13"/>
    <p:sldId id="257" r:id="rId14"/>
    <p:sldId id="258" r:id="rId15"/>
    <p:sldId id="347" r:id="rId16"/>
    <p:sldId id="277" r:id="rId17"/>
    <p:sldId id="291" r:id="rId18"/>
    <p:sldId id="292" r:id="rId19"/>
    <p:sldId id="337" r:id="rId20"/>
    <p:sldId id="323" r:id="rId21"/>
    <p:sldId id="307" r:id="rId22"/>
    <p:sldId id="340" r:id="rId23"/>
    <p:sldId id="336" r:id="rId24"/>
    <p:sldId id="303" r:id="rId25"/>
    <p:sldId id="280" r:id="rId26"/>
    <p:sldId id="264" r:id="rId27"/>
    <p:sldId id="322" r:id="rId28"/>
    <p:sldId id="344" r:id="rId29"/>
    <p:sldId id="345" r:id="rId30"/>
    <p:sldId id="343" r:id="rId31"/>
    <p:sldId id="263" r:id="rId32"/>
    <p:sldId id="301" r:id="rId33"/>
    <p:sldId id="312" r:id="rId34"/>
    <p:sldId id="338" r:id="rId35"/>
    <p:sldId id="346" r:id="rId36"/>
    <p:sldId id="348" r:id="rId37"/>
    <p:sldId id="290" r:id="rId38"/>
    <p:sldId id="352" r:id="rId39"/>
    <p:sldId id="354" r:id="rId40"/>
    <p:sldId id="270" r:id="rId41"/>
    <p:sldId id="349" r:id="rId42"/>
    <p:sldId id="351" r:id="rId43"/>
  </p:sldIdLst>
  <p:sldSz cx="9144000" cy="6858000" type="screen4x3"/>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00"/>
    <a:srgbClr val="008000"/>
    <a:srgbClr val="000066"/>
    <a:srgbClr val="FF0066"/>
    <a:srgbClr val="FF0000"/>
    <a:srgbClr val="66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A111915-BE36-4E01-A7E5-04B1672EAD32}" styleName="Estilo claro 2 - Acento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F1AB2-1976-4502-BF36-3FF5EA218861}" styleName="Estilo medio 4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16DA210-FB5B-4158-B5E0-FEB733F419BA}" styleName="Estilo claro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E25E649-3F16-4E02-A733-19D2CDBF48F0}" styleName="Estilo medio 3 - Énfasis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74C1A8A3-306A-4EB7-A6B1-4F7E0EB9C5D6}" styleName="Estilo medio 3 - Énfasi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58" autoAdjust="0"/>
    <p:restoredTop sz="99668" autoAdjust="0"/>
  </p:normalViewPr>
  <p:slideViewPr>
    <p:cSldViewPr>
      <p:cViewPr>
        <p:scale>
          <a:sx n="70" d="100"/>
          <a:sy n="70" d="100"/>
        </p:scale>
        <p:origin x="-1200" y="-858"/>
      </p:cViewPr>
      <p:guideLst>
        <p:guide orient="horz" pos="2160"/>
        <p:guide pos="2880"/>
      </p:guideLst>
    </p:cSldViewPr>
  </p:slideViewPr>
  <p:outlineViewPr>
    <p:cViewPr>
      <p:scale>
        <a:sx n="33" d="100"/>
        <a:sy n="33" d="100"/>
      </p:scale>
      <p:origin x="0" y="1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57" d="100"/>
          <a:sy n="57" d="100"/>
        </p:scale>
        <p:origin x="-2544" y="-9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MX"/>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60FD2F8-201A-4892-AADD-B25AD3720496}" type="datetimeFigureOut">
              <a:rPr lang="es-MX" smtClean="0"/>
              <a:t>17/10/2014</a:t>
            </a:fld>
            <a:endParaRPr lang="es-MX"/>
          </a:p>
        </p:txBody>
      </p:sp>
      <p:sp>
        <p:nvSpPr>
          <p:cNvPr id="4" name="3 Marcador de imagen de diapositiva"/>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MX"/>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MX"/>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43AF0D4-21E2-4B97-AFB7-B4541A34504E}" type="slidenum">
              <a:rPr lang="es-MX" smtClean="0"/>
              <a:t>‹Nº›</a:t>
            </a:fld>
            <a:endParaRPr lang="es-MX"/>
          </a:p>
        </p:txBody>
      </p:sp>
    </p:spTree>
    <p:extLst>
      <p:ext uri="{BB962C8B-B14F-4D97-AF65-F5344CB8AC3E}">
        <p14:creationId xmlns:p14="http://schemas.microsoft.com/office/powerpoint/2010/main" val="2932298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a:p>
        </p:txBody>
      </p:sp>
      <p:sp>
        <p:nvSpPr>
          <p:cNvPr id="4" name="3 Marcador de número de diapositiva"/>
          <p:cNvSpPr>
            <a:spLocks noGrp="1"/>
          </p:cNvSpPr>
          <p:nvPr>
            <p:ph type="sldNum" sz="quarter" idx="10"/>
          </p:nvPr>
        </p:nvSpPr>
        <p:spPr/>
        <p:txBody>
          <a:bodyPr/>
          <a:lstStyle/>
          <a:p>
            <a:fld id="{F43AF0D4-21E2-4B97-AFB7-B4541A34504E}" type="slidenum">
              <a:rPr lang="es-MX" smtClean="0"/>
              <a:t>29</a:t>
            </a:fld>
            <a:endParaRPr lang="es-MX"/>
          </a:p>
        </p:txBody>
      </p:sp>
    </p:spTree>
    <p:extLst>
      <p:ext uri="{BB962C8B-B14F-4D97-AF65-F5344CB8AC3E}">
        <p14:creationId xmlns:p14="http://schemas.microsoft.com/office/powerpoint/2010/main" val="23857233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lstStyle/>
          <a:p>
            <a:endParaRPr lang="es-MX" dirty="0"/>
          </a:p>
        </p:txBody>
      </p:sp>
      <p:sp>
        <p:nvSpPr>
          <p:cNvPr id="4" name="3 Marcador de número de diapositiva"/>
          <p:cNvSpPr>
            <a:spLocks noGrp="1"/>
          </p:cNvSpPr>
          <p:nvPr>
            <p:ph type="sldNum" sz="quarter" idx="10"/>
          </p:nvPr>
        </p:nvSpPr>
        <p:spPr/>
        <p:txBody>
          <a:bodyPr/>
          <a:lstStyle/>
          <a:p>
            <a:fld id="{F43AF0D4-21E2-4B97-AFB7-B4541A34504E}" type="slidenum">
              <a:rPr lang="es-MX" smtClean="0"/>
              <a:t>40</a:t>
            </a:fld>
            <a:endParaRPr lang="es-MX"/>
          </a:p>
        </p:txBody>
      </p:sp>
    </p:spTree>
    <p:extLst>
      <p:ext uri="{BB962C8B-B14F-4D97-AF65-F5344CB8AC3E}">
        <p14:creationId xmlns:p14="http://schemas.microsoft.com/office/powerpoint/2010/main" val="21390758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2130425"/>
            <a:ext cx="7772400" cy="1470025"/>
          </a:xfrm>
        </p:spPr>
        <p:txBody>
          <a:bodyPr/>
          <a:lstStyle/>
          <a:p>
            <a:r>
              <a:rPr lang="es-ES" smtClean="0"/>
              <a:t>Haga clic para modificar el estilo de título del patrón</a:t>
            </a:r>
            <a:endParaRPr lang="es-ES"/>
          </a:p>
        </p:txBody>
      </p:sp>
      <p:sp>
        <p:nvSpPr>
          <p:cNvPr id="3" name="2 Subtítulo"/>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smtClean="0"/>
              <a:t>Haga clic para modificar el estilo de subtítulo del patrón</a:t>
            </a:r>
            <a:endParaRPr lang="es-ES"/>
          </a:p>
        </p:txBody>
      </p:sp>
      <p:sp>
        <p:nvSpPr>
          <p:cNvPr id="4" name="3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contenido"/>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contenido"/>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7" name="6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nchor="b"/>
          <a:lstStyle>
            <a:lvl1pPr algn="l">
              <a:defRPr sz="2000" b="1"/>
            </a:lvl1pPr>
          </a:lstStyle>
          <a:p>
            <a:r>
              <a:rPr lang="es-ES" smtClean="0"/>
              <a:t>Haga clic para modificar el estilo de título del patrón</a:t>
            </a:r>
            <a:endParaRPr lang="es-ES"/>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nchor="b"/>
          <a:lstStyle>
            <a:lvl1pPr algn="l">
              <a:defRPr sz="2000" b="1"/>
            </a:lvl1pPr>
          </a:lstStyle>
          <a:p>
            <a:r>
              <a:rPr lang="es-ES" smtClean="0"/>
              <a:t>Haga clic para modificar el estilo de título del patrón</a:t>
            </a:r>
            <a:endParaRPr lang="es-ES"/>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ES"/>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74638"/>
            <a:ext cx="2057400" cy="5851525"/>
          </a:xfrm>
        </p:spPr>
        <p:txBody>
          <a:bodyPr vert="eaVert"/>
          <a:lstStyle/>
          <a:p>
            <a:r>
              <a:rPr lang="es-ES" smtClean="0"/>
              <a:t>Haga clic para modificar el estilo de título del patrón</a:t>
            </a:r>
            <a:endParaRPr lang="es-ES"/>
          </a:p>
        </p:txBody>
      </p:sp>
      <p:sp>
        <p:nvSpPr>
          <p:cNvPr id="3" name="2 Marcador de texto vertical"/>
          <p:cNvSpPr>
            <a:spLocks noGrp="1"/>
          </p:cNvSpPr>
          <p:nvPr>
            <p:ph type="body" orient="vert" idx="1"/>
          </p:nvPr>
        </p:nvSpPr>
        <p:spPr>
          <a:xfrm>
            <a:off x="457200" y="274638"/>
            <a:ext cx="6019800" cy="5851525"/>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10"/>
          </p:nvPr>
        </p:nvSpPr>
        <p:spPr/>
        <p:txBody>
          <a:bodyPr/>
          <a:lstStyle/>
          <a:p>
            <a:fld id="{9546AC1B-57DD-48CA-AD21-ADAF323A7F1A}" type="datetimeFigureOut">
              <a:rPr lang="es-ES" smtClean="0"/>
              <a:t>17/10/2014</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C19D458B-F321-4F3F-A2B8-0AEC68700172}" type="slidenum">
              <a:rPr lang="es-ES" smtClean="0"/>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s-ES" smtClean="0"/>
              <a:t>Haga clic para modificar el estilo de título del patrón</a:t>
            </a:r>
            <a:endParaRPr lang="es-ES"/>
          </a:p>
        </p:txBody>
      </p:sp>
      <p:sp>
        <p:nvSpPr>
          <p:cNvPr id="3" name="2 Marcador de texto"/>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S"/>
          </a:p>
        </p:txBody>
      </p:sp>
      <p:sp>
        <p:nvSpPr>
          <p:cNvPr id="4" name="3 Marcador de fecha"/>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546AC1B-57DD-48CA-AD21-ADAF323A7F1A}" type="datetimeFigureOut">
              <a:rPr lang="es-ES" smtClean="0"/>
              <a:t>17/10/2014</a:t>
            </a:fld>
            <a:endParaRPr lang="es-ES"/>
          </a:p>
        </p:txBody>
      </p:sp>
      <p:sp>
        <p:nvSpPr>
          <p:cNvPr id="5" name="4 Marcador de pie de página"/>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9D458B-F321-4F3F-A2B8-0AEC68700172}" type="slidenum">
              <a:rPr lang="es-ES" smtClean="0"/>
              <a:t>‹Nº›</a:t>
            </a:fld>
            <a:endParaRPr lang="es-E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12.jpg"/><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4.png"/><Relationship Id="rId1" Type="http://schemas.openxmlformats.org/officeDocument/2006/relationships/slideLayout" Target="../slideLayouts/slideLayout1.xml"/><Relationship Id="rId4" Type="http://schemas.microsoft.com/office/2007/relationships/hdphoto" Target="../media/hdphoto3.wdp"/></Relationships>
</file>

<file path=ppt/slides/_rels/slide16.xml.rels><?xml version="1.0" encoding="UTF-8" standalone="yes"?>
<Relationships xmlns="http://schemas.openxmlformats.org/package/2006/relationships"><Relationship Id="rId3" Type="http://schemas.openxmlformats.org/officeDocument/2006/relationships/hyperlink" Target="http://books.google.com.mx/books?id=2N6oTjbigfEC&amp;printsec=frontcover&amp;dq=corrosi%C3%B3n&amp;hl=en&amp;sa=X&amp;ei=XkqjUNfWHuS0iQKJnICAAw&amp;ved=0CEIQ6wEwBQ" TargetMode="External"/><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jpg"/></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hyperlink" Target="http://www.sep.gob.mx/"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29.JPG"/><Relationship Id="rId4" Type="http://schemas.openxmlformats.org/officeDocument/2006/relationships/image" Target="../media/image28.JPG"/></Relationships>
</file>

<file path=ppt/slides/_rels/slide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1.JPG"/><Relationship Id="rId4" Type="http://schemas.openxmlformats.org/officeDocument/2006/relationships/image" Target="../media/image30.JPG"/></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4.png"/><Relationship Id="rId1" Type="http://schemas.openxmlformats.org/officeDocument/2006/relationships/slideLayout" Target="../slideLayouts/slideLayout1.xml"/><Relationship Id="rId5" Type="http://schemas.openxmlformats.org/officeDocument/2006/relationships/image" Target="../media/image35.jpg"/><Relationship Id="rId4" Type="http://schemas.openxmlformats.org/officeDocument/2006/relationships/image" Target="../media/image34.jpeg"/></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4.png"/><Relationship Id="rId1" Type="http://schemas.openxmlformats.org/officeDocument/2006/relationships/slideLayout" Target="../slideLayouts/slideLayout1.xml"/><Relationship Id="rId5" Type="http://schemas.microsoft.com/office/2007/relationships/hdphoto" Target="../media/hdphoto4.wdp"/><Relationship Id="rId4" Type="http://schemas.openxmlformats.org/officeDocument/2006/relationships/image" Target="../media/image37.jpeg"/></Relationships>
</file>

<file path=ppt/slides/_rels/slide34.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40.jpg"/></Relationships>
</file>

<file path=ppt/slides/_rels/slide4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image" Target="../media/image40.jpg"/><Relationship Id="rId5" Type="http://schemas.microsoft.com/office/2007/relationships/hdphoto" Target="../media/hdphoto5.wdp"/><Relationship Id="rId4"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sp>
        <p:nvSpPr>
          <p:cNvPr id="2" name="1 CuadroTexto"/>
          <p:cNvSpPr txBox="1"/>
          <p:nvPr/>
        </p:nvSpPr>
        <p:spPr>
          <a:xfrm>
            <a:off x="467544" y="2780928"/>
            <a:ext cx="8208912" cy="1323439"/>
          </a:xfrm>
          <a:prstGeom prst="rect">
            <a:avLst/>
          </a:prstGeom>
          <a:noFill/>
        </p:spPr>
        <p:txBody>
          <a:bodyPr wrap="square" rtlCol="0">
            <a:spAutoFit/>
          </a:bodyPr>
          <a:lstStyle/>
          <a:p>
            <a:pPr algn="ctr"/>
            <a:r>
              <a:rPr lang="es-MX" sz="4000" b="1"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Bookman Old Style" panose="02050604050505020204" pitchFamily="18" charset="0"/>
              </a:rPr>
              <a:t>4</a:t>
            </a:r>
            <a:r>
              <a:rPr lang="es-MX" sz="4000" b="1" dirty="0" smtClean="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Bookman Old Style" panose="02050604050505020204" pitchFamily="18" charset="0"/>
              </a:rPr>
              <a:t>to.</a:t>
            </a:r>
          </a:p>
          <a:p>
            <a:pPr algn="ctr"/>
            <a:r>
              <a:rPr lang="es-MX" sz="4000" b="1" dirty="0" smtClean="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Bookman Old Style" panose="02050604050505020204" pitchFamily="18" charset="0"/>
              </a:rPr>
              <a:t>Informe </a:t>
            </a:r>
            <a:r>
              <a:rPr lang="es-MX" sz="4000" b="1" dirty="0" smtClean="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Bookman Old Style" panose="02050604050505020204" pitchFamily="18" charset="0"/>
              </a:rPr>
              <a:t>de labores 2013-2014</a:t>
            </a:r>
            <a:endParaRPr lang="es-MX" sz="4000" b="1" dirty="0">
              <a:solidFill>
                <a:srgbClr val="0070C0"/>
              </a:solidFill>
              <a:effectLst>
                <a:outerShdw blurRad="38100" dist="38100" dir="2700000" algn="tl">
                  <a:srgbClr val="000000">
                    <a:alpha val="43137"/>
                  </a:srgbClr>
                </a:outerShdw>
                <a:reflection blurRad="6350" stA="55000" endA="300" endPos="45500" dir="5400000" sy="-100000" algn="bl" rotWithShape="0"/>
              </a:effectLst>
              <a:latin typeface="Bookman Old Style" panose="02050604050505020204" pitchFamily="18" charset="0"/>
            </a:endParaRPr>
          </a:p>
        </p:txBody>
      </p:sp>
      <p:sp>
        <p:nvSpPr>
          <p:cNvPr id="3" name="2 CuadroTexto"/>
          <p:cNvSpPr txBox="1"/>
          <p:nvPr/>
        </p:nvSpPr>
        <p:spPr>
          <a:xfrm>
            <a:off x="2369915" y="6205293"/>
            <a:ext cx="6444716" cy="369332"/>
          </a:xfrm>
          <a:prstGeom prst="rect">
            <a:avLst/>
          </a:prstGeom>
          <a:noFill/>
        </p:spPr>
        <p:txBody>
          <a:bodyPr wrap="square" rtlCol="0">
            <a:spAutoFit/>
          </a:bodyPr>
          <a:lstStyle/>
          <a:p>
            <a:pPr algn="r"/>
            <a:r>
              <a:rPr lang="es-MX" b="1" i="1" dirty="0" smtClean="0">
                <a:solidFill>
                  <a:srgbClr val="009900"/>
                </a:solidFill>
                <a:effectLst>
                  <a:outerShdw blurRad="38100" dist="38100" dir="2700000" algn="tl">
                    <a:srgbClr val="000000">
                      <a:alpha val="43137"/>
                    </a:srgbClr>
                  </a:outerShdw>
                </a:effectLst>
                <a:latin typeface="Comic Sans MS" pitchFamily="66" charset="0"/>
              </a:rPr>
              <a:t>Boca del Río, Ver., a 13 de octubre de 2014</a:t>
            </a:r>
            <a:endParaRPr lang="es-MX" b="1" i="1" dirty="0">
              <a:solidFill>
                <a:srgbClr val="009900"/>
              </a:solidFill>
              <a:effectLst>
                <a:outerShdw blurRad="38100" dist="38100" dir="2700000" algn="tl">
                  <a:srgbClr val="000000">
                    <a:alpha val="43137"/>
                  </a:srgbClr>
                </a:outerShdw>
              </a:effectLst>
              <a:latin typeface="Comic Sans MS" pitchFamily="66"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9636" y="169515"/>
            <a:ext cx="725487" cy="811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icture 2" descr="C:\Users\emontes\Desktop\Informe 2013\estacion_instituto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2895" y="1256808"/>
            <a:ext cx="8347087" cy="4981530"/>
          </a:xfrm>
          <a:prstGeom prst="rect">
            <a:avLst/>
          </a:prstGeom>
          <a:ln>
            <a:noFill/>
          </a:ln>
          <a:effectLst>
            <a:glow rad="139700">
              <a:schemeClr val="accent1">
                <a:satMod val="175000"/>
                <a:alpha val="40000"/>
              </a:schemeClr>
            </a:glow>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3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967" y="6348431"/>
            <a:ext cx="1298157" cy="45238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xit" presetSubtype="0" fill="hold" nodeType="clickEffect">
                                  <p:stCondLst>
                                    <p:cond delay="0"/>
                                  </p:stCondLst>
                                  <p:childTnLst>
                                    <p:set>
                                      <p:cBhvr>
                                        <p:cTn id="13"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2867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6914" t="16780" r="32973" b="7835"/>
          <a:stretch/>
        </p:blipFill>
        <p:spPr bwMode="auto">
          <a:xfrm>
            <a:off x="899592" y="1227530"/>
            <a:ext cx="7821327" cy="55144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323232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95536" y="1397675"/>
            <a:ext cx="8424936" cy="2000548"/>
          </a:xfrm>
          <a:prstGeom prst="rect">
            <a:avLst/>
          </a:prstGeom>
        </p:spPr>
        <p:txBody>
          <a:bodyPr wrap="square">
            <a:spAutoFit/>
          </a:bodyPr>
          <a:lstStyle/>
          <a:p>
            <a:pPr marL="400050" indent="-400050">
              <a:buFont typeface="+mj-lt"/>
              <a:buAutoNum type="romanUcPeriod"/>
            </a:pPr>
            <a:r>
              <a:rPr lang="es-MX" sz="2400" b="1" dirty="0" smtClean="0">
                <a:solidFill>
                  <a:srgbClr val="002060"/>
                </a:solidFill>
                <a:effectLst>
                  <a:outerShdw blurRad="38100" dist="38100" dir="2700000" algn="tl">
                    <a:srgbClr val="000000">
                      <a:alpha val="43137"/>
                    </a:srgbClr>
                  </a:outerShdw>
                </a:effectLst>
                <a:latin typeface="Comic Sans MS" panose="030F0702030302020204" pitchFamily="66" charset="0"/>
              </a:rPr>
              <a:t>Innovación </a:t>
            </a:r>
            <a:r>
              <a:rPr lang="es-MX" sz="2400" b="1" dirty="0">
                <a:solidFill>
                  <a:srgbClr val="002060"/>
                </a:solidFill>
                <a:effectLst>
                  <a:outerShdw blurRad="38100" dist="38100" dir="2700000" algn="tl">
                    <a:srgbClr val="000000">
                      <a:alpha val="43137"/>
                    </a:srgbClr>
                  </a:outerShdw>
                </a:effectLst>
                <a:latin typeface="Comic Sans MS" panose="030F0702030302020204" pitchFamily="66" charset="0"/>
              </a:rPr>
              <a:t>académica con </a:t>
            </a:r>
            <a:r>
              <a:rPr lang="es-MX" sz="2400" b="1" dirty="0" smtClean="0">
                <a:solidFill>
                  <a:srgbClr val="002060"/>
                </a:solidFill>
                <a:effectLst>
                  <a:outerShdw blurRad="38100" dist="38100" dir="2700000" algn="tl">
                    <a:srgbClr val="000000">
                      <a:alpha val="43137"/>
                    </a:srgbClr>
                  </a:outerShdw>
                </a:effectLst>
                <a:latin typeface="Comic Sans MS" panose="030F0702030302020204" pitchFamily="66" charset="0"/>
              </a:rPr>
              <a:t>calidad</a:t>
            </a:r>
          </a:p>
          <a:p>
            <a:endParaRPr lang="es-MX" sz="2400" b="1" dirty="0">
              <a:solidFill>
                <a:srgbClr val="002060"/>
              </a:solidFill>
              <a:effectLst>
                <a:outerShdw blurRad="38100" dist="38100" dir="2700000" algn="tl">
                  <a:srgbClr val="000000">
                    <a:alpha val="43137"/>
                  </a:srgbClr>
                </a:outerShdw>
              </a:effectLst>
              <a:latin typeface="Comic Sans MS" panose="030F0702030302020204" pitchFamily="66" charset="0"/>
            </a:endParaRPr>
          </a:p>
          <a:p>
            <a:r>
              <a:rPr lang="es-MX" b="1" dirty="0" smtClean="0">
                <a:solidFill>
                  <a:srgbClr val="0070C0"/>
                </a:solidFill>
                <a:effectLst>
                  <a:outerShdw blurRad="38100" dist="38100" dir="2700000" algn="tl">
                    <a:srgbClr val="000000">
                      <a:alpha val="43137"/>
                    </a:srgbClr>
                  </a:outerShdw>
                </a:effectLst>
                <a:latin typeface="Comic Sans MS" panose="030F0702030302020204" pitchFamily="66" charset="0"/>
              </a:rPr>
              <a:t>1</a:t>
            </a:r>
            <a:r>
              <a:rPr lang="es-MX" dirty="0" smtClean="0">
                <a:solidFill>
                  <a:srgbClr val="0070C0"/>
                </a:solidFill>
                <a:effectLst>
                  <a:outerShdw blurRad="38100" dist="38100" dir="2700000" algn="tl">
                    <a:srgbClr val="000000">
                      <a:alpha val="43137"/>
                    </a:srgbClr>
                  </a:outerShdw>
                </a:effectLst>
                <a:latin typeface="Comic Sans MS" panose="030F0702030302020204" pitchFamily="66" charset="0"/>
              </a:rPr>
              <a:t>. </a:t>
            </a:r>
            <a:r>
              <a:rPr lang="es-MX" sz="2000" dirty="0" smtClean="0">
                <a:solidFill>
                  <a:srgbClr val="0070C0"/>
                </a:solidFill>
                <a:effectLst>
                  <a:outerShdw blurRad="38100" dist="38100" dir="2700000" algn="tl">
                    <a:srgbClr val="000000">
                      <a:alpha val="43137"/>
                    </a:srgbClr>
                  </a:outerShdw>
                </a:effectLst>
                <a:latin typeface="Comic Sans MS" panose="030F0702030302020204" pitchFamily="66" charset="0"/>
              </a:rPr>
              <a:t>Programas </a:t>
            </a:r>
            <a:r>
              <a:rPr lang="es-MX" sz="2000" dirty="0">
                <a:solidFill>
                  <a:srgbClr val="0070C0"/>
                </a:solidFill>
                <a:effectLst>
                  <a:outerShdw blurRad="38100" dist="38100" dir="2700000" algn="tl">
                    <a:srgbClr val="000000">
                      <a:alpha val="43137"/>
                    </a:srgbClr>
                  </a:outerShdw>
                </a:effectLst>
                <a:latin typeface="Comic Sans MS" panose="030F0702030302020204" pitchFamily="66" charset="0"/>
              </a:rPr>
              <a:t>educativos que cumplan con los estándares  de calidad nacional e internacional.</a:t>
            </a:r>
          </a:p>
          <a:p>
            <a:endParaRPr lang="es-MX" b="1" dirty="0">
              <a:solidFill>
                <a:srgbClr val="002060"/>
              </a:solidFill>
              <a:effectLst>
                <a:outerShdw blurRad="38100" dist="38100" dir="2700000" algn="tl">
                  <a:srgbClr val="000000">
                    <a:alpha val="43137"/>
                  </a:srgbClr>
                </a:outerShdw>
              </a:effectLst>
              <a:latin typeface="Comic Sans MS" panose="030F0702030302020204" pitchFamily="66" charset="0"/>
            </a:endParaRPr>
          </a:p>
          <a:p>
            <a:pPr marL="285750" indent="-285750">
              <a:buFont typeface="Wingdings" panose="05000000000000000000" pitchFamily="2" charset="2"/>
              <a:buChar char="q"/>
            </a:pP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Programas </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y matrícula de calidad en posgrado</a:t>
            </a:r>
          </a:p>
        </p:txBody>
      </p:sp>
      <p:sp>
        <p:nvSpPr>
          <p:cNvPr id="3" name="2 Rectángulo"/>
          <p:cNvSpPr/>
          <p:nvPr/>
        </p:nvSpPr>
        <p:spPr>
          <a:xfrm>
            <a:off x="670572" y="4293096"/>
            <a:ext cx="7632848" cy="1015663"/>
          </a:xfrm>
          <a:prstGeom prst="rect">
            <a:avLst/>
          </a:prstGeom>
        </p:spPr>
        <p:txBody>
          <a:bodyPr wrap="square">
            <a:spAutoFit/>
          </a:bodyPr>
          <a:lstStyle/>
          <a:p>
            <a:pPr algn="ctr"/>
            <a:r>
              <a:rPr lang="es-MX" sz="2000" u="sng" dirty="0">
                <a:solidFill>
                  <a:srgbClr val="00B0F0"/>
                </a:solidFill>
                <a:effectLst>
                  <a:outerShdw blurRad="38100" dist="38100" dir="2700000" algn="tl">
                    <a:srgbClr val="000000">
                      <a:alpha val="43137"/>
                    </a:srgbClr>
                  </a:outerShdw>
                </a:effectLst>
                <a:latin typeface="Comic Sans MS" panose="030F0702030302020204" pitchFamily="66" charset="0"/>
              </a:rPr>
              <a:t>Maestría en Ingeniería de Corrosión</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 acreditado en el Padrón Nacional de Posgrado en el nivel Reciente Creación a partir del </a:t>
            </a:r>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agosto de 2011 y </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vigencia al 16 de agosto de 2014. </a:t>
            </a:r>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8224" y="2628098"/>
            <a:ext cx="2047875"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3 Rectángulo"/>
          <p:cNvSpPr/>
          <p:nvPr/>
        </p:nvSpPr>
        <p:spPr>
          <a:xfrm>
            <a:off x="5646463" y="3456773"/>
            <a:ext cx="3632726" cy="353943"/>
          </a:xfrm>
          <a:prstGeom prst="rect">
            <a:avLst/>
          </a:prstGeom>
        </p:spPr>
        <p:txBody>
          <a:bodyPr wrap="none">
            <a:spAutoFit/>
          </a:bodyPr>
          <a:lstStyle/>
          <a:p>
            <a:r>
              <a:rPr lang="es-MX" sz="1700" dirty="0">
                <a:solidFill>
                  <a:srgbClr val="00B0F0"/>
                </a:solidFill>
                <a:effectLst>
                  <a:outerShdw blurRad="38100" dist="38100" dir="2700000" algn="tl">
                    <a:srgbClr val="000000">
                      <a:alpha val="43137"/>
                    </a:srgbClr>
                  </a:outerShdw>
                </a:effectLst>
                <a:latin typeface="Comic Sans MS" panose="030F0702030302020204" pitchFamily="66" charset="0"/>
              </a:rPr>
              <a:t> Registro SEP clave DGP: 506583 </a:t>
            </a:r>
          </a:p>
        </p:txBody>
      </p:sp>
    </p:spTree>
    <p:extLst>
      <p:ext uri="{BB962C8B-B14F-4D97-AF65-F5344CB8AC3E}">
        <p14:creationId xmlns:p14="http://schemas.microsoft.com/office/powerpoint/2010/main" val="3756297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4" name="3 Rectángulo"/>
          <p:cNvSpPr/>
          <p:nvPr/>
        </p:nvSpPr>
        <p:spPr>
          <a:xfrm>
            <a:off x="1115616" y="1674460"/>
            <a:ext cx="7704856" cy="3662541"/>
          </a:xfrm>
          <a:prstGeom prst="rect">
            <a:avLst/>
          </a:prstGeom>
        </p:spPr>
        <p:txBody>
          <a:bodyPr wrap="square">
            <a:spAutoFit/>
          </a:bodyPr>
          <a:lstStyle/>
          <a:p>
            <a:endParaRPr lang="es-MX" sz="1200" dirty="0">
              <a:solidFill>
                <a:srgbClr val="000000"/>
              </a:solidFill>
              <a:latin typeface="Comic Sans MS"/>
            </a:endParaRPr>
          </a:p>
          <a:p>
            <a:r>
              <a:rPr lang="es-MX" sz="2000" dirty="0">
                <a:solidFill>
                  <a:srgbClr val="0070C0"/>
                </a:solidFill>
                <a:latin typeface="Comic Sans MS"/>
              </a:rPr>
              <a:t>Núcleo Académico: </a:t>
            </a:r>
          </a:p>
          <a:p>
            <a:r>
              <a:rPr lang="es-MX" sz="2000" dirty="0">
                <a:solidFill>
                  <a:srgbClr val="0070C0"/>
                </a:solidFill>
                <a:latin typeface="Comic Sans MS"/>
              </a:rPr>
              <a:t>Dr. Ricardo Galván Martínez </a:t>
            </a:r>
          </a:p>
          <a:p>
            <a:r>
              <a:rPr lang="es-MX" sz="2000" dirty="0">
                <a:solidFill>
                  <a:srgbClr val="0070C0"/>
                </a:solidFill>
                <a:latin typeface="Comic Sans MS"/>
              </a:rPr>
              <a:t>Dr. </a:t>
            </a:r>
            <a:r>
              <a:rPr lang="es-MX" sz="2000" dirty="0" smtClean="0">
                <a:solidFill>
                  <a:srgbClr val="0070C0"/>
                </a:solidFill>
                <a:latin typeface="Comic Sans MS"/>
              </a:rPr>
              <a:t>Gonzalo Galicia Aguilar</a:t>
            </a:r>
            <a:endParaRPr lang="es-MX" sz="2000" dirty="0">
              <a:solidFill>
                <a:srgbClr val="0070C0"/>
              </a:solidFill>
              <a:latin typeface="Comic Sans MS"/>
            </a:endParaRPr>
          </a:p>
          <a:p>
            <a:r>
              <a:rPr lang="es-MX" sz="2000" dirty="0">
                <a:solidFill>
                  <a:srgbClr val="0070C0"/>
                </a:solidFill>
                <a:latin typeface="Comic Sans MS"/>
              </a:rPr>
              <a:t>Dr. Ricardo Orozco Cruz </a:t>
            </a:r>
          </a:p>
          <a:p>
            <a:r>
              <a:rPr lang="fr-FR" sz="2000" dirty="0">
                <a:solidFill>
                  <a:srgbClr val="0070C0"/>
                </a:solidFill>
                <a:latin typeface="Comic Sans MS"/>
              </a:rPr>
              <a:t>Dr. José Luis </a:t>
            </a:r>
            <a:r>
              <a:rPr lang="fr-FR" sz="2000" dirty="0" smtClean="0">
                <a:solidFill>
                  <a:srgbClr val="0070C0"/>
                </a:solidFill>
                <a:latin typeface="Comic Sans MS"/>
              </a:rPr>
              <a:t>Ramirez </a:t>
            </a:r>
            <a:r>
              <a:rPr lang="fr-FR" sz="2000" dirty="0">
                <a:solidFill>
                  <a:srgbClr val="0070C0"/>
                </a:solidFill>
                <a:latin typeface="Comic Sans MS"/>
              </a:rPr>
              <a:t>Reyes </a:t>
            </a:r>
            <a:endParaRPr lang="fr-FR" sz="2000" dirty="0" smtClean="0">
              <a:solidFill>
                <a:srgbClr val="0070C0"/>
              </a:solidFill>
              <a:latin typeface="Comic Sans MS"/>
            </a:endParaRPr>
          </a:p>
          <a:p>
            <a:r>
              <a:rPr lang="pt-BR" sz="2000" dirty="0">
                <a:solidFill>
                  <a:srgbClr val="0070C0"/>
                </a:solidFill>
                <a:latin typeface="Comic Sans MS" panose="030F0702030302020204" pitchFamily="66" charset="0"/>
              </a:rPr>
              <a:t>Dr. Miguel Angel Baltazar </a:t>
            </a:r>
            <a:r>
              <a:rPr lang="pt-BR" sz="2000" dirty="0" err="1" smtClean="0">
                <a:solidFill>
                  <a:srgbClr val="0070C0"/>
                </a:solidFill>
                <a:latin typeface="Comic Sans MS" panose="030F0702030302020204" pitchFamily="66" charset="0"/>
              </a:rPr>
              <a:t>Zamora</a:t>
            </a:r>
            <a:r>
              <a:rPr lang="pt-BR" sz="2000" dirty="0" smtClean="0">
                <a:solidFill>
                  <a:srgbClr val="0070C0"/>
                </a:solidFill>
                <a:latin typeface="Comic Sans MS" panose="030F0702030302020204" pitchFamily="66" charset="0"/>
              </a:rPr>
              <a:t>, Fac. de Ing. - </a:t>
            </a:r>
            <a:r>
              <a:rPr lang="pt-BR" sz="2000" dirty="0" err="1" smtClean="0">
                <a:solidFill>
                  <a:srgbClr val="0070C0"/>
                </a:solidFill>
                <a:latin typeface="Comic Sans MS" panose="030F0702030302020204" pitchFamily="66" charset="0"/>
              </a:rPr>
              <a:t>Xalapa</a:t>
            </a:r>
            <a:endParaRPr lang="pt-BR" sz="2000" dirty="0" smtClean="0">
              <a:solidFill>
                <a:srgbClr val="0070C0"/>
              </a:solidFill>
              <a:latin typeface="Comic Sans MS" panose="030F0702030302020204" pitchFamily="66" charset="0"/>
            </a:endParaRPr>
          </a:p>
          <a:p>
            <a:r>
              <a:rPr lang="fr-FR" sz="2000" dirty="0">
                <a:solidFill>
                  <a:srgbClr val="0070C0"/>
                </a:solidFill>
                <a:latin typeface="Comic Sans MS"/>
              </a:rPr>
              <a:t>Dr. Erick Edgar Maldonado </a:t>
            </a:r>
            <a:r>
              <a:rPr lang="fr-FR" sz="2000" dirty="0" err="1" smtClean="0">
                <a:solidFill>
                  <a:srgbClr val="0070C0"/>
                </a:solidFill>
                <a:latin typeface="Comic Sans MS"/>
              </a:rPr>
              <a:t>Bandala</a:t>
            </a:r>
            <a:r>
              <a:rPr lang="fr-FR" sz="2000" dirty="0" smtClean="0">
                <a:solidFill>
                  <a:srgbClr val="0070C0"/>
                </a:solidFill>
                <a:latin typeface="Comic Sans MS"/>
              </a:rPr>
              <a:t>, Fac. De </a:t>
            </a:r>
            <a:r>
              <a:rPr lang="fr-FR" sz="2000" dirty="0" err="1" smtClean="0">
                <a:solidFill>
                  <a:srgbClr val="0070C0"/>
                </a:solidFill>
                <a:latin typeface="Comic Sans MS"/>
              </a:rPr>
              <a:t>Ing</a:t>
            </a:r>
            <a:r>
              <a:rPr lang="fr-FR" sz="2000" dirty="0" smtClean="0">
                <a:solidFill>
                  <a:srgbClr val="0070C0"/>
                </a:solidFill>
                <a:latin typeface="Comic Sans MS"/>
              </a:rPr>
              <a:t>. - </a:t>
            </a:r>
            <a:r>
              <a:rPr lang="fr-FR" sz="2000" dirty="0" err="1" smtClean="0">
                <a:solidFill>
                  <a:srgbClr val="0070C0"/>
                </a:solidFill>
                <a:latin typeface="Comic Sans MS"/>
              </a:rPr>
              <a:t>Xalapa</a:t>
            </a:r>
            <a:endParaRPr lang="fr-FR" sz="2000" dirty="0" smtClean="0">
              <a:solidFill>
                <a:srgbClr val="0070C0"/>
              </a:solidFill>
              <a:latin typeface="Comic Sans MS"/>
            </a:endParaRPr>
          </a:p>
          <a:p>
            <a:r>
              <a:rPr lang="fr-FR" sz="2000" dirty="0">
                <a:solidFill>
                  <a:srgbClr val="0070C0"/>
                </a:solidFill>
                <a:latin typeface="Comic Sans MS"/>
              </a:rPr>
              <a:t>Dr. </a:t>
            </a:r>
            <a:r>
              <a:rPr lang="fr-FR" sz="2000" dirty="0" err="1">
                <a:solidFill>
                  <a:srgbClr val="0070C0"/>
                </a:solidFill>
                <a:latin typeface="Comic Sans MS"/>
              </a:rPr>
              <a:t>Leandro</a:t>
            </a:r>
            <a:r>
              <a:rPr lang="fr-FR" sz="2000" dirty="0">
                <a:solidFill>
                  <a:srgbClr val="0070C0"/>
                </a:solidFill>
                <a:latin typeface="Comic Sans MS"/>
              </a:rPr>
              <a:t> García </a:t>
            </a:r>
            <a:r>
              <a:rPr lang="fr-FR" sz="2000" dirty="0" smtClean="0">
                <a:solidFill>
                  <a:srgbClr val="0070C0"/>
                </a:solidFill>
                <a:latin typeface="Comic Sans MS"/>
              </a:rPr>
              <a:t>González, MICRONA</a:t>
            </a:r>
          </a:p>
          <a:p>
            <a:endParaRPr lang="fr-FR" sz="2000" dirty="0" smtClean="0">
              <a:solidFill>
                <a:srgbClr val="0070C0"/>
              </a:solidFill>
              <a:latin typeface="Comic Sans MS"/>
            </a:endParaRPr>
          </a:p>
          <a:p>
            <a:endParaRPr lang="fr-FR" sz="2000" dirty="0">
              <a:solidFill>
                <a:srgbClr val="0070C0"/>
              </a:solidFill>
              <a:latin typeface="Comic Sans MS"/>
            </a:endParaRPr>
          </a:p>
          <a:p>
            <a:r>
              <a:rPr lang="es-MX" sz="2000" dirty="0">
                <a:solidFill>
                  <a:srgbClr val="0070C0"/>
                </a:solidFill>
                <a:latin typeface="Comic Sans MS"/>
              </a:rPr>
              <a:t>Coordinador: Dr. </a:t>
            </a:r>
            <a:r>
              <a:rPr lang="es-MX" sz="2000" dirty="0" smtClean="0">
                <a:solidFill>
                  <a:srgbClr val="0070C0"/>
                </a:solidFill>
                <a:latin typeface="Comic Sans MS"/>
              </a:rPr>
              <a:t>Ricardo Galván Martínez</a:t>
            </a:r>
            <a:r>
              <a:rPr lang="es-MX" sz="2000" dirty="0">
                <a:solidFill>
                  <a:srgbClr val="0070C0"/>
                </a:solidFill>
                <a:latin typeface="Comic Sans MS"/>
              </a:rPr>
              <a:t>	</a:t>
            </a:r>
          </a:p>
        </p:txBody>
      </p:sp>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819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11057" r="7965" b="12014"/>
          <a:stretch/>
        </p:blipFill>
        <p:spPr bwMode="auto">
          <a:xfrm>
            <a:off x="251520" y="1274703"/>
            <a:ext cx="8640960" cy="28023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9965" t="10946" r="18603" b="37625"/>
          <a:stretch/>
        </p:blipFill>
        <p:spPr bwMode="auto">
          <a:xfrm>
            <a:off x="251520" y="4077072"/>
            <a:ext cx="8892480"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056383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921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1224" t="20896" r="20282"/>
          <a:stretch/>
        </p:blipFill>
        <p:spPr bwMode="auto">
          <a:xfrm>
            <a:off x="143508" y="2132915"/>
            <a:ext cx="8676964" cy="47590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11610" r="7308" b="75420"/>
          <a:stretch/>
        </p:blipFill>
        <p:spPr bwMode="auto">
          <a:xfrm>
            <a:off x="80458" y="1340768"/>
            <a:ext cx="8659567" cy="6812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413567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9" name="8 Rectángulo"/>
          <p:cNvSpPr/>
          <p:nvPr/>
        </p:nvSpPr>
        <p:spPr>
          <a:xfrm>
            <a:off x="251520" y="1341348"/>
            <a:ext cx="8064896" cy="430887"/>
          </a:xfrm>
          <a:prstGeom prst="rect">
            <a:avLst/>
          </a:prstGeom>
        </p:spPr>
        <p:txBody>
          <a:bodyPr wrap="square">
            <a:spAutoFit/>
          </a:bodyPr>
          <a:lstStyle/>
          <a:p>
            <a:pPr algn="ctr"/>
            <a:r>
              <a:rPr lang="es-MX" sz="2200" dirty="0" smtClean="0">
                <a:solidFill>
                  <a:srgbClr val="00B0F0"/>
                </a:solidFill>
                <a:effectLst>
                  <a:outerShdw blurRad="38100" dist="38100" dir="2700000" algn="tl">
                    <a:srgbClr val="000000">
                      <a:alpha val="43137"/>
                    </a:srgbClr>
                  </a:outerShdw>
                </a:effectLst>
                <a:latin typeface="Comic Sans MS" panose="030F0702030302020204" pitchFamily="66" charset="0"/>
              </a:rPr>
              <a:t>Segunda </a:t>
            </a:r>
            <a:r>
              <a:rPr lang="es-MX" sz="2200" dirty="0">
                <a:solidFill>
                  <a:srgbClr val="00B0F0"/>
                </a:solidFill>
                <a:effectLst>
                  <a:outerShdw blurRad="38100" dist="38100" dir="2700000" algn="tl">
                    <a:srgbClr val="000000">
                      <a:alpha val="43137"/>
                    </a:srgbClr>
                  </a:outerShdw>
                </a:effectLst>
                <a:latin typeface="Comic Sans MS" panose="030F0702030302020204" pitchFamily="66" charset="0"/>
              </a:rPr>
              <a:t>generación (2012/2014-01): ocho </a:t>
            </a:r>
            <a:r>
              <a:rPr lang="es-MX" sz="2200" dirty="0" smtClean="0">
                <a:solidFill>
                  <a:srgbClr val="00B0F0"/>
                </a:solidFill>
                <a:effectLst>
                  <a:outerShdw blurRad="38100" dist="38100" dir="2700000" algn="tl">
                    <a:srgbClr val="000000">
                      <a:alpha val="43137"/>
                    </a:srgbClr>
                  </a:outerShdw>
                </a:effectLst>
                <a:latin typeface="Comic Sans MS" panose="030F0702030302020204" pitchFamily="66" charset="0"/>
              </a:rPr>
              <a:t>estudiantes</a:t>
            </a:r>
          </a:p>
        </p:txBody>
      </p:sp>
      <p:pic>
        <p:nvPicPr>
          <p:cNvPr id="4" name="3 Imagen"/>
          <p:cNvPicPr>
            <a:picLocks noChangeAspect="1"/>
          </p:cNvPicPr>
          <p:nvPr/>
        </p:nvPicPr>
        <p:blipFill rotWithShape="1">
          <a:blip r:embed="rId3">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val="0"/>
              </a:ext>
            </a:extLst>
          </a:blip>
          <a:srcRect l="7174" t="7419" r="20990" b="16895"/>
          <a:stretch/>
        </p:blipFill>
        <p:spPr>
          <a:xfrm>
            <a:off x="323528" y="2101434"/>
            <a:ext cx="3261815" cy="4582100"/>
          </a:xfrm>
          <a:prstGeom prst="rect">
            <a:avLst/>
          </a:prstGeom>
          <a:ln>
            <a:noFill/>
          </a:ln>
          <a:effectLst>
            <a:glow rad="139700">
              <a:schemeClr val="accent3">
                <a:satMod val="175000"/>
                <a:alpha val="40000"/>
              </a:schemeClr>
            </a:glow>
            <a:outerShdw blurRad="190500" algn="tl" rotWithShape="0">
              <a:srgbClr val="000000">
                <a:alpha val="70000"/>
              </a:srgbClr>
            </a:outerShdw>
          </a:effectLst>
        </p:spPr>
      </p:pic>
      <p:pic>
        <p:nvPicPr>
          <p:cNvPr id="7" name="6 Imagen"/>
          <p:cNvPicPr>
            <a:picLocks noChangeAspect="1"/>
          </p:cNvPicPr>
          <p:nvPr/>
        </p:nvPicPr>
        <p:blipFill rotWithShape="1">
          <a:blip r:embed="rId5">
            <a:extLst>
              <a:ext uri="{28A0092B-C50C-407E-A947-70E740481C1C}">
                <a14:useLocalDpi xmlns:a14="http://schemas.microsoft.com/office/drawing/2010/main" val="0"/>
              </a:ext>
            </a:extLst>
          </a:blip>
          <a:srcRect l="31415" t="18817" r="7921" b="15137"/>
          <a:stretch/>
        </p:blipFill>
        <p:spPr>
          <a:xfrm>
            <a:off x="3889612" y="2402006"/>
            <a:ext cx="4930860" cy="4026089"/>
          </a:xfrm>
          <a:prstGeom prst="rect">
            <a:avLst/>
          </a:prstGeom>
          <a:ln>
            <a:noFill/>
          </a:ln>
          <a:effectLst>
            <a:glow rad="139700">
              <a:schemeClr val="accent3">
                <a:satMod val="175000"/>
                <a:alpha val="40000"/>
              </a:schemeClr>
            </a:glow>
            <a:outerShdw blurRad="190500" algn="tl" rotWithShape="0">
              <a:srgbClr val="000000">
                <a:alpha val="70000"/>
              </a:srgbClr>
            </a:outerShdw>
          </a:effectLst>
        </p:spPr>
      </p:pic>
    </p:spTree>
    <p:extLst>
      <p:ext uri="{BB962C8B-B14F-4D97-AF65-F5344CB8AC3E}">
        <p14:creationId xmlns:p14="http://schemas.microsoft.com/office/powerpoint/2010/main" val="3364643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10" name="9 Rectángulo"/>
          <p:cNvSpPr/>
          <p:nvPr/>
        </p:nvSpPr>
        <p:spPr>
          <a:xfrm>
            <a:off x="323528" y="1557801"/>
            <a:ext cx="8064896" cy="430887"/>
          </a:xfrm>
          <a:prstGeom prst="rect">
            <a:avLst/>
          </a:prstGeom>
        </p:spPr>
        <p:txBody>
          <a:bodyPr wrap="square">
            <a:spAutoFit/>
          </a:bodyPr>
          <a:lstStyle/>
          <a:p>
            <a:pPr algn="ctr"/>
            <a:r>
              <a:rPr lang="es-MX" sz="2200" dirty="0" smtClean="0">
                <a:solidFill>
                  <a:srgbClr val="00B0F0"/>
                </a:solidFill>
                <a:effectLst>
                  <a:outerShdw blurRad="38100" dist="38100" dir="2700000" algn="tl">
                    <a:srgbClr val="000000">
                      <a:alpha val="43137"/>
                    </a:srgbClr>
                  </a:outerShdw>
                </a:effectLst>
                <a:latin typeface="Comic Sans MS" panose="030F0702030302020204" pitchFamily="66" charset="0"/>
              </a:rPr>
              <a:t>Tercera </a:t>
            </a:r>
            <a:r>
              <a:rPr lang="es-MX" sz="2200" dirty="0">
                <a:solidFill>
                  <a:srgbClr val="00B0F0"/>
                </a:solidFill>
                <a:effectLst>
                  <a:outerShdw blurRad="38100" dist="38100" dir="2700000" algn="tl">
                    <a:srgbClr val="000000">
                      <a:alpha val="43137"/>
                    </a:srgbClr>
                  </a:outerShdw>
                </a:effectLst>
                <a:latin typeface="Comic Sans MS" panose="030F0702030302020204" pitchFamily="66" charset="0"/>
              </a:rPr>
              <a:t>generación (2013/2015-01): tres </a:t>
            </a:r>
            <a:r>
              <a:rPr lang="es-MX" sz="2200" dirty="0" smtClean="0">
                <a:solidFill>
                  <a:srgbClr val="00B0F0"/>
                </a:solidFill>
                <a:effectLst>
                  <a:outerShdw blurRad="38100" dist="38100" dir="2700000" algn="tl">
                    <a:srgbClr val="000000">
                      <a:alpha val="43137"/>
                    </a:srgbClr>
                  </a:outerShdw>
                </a:effectLst>
                <a:latin typeface="Comic Sans MS" panose="030F0702030302020204" pitchFamily="66" charset="0"/>
              </a:rPr>
              <a:t>estudiantes </a:t>
            </a:r>
          </a:p>
        </p:txBody>
      </p:sp>
      <p:pic>
        <p:nvPicPr>
          <p:cNvPr id="3" name="2 Imagen"/>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36398" t="7989" r="7919" b="5280"/>
          <a:stretch/>
        </p:blipFill>
        <p:spPr>
          <a:xfrm>
            <a:off x="2620890" y="2348880"/>
            <a:ext cx="3607293" cy="4214017"/>
          </a:xfrm>
          <a:prstGeom prst="rect">
            <a:avLst/>
          </a:prstGeom>
          <a:ln>
            <a:noFill/>
          </a:ln>
          <a:effectLst>
            <a:glow rad="139700">
              <a:schemeClr val="accent3">
                <a:satMod val="175000"/>
                <a:alpha val="40000"/>
              </a:schemeClr>
            </a:glow>
            <a:outerShdw blurRad="190500" algn="tl" rotWithShape="0">
              <a:srgbClr val="000000">
                <a:alpha val="70000"/>
              </a:srgbClr>
            </a:outerShdw>
          </a:effectLst>
        </p:spPr>
      </p:pic>
    </p:spTree>
    <p:extLst>
      <p:ext uri="{BB962C8B-B14F-4D97-AF65-F5344CB8AC3E}">
        <p14:creationId xmlns:p14="http://schemas.microsoft.com/office/powerpoint/2010/main" val="2206242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12" name="11 Rectángulo"/>
          <p:cNvSpPr/>
          <p:nvPr/>
        </p:nvSpPr>
        <p:spPr>
          <a:xfrm>
            <a:off x="755576" y="5877272"/>
            <a:ext cx="8064896" cy="430887"/>
          </a:xfrm>
          <a:prstGeom prst="rect">
            <a:avLst/>
          </a:prstGeom>
        </p:spPr>
        <p:txBody>
          <a:bodyPr wrap="square">
            <a:spAutoFit/>
          </a:bodyPr>
          <a:lstStyle/>
          <a:p>
            <a:pPr algn="ctr"/>
            <a:r>
              <a:rPr lang="es-MX" sz="2200" dirty="0" smtClean="0">
                <a:solidFill>
                  <a:srgbClr val="00B0F0"/>
                </a:solidFill>
                <a:effectLst>
                  <a:outerShdw blurRad="38100" dist="38100" dir="2700000" algn="tl">
                    <a:srgbClr val="000000">
                      <a:alpha val="43137"/>
                    </a:srgbClr>
                  </a:outerShdw>
                </a:effectLst>
                <a:latin typeface="Comic Sans MS" panose="030F0702030302020204" pitchFamily="66" charset="0"/>
              </a:rPr>
              <a:t>Cuarta </a:t>
            </a:r>
            <a:r>
              <a:rPr lang="es-MX" sz="2200" dirty="0">
                <a:solidFill>
                  <a:srgbClr val="00B0F0"/>
                </a:solidFill>
                <a:effectLst>
                  <a:outerShdw blurRad="38100" dist="38100" dir="2700000" algn="tl">
                    <a:srgbClr val="000000">
                      <a:alpha val="43137"/>
                    </a:srgbClr>
                  </a:outerShdw>
                </a:effectLst>
                <a:latin typeface="Comic Sans MS" panose="030F0702030302020204" pitchFamily="66" charset="0"/>
              </a:rPr>
              <a:t>generación (2014/2016-01): cuatro estudiantes</a:t>
            </a:r>
            <a:r>
              <a:rPr lang="es-MX" dirty="0"/>
              <a:t>.</a:t>
            </a:r>
          </a:p>
        </p:txBody>
      </p:sp>
      <p:pic>
        <p:nvPicPr>
          <p:cNvPr id="3" name="2 Imagen"/>
          <p:cNvPicPr>
            <a:picLocks noChangeAspect="1"/>
          </p:cNvPicPr>
          <p:nvPr/>
        </p:nvPicPr>
        <p:blipFill rotWithShape="1">
          <a:blip r:embed="rId3">
            <a:extLst>
              <a:ext uri="{28A0092B-C50C-407E-A947-70E740481C1C}">
                <a14:useLocalDpi xmlns:a14="http://schemas.microsoft.com/office/drawing/2010/main" val="0"/>
              </a:ext>
            </a:extLst>
          </a:blip>
          <a:srcRect l="31028" t="3932" r="21650" b="23416"/>
          <a:stretch/>
        </p:blipFill>
        <p:spPr>
          <a:xfrm>
            <a:off x="2483768" y="1242767"/>
            <a:ext cx="3846454" cy="4428983"/>
          </a:xfrm>
          <a:prstGeom prst="rect">
            <a:avLst/>
          </a:prstGeom>
          <a:ln>
            <a:noFill/>
          </a:ln>
          <a:effectLst>
            <a:glow rad="139700">
              <a:schemeClr val="accent3">
                <a:satMod val="175000"/>
                <a:alpha val="40000"/>
              </a:schemeClr>
            </a:glow>
            <a:outerShdw blurRad="190500" algn="tl" rotWithShape="0">
              <a:srgbClr val="000000">
                <a:alpha val="70000"/>
              </a:srgbClr>
            </a:outerShdw>
          </a:effectLst>
        </p:spPr>
      </p:pic>
    </p:spTree>
    <p:extLst>
      <p:ext uri="{BB962C8B-B14F-4D97-AF65-F5344CB8AC3E}">
        <p14:creationId xmlns:p14="http://schemas.microsoft.com/office/powerpoint/2010/main" val="220624248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30030" y="1484784"/>
            <a:ext cx="8490441" cy="2893100"/>
          </a:xfrm>
          <a:prstGeom prst="rect">
            <a:avLst/>
          </a:prstGeom>
        </p:spPr>
        <p:txBody>
          <a:bodyPr wrap="square">
            <a:spAutoFit/>
          </a:bodyPr>
          <a:lstStyle/>
          <a:p>
            <a:pPr marL="342900" indent="-342900" algn="just">
              <a:buFont typeface="Wingdings" panose="05000000000000000000" pitchFamily="2" charset="2"/>
              <a:buChar char="q"/>
            </a:pPr>
            <a:r>
              <a:rPr lang="es-MX" sz="2200" b="1" dirty="0" smtClean="0">
                <a:solidFill>
                  <a:srgbClr val="00B050"/>
                </a:solidFill>
                <a:effectLst>
                  <a:outerShdw blurRad="38100" dist="38100" dir="2700000" algn="tl">
                    <a:srgbClr val="000000">
                      <a:alpha val="43137"/>
                    </a:srgbClr>
                  </a:outerShdw>
                </a:effectLst>
                <a:latin typeface="Comic Sans MS" panose="030F0702030302020204" pitchFamily="66" charset="0"/>
              </a:rPr>
              <a:t>Movilidad (</a:t>
            </a:r>
            <a:r>
              <a:rPr lang="es-MX" sz="2200" b="1" dirty="0">
                <a:solidFill>
                  <a:srgbClr val="00B050"/>
                </a:solidFill>
                <a:effectLst>
                  <a:outerShdw blurRad="38100" dist="38100" dir="2700000" algn="tl">
                    <a:srgbClr val="000000">
                      <a:alpha val="43137"/>
                    </a:srgbClr>
                  </a:outerShdw>
                </a:effectLst>
                <a:latin typeface="Comic Sans MS" panose="030F0702030302020204" pitchFamily="66" charset="0"/>
              </a:rPr>
              <a:t>regional UV, nacional </a:t>
            </a:r>
            <a:r>
              <a:rPr lang="es-MX" sz="2200" b="1" dirty="0" smtClean="0">
                <a:solidFill>
                  <a:srgbClr val="00B050"/>
                </a:solidFill>
                <a:effectLst>
                  <a:outerShdw blurRad="38100" dist="38100" dir="2700000" algn="tl">
                    <a:srgbClr val="000000">
                      <a:alpha val="43137"/>
                    </a:srgbClr>
                  </a:outerShdw>
                </a:effectLst>
                <a:latin typeface="Comic Sans MS" panose="030F0702030302020204" pitchFamily="66" charset="0"/>
              </a:rPr>
              <a:t>e </a:t>
            </a:r>
            <a:r>
              <a:rPr lang="es-MX" sz="2200" b="1" dirty="0">
                <a:solidFill>
                  <a:srgbClr val="00B050"/>
                </a:solidFill>
                <a:effectLst>
                  <a:outerShdw blurRad="38100" dist="38100" dir="2700000" algn="tl">
                    <a:srgbClr val="000000">
                      <a:alpha val="43137"/>
                    </a:srgbClr>
                  </a:outerShdw>
                </a:effectLst>
                <a:latin typeface="Comic Sans MS" panose="030F0702030302020204" pitchFamily="66" charset="0"/>
              </a:rPr>
              <a:t>internacional)</a:t>
            </a:r>
          </a:p>
          <a:p>
            <a:pPr marL="342900" indent="-342900" algn="just">
              <a:buFont typeface="Wingdings" panose="05000000000000000000" pitchFamily="2" charset="2"/>
              <a:buChar char="q"/>
            </a:pPr>
            <a:endParaRPr lang="es-MX" sz="2200" b="1" dirty="0">
              <a:solidFill>
                <a:srgbClr val="00B050"/>
              </a:solidFill>
              <a:effectLst>
                <a:outerShdw blurRad="38100" dist="38100" dir="2700000" algn="tl">
                  <a:srgbClr val="000000">
                    <a:alpha val="43137"/>
                  </a:srgbClr>
                </a:outerShdw>
              </a:effectLst>
              <a:latin typeface="Comic Sans MS" panose="030F0702030302020204" pitchFamily="66" charset="0"/>
            </a:endParaRPr>
          </a:p>
          <a:p>
            <a:pPr algn="just">
              <a:lnSpc>
                <a:spcPct val="150000"/>
              </a:lnSpc>
            </a:pPr>
            <a:r>
              <a:rPr lang="es-MX" dirty="0"/>
              <a:t>	</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Los estudiantes de la Maestría en Ing. de Corrosión e investigadores realizan estancias en la </a:t>
            </a:r>
            <a:r>
              <a:rPr lang="es-MX" sz="2000" u="sng" dirty="0">
                <a:solidFill>
                  <a:srgbClr val="00B0F0"/>
                </a:solidFill>
                <a:effectLst>
                  <a:outerShdw blurRad="38100" dist="38100" dir="2700000" algn="tl">
                    <a:srgbClr val="000000">
                      <a:alpha val="43137"/>
                    </a:srgbClr>
                  </a:outerShdw>
                </a:effectLst>
                <a:latin typeface="Comic Sans MS" panose="030F0702030302020204" pitchFamily="66" charset="0"/>
              </a:rPr>
              <a:t>UNAM, UANL, UAM</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 en este periodo se realizaron un total </a:t>
            </a:r>
            <a:r>
              <a:rPr lang="es-MX" sz="2000" u="sng" dirty="0">
                <a:solidFill>
                  <a:srgbClr val="00B0F0"/>
                </a:solidFill>
                <a:effectLst>
                  <a:outerShdw blurRad="38100" dist="38100" dir="2700000" algn="tl">
                    <a:srgbClr val="000000">
                      <a:alpha val="43137"/>
                    </a:srgbClr>
                  </a:outerShdw>
                </a:effectLst>
                <a:latin typeface="Comic Sans MS" panose="030F0702030302020204" pitchFamily="66" charset="0"/>
              </a:rPr>
              <a:t>15</a:t>
            </a:r>
            <a:r>
              <a:rPr lang="es-MX" sz="2000" u="sng" dirty="0" smtClean="0">
                <a:solidFill>
                  <a:srgbClr val="00B0F0"/>
                </a:solidFill>
                <a:effectLst>
                  <a:outerShdw blurRad="38100" dist="38100" dir="2700000" algn="tl">
                    <a:srgbClr val="000000">
                      <a:alpha val="43137"/>
                    </a:srgbClr>
                  </a:outerShdw>
                </a:effectLst>
                <a:latin typeface="Comic Sans MS" panose="030F0702030302020204" pitchFamily="66" charset="0"/>
              </a:rPr>
              <a:t>.</a:t>
            </a:r>
          </a:p>
          <a:p>
            <a:pPr algn="just">
              <a:lnSpc>
                <a:spcPct val="150000"/>
              </a:lnSpc>
            </a:pPr>
            <a:endParaRPr lang="es-MX" sz="2000" dirty="0">
              <a:solidFill>
                <a:srgbClr val="00B0F0"/>
              </a:solidFill>
              <a:latin typeface="Comic Sans MS" panose="030F0702030302020204" pitchFamily="66" charset="0"/>
            </a:endParaRPr>
          </a:p>
          <a:p>
            <a:endParaRPr lang="es-MX" dirty="0"/>
          </a:p>
        </p:txBody>
      </p:sp>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14103" y="1337946"/>
            <a:ext cx="4257897" cy="430887"/>
          </a:xfrm>
          <a:prstGeom prst="rect">
            <a:avLst/>
          </a:prstGeom>
        </p:spPr>
        <p:txBody>
          <a:bodyPr wrap="none">
            <a:spAutoFit/>
          </a:bodyPr>
          <a:lstStyle/>
          <a:p>
            <a:r>
              <a:rPr lang="es-MX" sz="2200" dirty="0" smtClean="0">
                <a:solidFill>
                  <a:srgbClr val="0070C0"/>
                </a:solidFill>
                <a:effectLst>
                  <a:outerShdw blurRad="38100" dist="38100" dir="2700000" algn="tl">
                    <a:srgbClr val="000000">
                      <a:alpha val="43137"/>
                    </a:srgbClr>
                  </a:outerShdw>
                </a:effectLst>
                <a:latin typeface="Comic Sans MS" panose="030F0702030302020204" pitchFamily="66" charset="0"/>
              </a:rPr>
              <a:t>2. Planta </a:t>
            </a:r>
            <a:r>
              <a:rPr lang="es-MX" sz="2200" dirty="0">
                <a:solidFill>
                  <a:srgbClr val="0070C0"/>
                </a:solidFill>
                <a:effectLst>
                  <a:outerShdw blurRad="38100" dist="38100" dir="2700000" algn="tl">
                    <a:srgbClr val="000000">
                      <a:alpha val="43137"/>
                    </a:srgbClr>
                  </a:outerShdw>
                </a:effectLst>
                <a:latin typeface="Comic Sans MS" panose="030F0702030302020204" pitchFamily="66" charset="0"/>
              </a:rPr>
              <a:t>académica con calidad</a:t>
            </a:r>
          </a:p>
        </p:txBody>
      </p:sp>
      <p:sp>
        <p:nvSpPr>
          <p:cNvPr id="3" name="2 CuadroTexto"/>
          <p:cNvSpPr txBox="1"/>
          <p:nvPr/>
        </p:nvSpPr>
        <p:spPr>
          <a:xfrm>
            <a:off x="611560" y="2060848"/>
            <a:ext cx="7776864" cy="1631216"/>
          </a:xfrm>
          <a:prstGeom prst="rect">
            <a:avLst/>
          </a:prstGeom>
          <a:noFill/>
        </p:spPr>
        <p:txBody>
          <a:bodyPr wrap="square" rtlCol="0">
            <a:spAutoFit/>
          </a:bodyPr>
          <a:lstStyle/>
          <a:p>
            <a:pPr algn="just"/>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Actualmente </a:t>
            </a:r>
            <a:r>
              <a:rPr lang="es-MX" sz="2000" u="sng" dirty="0" smtClean="0">
                <a:solidFill>
                  <a:srgbClr val="00B0F0"/>
                </a:solidFill>
                <a:effectLst>
                  <a:outerShdw blurRad="38100" dist="38100" dir="2700000" algn="tl">
                    <a:srgbClr val="000000">
                      <a:alpha val="43137"/>
                    </a:srgbClr>
                  </a:outerShdw>
                </a:effectLst>
                <a:latin typeface="Comic Sans MS" panose="030F0702030302020204" pitchFamily="66" charset="0"/>
              </a:rPr>
              <a:t>30 académicos</a:t>
            </a:r>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 de los cuales </a:t>
            </a:r>
            <a:r>
              <a:rPr lang="es-MX" sz="2000" u="sng" dirty="0" smtClean="0">
                <a:solidFill>
                  <a:srgbClr val="00B0F0"/>
                </a:solidFill>
                <a:effectLst>
                  <a:outerShdw blurRad="38100" dist="38100" dir="2700000" algn="tl">
                    <a:srgbClr val="000000">
                      <a:alpha val="43137"/>
                    </a:srgbClr>
                  </a:outerShdw>
                </a:effectLst>
                <a:latin typeface="Comic Sans MS" panose="030F0702030302020204" pitchFamily="66" charset="0"/>
              </a:rPr>
              <a:t>8 son técnicos académicos</a:t>
            </a:r>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 </a:t>
            </a:r>
            <a:r>
              <a:rPr lang="es-MX" sz="2000" u="sng" dirty="0" smtClean="0">
                <a:solidFill>
                  <a:srgbClr val="00B0F0"/>
                </a:solidFill>
                <a:effectLst>
                  <a:outerShdw blurRad="38100" dist="38100" dir="2700000" algn="tl">
                    <a:srgbClr val="000000">
                      <a:alpha val="43137"/>
                    </a:srgbClr>
                  </a:outerShdw>
                </a:effectLst>
                <a:latin typeface="Comic Sans MS" panose="030F0702030302020204" pitchFamily="66" charset="0"/>
              </a:rPr>
              <a:t>21</a:t>
            </a:r>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 son investigadores de tiempo completo (uno está comisionado a la </a:t>
            </a:r>
            <a:r>
              <a:rPr lang="es-MX" sz="2000" dirty="0" err="1" smtClean="0">
                <a:solidFill>
                  <a:srgbClr val="00B0F0"/>
                </a:solidFill>
                <a:effectLst>
                  <a:outerShdw blurRad="38100" dist="38100" dir="2700000" algn="tl">
                    <a:srgbClr val="000000">
                      <a:alpha val="43137"/>
                    </a:srgbClr>
                  </a:outerShdw>
                </a:effectLst>
                <a:latin typeface="Comic Sans MS" panose="030F0702030302020204" pitchFamily="66" charset="0"/>
              </a:rPr>
              <a:t>Fac</a:t>
            </a:r>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 de Ingeniería y otra es interina) y uno es medio tiempo).</a:t>
            </a:r>
          </a:p>
          <a:p>
            <a:endParaRPr lang="es-MX" sz="2000" dirty="0"/>
          </a:p>
        </p:txBody>
      </p:sp>
      <p:sp>
        <p:nvSpPr>
          <p:cNvPr id="4" name="3 CuadroTexto"/>
          <p:cNvSpPr txBox="1"/>
          <p:nvPr/>
        </p:nvSpPr>
        <p:spPr>
          <a:xfrm>
            <a:off x="611560" y="3573016"/>
            <a:ext cx="7992888" cy="1015663"/>
          </a:xfrm>
          <a:prstGeom prst="rect">
            <a:avLst/>
          </a:prstGeom>
          <a:noFill/>
        </p:spPr>
        <p:txBody>
          <a:bodyPr wrap="square" rtlCol="0">
            <a:spAutoFit/>
          </a:bodyPr>
          <a:lstStyle/>
          <a:p>
            <a:pPr algn="just"/>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T.C. 57% son doctores y el 42% tiene el grado de maestría  en áreas disciplinares.</a:t>
            </a:r>
          </a:p>
          <a:p>
            <a:pPr algn="just"/>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Técnicos académicos: 3 tienen maestría disciplinar. </a:t>
            </a:r>
            <a:endParaRPr lang="es-MX" sz="2000" dirty="0">
              <a:solidFill>
                <a:srgbClr val="00B0F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749068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6" name="AutoShape 4" descr="data:image/jpeg;base64,/9j/4AAQSkZJRgABAQAAAQABAAD/2wCEAAkGBhQSEBQUERQWFRQWGR4WGBgYFxwYHhkbHh8XGiAcHBodGyYeHB0jHBoaIC8gIycpLC8sFx4yNTAqNSYrLCkBCQoKDgwOGg8PGikkHyQuLCwsLy0sLCwpLCwuLCwpLCwvKSosKSwsKSwpLCwsLCwpKSwsLCwsLCwsLCksLCwsLP/AABEIAMcAtQMBIgACEQEDEQH/xAAcAAEAAgIDAQAAAAAAAAAAAAAABgcEBQECAwj/xAA7EAACAQMCBAQEBQQBAgcBAAABAgMABBESIQUGBzETQVFhFCIycUJSgZGxI2KhwRXR4RckM3KCwvAW/8QAGQEBAQEBAQEAAAAAAAAAAAAAAAIBAwQF/8QAKREAAgICAgIBAwMFAAAAAAAAAAECEQMhEjEEE0EiMlEUYfEjcXKRof/aAAwDAQACEQMRAD8AvGlKUApSlAKUpQClYvE+IpBE8sp0og1Mfaqe4p1znLn4eKNY/LxMsx++DgfaukMUsn2olyUey6685ZwoyxCj1JwP81AOROq63r+DOgimwSukkq+NyBncNjfFVHzXzZNfXDvIToDEImflRQdtvM+9dI+PJy4vVEvIkrPpqC5VxlGVh7EH+K9a+VuCcxzWkolgcqVOSuflYeasOxzVy87dUPhYYRAqtPNGJMMdo1YZBPqc9h7Vs/HlGSit2I5E1ZYlK+fbbrFxBX1NJG4z9BjAB9sjcVcnJ3NSX9ssyDSc6XXOdLDGRnzHvUZMM8e5Gqaekb6lKVxLFKUoBSlKAUpSgFKUoBSlKAUpXBNAedxcKis7kKqgkk9gB51VnF+uqq5W2t/EUdndiuoeoAH81M+ollJNwy5SLJYrnA8wCCR+oBr5uMfpg/avX4+GORNs45JuPRbHE+e14vYT20cZjusCRY86hIEIYhDtk4B+WqmK/wDepF0/spJeJW4iJ1K4ckfhUfUT9xkfrV133KvDLmXLxwNJncKwBJ9wp3ru5x8eTilaI4uatlPdMeDSTcThZAdELeJI3kowRjPqc4xW35v6QXEczvZr4sTHUFBAZM7lcE7j3rL585qaxmNnw9Vto0ALmNQGZiM9/IAedYfInU27W7jiuJGmilcJ831KTsCD6Z7g1reV/wBWNUZ9K+lnhy30guppR8Shgiz8xYgsR6KAT39azesfKzxzx3Eakw+GsRI30FBgZ9AQe/tWPzr1MunupY4JGhiicoNOxbTsSx7987VtumvUCae4+EvD4ySKdLOBkEDJDbYYY9fSpft1ldFLj0iqAPtue2an/AuaJODWZj8PNzcHxQrbCOPGFZvPUd/l9qn0nMnBbecj/wAssgOCyxA4P/uC4qAdW+GH4sXafPbzKumRd1BAIwSO22P81ftWaSjJUiePDaYsetd8rgyCKRc7qF07ezDzq5eWuYI722SeLOG2IPdWHcH7V8u5wfv+v7Vd/TOeKwsQt3NHC8rmUI7gMoIAGRnIO2f1rn5OCEIpx7LxzbeyyKV4292kiho2V1PYqQR+4r2r553FKUoBSlKAUpSgFKUoDg1XvVjniSzSOG3OmWUFi+MlVG23uT/FWEar3qtyRJeKk1uNUsYKlOxZTvt7g+XvXTFx5rl0TLrRTQ5ou9ev4mcN3z4jf9cYqwuQ+BWfFkkNzFpuIyNbxExiQHsxA21Z74qvBwC516PAmLZ048Nu/p22qwuGrJwCwaWRQbq6YBUztGAPxepHnX0M3HjUOzzxu7l0bXqBwyPhnDtNgnheK4SSQZ14wTgv33O1U1GSrBl+Vgc5BwwI9+9Sybqfdy6kufCuIW+qJkAGP7SNwfQ1NLPkXhKwRXkssiQyAMqySDSc/hPy6mx96yL9Mamrs1rntMw5uRW4nZW948oiuGQLIZPpkC5CsfysQBvWZyp0uSzcXd7cI6xfOoX6QR+Ise+PQVrOqbtcLA9ofFslXQBF8yq4z9Sjt8uMZr25C5Xubnh13BKXSGXT4OvIw4OSQDuFOBmufKXr+6l+Ckly6NVxfgtlxC+b4C6VJJW1eHLGyqzeZRgPPc4Nb2PpZJZWV1Ksni3RiKx6BgIDjXpzuWK5GawuWekV0l5HJcFUjicPlW1FtJBGBjbPnmtLztzjei/mVp3hEblUVGKgKDsceee+TVJObWOEtGaStohhjAx32GPSrl6PLjh8i3WjwWkPhrJjBGBqwG7rn/dbblTlyC7sobm8tYjcMpZiUwWIJAYj3AB/WqV5gvpJ53aQbglQvYRqCQFVfIAV0cv1C4LVE16/qLn504da2NhNdWlvAsowEcIp0lmC6gfUZ8qoqVizFiSzHcltyx9STU76Vs9y89hLqktpIixBOfDYEYK+m/8AkV58wdJbm31MrxPCPxs4jwP7g3n9qnC1ik4TexO5JSRi9LOOy2/EIolJ8KZtDJ5bg4YDyINfQoqjOnsnD7WcS3V0hmGyKEfQh7ElyuCf8VeEEysoZCGU7gg5BHsRXl8muejriutnpSlK8x1FKUoBSlKAUpSgMDjnFFtreWdhkRoWx648v1r5241zzd3Uhd55EXO0aMVVR5DA7/evonjvC1ubaWBthIhXPpnsf0NfO3HeSLu1kKyQuRnZ0Uure4I/3Xt8RQt8jhmutG+6e9R7iG5ihnkaWGRgh1ksUJOAQx8s9xVm9Q+VUvrUK0ixOh1I7bLnsVPsarPp906nmuIpp42ihjYPlxguQcgBTvjPnWB1R4nNNxKZJC2iI6UTyAwDnHbJ33rpLGp5qxslNqH1GZw7o7dyPu0Kx53kWQPkf2gef3qR9Ren07RWq2amWOBPD0Z3751gdiaiPSvi0sXEYY42JSU6XXyIwd/TY+ddudObb0X8waaWHw3IRFbSAo7HHnkb7571T9ryra1sLjx6Jv0s5WurKO4lnUrrX5ISdyVycnGwJ7VG+XOpPEJOIojtrWRwrQ6B8ozg4xuCPUmpHx3nC9i4JbzhSs0hAkfH0rvhyPLVgfvWt5M4zd31pejUgmChY7kqqEse6FwPTz96422pTklvRTVNJGn4/bcV/wCTcjx9fiExspPhhAdjn6QunvmrOtuKWF4+nNvcXKJuMBjlRkgEjcZ9KgnLHDJ7KK5/5OY28E6GJQz6y0h/GoBPYVz096dN8TFdrcRSQxsSpiJyxwRggj5djuKZKa766r5EbRFrrqHf+Ozid0Ib/wBMbKv9mjHbyx71OOdOXbEWyXt0skUsqqWjiIGtyMkaSMA+pqPcd6ioL55IrO2PhuQHdMu2k4JJzgHbbapbzxw1+LcMtri2Ukj+r4edyGGCAexIqnqUXXFGfD+SKcndR7awOgWhVH+qQPrc/fIAwPQVn9ZuN+I1siMTA8fjKQdmJOAffA/moRYcn3c8nhxwSZO2SpVR7k9sCrh45ybajhcEN3KI/h0AWbOCGxvjPcH0q8qx48kWt/8ATI3KJQp3q4uhXEJGiuImJMcbKUz5FgSQPbzqE2fKdpLMEHEYcE7ZjdSf1YYz7Zq8eV+WYbKARQDbuzHu59Tinl5YuNIYouzc0pSvmnpFKUoBSlKAUpSgODVN8+9VZxcPBaN4SRkozhQWZh3xnYAetXJXz71B5LmtruWQIzQyMZFcKSBqOSrYGxBzXp8aMJTqRyytpaOnCOqt9BKGeUzp+JJANx7EDINWnxvl2x4lbpdy5QGPX4qnSQvfDHcHG9UTwrgc11IIoEZmJ9DgD1LdgB71e93ysTwVrGFwzrCEBDDdhuRnyycivR5MYRkuGn+xzxttOyD8v858MsJWNvbzvnYzMQT/APFT5ftUu5q5qtf+OF/DFFOSQsbOgOlj+bbIx6VSNxwyVH8N45A+caSjZz7DFWfyittYcOeLirKvxDeJ4DAswXAAyo3BPeszY4JKSbbNhJvRjckdTri4u47e6VJI5joHyAaTgkbdiu3nWd1X5QuJ2hNpHriUEGKPC6W/NpGAc9s1s+BcGsPBnm4Poa5CNoLMWZGI2+Vt1qqOEve/Gp4XjfEaxkHVnc76h+XvnO1TFJyco6r4ZrbSp7J4Oll1ccPgWaXRPEW0o51BUbB0EjsR/uuy8RHLsHgkePcTt4jAfKigbd+5rRdVb+7F+wkd0iAHg6SVUjG7bHc5zUh5f5LbinDomvWkSRGZYpPxNFtgMG7jOcHvWv7U8j+l/CM/x7MblThfD+MyyySQvDOpDSIknyOCfqG2d/MVqOqvF5Fufg4yY7eBFCopKhsjucdx5Y9qyuJcWTgTtbWI8ScgGWaUZx5hVUbdq1UHH04rcxR8QAR3/ppPENLKT2V1OQy58+4zVwi+XOriG9V8mHyHzNPbXsKxu7JI4RoySQQdtgexHfIrb9Y7+R+IGNifDiRdA8vmGS338v0qacN5JsOEH4q4mLMuytJgYP8Aag7tUd5r5q4XxJl1GaGRflWYx5GPRhnJWsWSMsvNR0S41HjZWZ96vfo9xGSXh+JCW8ORo0J/KMHGfPHaotwro2ZSshuo2hbcGNSSwPoScCrW4NwiO1hSGFdKIMAfySfMms8rPCaSiVhg1tmdSlK+eegUpSgFKUoBSlKAV1Zc967UoCjuqvNUpuntISYoo8Bgny62IB3I8hntUDsuIywuHikdHG+VY9/f1/Wrb6kdNJbiZrm0+Z2A1xk4yQAMqTt2HaoJadNb+R9Pw7RjzeTCqPfOdwO+1fWwzxeumeSaly0XPyHx/wCOso53UeJujHH4l2JH371SXP8AFIOI3PjA6i5K5812049sf7rbjqJJZRLa8PCiOLIaV11GR8/MwU7Kue3tXfhvUlbiVF4rBDPGTgP4YVk377dx+1csUJ45OaWipSjJcb2a7pndPDfGYE+FFG7zkdggHY+RJbGBWxvust40heJYokzsujUcf3N/0q4P/wCbtjbSQxxpHFKpDaAFyCO+fP7mqbvOkt2JSkBilTOzCQDb3UnOayOTFkm5TRrjKKSRL4epwm4XNcvChnhIQqRldTdmGRnB/wBVXM3Pd+ZNYupAe+AflHtpxjHtVrcrdMUhsZYLkh2nwXK9lx9IU+x3zUHvem8MdwUfiVsq57N9Y+41Yz+tMcsKckbJSo8bnl254tGL6FQZT/TmjzpyygDUmdsEYyPWtlyR0quPiklu1EUcTBwMgs5G4GAdh7mp1NNBwjhRaDEioPlOQdbscZJHqTVI8T5ru55C8s8hJOcK5RR9lB2FVjeTLFqNJENRi7fZMOtk0hvYlbPhCPKDyJJ+b9e1V2i75qX8rcSN7LHZX7NKjkiGQn+pE2CdmPdTjcGpnF0Ni1Za5kK+gQKSPTOr/VdIZY4Fwn/Jjg8jtGR0TkkNrMrZMayfJn1x8wHtn+asesPhPCI7aFYoVCovYf7J8yaza+ZkkpSbR6YqlQpSlQUKUpQClKUApSlAKUpQDFeVzDqRlO2oFf3GK9aUB8vcw8AltJ2imUgg/KcHDDyKntuK8eE8EluplihQszHGwOFHmSewAG9fT93YRyrplRXHoyhh/mutlw2KEYijSMeiqF/gV7v1r48aOHpV2Ut1Q5kmWVbKN2WKBEVsEgyNpHcjfGPKoFbXDxuGjZkcbhlOkj9RV0dSemz3cnxFtjxdIV0O2vHYg9g2Nt/QVAbXpVxGRwph8MZ3Z2XA99iSa74cmLhuiMkZuWiR8V5/nk4GjhiszS/DyONsgDUSMdiwwP3qr5Rk/wCzX0JB05gHDRZNk/jMg2PifnH8Y9Kr276MXgfEZidfJtRX91xn9qnx82KNp6KnCTRqeQ4pLrxeHs58KaMuudxHImGVh6AnY1hcR5GvYJCjwSN/cil1b7EetW/yB07Xh+qSRhJOw05H0qvoud9/M1NK5S8rjNuHRqxWtlQdNOnUy3CXVyhjWPdEb6mbcZx+ECrfFAK5ry5MjyS5M6xioqkKUpXMoUpSgFKUoBSlKAVxmua0POPNkfD7cyuNTE6UQHBdv9AdyfKtSbdIG9zXNVLwjh3E+Lr40101rbtnQsQILD1ABBx/cx39K33Aumz2l1HOL6aREzrSQnDbEfmxsTnceVW4JdvZKk38E7zXNVHxfnu84jdm04V8iDOZfMgbFiSDoXPbAyazR0dlYZl4lcmX1Gcf5fJ/xW+uvudDlfRZ2aZqkbfma+4NfC3u5WngJBOolvkO2tGPzAj8pONqlfWXjrwWcQhkZGkk+pGKnSoJ7jyzinqfJJfI5KrLDpVRdI+oDtIbO7kZmY5hdySSe5jJO59V/UelWZzFf+BaTy5xoidgfcKcf5xUyg4y4s1O1ZsaVWfRO4mliuZZpZJPnVF1uzYwuTjJ2+oftUt515pSwtHmbdvpjX8znsPsO59hRwalxCerN/mma+deAcz3sF/ay3UsxSZlk0s7aWjkJXIUnAHcj7V9EMwAJOwHc1uTG8fZilZ2zQtVR8R51vOKXZteFt4US51TeZUbFifwrnsBua2H/gqHGZr65eX82ds/YknH61vrS+50OV9Fm1xmq8545VnThcQt55vFtF3ZXZTKoHzZw258xv5V36Tc5fE2jRzvmW3HzMx+qPuHJPpuCfap4fTyQvdFgZrmqd4nxu643feBYSPDaQ/XMpK58tRwQTn8K533NdOa+QZ7KzluDxS5coBhSWGSSBjPiHHerWLpN7HLVly0zVI8jcj3PELX4h+I3MeXZQoZmyF2ySXHnmrT5T5dazgMbTyTsWLF5CSd8YG7HAGKicVF1Zqdm7pSlQaKpXrJcGTiVvCxwiov7u+Cf2Aq6qr7qfyBJe6JrbHjRjSVJxrXuMHsGB7feu2BpT2RNNrRO7a2VEVEGFUBQPQDYVouoV60XDLl02bRpB9NRC5/Y1DuGc/cTt0EV1w6aZ1GA6hgWx+bCspPuDvUr4VJLxKymW9tzbiQsgQ51aMDDHON8+w7Vjg4O30bdrRGOhdkgt55BjWZAn2VVBA/dias+qY4XwrifBZn8KA3UL/UEBIbHY7ZZGA27Gt1cc/8UmXRbcMkjc7a3DYX3wyqM/c10yY3KTcWqZMZUqI71flFzxOKCLd1RYzjc6nbOP0BB/WsnrP89zZWwPZMfq7Kg/wtSLkXps8M5u75hJcnLAZ1aGPdi34nxttsPKsDjfL89xzBFIYJPh0aP+oV+XCKW7+mraukZx5JfhP/AGTTr+5j9VuRNCLe2gIeIKJAvfC4CyD3XAz7b+VePEuoovOAyhzi5BSGVfXUw+cf2sFP2Oat94wQQRkHYg+efWqG526XXEF0xs4ZJYX+ZQgzoP5D9j2Pp9qjFKM6U/gqSa6LE6RWvh8Jjc7eIzyn7E4B/ZRVcc182QcQ4oguZCljCSFwC2sDucD85GAfJam3NVtdQ8Jt7KzglZmiVJCi50KANS59WJI+2a2/JnTuC2tESeGOSY/NIzoG+Y/hGR2UYH6GpUkm5v5FPorXqnzHZ3nw7Wb5aMFCNDLhdiuMjyIqf8b5gMnLrXCH5ngVSR5FisbftlqyOe+R4ZbCUW1vGJlw6eGiqxIP05AHcZrX9OuAStwuayvYXjXUyrrGDpcasj7NmqcoOCa+GZTtmP0KskW0nkGNbS6SfZVXA+25P61ZgqmeHcF4twaV/h4RdQudwu4bHZsDDI2PYipZwPm3iVxcxJJw9reLP9R31bAA9sgbk49ajLC25JqiovVE5dQRg7g1888xcrtFxd7K1cqszKgwSAEkwxRgO4Hp6AV9D1VnDOW7mTmJ7qWF1hVnKuwGCAvhpjf9aYZcbf7Cauiecr8tRWNusMI2G7Me7t5sff8AgYqJdb77Rw9I/OWVR+iguf4FWJVZdYuB3V01slvC8qrqLFcYBbSu+T6ZqcTuacjZdaJT05sPC4XarjBMYc/d8t/upLWPZWwjiRBsEUKP0AFZFc27bZq6FKUrDRWJxTicdvE8szBI0GWJ/wD259qy6jfPvLLX9m0KMFbUHGexK+Rx2Bz33rVTezGecXOTnwm+CuRFKyqr4Q/V2ZkDalXzyRXefn22jv8A4JyyybYYgaNRGQuc7E/zUS5M5qvbe9j4dfpnUMI/4gACR8w2dcKRnuMVhXHJH/JwXd3Gf67XEhhOcBo0wgX2yVOD5HFdvWk6l0RybWi1eIXywxSSv9Mal2+ygk/xWg4z1AgtraC4kWTTOAUUKNW41bjPpj96r+PnqS44bJYT5F2zJbgsN3VmVWz/AHgZB9e9bLnyETcV4dZD6IwuR7Ej/wCkf+aLFTqQ5/gtSF9Sg4IyAcHyzXeuBXNcDoKUpQClKUApSlAKUpQClKUApSlAKUpQClKUArR8Y4FNLPHNDctCUVk06A6MGIJJUkb7Det5Wm5ku5Y0V0BMakmbQQHCAHdNWxwe47nyoDGsuUVWV7iWVpblkMYlYAeGuDsiDZf8k1n8u8DW0tY7dCWEYxqOAWySSTjbcmtfLzD4YkbEjpHojLHsMprLuFXUoGVDHBxnsMVxHzM/ishRW1S+FFpJP0IHkZjjsCcDArdszR5cR5Aglv4rzJSRCGZQBh2HYn0I9R3wK7pySn/Jm/aRmfTpCEDSvy6dj37Z/eubjmt1DHwDlBGXUuAdUjlAg23bGG3xswr2bmbCzalUNEzLjWSGCKrsRhc7agDtgHzreUvyZSN8K5rUX987WitEfDllCBNQDaGfG5HnpBJx7VgwcynX4cxEUkQZplP0kbKjKTvodmBGN85HcVJRJaVHrbmnW/hCP+p4rxDJIU6FVmbJUHbUBjGcg12uOYNE2gqS48NNIYaTJIWIGcZ2VCxPoe2cUBv6VHjzMxk8NIgXDyKSZMKBGqMWzpzjLhcY2OfSuI+blZICF+aUxBkySUMu4yQuO3zbkbb0BIqVquX7hpEkkZiQ8smjPkinQMex05/WtrQClKUApSlAKUpQClKUApSlAKxprKNm1MikgYyR5Zzj96ya0/FeHySShgFZBG4CMxA8Q40scDcADHtk0B72scMy61QEF23K92B0E+/09/auLi2twyq6pqkcsox9ThSSfvpBya1HCuV5I8JI5KBYgpV8adABbGVz8z5JOdwceVZnHuESTNlCoxDIi5JGHk0Lq29EDfqaGG0+Cj/IvcE7DuuNJ+4wMfauknDIj9UaHJbuo31fV++Bn1xWnn5cdfEMJAwYTECzYPhd9Z/uyQfUAV2l5fkMrapGMbR6ThtJDliXcfKdyCuCCCAuKGm6lKKo1aVVcYzgBfIfb0FdJbeOQsHQN2VtS9xswGSNxnB+9aKflyVydRVo2mjkZX+YgK5dgHwMrkIQpG2DvWHfWkquQQZD/WldQ+MiQ6UWMMMFwq49ifegJR/xsWMeGnct2H1HufufM15ziFXRGQapTt8uclBkEn2A2P2rUy8FnZo9LKgjY6D+IJ4RRNW2S2s5YZxsKxzytMdBBVCkQQkOxZ2LoZCWxtqRSoPcaz2rQSZbRB2RcAFew2B7j7HzrovD4g2RGmRg50jPyjCnt3A2HtWnk5cZ5tTYERcOYwTjCIyr9yzNlh2wi9+9ecPLUnhkSO7SYca1kCltZ7/RtgdgcgYrASSGMKoCgADsB2rvWJwu2aOJVkKlh3KrpB3J7Db/AL1l0ApSlAKUpQClKUApSlAKUpQCuMVzSgOMVzilKAVxilKAYpppSgGKYpSgGKYpSgOaUpQClKUApSlAKUpQClKUApSlAf/Z"/>
          <p:cNvSpPr>
            <a:spLocks noChangeAspect="1" noChangeArrowheads="1"/>
          </p:cNvSpPr>
          <p:nvPr/>
        </p:nvSpPr>
        <p:spPr bwMode="auto">
          <a:xfrm>
            <a:off x="63500" y="-919163"/>
            <a:ext cx="1724025" cy="1895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7" name="AutoShape 6" descr="data:image/jpeg;base64,/9j/4AAQSkZJRgABAQAAAQABAAD/2wCEAAkGBhQSEBQUERQWFRQWGR4WGBgYFxwYHhkbHh8XGiAcHBodGyYeHB0jHBoaIC8gIycpLC8sFx4yNTAqNSYrLCkBCQoKDgwOGg8PGikkHyQuLCwsLy0sLCwpLCwuLCwpLCwvKSosKSwsKSwpLCwsLCwpKSwsLCwsLCwsLCksLCwsLP/AABEIAMcAtQMBIgACEQEDEQH/xAAcAAEAAgIDAQAAAAAAAAAAAAAABgcEBQECAwj/xAA7EAACAQMCBAQEBQQBAgcBAAABAgMABBESIQUGBzETQVFhFCIycUJSgZGxI2KhwRXR4RckM3KCwvAW/8QAGQEBAQEBAQEAAAAAAAAAAAAAAAIBAwQF/8QAKREAAgICAgIBAwMFAAAAAAAAAAECEQMhEjEEE0EiMlEUYfEjcXKRof/aAAwDAQACEQMRAD8AvGlKUApSlAKUpQClYvE+IpBE8sp0og1Mfaqe4p1znLn4eKNY/LxMsx++DgfaukMUsn2olyUey6685ZwoyxCj1JwP81AOROq63r+DOgimwSukkq+NyBncNjfFVHzXzZNfXDvIToDEImflRQdtvM+9dI+PJy4vVEvIkrPpqC5VxlGVh7EH+K9a+VuCcxzWkolgcqVOSuflYeasOxzVy87dUPhYYRAqtPNGJMMdo1YZBPqc9h7Vs/HlGSit2I5E1ZYlK+fbbrFxBX1NJG4z9BjAB9sjcVcnJ3NSX9ssyDSc6XXOdLDGRnzHvUZMM8e5Gqaekb6lKVxLFKUoBSlKAUpSgFKUoBSlKAUpXBNAedxcKis7kKqgkk9gB51VnF+uqq5W2t/EUdndiuoeoAH81M+ollJNwy5SLJYrnA8wCCR+oBr5uMfpg/avX4+GORNs45JuPRbHE+e14vYT20cZjusCRY86hIEIYhDtk4B+WqmK/wDepF0/spJeJW4iJ1K4ckfhUfUT9xkfrV133KvDLmXLxwNJncKwBJ9wp3ru5x8eTilaI4uatlPdMeDSTcThZAdELeJI3kowRjPqc4xW35v6QXEczvZr4sTHUFBAZM7lcE7j3rL585qaxmNnw9Vto0ALmNQGZiM9/IAedYfInU27W7jiuJGmilcJ831KTsCD6Z7g1reV/wBWNUZ9K+lnhy30guppR8Shgiz8xYgsR6KAT39azesfKzxzx3Eakw+GsRI30FBgZ9AQe/tWPzr1MunupY4JGhiicoNOxbTsSx7987VtumvUCae4+EvD4ySKdLOBkEDJDbYYY9fSpft1ldFLj0iqAPtue2an/AuaJODWZj8PNzcHxQrbCOPGFZvPUd/l9qn0nMnBbecj/wAssgOCyxA4P/uC4qAdW+GH4sXafPbzKumRd1BAIwSO22P81ftWaSjJUiePDaYsetd8rgyCKRc7qF07ezDzq5eWuYI722SeLOG2IPdWHcH7V8u5wfv+v7Vd/TOeKwsQt3NHC8rmUI7gMoIAGRnIO2f1rn5OCEIpx7LxzbeyyKV4292kiho2V1PYqQR+4r2r553FKUoBSlKAUpSgFKUoDg1XvVjniSzSOG3OmWUFi+MlVG23uT/FWEar3qtyRJeKk1uNUsYKlOxZTvt7g+XvXTFx5rl0TLrRTQ5ou9ev4mcN3z4jf9cYqwuQ+BWfFkkNzFpuIyNbxExiQHsxA21Z74qvBwC516PAmLZ048Nu/p22qwuGrJwCwaWRQbq6YBUztGAPxepHnX0M3HjUOzzxu7l0bXqBwyPhnDtNgnheK4SSQZ14wTgv33O1U1GSrBl+Vgc5BwwI9+9Sybqfdy6kufCuIW+qJkAGP7SNwfQ1NLPkXhKwRXkssiQyAMqySDSc/hPy6mx96yL9Mamrs1rntMw5uRW4nZW948oiuGQLIZPpkC5CsfysQBvWZyp0uSzcXd7cI6xfOoX6QR+Ise+PQVrOqbtcLA9ofFslXQBF8yq4z9Sjt8uMZr25C5Xubnh13BKXSGXT4OvIw4OSQDuFOBmufKXr+6l+Ckly6NVxfgtlxC+b4C6VJJW1eHLGyqzeZRgPPc4Nb2PpZJZWV1Ksni3RiKx6BgIDjXpzuWK5GawuWekV0l5HJcFUjicPlW1FtJBGBjbPnmtLztzjei/mVp3hEblUVGKgKDsceee+TVJObWOEtGaStohhjAx32GPSrl6PLjh8i3WjwWkPhrJjBGBqwG7rn/dbblTlyC7sobm8tYjcMpZiUwWIJAYj3AB/WqV5gvpJ53aQbglQvYRqCQFVfIAV0cv1C4LVE16/qLn504da2NhNdWlvAsowEcIp0lmC6gfUZ8qoqVizFiSzHcltyx9STU76Vs9y89hLqktpIixBOfDYEYK+m/8AkV58wdJbm31MrxPCPxs4jwP7g3n9qnC1ik4TexO5JSRi9LOOy2/EIolJ8KZtDJ5bg4YDyINfQoqjOnsnD7WcS3V0hmGyKEfQh7ElyuCf8VeEEysoZCGU7gg5BHsRXl8muejriutnpSlK8x1FKUoBSlKAUpSgMDjnFFtreWdhkRoWx648v1r5241zzd3Uhd55EXO0aMVVR5DA7/evonjvC1ubaWBthIhXPpnsf0NfO3HeSLu1kKyQuRnZ0Uure4I/3Xt8RQt8jhmutG+6e9R7iG5ihnkaWGRgh1ksUJOAQx8s9xVm9Q+VUvrUK0ixOh1I7bLnsVPsarPp906nmuIpp42ihjYPlxguQcgBTvjPnWB1R4nNNxKZJC2iI6UTyAwDnHbJ33rpLGp5qxslNqH1GZw7o7dyPu0Kx53kWQPkf2gef3qR9Ren07RWq2amWOBPD0Z3751gdiaiPSvi0sXEYY42JSU6XXyIwd/TY+ddudObb0X8waaWHw3IRFbSAo7HHnkb7571T9ryra1sLjx6Jv0s5WurKO4lnUrrX5ISdyVycnGwJ7VG+XOpPEJOIojtrWRwrQ6B8ozg4xuCPUmpHx3nC9i4JbzhSs0hAkfH0rvhyPLVgfvWt5M4zd31pejUgmChY7kqqEse6FwPTz96422pTklvRTVNJGn4/bcV/wCTcjx9fiExspPhhAdjn6QunvmrOtuKWF4+nNvcXKJuMBjlRkgEjcZ9KgnLHDJ7KK5/5OY28E6GJQz6y0h/GoBPYVz096dN8TFdrcRSQxsSpiJyxwRggj5djuKZKa766r5EbRFrrqHf+Ozid0Ib/wBMbKv9mjHbyx71OOdOXbEWyXt0skUsqqWjiIGtyMkaSMA+pqPcd6ioL55IrO2PhuQHdMu2k4JJzgHbbapbzxw1+LcMtri2Ukj+r4edyGGCAexIqnqUXXFGfD+SKcndR7awOgWhVH+qQPrc/fIAwPQVn9ZuN+I1siMTA8fjKQdmJOAffA/moRYcn3c8nhxwSZO2SpVR7k9sCrh45ybajhcEN3KI/h0AWbOCGxvjPcH0q8qx48kWt/8ATI3KJQp3q4uhXEJGiuImJMcbKUz5FgSQPbzqE2fKdpLMEHEYcE7ZjdSf1YYz7Zq8eV+WYbKARQDbuzHu59Tinl5YuNIYouzc0pSvmnpFKUoBSlKAUpSgODVN8+9VZxcPBaN4SRkozhQWZh3xnYAetXJXz71B5LmtruWQIzQyMZFcKSBqOSrYGxBzXp8aMJTqRyytpaOnCOqt9BKGeUzp+JJANx7EDINWnxvl2x4lbpdy5QGPX4qnSQvfDHcHG9UTwrgc11IIoEZmJ9DgD1LdgB71e93ysTwVrGFwzrCEBDDdhuRnyycivR5MYRkuGn+xzxttOyD8v858MsJWNvbzvnYzMQT/APFT5ftUu5q5qtf+OF/DFFOSQsbOgOlj+bbIx6VSNxwyVH8N45A+caSjZz7DFWfyittYcOeLirKvxDeJ4DAswXAAyo3BPeszY4JKSbbNhJvRjckdTri4u47e6VJI5joHyAaTgkbdiu3nWd1X5QuJ2hNpHriUEGKPC6W/NpGAc9s1s+BcGsPBnm4Poa5CNoLMWZGI2+Vt1qqOEve/Gp4XjfEaxkHVnc76h+XvnO1TFJyco6r4ZrbSp7J4Oll1ccPgWaXRPEW0o51BUbB0EjsR/uuy8RHLsHgkePcTt4jAfKigbd+5rRdVb+7F+wkd0iAHg6SVUjG7bHc5zUh5f5LbinDomvWkSRGZYpPxNFtgMG7jOcHvWv7U8j+l/CM/x7MblThfD+MyyySQvDOpDSIknyOCfqG2d/MVqOqvF5Fufg4yY7eBFCopKhsjucdx5Y9qyuJcWTgTtbWI8ScgGWaUZx5hVUbdq1UHH04rcxR8QAR3/ppPENLKT2V1OQy58+4zVwi+XOriG9V8mHyHzNPbXsKxu7JI4RoySQQdtgexHfIrb9Y7+R+IGNifDiRdA8vmGS338v0qacN5JsOEH4q4mLMuytJgYP8Aag7tUd5r5q4XxJl1GaGRflWYx5GPRhnJWsWSMsvNR0S41HjZWZ96vfo9xGSXh+JCW8ORo0J/KMHGfPHaotwro2ZSshuo2hbcGNSSwPoScCrW4NwiO1hSGFdKIMAfySfMms8rPCaSiVhg1tmdSlK+eegUpSgFKUoBSlKAV1Zc967UoCjuqvNUpuntISYoo8Bgny62IB3I8hntUDsuIywuHikdHG+VY9/f1/Wrb6kdNJbiZrm0+Z2A1xk4yQAMqTt2HaoJadNb+R9Pw7RjzeTCqPfOdwO+1fWwzxeumeSaly0XPyHx/wCOso53UeJujHH4l2JH371SXP8AFIOI3PjA6i5K5812049sf7rbjqJJZRLa8PCiOLIaV11GR8/MwU7Kue3tXfhvUlbiVF4rBDPGTgP4YVk377dx+1csUJ45OaWipSjJcb2a7pndPDfGYE+FFG7zkdggHY+RJbGBWxvust40heJYokzsujUcf3N/0q4P/wCbtjbSQxxpHFKpDaAFyCO+fP7mqbvOkt2JSkBilTOzCQDb3UnOayOTFkm5TRrjKKSRL4epwm4XNcvChnhIQqRldTdmGRnB/wBVXM3Pd+ZNYupAe+AflHtpxjHtVrcrdMUhsZYLkh2nwXK9lx9IU+x3zUHvem8MdwUfiVsq57N9Y+41Yz+tMcsKckbJSo8bnl254tGL6FQZT/TmjzpyygDUmdsEYyPWtlyR0quPiklu1EUcTBwMgs5G4GAdh7mp1NNBwjhRaDEioPlOQdbscZJHqTVI8T5ru55C8s8hJOcK5RR9lB2FVjeTLFqNJENRi7fZMOtk0hvYlbPhCPKDyJJ+b9e1V2i75qX8rcSN7LHZX7NKjkiGQn+pE2CdmPdTjcGpnF0Ni1Za5kK+gQKSPTOr/VdIZY4Fwn/Jjg8jtGR0TkkNrMrZMayfJn1x8wHtn+asesPhPCI7aFYoVCovYf7J8yaza+ZkkpSbR6YqlQpSlQUKUpQClKUApSlAKUpQDFeVzDqRlO2oFf3GK9aUB8vcw8AltJ2imUgg/KcHDDyKntuK8eE8EluplihQszHGwOFHmSewAG9fT93YRyrplRXHoyhh/mutlw2KEYijSMeiqF/gV7v1r48aOHpV2Ut1Q5kmWVbKN2WKBEVsEgyNpHcjfGPKoFbXDxuGjZkcbhlOkj9RV0dSemz3cnxFtjxdIV0O2vHYg9g2Nt/QVAbXpVxGRwph8MZ3Z2XA99iSa74cmLhuiMkZuWiR8V5/nk4GjhiszS/DyONsgDUSMdiwwP3qr5Rk/wCzX0JB05gHDRZNk/jMg2PifnH8Y9Kr276MXgfEZidfJtRX91xn9qnx82KNp6KnCTRqeQ4pLrxeHs58KaMuudxHImGVh6AnY1hcR5GvYJCjwSN/cil1b7EetW/yB07Xh+qSRhJOw05H0qvoud9/M1NK5S8rjNuHRqxWtlQdNOnUy3CXVyhjWPdEb6mbcZx+ECrfFAK5ry5MjyS5M6xioqkKUpXMoUpSgFKUoBSlKAVxmua0POPNkfD7cyuNTE6UQHBdv9AdyfKtSbdIG9zXNVLwjh3E+Lr40101rbtnQsQILD1ABBx/cx39K33Aumz2l1HOL6aREzrSQnDbEfmxsTnceVW4JdvZKk38E7zXNVHxfnu84jdm04V8iDOZfMgbFiSDoXPbAyazR0dlYZl4lcmX1Gcf5fJ/xW+uvudDlfRZ2aZqkbfma+4NfC3u5WngJBOolvkO2tGPzAj8pONqlfWXjrwWcQhkZGkk+pGKnSoJ7jyzinqfJJfI5KrLDpVRdI+oDtIbO7kZmY5hdySSe5jJO59V/UelWZzFf+BaTy5xoidgfcKcf5xUyg4y4s1O1ZsaVWfRO4mliuZZpZJPnVF1uzYwuTjJ2+oftUt515pSwtHmbdvpjX8znsPsO59hRwalxCerN/mma+deAcz3sF/ay3UsxSZlk0s7aWjkJXIUnAHcj7V9EMwAJOwHc1uTG8fZilZ2zQtVR8R51vOKXZteFt4US51TeZUbFifwrnsBua2H/gqHGZr65eX82ds/YknH61vrS+50OV9Fm1xmq8545VnThcQt55vFtF3ZXZTKoHzZw258xv5V36Tc5fE2jRzvmW3HzMx+qPuHJPpuCfap4fTyQvdFgZrmqd4nxu643feBYSPDaQ/XMpK58tRwQTn8K533NdOa+QZ7KzluDxS5coBhSWGSSBjPiHHerWLpN7HLVly0zVI8jcj3PELX4h+I3MeXZQoZmyF2ySXHnmrT5T5dazgMbTyTsWLF5CSd8YG7HAGKicVF1Zqdm7pSlQaKpXrJcGTiVvCxwiov7u+Cf2Aq6qr7qfyBJe6JrbHjRjSVJxrXuMHsGB7feu2BpT2RNNrRO7a2VEVEGFUBQPQDYVouoV60XDLl02bRpB9NRC5/Y1DuGc/cTt0EV1w6aZ1GA6hgWx+bCspPuDvUr4VJLxKymW9tzbiQsgQ51aMDDHON8+w7Vjg4O30bdrRGOhdkgt55BjWZAn2VVBA/dias+qY4XwrifBZn8KA3UL/UEBIbHY7ZZGA27Gt1cc/8UmXRbcMkjc7a3DYX3wyqM/c10yY3KTcWqZMZUqI71flFzxOKCLd1RYzjc6nbOP0BB/WsnrP89zZWwPZMfq7Kg/wtSLkXps8M5u75hJcnLAZ1aGPdi34nxttsPKsDjfL89xzBFIYJPh0aP+oV+XCKW7+mraukZx5JfhP/AGTTr+5j9VuRNCLe2gIeIKJAvfC4CyD3XAz7b+VePEuoovOAyhzi5BSGVfXUw+cf2sFP2Oat94wQQRkHYg+efWqG526XXEF0xs4ZJYX+ZQgzoP5D9j2Pp9qjFKM6U/gqSa6LE6RWvh8Jjc7eIzyn7E4B/ZRVcc182QcQ4oguZCljCSFwC2sDucD85GAfJam3NVtdQ8Jt7KzglZmiVJCi50KANS59WJI+2a2/JnTuC2tESeGOSY/NIzoG+Y/hGR2UYH6GpUkm5v5FPorXqnzHZ3nw7Wb5aMFCNDLhdiuMjyIqf8b5gMnLrXCH5ngVSR5FisbftlqyOe+R4ZbCUW1vGJlw6eGiqxIP05AHcZrX9OuAStwuayvYXjXUyrrGDpcasj7NmqcoOCa+GZTtmP0KskW0nkGNbS6SfZVXA+25P61ZgqmeHcF4twaV/h4RdQudwu4bHZsDDI2PYipZwPm3iVxcxJJw9reLP9R31bAA9sgbk49ajLC25JqiovVE5dQRg7g1888xcrtFxd7K1cqszKgwSAEkwxRgO4Hp6AV9D1VnDOW7mTmJ7qWF1hVnKuwGCAvhpjf9aYZcbf7Cauiecr8tRWNusMI2G7Me7t5sff8AgYqJdb77Rw9I/OWVR+iguf4FWJVZdYuB3V01slvC8qrqLFcYBbSu+T6ZqcTuacjZdaJT05sPC4XarjBMYc/d8t/upLWPZWwjiRBsEUKP0AFZFc27bZq6FKUrDRWJxTicdvE8szBI0GWJ/wD259qy6jfPvLLX9m0KMFbUHGexK+Rx2Bz33rVTezGecXOTnwm+CuRFKyqr4Q/V2ZkDalXzyRXefn22jv8A4JyyybYYgaNRGQuc7E/zUS5M5qvbe9j4dfpnUMI/4gACR8w2dcKRnuMVhXHJH/JwXd3Gf67XEhhOcBo0wgX2yVOD5HFdvWk6l0RybWi1eIXywxSSv9Mal2+ygk/xWg4z1AgtraC4kWTTOAUUKNW41bjPpj96r+PnqS44bJYT5F2zJbgsN3VmVWz/AHgZB9e9bLnyETcV4dZD6IwuR7Ej/wCkf+aLFTqQ5/gtSF9Sg4IyAcHyzXeuBXNcDoKUpQClKUApSlAKUpQClKUApSlAKUpQClKUArR8Y4FNLPHNDctCUVk06A6MGIJJUkb7Det5Wm5ku5Y0V0BMakmbQQHCAHdNWxwe47nyoDGsuUVWV7iWVpblkMYlYAeGuDsiDZf8k1n8u8DW0tY7dCWEYxqOAWySSTjbcmtfLzD4YkbEjpHojLHsMprLuFXUoGVDHBxnsMVxHzM/ishRW1S+FFpJP0IHkZjjsCcDArdszR5cR5Aglv4rzJSRCGZQBh2HYn0I9R3wK7pySn/Jm/aRmfTpCEDSvy6dj37Z/eubjmt1DHwDlBGXUuAdUjlAg23bGG3xswr2bmbCzalUNEzLjWSGCKrsRhc7agDtgHzreUvyZSN8K5rUX987WitEfDllCBNQDaGfG5HnpBJx7VgwcynX4cxEUkQZplP0kbKjKTvodmBGN85HcVJRJaVHrbmnW/hCP+p4rxDJIU6FVmbJUHbUBjGcg12uOYNE2gqS48NNIYaTJIWIGcZ2VCxPoe2cUBv6VHjzMxk8NIgXDyKSZMKBGqMWzpzjLhcY2OfSuI+blZICF+aUxBkySUMu4yQuO3zbkbb0BIqVquX7hpEkkZiQ8smjPkinQMex05/WtrQClKUApSlAKUpQClKUApSlAKxprKNm1MikgYyR5Zzj96ya0/FeHySShgFZBG4CMxA8Q40scDcADHtk0B72scMy61QEF23K92B0E+/09/auLi2twyq6pqkcsox9ThSSfvpBya1HCuV5I8JI5KBYgpV8adABbGVz8z5JOdwceVZnHuESTNlCoxDIi5JGHk0Lq29EDfqaGG0+Cj/IvcE7DuuNJ+4wMfauknDIj9UaHJbuo31fV++Bn1xWnn5cdfEMJAwYTECzYPhd9Z/uyQfUAV2l5fkMrapGMbR6ThtJDliXcfKdyCuCCCAuKGm6lKKo1aVVcYzgBfIfb0FdJbeOQsHQN2VtS9xswGSNxnB+9aKflyVydRVo2mjkZX+YgK5dgHwMrkIQpG2DvWHfWkquQQZD/WldQ+MiQ6UWMMMFwq49ifegJR/xsWMeGnct2H1HufufM15ziFXRGQapTt8uclBkEn2A2P2rUy8FnZo9LKgjY6D+IJ4RRNW2S2s5YZxsKxzytMdBBVCkQQkOxZ2LoZCWxtqRSoPcaz2rQSZbRB2RcAFew2B7j7HzrovD4g2RGmRg50jPyjCnt3A2HtWnk5cZ5tTYERcOYwTjCIyr9yzNlh2wi9+9ecPLUnhkSO7SYca1kCltZ7/RtgdgcgYrASSGMKoCgADsB2rvWJwu2aOJVkKlh3KrpB3J7Db/AL1l0ApSlAKUpQClKUApSlAKUpQCuMVzSgOMVzilKAVxilKAYpppSgGKYpSgGKYpSgOaUpQClKUApSlAKUpQClKUApSlAf/Z"/>
          <p:cNvSpPr>
            <a:spLocks noChangeAspect="1" noChangeArrowheads="1"/>
          </p:cNvSpPr>
          <p:nvPr/>
        </p:nvSpPr>
        <p:spPr bwMode="auto">
          <a:xfrm>
            <a:off x="215900" y="-766763"/>
            <a:ext cx="1724025" cy="1895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sp>
        <p:nvSpPr>
          <p:cNvPr id="10" name="AutoShape 8" descr="data:image/jpeg;base64,/9j/4AAQSkZJRgABAQAAAQABAAD/2wCEAAkGBhQSEBQUERQWFRQWGR4WGBgYFxwYHhkbHh8XGiAcHBodGyYeHB0jHBoaIC8gIycpLC8sFx4yNTAqNSYrLCkBCQoKDgwOGg8PGikkHyQuLCwsLy0sLCwpLCwuLCwpLCwvKSosKSwsKSwpLCwsLCwpKSwsLCwsLCwsLCksLCwsLP/AABEIAMcAtQMBIgACEQEDEQH/xAAcAAEAAgIDAQAAAAAAAAAAAAAABgcEBQECAwj/xAA7EAACAQMCBAQEBQQBAgcBAAABAgMABBESIQUGBzETQVFhFCIycUJSgZGxI2KhwRXR4RckM3KCwvAW/8QAGQEBAQEBAQEAAAAAAAAAAAAAAAIBAwQF/8QAKREAAgICAgIBAwMFAAAAAAAAAAECEQMhEjEEE0EiMlEUYfEjcXKRof/aAAwDAQACEQMRAD8AvGlKUApSlAKUpQClYvE+IpBE8sp0og1Mfaqe4p1znLn4eKNY/LxMsx++DgfaukMUsn2olyUey6685ZwoyxCj1JwP81AOROq63r+DOgimwSukkq+NyBncNjfFVHzXzZNfXDvIToDEImflRQdtvM+9dI+PJy4vVEvIkrPpqC5VxlGVh7EH+K9a+VuCcxzWkolgcqVOSuflYeasOxzVy87dUPhYYRAqtPNGJMMdo1YZBPqc9h7Vs/HlGSit2I5E1ZYlK+fbbrFxBX1NJG4z9BjAB9sjcVcnJ3NSX9ssyDSc6XXOdLDGRnzHvUZMM8e5Gqaekb6lKVxLFKUoBSlKAUpSgFKUoBSlKAUpXBNAedxcKis7kKqgkk9gB51VnF+uqq5W2t/EUdndiuoeoAH81M+ollJNwy5SLJYrnA8wCCR+oBr5uMfpg/avX4+GORNs45JuPRbHE+e14vYT20cZjusCRY86hIEIYhDtk4B+WqmK/wDepF0/spJeJW4iJ1K4ckfhUfUT9xkfrV133KvDLmXLxwNJncKwBJ9wp3ru5x8eTilaI4uatlPdMeDSTcThZAdELeJI3kowRjPqc4xW35v6QXEczvZr4sTHUFBAZM7lcE7j3rL585qaxmNnw9Vto0ALmNQGZiM9/IAedYfInU27W7jiuJGmilcJ831KTsCD6Z7g1reV/wBWNUZ9K+lnhy30guppR8Shgiz8xYgsR6KAT39azesfKzxzx3Eakw+GsRI30FBgZ9AQe/tWPzr1MunupY4JGhiicoNOxbTsSx7987VtumvUCae4+EvD4ySKdLOBkEDJDbYYY9fSpft1ldFLj0iqAPtue2an/AuaJODWZj8PNzcHxQrbCOPGFZvPUd/l9qn0nMnBbecj/wAssgOCyxA4P/uC4qAdW+GH4sXafPbzKumRd1BAIwSO22P81ftWaSjJUiePDaYsetd8rgyCKRc7qF07ezDzq5eWuYI722SeLOG2IPdWHcH7V8u5wfv+v7Vd/TOeKwsQt3NHC8rmUI7gMoIAGRnIO2f1rn5OCEIpx7LxzbeyyKV4292kiho2V1PYqQR+4r2r553FKUoBSlKAUpSgFKUoDg1XvVjniSzSOG3OmWUFi+MlVG23uT/FWEar3qtyRJeKk1uNUsYKlOxZTvt7g+XvXTFx5rl0TLrRTQ5ou9ev4mcN3z4jf9cYqwuQ+BWfFkkNzFpuIyNbxExiQHsxA21Z74qvBwC516PAmLZ048Nu/p22qwuGrJwCwaWRQbq6YBUztGAPxepHnX0M3HjUOzzxu7l0bXqBwyPhnDtNgnheK4SSQZ14wTgv33O1U1GSrBl+Vgc5BwwI9+9Sybqfdy6kufCuIW+qJkAGP7SNwfQ1NLPkXhKwRXkssiQyAMqySDSc/hPy6mx96yL9Mamrs1rntMw5uRW4nZW948oiuGQLIZPpkC5CsfysQBvWZyp0uSzcXd7cI6xfOoX6QR+Ise+PQVrOqbtcLA9ofFslXQBF8yq4z9Sjt8uMZr25C5Xubnh13BKXSGXT4OvIw4OSQDuFOBmufKXr+6l+Ckly6NVxfgtlxC+b4C6VJJW1eHLGyqzeZRgPPc4Nb2PpZJZWV1Ksni3RiKx6BgIDjXpzuWK5GawuWekV0l5HJcFUjicPlW1FtJBGBjbPnmtLztzjei/mVp3hEblUVGKgKDsceee+TVJObWOEtGaStohhjAx32GPSrl6PLjh8i3WjwWkPhrJjBGBqwG7rn/dbblTlyC7sobm8tYjcMpZiUwWIJAYj3AB/WqV5gvpJ53aQbglQvYRqCQFVfIAV0cv1C4LVE16/qLn504da2NhNdWlvAsowEcIp0lmC6gfUZ8qoqVizFiSzHcltyx9STU76Vs9y89hLqktpIixBOfDYEYK+m/8AkV58wdJbm31MrxPCPxs4jwP7g3n9qnC1ik4TexO5JSRi9LOOy2/EIolJ8KZtDJ5bg4YDyINfQoqjOnsnD7WcS3V0hmGyKEfQh7ElyuCf8VeEEysoZCGU7gg5BHsRXl8muejriutnpSlK8x1FKUoBSlKAUpSgMDjnFFtreWdhkRoWx648v1r5241zzd3Uhd55EXO0aMVVR5DA7/evonjvC1ubaWBthIhXPpnsf0NfO3HeSLu1kKyQuRnZ0Uure4I/3Xt8RQt8jhmutG+6e9R7iG5ihnkaWGRgh1ksUJOAQx8s9xVm9Q+VUvrUK0ixOh1I7bLnsVPsarPp906nmuIpp42ihjYPlxguQcgBTvjPnWB1R4nNNxKZJC2iI6UTyAwDnHbJ33rpLGp5qxslNqH1GZw7o7dyPu0Kx53kWQPkf2gef3qR9Ren07RWq2amWOBPD0Z3751gdiaiPSvi0sXEYY42JSU6XXyIwd/TY+ddudObb0X8waaWHw3IRFbSAo7HHnkb7571T9ryra1sLjx6Jv0s5WurKO4lnUrrX5ISdyVycnGwJ7VG+XOpPEJOIojtrWRwrQ6B8ozg4xuCPUmpHx3nC9i4JbzhSs0hAkfH0rvhyPLVgfvWt5M4zd31pejUgmChY7kqqEse6FwPTz96422pTklvRTVNJGn4/bcV/wCTcjx9fiExspPhhAdjn6QunvmrOtuKWF4+nNvcXKJuMBjlRkgEjcZ9KgnLHDJ7KK5/5OY28E6GJQz6y0h/GoBPYVz096dN8TFdrcRSQxsSpiJyxwRggj5djuKZKa766r5EbRFrrqHf+Ozid0Ib/wBMbKv9mjHbyx71OOdOXbEWyXt0skUsqqWjiIGtyMkaSMA+pqPcd6ioL55IrO2PhuQHdMu2k4JJzgHbbapbzxw1+LcMtri2Ukj+r4edyGGCAexIqnqUXXFGfD+SKcndR7awOgWhVH+qQPrc/fIAwPQVn9ZuN+I1siMTA8fjKQdmJOAffA/moRYcn3c8nhxwSZO2SpVR7k9sCrh45ybajhcEN3KI/h0AWbOCGxvjPcH0q8qx48kWt/8ATI3KJQp3q4uhXEJGiuImJMcbKUz5FgSQPbzqE2fKdpLMEHEYcE7ZjdSf1YYz7Zq8eV+WYbKARQDbuzHu59Tinl5YuNIYouzc0pSvmnpFKUoBSlKAUpSgODVN8+9VZxcPBaN4SRkozhQWZh3xnYAetXJXz71B5LmtruWQIzQyMZFcKSBqOSrYGxBzXp8aMJTqRyytpaOnCOqt9BKGeUzp+JJANx7EDINWnxvl2x4lbpdy5QGPX4qnSQvfDHcHG9UTwrgc11IIoEZmJ9DgD1LdgB71e93ysTwVrGFwzrCEBDDdhuRnyycivR5MYRkuGn+xzxttOyD8v858MsJWNvbzvnYzMQT/APFT5ftUu5q5qtf+OF/DFFOSQsbOgOlj+bbIx6VSNxwyVH8N45A+caSjZz7DFWfyittYcOeLirKvxDeJ4DAswXAAyo3BPeszY4JKSbbNhJvRjckdTri4u47e6VJI5joHyAaTgkbdiu3nWd1X5QuJ2hNpHriUEGKPC6W/NpGAc9s1s+BcGsPBnm4Poa5CNoLMWZGI2+Vt1qqOEve/Gp4XjfEaxkHVnc76h+XvnO1TFJyco6r4ZrbSp7J4Oll1ccPgWaXRPEW0o51BUbB0EjsR/uuy8RHLsHgkePcTt4jAfKigbd+5rRdVb+7F+wkd0iAHg6SVUjG7bHc5zUh5f5LbinDomvWkSRGZYpPxNFtgMG7jOcHvWv7U8j+l/CM/x7MblThfD+MyyySQvDOpDSIknyOCfqG2d/MVqOqvF5Fufg4yY7eBFCopKhsjucdx5Y9qyuJcWTgTtbWI8ScgGWaUZx5hVUbdq1UHH04rcxR8QAR3/ppPENLKT2V1OQy58+4zVwi+XOriG9V8mHyHzNPbXsKxu7JI4RoySQQdtgexHfIrb9Y7+R+IGNifDiRdA8vmGS338v0qacN5JsOEH4q4mLMuytJgYP8Aag7tUd5r5q4XxJl1GaGRflWYx5GPRhnJWsWSMsvNR0S41HjZWZ96vfo9xGSXh+JCW8ORo0J/KMHGfPHaotwro2ZSshuo2hbcGNSSwPoScCrW4NwiO1hSGFdKIMAfySfMms8rPCaSiVhg1tmdSlK+eegUpSgFKUoBSlKAV1Zc967UoCjuqvNUpuntISYoo8Bgny62IB3I8hntUDsuIywuHikdHG+VY9/f1/Wrb6kdNJbiZrm0+Z2A1xk4yQAMqTt2HaoJadNb+R9Pw7RjzeTCqPfOdwO+1fWwzxeumeSaly0XPyHx/wCOso53UeJujHH4l2JH371SXP8AFIOI3PjA6i5K5812049sf7rbjqJJZRLa8PCiOLIaV11GR8/MwU7Kue3tXfhvUlbiVF4rBDPGTgP4YVk377dx+1csUJ45OaWipSjJcb2a7pndPDfGYE+FFG7zkdggHY+RJbGBWxvust40heJYokzsujUcf3N/0q4P/wCbtjbSQxxpHFKpDaAFyCO+fP7mqbvOkt2JSkBilTOzCQDb3UnOayOTFkm5TRrjKKSRL4epwm4XNcvChnhIQqRldTdmGRnB/wBVXM3Pd+ZNYupAe+AflHtpxjHtVrcrdMUhsZYLkh2nwXK9lx9IU+x3zUHvem8MdwUfiVsq57N9Y+41Yz+tMcsKckbJSo8bnl254tGL6FQZT/TmjzpyygDUmdsEYyPWtlyR0quPiklu1EUcTBwMgs5G4GAdh7mp1NNBwjhRaDEioPlOQdbscZJHqTVI8T5ru55C8s8hJOcK5RR9lB2FVjeTLFqNJENRi7fZMOtk0hvYlbPhCPKDyJJ+b9e1V2i75qX8rcSN7LHZX7NKjkiGQn+pE2CdmPdTjcGpnF0Ni1Za5kK+gQKSPTOr/VdIZY4Fwn/Jjg8jtGR0TkkNrMrZMayfJn1x8wHtn+asesPhPCI7aFYoVCovYf7J8yaza+ZkkpSbR6YqlQpSlQUKUpQClKUApSlAKUpQDFeVzDqRlO2oFf3GK9aUB8vcw8AltJ2imUgg/KcHDDyKntuK8eE8EluplihQszHGwOFHmSewAG9fT93YRyrplRXHoyhh/mutlw2KEYijSMeiqF/gV7v1r48aOHpV2Ut1Q5kmWVbKN2WKBEVsEgyNpHcjfGPKoFbXDxuGjZkcbhlOkj9RV0dSemz3cnxFtjxdIV0O2vHYg9g2Nt/QVAbXpVxGRwph8MZ3Z2XA99iSa74cmLhuiMkZuWiR8V5/nk4GjhiszS/DyONsgDUSMdiwwP3qr5Rk/wCzX0JB05gHDRZNk/jMg2PifnH8Y9Kr276MXgfEZidfJtRX91xn9qnx82KNp6KnCTRqeQ4pLrxeHs58KaMuudxHImGVh6AnY1hcR5GvYJCjwSN/cil1b7EetW/yB07Xh+qSRhJOw05H0qvoud9/M1NK5S8rjNuHRqxWtlQdNOnUy3CXVyhjWPdEb6mbcZx+ECrfFAK5ry5MjyS5M6xioqkKUpXMoUpSgFKUoBSlKAVxmua0POPNkfD7cyuNTE6UQHBdv9AdyfKtSbdIG9zXNVLwjh3E+Lr40101rbtnQsQILD1ABBx/cx39K33Aumz2l1HOL6aREzrSQnDbEfmxsTnceVW4JdvZKk38E7zXNVHxfnu84jdm04V8iDOZfMgbFiSDoXPbAyazR0dlYZl4lcmX1Gcf5fJ/xW+uvudDlfRZ2aZqkbfma+4NfC3u5WngJBOolvkO2tGPzAj8pONqlfWXjrwWcQhkZGkk+pGKnSoJ7jyzinqfJJfI5KrLDpVRdI+oDtIbO7kZmY5hdySSe5jJO59V/UelWZzFf+BaTy5xoidgfcKcf5xUyg4y4s1O1ZsaVWfRO4mliuZZpZJPnVF1uzYwuTjJ2+oftUt515pSwtHmbdvpjX8znsPsO59hRwalxCerN/mma+deAcz3sF/ay3UsxSZlk0s7aWjkJXIUnAHcj7V9EMwAJOwHc1uTG8fZilZ2zQtVR8R51vOKXZteFt4US51TeZUbFifwrnsBua2H/gqHGZr65eX82ds/YknH61vrS+50OV9Fm1xmq8545VnThcQt55vFtF3ZXZTKoHzZw258xv5V36Tc5fE2jRzvmW3HzMx+qPuHJPpuCfap4fTyQvdFgZrmqd4nxu643feBYSPDaQ/XMpK58tRwQTn8K533NdOa+QZ7KzluDxS5coBhSWGSSBjPiHHerWLpN7HLVly0zVI8jcj3PELX4h+I3MeXZQoZmyF2ySXHnmrT5T5dazgMbTyTsWLF5CSd8YG7HAGKicVF1Zqdm7pSlQaKpXrJcGTiVvCxwiov7u+Cf2Aq6qr7qfyBJe6JrbHjRjSVJxrXuMHsGB7feu2BpT2RNNrRO7a2VEVEGFUBQPQDYVouoV60XDLl02bRpB9NRC5/Y1DuGc/cTt0EV1w6aZ1GA6hgWx+bCspPuDvUr4VJLxKymW9tzbiQsgQ51aMDDHON8+w7Vjg4O30bdrRGOhdkgt55BjWZAn2VVBA/dias+qY4XwrifBZn8KA3UL/UEBIbHY7ZZGA27Gt1cc/8UmXRbcMkjc7a3DYX3wyqM/c10yY3KTcWqZMZUqI71flFzxOKCLd1RYzjc6nbOP0BB/WsnrP89zZWwPZMfq7Kg/wtSLkXps8M5u75hJcnLAZ1aGPdi34nxttsPKsDjfL89xzBFIYJPh0aP+oV+XCKW7+mraukZx5JfhP/AGTTr+5j9VuRNCLe2gIeIKJAvfC4CyD3XAz7b+VePEuoovOAyhzi5BSGVfXUw+cf2sFP2Oat94wQQRkHYg+efWqG526XXEF0xs4ZJYX+ZQgzoP5D9j2Pp9qjFKM6U/gqSa6LE6RWvh8Jjc7eIzyn7E4B/ZRVcc182QcQ4oguZCljCSFwC2sDucD85GAfJam3NVtdQ8Jt7KzglZmiVJCi50KANS59WJI+2a2/JnTuC2tESeGOSY/NIzoG+Y/hGR2UYH6GpUkm5v5FPorXqnzHZ3nw7Wb5aMFCNDLhdiuMjyIqf8b5gMnLrXCH5ngVSR5FisbftlqyOe+R4ZbCUW1vGJlw6eGiqxIP05AHcZrX9OuAStwuayvYXjXUyrrGDpcasj7NmqcoOCa+GZTtmP0KskW0nkGNbS6SfZVXA+25P61ZgqmeHcF4twaV/h4RdQudwu4bHZsDDI2PYipZwPm3iVxcxJJw9reLP9R31bAA9sgbk49ajLC25JqiovVE5dQRg7g1888xcrtFxd7K1cqszKgwSAEkwxRgO4Hp6AV9D1VnDOW7mTmJ7qWF1hVnKuwGCAvhpjf9aYZcbf7Cauiecr8tRWNusMI2G7Me7t5sff8AgYqJdb77Rw9I/OWVR+iguf4FWJVZdYuB3V01slvC8qrqLFcYBbSu+T6ZqcTuacjZdaJT05sPC4XarjBMYc/d8t/upLWPZWwjiRBsEUKP0AFZFc27bZq6FKUrDRWJxTicdvE8szBI0GWJ/wD259qy6jfPvLLX9m0KMFbUHGexK+Rx2Bz33rVTezGecXOTnwm+CuRFKyqr4Q/V2ZkDalXzyRXefn22jv8A4JyyybYYgaNRGQuc7E/zUS5M5qvbe9j4dfpnUMI/4gACR8w2dcKRnuMVhXHJH/JwXd3Gf67XEhhOcBo0wgX2yVOD5HFdvWk6l0RybWi1eIXywxSSv9Mal2+ygk/xWg4z1AgtraC4kWTTOAUUKNW41bjPpj96r+PnqS44bJYT5F2zJbgsN3VmVWz/AHgZB9e9bLnyETcV4dZD6IwuR7Ej/wCkf+aLFTqQ5/gtSF9Sg4IyAcHyzXeuBXNcDoKUpQClKUApSlAKUpQClKUApSlAKUpQClKUArR8Y4FNLPHNDctCUVk06A6MGIJJUkb7Det5Wm5ku5Y0V0BMakmbQQHCAHdNWxwe47nyoDGsuUVWV7iWVpblkMYlYAeGuDsiDZf8k1n8u8DW0tY7dCWEYxqOAWySSTjbcmtfLzD4YkbEjpHojLHsMprLuFXUoGVDHBxnsMVxHzM/ishRW1S+FFpJP0IHkZjjsCcDArdszR5cR5Aglv4rzJSRCGZQBh2HYn0I9R3wK7pySn/Jm/aRmfTpCEDSvy6dj37Z/eubjmt1DHwDlBGXUuAdUjlAg23bGG3xswr2bmbCzalUNEzLjWSGCKrsRhc7agDtgHzreUvyZSN8K5rUX987WitEfDllCBNQDaGfG5HnpBJx7VgwcynX4cxEUkQZplP0kbKjKTvodmBGN85HcVJRJaVHrbmnW/hCP+p4rxDJIU6FVmbJUHbUBjGcg12uOYNE2gqS48NNIYaTJIWIGcZ2VCxPoe2cUBv6VHjzMxk8NIgXDyKSZMKBGqMWzpzjLhcY2OfSuI+blZICF+aUxBkySUMu4yQuO3zbkbb0BIqVquX7hpEkkZiQ8smjPkinQMex05/WtrQClKUApSlAKUpQClKUApSlAKxprKNm1MikgYyR5Zzj96ya0/FeHySShgFZBG4CMxA8Q40scDcADHtk0B72scMy61QEF23K92B0E+/09/auLi2twyq6pqkcsox9ThSSfvpBya1HCuV5I8JI5KBYgpV8adABbGVz8z5JOdwceVZnHuESTNlCoxDIi5JGHk0Lq29EDfqaGG0+Cj/IvcE7DuuNJ+4wMfauknDIj9UaHJbuo31fV++Bn1xWnn5cdfEMJAwYTECzYPhd9Z/uyQfUAV2l5fkMrapGMbR6ThtJDliXcfKdyCuCCCAuKGm6lKKo1aVVcYzgBfIfb0FdJbeOQsHQN2VtS9xswGSNxnB+9aKflyVydRVo2mjkZX+YgK5dgHwMrkIQpG2DvWHfWkquQQZD/WldQ+MiQ6UWMMMFwq49ifegJR/xsWMeGnct2H1HufufM15ziFXRGQapTt8uclBkEn2A2P2rUy8FnZo9LKgjY6D+IJ4RRNW2S2s5YZxsKxzytMdBBVCkQQkOxZ2LoZCWxtqRSoPcaz2rQSZbRB2RcAFew2B7j7HzrovD4g2RGmRg50jPyjCnt3A2HtWnk5cZ5tTYERcOYwTjCIyr9yzNlh2wi9+9ecPLUnhkSO7SYca1kCltZ7/RtgdgcgYrASSGMKoCgADsB2rvWJwu2aOJVkKlh3KrpB3J7Db/AL1l0ApSlAKUpQClKUApSlAKUpQCuMVzSgOMVzilKAVxilKAYpppSgGKYpSgGKYpSgOaUpQClKUApSlAKUpQClKUApSlAf/Z"/>
          <p:cNvSpPr>
            <a:spLocks noChangeAspect="1" noChangeArrowheads="1"/>
          </p:cNvSpPr>
          <p:nvPr/>
        </p:nvSpPr>
        <p:spPr bwMode="auto">
          <a:xfrm>
            <a:off x="368300" y="-614363"/>
            <a:ext cx="1724025" cy="18954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512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84" y="2492896"/>
            <a:ext cx="1527541" cy="1679451"/>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4338"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5791"/>
          <a:stretch/>
        </p:blipFill>
        <p:spPr bwMode="auto">
          <a:xfrm>
            <a:off x="5436492" y="2204864"/>
            <a:ext cx="3455987" cy="1529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07658" y="4741475"/>
            <a:ext cx="2573337"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340"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89101" y="1353022"/>
            <a:ext cx="5949950" cy="851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6580995" y="4869160"/>
            <a:ext cx="1357176" cy="646331"/>
          </a:xfrm>
          <a:prstGeom prst="rect">
            <a:avLst/>
          </a:prstGeom>
          <a:noFill/>
        </p:spPr>
        <p:txBody>
          <a:bodyPr wrap="square" rtlCol="0">
            <a:spAutoFit/>
          </a:bodyPr>
          <a:lstStyle/>
          <a:p>
            <a:pPr algn="ctr"/>
            <a:r>
              <a:rPr lang="es-MX" sz="3600" dirty="0" smtClean="0">
                <a:solidFill>
                  <a:srgbClr val="0070C0"/>
                </a:solidFill>
                <a:effectLst>
                  <a:outerShdw blurRad="38100" dist="38100" dir="2700000" algn="tl">
                    <a:srgbClr val="000000">
                      <a:alpha val="43137"/>
                    </a:srgbClr>
                  </a:outerShdw>
                </a:effectLst>
                <a:latin typeface="Comic Sans MS" panose="030F0702030302020204" pitchFamily="66" charset="0"/>
              </a:rPr>
              <a:t>= 13</a:t>
            </a:r>
            <a:endParaRPr lang="es-MX" sz="3600" dirty="0">
              <a:solidFill>
                <a:srgbClr val="0070C0"/>
              </a:solidFill>
              <a:effectLst>
                <a:outerShdw blurRad="38100" dist="38100" dir="2700000" algn="tl">
                  <a:srgbClr val="000000">
                    <a:alpha val="43137"/>
                  </a:srgbClr>
                </a:outerShdw>
              </a:effectLst>
              <a:latin typeface="Comic Sans MS" panose="030F0702030302020204" pitchFamily="66" charset="0"/>
            </a:endParaRPr>
          </a:p>
        </p:txBody>
      </p:sp>
      <p:sp>
        <p:nvSpPr>
          <p:cNvPr id="4" name="3 CuadroTexto"/>
          <p:cNvSpPr txBox="1"/>
          <p:nvPr/>
        </p:nvSpPr>
        <p:spPr>
          <a:xfrm>
            <a:off x="2092325" y="2969528"/>
            <a:ext cx="1759595" cy="646331"/>
          </a:xfrm>
          <a:prstGeom prst="rect">
            <a:avLst/>
          </a:prstGeom>
          <a:noFill/>
        </p:spPr>
        <p:txBody>
          <a:bodyPr wrap="square" rtlCol="0">
            <a:spAutoFit/>
          </a:bodyPr>
          <a:lstStyle/>
          <a:p>
            <a:r>
              <a:rPr lang="es-MX" sz="3600" dirty="0" smtClean="0">
                <a:solidFill>
                  <a:srgbClr val="0070C0"/>
                </a:solidFill>
                <a:effectLst>
                  <a:outerShdw blurRad="38100" dist="38100" dir="2700000" algn="tl">
                    <a:srgbClr val="000000">
                      <a:alpha val="43137"/>
                    </a:srgbClr>
                  </a:outerShdw>
                </a:effectLst>
                <a:latin typeface="Comic Sans MS" panose="030F0702030302020204" pitchFamily="66" charset="0"/>
              </a:rPr>
              <a:t>= 4</a:t>
            </a:r>
            <a:endParaRPr lang="es-MX" sz="3600" dirty="0">
              <a:solidFill>
                <a:srgbClr val="0070C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7099328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6" name="5 Rectángulo"/>
          <p:cNvSpPr/>
          <p:nvPr/>
        </p:nvSpPr>
        <p:spPr>
          <a:xfrm>
            <a:off x="539552" y="1772816"/>
            <a:ext cx="8136903" cy="4832092"/>
          </a:xfrm>
          <a:prstGeom prst="rect">
            <a:avLst/>
          </a:prstGeom>
        </p:spPr>
        <p:txBody>
          <a:bodyPr wrap="square">
            <a:spAutoFit/>
          </a:bodyPr>
          <a:lstStyle/>
          <a:p>
            <a:pPr marL="285750" indent="-285750">
              <a:buFont typeface="Wingdings" panose="05000000000000000000" pitchFamily="2" charset="2"/>
              <a:buChar char="q"/>
            </a:pP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Beneficiados </a:t>
            </a: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en el Programa de Formación de Académicos PROFA</a:t>
            </a: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a:t>
            </a:r>
          </a:p>
          <a:p>
            <a:endParaRPr lang="es-MX" sz="2200" dirty="0">
              <a:solidFill>
                <a:srgbClr val="00B050"/>
              </a:solidFill>
              <a:effectLst>
                <a:outerShdw blurRad="38100" dist="38100" dir="2700000" algn="tl">
                  <a:srgbClr val="000000">
                    <a:alpha val="43137"/>
                  </a:srgbClr>
                </a:outerShdw>
              </a:effectLst>
              <a:latin typeface="Comic Sans MS" panose="030F0702030302020204" pitchFamily="66" charset="0"/>
            </a:endParaRPr>
          </a:p>
          <a:p>
            <a:pPr algn="just"/>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Once investigadores participaron en el curso: “Página personal institucional, blogs y redes sociales”, en el </a:t>
            </a:r>
            <a:r>
              <a:rPr lang="es-MX" sz="2000" dirty="0" err="1">
                <a:solidFill>
                  <a:srgbClr val="00B0F0"/>
                </a:solidFill>
                <a:effectLst>
                  <a:outerShdw blurRad="38100" dist="38100" dir="2700000" algn="tl">
                    <a:srgbClr val="000000">
                      <a:alpha val="43137"/>
                    </a:srgbClr>
                  </a:outerShdw>
                </a:effectLst>
                <a:latin typeface="Comic Sans MS" panose="030F0702030302020204" pitchFamily="66" charset="0"/>
              </a:rPr>
              <a:t>intersemestral</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 del mes de junio’2014. </a:t>
            </a:r>
          </a:p>
          <a:p>
            <a:endParaRPr lang="es-MX" dirty="0"/>
          </a:p>
          <a:p>
            <a:pPr marL="285750" indent="-285750" algn="just">
              <a:buFont typeface="Wingdings" panose="05000000000000000000" pitchFamily="2" charset="2"/>
              <a:buChar char="q"/>
            </a:pP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Apoyo </a:t>
            </a: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a la realización de estudios de posgrado en disciplinas afines al perfil</a:t>
            </a: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a:t>
            </a:r>
          </a:p>
          <a:p>
            <a:pPr algn="just"/>
            <a:endParaRPr lang="es-MX" sz="2200" dirty="0">
              <a:solidFill>
                <a:srgbClr val="00B050"/>
              </a:solidFill>
              <a:effectLst>
                <a:outerShdw blurRad="38100" dist="38100" dir="2700000" algn="tl">
                  <a:srgbClr val="000000">
                    <a:alpha val="43137"/>
                  </a:srgbClr>
                </a:outerShdw>
              </a:effectLst>
              <a:latin typeface="Comic Sans MS" panose="030F0702030302020204" pitchFamily="66" charset="0"/>
            </a:endParaRPr>
          </a:p>
          <a:p>
            <a:pPr algn="just"/>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Dos investigadoras obtuvieron una beca PROMEP y realizaron estudios doctorales en áreas disciplinares en el periodo 2010-2014. Se integraron el 4 de agosto de 2014. </a:t>
            </a:r>
          </a:p>
          <a:p>
            <a:pPr algn="just"/>
            <a:endParaRPr lang="es-MX" sz="2000" dirty="0">
              <a:solidFill>
                <a:srgbClr val="00B0F0"/>
              </a:solidFill>
              <a:latin typeface="Comic Sans MS" panose="030F0702030302020204" pitchFamily="66" charset="0"/>
            </a:endParaRPr>
          </a:p>
          <a:p>
            <a:r>
              <a:rPr lang="es-MX" dirty="0"/>
              <a:t>•	</a:t>
            </a:r>
          </a:p>
        </p:txBody>
      </p:sp>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23528" y="1490007"/>
            <a:ext cx="8496944" cy="4893647"/>
          </a:xfrm>
          <a:prstGeom prst="rect">
            <a:avLst/>
          </a:prstGeom>
        </p:spPr>
        <p:txBody>
          <a:bodyPr wrap="square">
            <a:spAutoFit/>
          </a:bodyPr>
          <a:lstStyle/>
          <a:p>
            <a:pPr marL="285750" indent="-285750" algn="just">
              <a:buFont typeface="Wingdings" panose="05000000000000000000" pitchFamily="2" charset="2"/>
              <a:buChar char="q"/>
            </a:pP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Diversificación </a:t>
            </a: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de carga académica en apoyo  a las tareas de docencia, investigación, vinculación y tutorías</a:t>
            </a: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a:t>
            </a:r>
          </a:p>
          <a:p>
            <a:pPr algn="just"/>
            <a:endParaRPr lang="es-MX" dirty="0">
              <a:solidFill>
                <a:srgbClr val="00B050"/>
              </a:solidFill>
              <a:effectLst>
                <a:outerShdw blurRad="38100" dist="38100" dir="2700000" algn="tl">
                  <a:srgbClr val="000000">
                    <a:alpha val="43137"/>
                  </a:srgbClr>
                </a:outerShdw>
              </a:effectLst>
              <a:latin typeface="Comic Sans MS" panose="030F0702030302020204" pitchFamily="66" charset="0"/>
            </a:endParaRPr>
          </a:p>
          <a:p>
            <a:pPr algn="just"/>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De los </a:t>
            </a:r>
            <a:r>
              <a:rPr lang="es-MX" dirty="0" smtClean="0">
                <a:solidFill>
                  <a:srgbClr val="00B0F0"/>
                </a:solidFill>
                <a:effectLst>
                  <a:outerShdw blurRad="38100" dist="38100" dir="2700000" algn="tl">
                    <a:srgbClr val="000000">
                      <a:alpha val="43137"/>
                    </a:srgbClr>
                  </a:outerShdw>
                </a:effectLst>
                <a:latin typeface="Comic Sans MS" panose="030F0702030302020204" pitchFamily="66" charset="0"/>
              </a:rPr>
              <a:t>22 </a:t>
            </a:r>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investigadores de tiempo completo el </a:t>
            </a:r>
            <a:r>
              <a:rPr lang="es-MX" b="1" u="sng" dirty="0">
                <a:solidFill>
                  <a:srgbClr val="00B0F0"/>
                </a:solidFill>
                <a:effectLst>
                  <a:outerShdw blurRad="38100" dist="38100" dir="2700000" algn="tl">
                    <a:srgbClr val="000000">
                      <a:alpha val="43137"/>
                    </a:srgbClr>
                  </a:outerShdw>
                </a:effectLst>
                <a:latin typeface="Comic Sans MS" panose="030F0702030302020204" pitchFamily="66" charset="0"/>
              </a:rPr>
              <a:t>100%</a:t>
            </a:r>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 imparte alguna E. E. en la </a:t>
            </a:r>
            <a:r>
              <a:rPr lang="es-MX" dirty="0" err="1">
                <a:solidFill>
                  <a:srgbClr val="00B0F0"/>
                </a:solidFill>
                <a:effectLst>
                  <a:outerShdw blurRad="38100" dist="38100" dir="2700000" algn="tl">
                    <a:srgbClr val="000000">
                      <a:alpha val="43137"/>
                    </a:srgbClr>
                  </a:outerShdw>
                </a:effectLst>
                <a:latin typeface="Comic Sans MS" panose="030F0702030302020204" pitchFamily="66" charset="0"/>
              </a:rPr>
              <a:t>Fac</a:t>
            </a:r>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 de Ingeniería y en la </a:t>
            </a:r>
            <a:r>
              <a:rPr lang="es-MX" dirty="0" err="1">
                <a:solidFill>
                  <a:srgbClr val="00B0F0"/>
                </a:solidFill>
                <a:effectLst>
                  <a:outerShdw blurRad="38100" dist="38100" dir="2700000" algn="tl">
                    <a:srgbClr val="000000">
                      <a:alpha val="43137"/>
                    </a:srgbClr>
                  </a:outerShdw>
                </a:effectLst>
                <a:latin typeface="Comic Sans MS" panose="030F0702030302020204" pitchFamily="66" charset="0"/>
              </a:rPr>
              <a:t>Fac</a:t>
            </a:r>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 de Contaduría, 22 realizan investigación, vinculación y </a:t>
            </a:r>
            <a:r>
              <a:rPr lang="es-MX" b="1" u="sng" dirty="0" smtClean="0">
                <a:solidFill>
                  <a:srgbClr val="00B0F0"/>
                </a:solidFill>
                <a:effectLst>
                  <a:outerShdw blurRad="38100" dist="38100" dir="2700000" algn="tl">
                    <a:srgbClr val="000000">
                      <a:alpha val="43137"/>
                    </a:srgbClr>
                  </a:outerShdw>
                </a:effectLst>
                <a:latin typeface="Comic Sans MS" panose="030F0702030302020204" pitchFamily="66" charset="0"/>
              </a:rPr>
              <a:t>tutorías (94</a:t>
            </a:r>
            <a:r>
              <a:rPr lang="es-MX" dirty="0" smtClean="0">
                <a:solidFill>
                  <a:srgbClr val="00B0F0"/>
                </a:solidFill>
                <a:effectLst>
                  <a:outerShdw blurRad="38100" dist="38100" dir="2700000" algn="tl">
                    <a:srgbClr val="000000">
                      <a:alpha val="43137"/>
                    </a:srgbClr>
                  </a:outerShdw>
                </a:effectLst>
                <a:latin typeface="Comic Sans MS" panose="030F0702030302020204" pitchFamily="66" charset="0"/>
              </a:rPr>
              <a:t>). </a:t>
            </a:r>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Además  tres técnicos académicos imparten una E.E. en la </a:t>
            </a:r>
            <a:r>
              <a:rPr lang="es-MX" dirty="0" smtClean="0">
                <a:solidFill>
                  <a:srgbClr val="00B0F0"/>
                </a:solidFill>
                <a:effectLst>
                  <a:outerShdw blurRad="38100" dist="38100" dir="2700000" algn="tl">
                    <a:srgbClr val="000000">
                      <a:alpha val="43137"/>
                    </a:srgbClr>
                  </a:outerShdw>
                </a:effectLst>
                <a:latin typeface="Comic Sans MS" panose="030F0702030302020204" pitchFamily="66" charset="0"/>
              </a:rPr>
              <a:t>Facultad </a:t>
            </a:r>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de Ingeniería. </a:t>
            </a:r>
            <a:r>
              <a:rPr lang="es-MX" b="1" u="sng" dirty="0" smtClean="0">
                <a:solidFill>
                  <a:srgbClr val="00B0F0"/>
                </a:solidFill>
                <a:effectLst>
                  <a:outerShdw blurRad="38100" dist="38100" dir="2700000" algn="tl">
                    <a:srgbClr val="000000">
                      <a:alpha val="43137"/>
                    </a:srgbClr>
                  </a:outerShdw>
                </a:effectLst>
                <a:latin typeface="Comic Sans MS" panose="030F0702030302020204" pitchFamily="66" charset="0"/>
              </a:rPr>
              <a:t>Tesis dirigidas: 33</a:t>
            </a:r>
          </a:p>
          <a:p>
            <a:pPr algn="just"/>
            <a:endParaRPr lang="es-MX" dirty="0">
              <a:solidFill>
                <a:srgbClr val="0070C0"/>
              </a:solidFill>
            </a:endParaRPr>
          </a:p>
          <a:p>
            <a:endParaRPr lang="es-MX" dirty="0"/>
          </a:p>
          <a:p>
            <a:pPr marL="285750" indent="-285750" algn="just">
              <a:buFont typeface="Wingdings" panose="05000000000000000000" pitchFamily="2" charset="2"/>
              <a:buChar char="q"/>
            </a:pP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Participación </a:t>
            </a: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en redes de colaboración </a:t>
            </a:r>
            <a:r>
              <a:rPr lang="es-MX" sz="2200" dirty="0" err="1">
                <a:solidFill>
                  <a:srgbClr val="00B050"/>
                </a:solidFill>
                <a:effectLst>
                  <a:outerShdw blurRad="38100" dist="38100" dir="2700000" algn="tl">
                    <a:srgbClr val="000000">
                      <a:alpha val="43137"/>
                    </a:srgbClr>
                  </a:outerShdw>
                </a:effectLst>
                <a:latin typeface="Comic Sans MS" panose="030F0702030302020204" pitchFamily="66" charset="0"/>
              </a:rPr>
              <a:t>intra</a:t>
            </a: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 e interinstitucionales</a:t>
            </a: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a:t>
            </a:r>
          </a:p>
          <a:p>
            <a:endParaRPr lang="es-MX" dirty="0">
              <a:solidFill>
                <a:srgbClr val="00B050"/>
              </a:solidFill>
              <a:effectLst>
                <a:outerShdw blurRad="38100" dist="38100" dir="2700000" algn="tl">
                  <a:srgbClr val="000000">
                    <a:alpha val="43137"/>
                  </a:srgbClr>
                </a:outerShdw>
              </a:effectLst>
              <a:latin typeface="Comic Sans MS" panose="030F0702030302020204" pitchFamily="66" charset="0"/>
            </a:endParaRPr>
          </a:p>
          <a:p>
            <a:pPr algn="just"/>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Se participan en varias redes de colaboración, por ejemplo: Red de Registro Sísmico en el Estado de Veracruz, Red de Anti Corrosión de Cuerpos Académicos: UV, UACAM y UABC y COPRECORR: red con las facultades de Ingeniería de Poza Rica, Orizaba, Xalapa y Veracruz.</a:t>
            </a:r>
          </a:p>
        </p:txBody>
      </p:sp>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3" name="2 Rectángulo"/>
          <p:cNvSpPr/>
          <p:nvPr/>
        </p:nvSpPr>
        <p:spPr>
          <a:xfrm>
            <a:off x="395536" y="1340768"/>
            <a:ext cx="7776864" cy="1477328"/>
          </a:xfrm>
          <a:prstGeom prst="rect">
            <a:avLst/>
          </a:prstGeom>
        </p:spPr>
        <p:txBody>
          <a:bodyPr wrap="square">
            <a:spAutoFit/>
          </a:bodyPr>
          <a:lstStyle/>
          <a:p>
            <a:pPr algn="ctr"/>
            <a:r>
              <a:rPr lang="es-MX" dirty="0">
                <a:solidFill>
                  <a:srgbClr val="0070C0"/>
                </a:solidFill>
                <a:effectLst>
                  <a:outerShdw blurRad="38100" dist="38100" dir="2700000" algn="tl">
                    <a:srgbClr val="000000">
                      <a:alpha val="43137"/>
                    </a:srgbClr>
                  </a:outerShdw>
                </a:effectLst>
                <a:latin typeface="Comic Sans MS" panose="030F0702030302020204" pitchFamily="66" charset="0"/>
              </a:rPr>
              <a:t>RED TEMÁTICA EN </a:t>
            </a:r>
            <a:r>
              <a:rPr lang="es-MX" dirty="0" smtClean="0">
                <a:solidFill>
                  <a:srgbClr val="0070C0"/>
                </a:solidFill>
                <a:effectLst>
                  <a:outerShdw blurRad="38100" dist="38100" dir="2700000" algn="tl">
                    <a:srgbClr val="000000">
                      <a:alpha val="43137"/>
                    </a:srgbClr>
                  </a:outerShdw>
                </a:effectLst>
                <a:latin typeface="Comic Sans MS" panose="030F0702030302020204" pitchFamily="66" charset="0"/>
              </a:rPr>
              <a:t>BIOENERGÍA. CONVOCATORIA </a:t>
            </a:r>
            <a:r>
              <a:rPr lang="es-MX" dirty="0">
                <a:solidFill>
                  <a:srgbClr val="0070C0"/>
                </a:solidFill>
                <a:effectLst>
                  <a:outerShdw blurRad="38100" dist="38100" dir="2700000" algn="tl">
                    <a:srgbClr val="000000">
                      <a:alpha val="43137"/>
                    </a:srgbClr>
                  </a:outerShdw>
                </a:effectLst>
                <a:latin typeface="Comic Sans MS" panose="030F0702030302020204" pitchFamily="66" charset="0"/>
              </a:rPr>
              <a:t>REDES CONACYT 2014</a:t>
            </a:r>
          </a:p>
          <a:p>
            <a:pPr algn="ctr"/>
            <a:r>
              <a:rPr lang="es-MX" dirty="0" smtClean="0">
                <a:solidFill>
                  <a:srgbClr val="0070C0"/>
                </a:solidFill>
                <a:effectLst>
                  <a:outerShdw blurRad="38100" dist="38100" dir="2700000" algn="tl">
                    <a:srgbClr val="000000">
                      <a:alpha val="43137"/>
                    </a:srgbClr>
                  </a:outerShdw>
                </a:effectLst>
                <a:latin typeface="Comic Sans MS" panose="030F0702030302020204" pitchFamily="66" charset="0"/>
              </a:rPr>
              <a:t>                                    (</a:t>
            </a:r>
            <a:r>
              <a:rPr lang="es-MX" dirty="0" err="1">
                <a:solidFill>
                  <a:srgbClr val="0070C0"/>
                </a:solidFill>
                <a:effectLst>
                  <a:outerShdw blurRad="38100" dist="38100" dir="2700000" algn="tl">
                    <a:srgbClr val="000000">
                      <a:alpha val="43137"/>
                    </a:srgbClr>
                  </a:outerShdw>
                </a:effectLst>
                <a:latin typeface="Comic Sans MS" panose="030F0702030302020204" pitchFamily="66" charset="0"/>
              </a:rPr>
              <a:t>Conv</a:t>
            </a:r>
            <a:r>
              <a:rPr lang="es-MX" dirty="0">
                <a:solidFill>
                  <a:srgbClr val="0070C0"/>
                </a:solidFill>
                <a:effectLst>
                  <a:outerShdw blurRad="38100" dist="38100" dir="2700000" algn="tl">
                    <a:srgbClr val="000000">
                      <a:alpha val="43137"/>
                    </a:srgbClr>
                  </a:outerShdw>
                </a:effectLst>
                <a:latin typeface="Comic Sans MS" panose="030F0702030302020204" pitchFamily="66" charset="0"/>
              </a:rPr>
              <a:t> U0002-2014-2; Solicitud 242326)</a:t>
            </a:r>
          </a:p>
          <a:p>
            <a:pPr algn="ctr"/>
            <a:endParaRPr lang="es-MX" dirty="0">
              <a:solidFill>
                <a:srgbClr val="0070C0"/>
              </a:solidFill>
              <a:effectLst>
                <a:outerShdw blurRad="38100" dist="38100" dir="2700000" algn="tl">
                  <a:srgbClr val="000000">
                    <a:alpha val="43137"/>
                  </a:srgbClr>
                </a:outerShdw>
              </a:effectLst>
              <a:latin typeface="Comic Sans MS" panose="030F0702030302020204" pitchFamily="66" charset="0"/>
            </a:endParaRPr>
          </a:p>
          <a:p>
            <a:pPr algn="ctr"/>
            <a:r>
              <a:rPr lang="es-MX" dirty="0">
                <a:solidFill>
                  <a:srgbClr val="0070C0"/>
                </a:solidFill>
                <a:effectLst>
                  <a:outerShdw blurRad="38100" dist="38100" dir="2700000" algn="tl">
                    <a:srgbClr val="000000">
                      <a:alpha val="43137"/>
                    </a:srgbClr>
                  </a:outerShdw>
                </a:effectLst>
                <a:latin typeface="Comic Sans MS" panose="030F0702030302020204" pitchFamily="66" charset="0"/>
              </a:rPr>
              <a:t>Investigador Responsable: Dr. Omar Masera </a:t>
            </a:r>
            <a:r>
              <a:rPr lang="es-MX" dirty="0" err="1">
                <a:solidFill>
                  <a:srgbClr val="0070C0"/>
                </a:solidFill>
                <a:effectLst>
                  <a:outerShdw blurRad="38100" dist="38100" dir="2700000" algn="tl">
                    <a:srgbClr val="000000">
                      <a:alpha val="43137"/>
                    </a:srgbClr>
                  </a:outerShdw>
                </a:effectLst>
                <a:latin typeface="Comic Sans MS" panose="030F0702030302020204" pitchFamily="66" charset="0"/>
              </a:rPr>
              <a:t>Cerutti</a:t>
            </a:r>
            <a:r>
              <a:rPr lang="es-MX" dirty="0">
                <a:solidFill>
                  <a:srgbClr val="0070C0"/>
                </a:solidFill>
                <a:effectLst>
                  <a:outerShdw blurRad="38100" dist="38100" dir="2700000" algn="tl">
                    <a:srgbClr val="000000">
                      <a:alpha val="43137"/>
                    </a:srgbClr>
                  </a:outerShdw>
                </a:effectLst>
                <a:latin typeface="Comic Sans MS" panose="030F0702030302020204" pitchFamily="66" charset="0"/>
              </a:rPr>
              <a:t>, CIECO, </a:t>
            </a:r>
            <a:r>
              <a:rPr lang="es-MX" dirty="0" smtClean="0">
                <a:solidFill>
                  <a:srgbClr val="0070C0"/>
                </a:solidFill>
                <a:effectLst>
                  <a:outerShdw blurRad="38100" dist="38100" dir="2700000" algn="tl">
                    <a:srgbClr val="000000">
                      <a:alpha val="43137"/>
                    </a:srgbClr>
                  </a:outerShdw>
                </a:effectLst>
                <a:latin typeface="Comic Sans MS" panose="030F0702030302020204" pitchFamily="66" charset="0"/>
              </a:rPr>
              <a:t>UNAM</a:t>
            </a:r>
            <a:endParaRPr lang="es-MX" dirty="0">
              <a:solidFill>
                <a:srgbClr val="0070C0"/>
              </a:solidFill>
              <a:effectLst>
                <a:outerShdw blurRad="38100" dist="38100" dir="2700000" algn="tl">
                  <a:srgbClr val="000000">
                    <a:alpha val="43137"/>
                  </a:srgbClr>
                </a:outerShdw>
              </a:effectLst>
              <a:latin typeface="Comic Sans MS" panose="030F0702030302020204" pitchFamily="66" charset="0"/>
            </a:endParaRPr>
          </a:p>
        </p:txBody>
      </p:sp>
      <p:pic>
        <p:nvPicPr>
          <p:cNvPr id="23554" name="Picture 2"/>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200000"/>
                    </a14:imgEffect>
                  </a14:imgLayer>
                </a14:imgProps>
              </a:ext>
              <a:ext uri="{28A0092B-C50C-407E-A947-70E740481C1C}">
                <a14:useLocalDpi xmlns:a14="http://schemas.microsoft.com/office/drawing/2010/main" val="0"/>
              </a:ext>
            </a:extLst>
          </a:blip>
          <a:srcRect l="8077" t="24441" r="48917" b="25558"/>
          <a:stretch/>
        </p:blipFill>
        <p:spPr bwMode="auto">
          <a:xfrm>
            <a:off x="912381" y="2843212"/>
            <a:ext cx="5595582" cy="3657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a:extLst/>
        </p:spPr>
      </p:pic>
      <p:sp>
        <p:nvSpPr>
          <p:cNvPr id="4" name="3 Flecha derecha"/>
          <p:cNvSpPr/>
          <p:nvPr/>
        </p:nvSpPr>
        <p:spPr>
          <a:xfrm>
            <a:off x="22366" y="6114767"/>
            <a:ext cx="1008112" cy="345232"/>
          </a:xfrm>
          <a:prstGeom prst="rightArrow">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solidFill>
                <a:srgbClr val="FFC000"/>
              </a:solidFill>
            </a:endParaRPr>
          </a:p>
        </p:txBody>
      </p:sp>
      <p:sp>
        <p:nvSpPr>
          <p:cNvPr id="5" name="4 Rectángulo"/>
          <p:cNvSpPr/>
          <p:nvPr/>
        </p:nvSpPr>
        <p:spPr>
          <a:xfrm>
            <a:off x="6588224" y="3237985"/>
            <a:ext cx="2448272" cy="2862322"/>
          </a:xfrm>
          <a:prstGeom prst="rect">
            <a:avLst/>
          </a:prstGeom>
        </p:spPr>
        <p:txBody>
          <a:bodyPr wrap="square">
            <a:spAutoFit/>
          </a:bodyPr>
          <a:lstStyle/>
          <a:p>
            <a:pPr algn="ctr" fontAlgn="base">
              <a:spcBef>
                <a:spcPct val="0"/>
              </a:spcBef>
              <a:spcAft>
                <a:spcPct val="0"/>
              </a:spcAft>
              <a:defRPr/>
            </a:pPr>
            <a:r>
              <a:rPr lang="es-MX" b="1" kern="0" dirty="0">
                <a:solidFill>
                  <a:srgbClr val="00B050"/>
                </a:solidFill>
                <a:latin typeface="Comic Sans MS" panose="030F0702030302020204" pitchFamily="66" charset="0"/>
                <a:cs typeface="Calibri" pitchFamily="34" charset="0"/>
              </a:rPr>
              <a:t>Academia por </a:t>
            </a:r>
            <a:r>
              <a:rPr lang="es-MX" b="1" kern="0" dirty="0" smtClean="0">
                <a:solidFill>
                  <a:srgbClr val="00B050"/>
                </a:solidFill>
                <a:latin typeface="Comic Sans MS" panose="030F0702030302020204" pitchFamily="66" charset="0"/>
                <a:cs typeface="Calibri" pitchFamily="34" charset="0"/>
              </a:rPr>
              <a:t>L. I.: </a:t>
            </a:r>
            <a:r>
              <a:rPr lang="es-MX" kern="0" dirty="0" smtClean="0">
                <a:solidFill>
                  <a:srgbClr val="00B0F0"/>
                </a:solidFill>
                <a:latin typeface="Comic Sans MS" panose="030F0702030302020204" pitchFamily="66" charset="0"/>
                <a:cs typeface="Calibri" pitchFamily="34" charset="0"/>
              </a:rPr>
              <a:t>Tratamiento </a:t>
            </a:r>
            <a:r>
              <a:rPr lang="es-MX" kern="0" dirty="0">
                <a:solidFill>
                  <a:srgbClr val="00B0F0"/>
                </a:solidFill>
                <a:latin typeface="Comic Sans MS" panose="030F0702030302020204" pitchFamily="66" charset="0"/>
                <a:cs typeface="Calibri" pitchFamily="34" charset="0"/>
              </a:rPr>
              <a:t>y gestión sostenible de los recursos </a:t>
            </a:r>
            <a:r>
              <a:rPr lang="es-MX" kern="0" dirty="0" smtClean="0">
                <a:solidFill>
                  <a:srgbClr val="00B0F0"/>
                </a:solidFill>
                <a:latin typeface="Comic Sans MS" panose="030F0702030302020204" pitchFamily="66" charset="0"/>
                <a:cs typeface="Calibri" pitchFamily="34" charset="0"/>
              </a:rPr>
              <a:t>naturales.</a:t>
            </a:r>
          </a:p>
          <a:p>
            <a:pPr algn="ctr" fontAlgn="base">
              <a:spcBef>
                <a:spcPct val="0"/>
              </a:spcBef>
              <a:spcAft>
                <a:spcPct val="0"/>
              </a:spcAft>
              <a:defRPr/>
            </a:pPr>
            <a:endParaRPr lang="es-MX" kern="0" dirty="0">
              <a:solidFill>
                <a:srgbClr val="00B0F0"/>
              </a:solidFill>
              <a:latin typeface="Comic Sans MS" panose="030F0702030302020204" pitchFamily="66" charset="0"/>
              <a:cs typeface="Calibri" pitchFamily="34" charset="0"/>
            </a:endParaRPr>
          </a:p>
          <a:p>
            <a:pPr algn="ctr" fontAlgn="base">
              <a:spcBef>
                <a:spcPct val="0"/>
              </a:spcBef>
              <a:spcAft>
                <a:spcPct val="0"/>
              </a:spcAft>
              <a:defRPr/>
            </a:pPr>
            <a:r>
              <a:rPr lang="es-MX" kern="0" dirty="0" smtClean="0">
                <a:solidFill>
                  <a:srgbClr val="00B0F0"/>
                </a:solidFill>
                <a:latin typeface="Comic Sans MS" panose="030F0702030302020204" pitchFamily="66" charset="0"/>
                <a:cs typeface="Calibri" pitchFamily="34" charset="0"/>
              </a:rPr>
              <a:t>C.A.: “Ingeniería </a:t>
            </a:r>
            <a:r>
              <a:rPr lang="es-MX" kern="0" dirty="0">
                <a:solidFill>
                  <a:srgbClr val="00B0F0"/>
                </a:solidFill>
                <a:latin typeface="Comic Sans MS" panose="030F0702030302020204" pitchFamily="66" charset="0"/>
                <a:cs typeface="Calibri" pitchFamily="34" charset="0"/>
              </a:rPr>
              <a:t>de procesos y desarrollo </a:t>
            </a:r>
            <a:r>
              <a:rPr lang="es-MX" kern="0" dirty="0" smtClean="0">
                <a:solidFill>
                  <a:srgbClr val="00B0F0"/>
                </a:solidFill>
                <a:latin typeface="Comic Sans MS" panose="030F0702030302020204" pitchFamily="66" charset="0"/>
                <a:cs typeface="Calibri" pitchFamily="34" charset="0"/>
              </a:rPr>
              <a:t>sustentable”</a:t>
            </a:r>
            <a:endParaRPr lang="es-MX" kern="0" dirty="0">
              <a:solidFill>
                <a:srgbClr val="00B0F0"/>
              </a:solidFill>
              <a:latin typeface="Comic Sans MS" panose="030F0702030302020204" pitchFamily="66" charset="0"/>
              <a:cs typeface="Calibri" pitchFamily="34" charset="0"/>
            </a:endParaRPr>
          </a:p>
        </p:txBody>
      </p:sp>
    </p:spTree>
    <p:extLst>
      <p:ext uri="{BB962C8B-B14F-4D97-AF65-F5344CB8AC3E}">
        <p14:creationId xmlns:p14="http://schemas.microsoft.com/office/powerpoint/2010/main" val="60736564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CuadroTexto"/>
          <p:cNvSpPr txBox="1"/>
          <p:nvPr/>
        </p:nvSpPr>
        <p:spPr>
          <a:xfrm>
            <a:off x="1907704" y="755993"/>
            <a:ext cx="4248472" cy="584775"/>
          </a:xfrm>
          <a:prstGeom prst="rect">
            <a:avLst/>
          </a:prstGeom>
          <a:noFill/>
        </p:spPr>
        <p:txBody>
          <a:bodyPr wrap="square" rtlCol="0">
            <a:spAutoFit/>
          </a:bodyPr>
          <a:lstStyle/>
          <a:p>
            <a:pPr algn="ctr"/>
            <a:r>
              <a:rPr lang="es-MX" sz="3200" b="1" dirty="0" smtClean="0">
                <a:solidFill>
                  <a:schemeClr val="bg1"/>
                </a:solidFill>
                <a:effectLst>
                  <a:outerShdw blurRad="38100" dist="38100" dir="2700000" algn="tl">
                    <a:srgbClr val="000000">
                      <a:alpha val="43137"/>
                    </a:srgbClr>
                  </a:outerShdw>
                </a:effectLst>
                <a:latin typeface="Comic Sans MS" pitchFamily="66" charset="0"/>
              </a:rPr>
              <a:t>.       .        .</a:t>
            </a:r>
            <a:endParaRPr lang="es-MX" sz="3200" b="1" dirty="0">
              <a:solidFill>
                <a:schemeClr val="bg1"/>
              </a:solidFill>
              <a:effectLst>
                <a:outerShdw blurRad="38100" dist="38100" dir="2700000" algn="tl">
                  <a:srgbClr val="000000">
                    <a:alpha val="43137"/>
                  </a:srgbClr>
                </a:outerShdw>
              </a:effectLst>
              <a:latin typeface="Comic Sans MS" pitchFamily="66" charset="0"/>
            </a:endParaRPr>
          </a:p>
        </p:txBody>
      </p:sp>
      <p:sp>
        <p:nvSpPr>
          <p:cNvPr id="3" name="2 CuadroTexto"/>
          <p:cNvSpPr txBox="1"/>
          <p:nvPr/>
        </p:nvSpPr>
        <p:spPr>
          <a:xfrm>
            <a:off x="3995936" y="2276872"/>
            <a:ext cx="4896544" cy="461665"/>
          </a:xfrm>
          <a:prstGeom prst="rect">
            <a:avLst/>
          </a:prstGeom>
          <a:noFill/>
        </p:spPr>
        <p:txBody>
          <a:bodyPr wrap="square" rtlCol="0">
            <a:spAutoFit/>
          </a:bodyPr>
          <a:lstStyle/>
          <a:p>
            <a:pPr algn="r"/>
            <a:r>
              <a:rPr lang="es-MX" sz="2400" dirty="0" smtClean="0">
                <a:solidFill>
                  <a:srgbClr val="00B0F0"/>
                </a:solidFill>
                <a:effectLst>
                  <a:outerShdw blurRad="38100" dist="38100" dir="2700000" algn="tl">
                    <a:srgbClr val="000000">
                      <a:alpha val="43137"/>
                    </a:srgbClr>
                  </a:outerShdw>
                </a:effectLst>
                <a:latin typeface="Comic Sans MS" panose="030F0702030302020204" pitchFamily="66" charset="0"/>
              </a:rPr>
              <a:t>Capítulos de libro: 3 </a:t>
            </a:r>
            <a:endParaRPr lang="es-MX" sz="2400" dirty="0">
              <a:solidFill>
                <a:srgbClr val="00B0F0"/>
              </a:solidFill>
              <a:effectLst>
                <a:outerShdw blurRad="38100" dist="38100" dir="2700000" algn="tl">
                  <a:srgbClr val="000000">
                    <a:alpha val="43137"/>
                  </a:srgbClr>
                </a:outerShdw>
              </a:effectLst>
              <a:latin typeface="Comic Sans MS" panose="030F0702030302020204" pitchFamily="66" charset="0"/>
            </a:endParaRPr>
          </a:p>
        </p:txBody>
      </p:sp>
      <p:sp>
        <p:nvSpPr>
          <p:cNvPr id="5" name="AutoShape 6" descr="data:image/jpg;base64,/9j/4AAQSkZJRgABAQE0YjRiAAD/2wBDAAMCAgMCAgMDAwMEAwMEBQgFBQQEBQoHBwYIDAoMDAsKCwsNDhIQDQ4RDgsLEBYQERMUFRUVDA8XGBYUGBIUFRT/2wBDAQMEBAUEBQkFBQkUDQsNFBQUFBQUFBQUFBQUFBQUFBQUFBQUFBQUFBQUFBQUFBQUFBQUFBQUFBQUFBQUFBQUFBT/wAARCABQADcDARE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88V0nRtWtLyWaRoCJU2bJ0RsEMDncOedvI6YP4a46tOjCKppa+TfbsVQhGbbk9vMz7zwhYLa3Lw3LLMELwq95CwIG3OcYJOG4A5PbOOfBhjarlFSWnX3Zef8AV387XOt0Y2dn+KOa1XQrjSoY5ZpIJFdmVfKnWQ8EjJAOQOO9ejTrwqtqKendNHNKm4bmbmugzCgAoAcsrr0Y/nQBv6Z4X1bxHbzS6fafaIon2O+9VAPlvJjLEdEikY+gUmrxOLo0Eo1JWb9X2XTzaXqy6dGpU1iv61f5JmzcfBLxzaRXMkvh+eOO2gFzMxkjwkRVm8w/N93ajnPQBSa8GOe5dJxUay1dlvq9Fbbe7S87nY8DiY3bhtr8u5H/AMKX8bksD4euV2yRw/OUXLyEiMDJ53EEDHXBxT/tvL/+fy2b67Lfp06k/UsR/J/T2MTUfBWtaRHqL3lg8C6fJHFdbmX90z7imRno21sEcHHuK7qeMoVnBU5X5k2vO2/3X1MJUakL8y23MSuwxCgAoA9H+FvxE0jwPHfx6tpU+rR3U0bgQ3DRGNVimUlcMPnLSIMkEbd4wc4rys0wFfG8roVFGye6Tvdxeum1k9ra27HfhMTToXU43v5+T/zOqvfj7psz3iQ22txW85dVDX8khWIxXSpGd0h3BGltzkn5hG+R8xz8/HIKseVycLr+6lreDbVkrXUZel12Vu15hB3STs/N9pWW/S6+4g0z436TaarE1xb61NpRuJ557Rb6RTNmFVgywkyHjkDNv6uG5xtFXWyOtOm1BwU7JJ8q01blpbaUbK3S3myY46Clqna70u+2nXo9b9SjqPiHR5rXTb06FI2kfZIoNSiGqqWvVSFY1fy/MYxusjs6r91QIxswrFvRjgMVGM37Vc124+6vdvK7WyumrJ9W+Z31VuaWIpNr3XbZ676W/PbotNO+dd+MvAbXgkg8JuLXySDas23dJ9sEg/eBywBt8wnuD8w55qI4PMuWzr6338uS21rfH734bDdbDXuqenb53/LQrS694CXSdQt4dDvXvZDaC2uZQB5SxptnyBJy0p+bP8PYemkcPmbqwnKrHlXNdLrd3j9naK08+pLqYblaUXfS3y369fwMLxfqXhu/eD+wNLuNNVZZmcTyb8ozbol6k5QEqWz82AcDmu7B0sXTT+tVFLRbK2qWr+e9umquzCtKlK3so23/AOB92xsz/Azx/CiO3hTUgkih0cRgqwPQgg16sq0FpfUwVOXYzo/hV4rMsQl0W7hSRwm9kyRn/ZHJ+gGazc11HyS7EuqfDW40dF+2alDBKV3eTLY30be2N1uAcjBHOOacZqfwu4nGS3Rkf2FZFYSuuWr713OBBP8AJx0P7vnnjitLeRI+08OWNymX8Q2Nu+W/dvBcscA4B+WIjkc/zxUS03Ha+xkPZyK5VVMg3FVYKRux3Geam6HyvsaOoeDta0qLzLvTZ7dflx5i4J3DIwOp4BrKNanN8sXdlypTiuZrQ/bnwj4p8Jalb6EJQsOqi0iiWZEbIQp/EB97G08deD618xKeIwlVuEr6X3W/3r8Hc74+zr0rTjpfs/8AJ/5DZfB1vql3cPJGNVtEmV45LiNDEWHIUbiCMbeQDgV9Pgsxo1WrxSk97Jb+T/4J5OKwVSnFuMnbpq9vT+tTy7xjdaO3xMu9Ku9DgjhvnYCW3hLJJj5WKdMgk8jnlQa9jlw1VRikrpdLfj0OOn7elByctOz/AKuYmufsufDvxXoms2P2G007VbKVvL1FLfy5DEdwBwpXdg4ByDxjNcFeNKEebnsn/wAP+R3UJ1Ks1Fxvf/hj5X+Lf7K1l8Nru58T2esXWreFgM3J06LZNZSEYKSgfdQN/GBg5HArzuapUoqdO0l3O9wVKq4T0f5nGar4t8JS2Ux86fUZooVdFlgEhLA9ORgcHGfavMVCtfaxvzQ73OE1LxqusWdtFe6NBIiSy7ZTttZAmcqvmAAEg54YHjgYr0oYNv4J2l8rGX1nlWsbo7n4Q/tJeKB4msbDXdfmewmeCHzCi+YqqwChXAyuM5yPSs8VgKUYc9GOv4eehFGvKcuWpI/RD4i+OrbQfhFPrl9dajDpYsBcFoSqtbxiPAJk672LKFAzk/U15uHwkEryd5P1S1NJ15t2Ssl31v8A16n5uS/tXeKL+xjt7+6u7hUmaTYLhlUhgQc4bqck5GOTX0EKPs42g7HFOaqSUpo9I8L/ALVOkyWNjbalJcu8Sq0k1xtDs28EqMDGCMde6npU1IVXTcOjNqVSMain2PoDw/8AGvwn440+7NilvYy3ZAvjduZo5I5gOMFSWGAcgjHTpyK5MLT9hFwe39dPvPQqVPbvmlb+vO/ofCvxn8A3Pwu+KOsaHaJOLQSmW1EQbPksSFHqdpDLn/Zrvly9WrHm2kpWimefXFzIyvG7tuDZKkYOcnOR60rLdC5ntc6H4VaS2seONNhEbzKsochF3HgjHH1qq1RU4NkUoc0rH2j+2pqUXhn9m/RrDStSuJrfWdShhmhlx/q0jMpAPoHWP+vSsKcGmr9OnmEqildHwFGgaRASMsR9K7NtTNK7sfRHwy8A2EiwG00681R5Ihv8t08vfn0KnI65BxwDXz9bFyb9+SjY9ZUFHSKueny/Bm88N6MutHQf7MhAbzJrK38g7cpgzY3DHP8AnvxU8xp15+yhUTfrv+XY3eGlSjz8mhH8SPBGp/EayWTU72eWSzTzpPsriKcmT5lEjMDnHLYAGN1erLD1oTUpJN+ZxwxEJR5Y3S8jR/Z7/YCb4xyzalr17f2HhXznihulKC6vZdu7ERdQMLhizHIwpA5PHRhoVK757pQXb7tNX+RVd06UeVq8n36Hgv7MXhXVbnxZe6nFbXItLWB45ZERlAY4wNwxzkjI6/nV1p09HO2mpxQUle3U+j/25vDI/wCGf/C32G1ZxpetMk7r85RWjkC7j2ztHHsa6qjSmr7v+l/l8jkpXafY+AuVPB6dCKZoeneCPjfr/gywjgiXzl3AB2HLR8ZXoc/d4PUZNeTXy+jWlzHo08VOEbNXPqL4YftnxaXpVnHdW17qVuiJHOkkE07JEF5Bb7pByB93sK8OpklOrJ81NK2zjb/h/wAT0I4+pBe5Nu/Rn1f8Hk8H/HXQJ/EuneF4fDPhfTLgvJrVxpyxyvEuPlty4+8wGMkcbs9QAfUw2U4ivUtiKkpRfRt6+T1enf8AprmljI0Ip0oRUu6S0ffZH078JvD0viAf2tNbCwsPL8rT7EDi2tx90e7NgFj1J+gr6mtyUkqFJWUe39bdjx3KVSTnN3bPijwT4E8KeD9H1DWtIs/sOo2sIvLwC7dIWCYZRKGJVycqVypOcYK8V83jKdCLShfV6bP7tb/ejejKvLSbVktd7/lb8TpZdBt/FnhpUuNeOp25cyugvTOzI6GPDLkZ4wADkAfU168MBUxj5Jzvy9JdezX4+h50sZTwnvRp2v1XTumVdG/ZJ0bWbJvsf2I6RcLmGwaJVmt2z1UY6cnIyP4TXR9U9j7j2/r7jFY1TfNuaGk/se+E9E3fb7CGRWGJHniX5pP9ncSNvJ5Hp60qNGlKpaKTKrYyahd3T6HW/DX9mX4Y+NddlW9ksru40Zg1zo9pMoaMEfu/PVTkAqvA2jODycV11I0Yv92rm1CpOULt7nqVxDbeO/FNl4N0G2js/Cuispmht0CxySDlYwBxgdT+FdTf1enzy+KRe7sfRmk6bHpVjFbxqFCgDivFbvqan4ARftnW76HdaVceCsQ3efPuYNWkExy4bgsh4yBwcjgV4P8AZdpqpGo7ryR3fW5tcrWhf8PftmeE/C0uoS2HwsmeW5UhXufE0rbT8oU4EI6BfbqfWux4Pms5SdzL27tZJHqmnf8ABU230qxtbPSvhTHbtCixJJNr8ku1AQSAPJ+v6elehOVSdOMJS0Xl8jzo4ampua6lC9/4KE+KPjLcvoknhGeKCbKhtJ1qS3uEU4Gd4QkY9VAxmuS8sPFvmep2KhTnKziaf7KfgjWtL+MemeJfBHh+5028mZhqTy67NdIbRjiUT5jUPuHzKCT84U8Y41w2IdSorbL8v62LqU1BH6sfBX4fweENFMmxjPIxYvIcsxJyST3Nd9es60+ZnOlZHplc4z//2Q==">
            <a:hlinkClick r:id="rId3"/>
          </p:cNvPr>
          <p:cNvSpPr>
            <a:spLocks noChangeAspect="1" noChangeArrowheads="1"/>
          </p:cNvSpPr>
          <p:nvPr/>
        </p:nvSpPr>
        <p:spPr bwMode="auto">
          <a:xfrm>
            <a:off x="63500" y="-401638"/>
            <a:ext cx="514350" cy="762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4" name="3 Imagen"/>
          <p:cNvPicPr>
            <a:picLocks noChangeAspect="1"/>
          </p:cNvPicPr>
          <p:nvPr/>
        </p:nvPicPr>
        <p:blipFill rotWithShape="1">
          <a:blip r:embed="rId4">
            <a:extLst>
              <a:ext uri="{28A0092B-C50C-407E-A947-70E740481C1C}">
                <a14:useLocalDpi xmlns:a14="http://schemas.microsoft.com/office/drawing/2010/main" val="0"/>
              </a:ext>
            </a:extLst>
          </a:blip>
          <a:srcRect l="4550" t="9721" r="4746" b="7237"/>
          <a:stretch/>
        </p:blipFill>
        <p:spPr>
          <a:xfrm>
            <a:off x="313011" y="2153079"/>
            <a:ext cx="2694459" cy="3289110"/>
          </a:xfrm>
          <a:prstGeom prst="rect">
            <a:avLst/>
          </a:prstGeom>
        </p:spPr>
      </p:pic>
      <p:sp>
        <p:nvSpPr>
          <p:cNvPr id="6" name="5 Rectángulo"/>
          <p:cNvSpPr/>
          <p:nvPr/>
        </p:nvSpPr>
        <p:spPr>
          <a:xfrm>
            <a:off x="3661860" y="3460938"/>
            <a:ext cx="5399624" cy="400110"/>
          </a:xfrm>
          <a:prstGeom prst="rect">
            <a:avLst/>
          </a:prstGeom>
          <a:solidFill>
            <a:srgbClr val="009900"/>
          </a:solidFill>
        </p:spPr>
        <p:style>
          <a:lnRef idx="0">
            <a:schemeClr val="accent3"/>
          </a:lnRef>
          <a:fillRef idx="3">
            <a:schemeClr val="accent3"/>
          </a:fillRef>
          <a:effectRef idx="3">
            <a:schemeClr val="accent3"/>
          </a:effectRef>
          <a:fontRef idx="minor">
            <a:schemeClr val="lt1"/>
          </a:fontRef>
        </p:style>
        <p:txBody>
          <a:bodyPr wrap="square">
            <a:spAutoFit/>
          </a:bodyPr>
          <a:lstStyle/>
          <a:p>
            <a:r>
              <a:rPr lang="es-MX" sz="2000" dirty="0"/>
              <a:t>Ciencia, Ingeniería y Sustentabilidad Ambiental</a:t>
            </a:r>
          </a:p>
        </p:txBody>
      </p:sp>
      <p:sp>
        <p:nvSpPr>
          <p:cNvPr id="7" name="6 Rectángulo"/>
          <p:cNvSpPr/>
          <p:nvPr/>
        </p:nvSpPr>
        <p:spPr>
          <a:xfrm>
            <a:off x="3657573" y="5097378"/>
            <a:ext cx="5292120" cy="707886"/>
          </a:xfrm>
          <a:prstGeom prst="rect">
            <a:avLst/>
          </a:prstGeom>
          <a:solidFill>
            <a:schemeClr val="accent2">
              <a:lumMod val="75000"/>
            </a:schemeClr>
          </a:solidFill>
        </p:spPr>
        <p:style>
          <a:lnRef idx="0">
            <a:schemeClr val="accent2"/>
          </a:lnRef>
          <a:fillRef idx="3">
            <a:schemeClr val="accent2"/>
          </a:fillRef>
          <a:effectRef idx="3">
            <a:schemeClr val="accent2"/>
          </a:effectRef>
          <a:fontRef idx="minor">
            <a:schemeClr val="lt1"/>
          </a:fontRef>
        </p:style>
        <p:txBody>
          <a:bodyPr wrap="square">
            <a:spAutoFit/>
          </a:bodyPr>
          <a:lstStyle/>
          <a:p>
            <a:pPr algn="ctr"/>
            <a:r>
              <a:rPr lang="es-MX" sz="2000" b="1" dirty="0">
                <a:effectLst>
                  <a:outerShdw blurRad="38100" dist="38100" dir="2700000" algn="tl">
                    <a:srgbClr val="000000">
                      <a:alpha val="43137"/>
                    </a:srgbClr>
                  </a:outerShdw>
                </a:effectLst>
                <a:latin typeface="Agency FB" panose="020B0503020202020204" pitchFamily="34" charset="0"/>
              </a:rPr>
              <a:t>Gestión territorial y manejo de recursos naturales: fauna silvestre y sistemas agropecuarios</a:t>
            </a:r>
          </a:p>
        </p:txBody>
      </p:sp>
      <p:sp>
        <p:nvSpPr>
          <p:cNvPr id="9" name="8 Rectángulo"/>
          <p:cNvSpPr/>
          <p:nvPr/>
        </p:nvSpPr>
        <p:spPr>
          <a:xfrm>
            <a:off x="4031940" y="3861048"/>
            <a:ext cx="4572000" cy="584775"/>
          </a:xfrm>
          <a:prstGeom prst="rect">
            <a:avLst/>
          </a:prstGeom>
          <a:solidFill>
            <a:srgbClr val="009900"/>
          </a:solidFill>
        </p:spPr>
        <p:style>
          <a:lnRef idx="1">
            <a:schemeClr val="accent3"/>
          </a:lnRef>
          <a:fillRef idx="3">
            <a:schemeClr val="accent3"/>
          </a:fillRef>
          <a:effectRef idx="2">
            <a:schemeClr val="accent3"/>
          </a:effectRef>
          <a:fontRef idx="minor">
            <a:schemeClr val="lt1"/>
          </a:fontRef>
        </p:style>
        <p:txBody>
          <a:bodyPr>
            <a:spAutoFit/>
          </a:bodyPr>
          <a:lstStyle/>
          <a:p>
            <a:pPr algn="ctr"/>
            <a:r>
              <a:rPr lang="es-MX" sz="1600" dirty="0"/>
              <a:t>Sensores electroquímicos para la detección de metales pesados en medios acuosos</a:t>
            </a:r>
          </a:p>
        </p:txBody>
      </p:sp>
      <p:sp>
        <p:nvSpPr>
          <p:cNvPr id="10" name="9 Rectángulo"/>
          <p:cNvSpPr/>
          <p:nvPr/>
        </p:nvSpPr>
        <p:spPr>
          <a:xfrm>
            <a:off x="4031940" y="5805264"/>
            <a:ext cx="4572000" cy="646331"/>
          </a:xfrm>
          <a:prstGeom prst="rect">
            <a:avLst/>
          </a:prstGeom>
          <a:solidFill>
            <a:schemeClr val="accent2">
              <a:lumMod val="75000"/>
            </a:schemeClr>
          </a:solidFill>
        </p:spPr>
        <p:style>
          <a:lnRef idx="1">
            <a:schemeClr val="accent2"/>
          </a:lnRef>
          <a:fillRef idx="3">
            <a:schemeClr val="accent2"/>
          </a:fillRef>
          <a:effectRef idx="2">
            <a:schemeClr val="accent2"/>
          </a:effectRef>
          <a:fontRef idx="minor">
            <a:schemeClr val="lt1"/>
          </a:fontRef>
        </p:style>
        <p:txBody>
          <a:bodyPr>
            <a:spAutoFit/>
          </a:bodyPr>
          <a:lstStyle/>
          <a:p>
            <a:pPr algn="ctr"/>
            <a:r>
              <a:rPr lang="es-MX" dirty="0">
                <a:latin typeface="Agency FB" panose="020B0503020202020204" pitchFamily="34" charset="0"/>
              </a:rPr>
              <a:t>Viabilidad del Criollo lechero Tropical ante escenarios de confort bovino reducido en la región de Veracruz, México</a:t>
            </a:r>
          </a:p>
        </p:txBody>
      </p:sp>
      <p:pic>
        <p:nvPicPr>
          <p:cNvPr id="1536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0" y="1484784"/>
            <a:ext cx="8791575"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CuadroTexto"/>
          <p:cNvSpPr txBox="1"/>
          <p:nvPr/>
        </p:nvSpPr>
        <p:spPr>
          <a:xfrm>
            <a:off x="274073" y="1433100"/>
            <a:ext cx="3370584" cy="461665"/>
          </a:xfrm>
          <a:prstGeom prst="rect">
            <a:avLst/>
          </a:prstGeom>
          <a:noFill/>
        </p:spPr>
        <p:txBody>
          <a:bodyPr wrap="square" rtlCol="0">
            <a:spAutoFit/>
          </a:bodyPr>
          <a:lstStyle/>
          <a:p>
            <a:r>
              <a:rPr lang="es-MX" sz="2400" dirty="0" smtClean="0">
                <a:solidFill>
                  <a:srgbClr val="00B0F0"/>
                </a:solidFill>
                <a:effectLst>
                  <a:outerShdw blurRad="38100" dist="38100" dir="2700000" algn="tl">
                    <a:srgbClr val="000000">
                      <a:alpha val="43137"/>
                    </a:srgbClr>
                  </a:outerShdw>
                </a:effectLst>
                <a:latin typeface="Comic Sans MS" pitchFamily="66" charset="0"/>
              </a:rPr>
              <a:t>Ponencias: 29</a:t>
            </a:r>
          </a:p>
        </p:txBody>
      </p:sp>
      <p:sp>
        <p:nvSpPr>
          <p:cNvPr id="5" name="4 Esquina doblada"/>
          <p:cNvSpPr/>
          <p:nvPr/>
        </p:nvSpPr>
        <p:spPr>
          <a:xfrm>
            <a:off x="280380" y="5517232"/>
            <a:ext cx="4435636" cy="1101923"/>
          </a:xfrm>
          <a:prstGeom prst="foldedCorner">
            <a:avLst/>
          </a:prstGeom>
        </p:spPr>
        <p:style>
          <a:lnRef idx="1">
            <a:schemeClr val="accent6"/>
          </a:lnRef>
          <a:fillRef idx="2">
            <a:schemeClr val="accent6"/>
          </a:fillRef>
          <a:effectRef idx="1">
            <a:schemeClr val="accent6"/>
          </a:effectRef>
          <a:fontRef idx="minor">
            <a:schemeClr val="dk1"/>
          </a:fontRef>
        </p:style>
        <p:txBody>
          <a:bodyPr wrap="square">
            <a:spAutoFit/>
          </a:bodyPr>
          <a:lstStyle/>
          <a:p>
            <a:pPr algn="ctr"/>
            <a:r>
              <a:rPr lang="en-US"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XXII International Materials Research Congress,  Symposium: NACE: Corrosion and Metallurgy</a:t>
            </a:r>
            <a:endParaRPr lang="es-MX"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6" name="5 Rectángulo"/>
          <p:cNvSpPr/>
          <p:nvPr/>
        </p:nvSpPr>
        <p:spPr>
          <a:xfrm>
            <a:off x="4962534" y="4386980"/>
            <a:ext cx="4181466" cy="369332"/>
          </a:xfrm>
          <a:prstGeom prst="rect">
            <a:avLst/>
          </a:prstGeom>
        </p:spPr>
        <p:style>
          <a:lnRef idx="0">
            <a:schemeClr val="accent2"/>
          </a:lnRef>
          <a:fillRef idx="3">
            <a:schemeClr val="accent2"/>
          </a:fillRef>
          <a:effectRef idx="3">
            <a:schemeClr val="accent2"/>
          </a:effectRef>
          <a:fontRef idx="minor">
            <a:schemeClr val="lt1"/>
          </a:fontRef>
        </p:style>
        <p:txBody>
          <a:bodyPr wrap="none">
            <a:spAutoFit/>
          </a:bodyPr>
          <a:lstStyle/>
          <a:p>
            <a:r>
              <a:rPr lang="es-MX" b="1" dirty="0" smtClean="0">
                <a:ea typeface="Times New Roman"/>
              </a:rPr>
              <a:t>18° </a:t>
            </a:r>
            <a:r>
              <a:rPr lang="es-MX" b="1" dirty="0">
                <a:ea typeface="Times New Roman"/>
              </a:rPr>
              <a:t>Congreso internacional anual SOMIM </a:t>
            </a:r>
            <a:endParaRPr lang="es-MX" dirty="0"/>
          </a:p>
        </p:txBody>
      </p:sp>
      <p:sp>
        <p:nvSpPr>
          <p:cNvPr id="7" name="6 Pentágono"/>
          <p:cNvSpPr/>
          <p:nvPr/>
        </p:nvSpPr>
        <p:spPr>
          <a:xfrm>
            <a:off x="274073" y="3287489"/>
            <a:ext cx="4522806" cy="369332"/>
          </a:xfrm>
          <a:prstGeom prst="homePlate">
            <a:avLst/>
          </a:prstGeom>
        </p:spPr>
        <p:style>
          <a:lnRef idx="0">
            <a:schemeClr val="accent1"/>
          </a:lnRef>
          <a:fillRef idx="3">
            <a:schemeClr val="accent1"/>
          </a:fillRef>
          <a:effectRef idx="3">
            <a:schemeClr val="accent1"/>
          </a:effectRef>
          <a:fontRef idx="minor">
            <a:schemeClr val="lt1"/>
          </a:fontRef>
        </p:style>
        <p:txBody>
          <a:bodyPr wrap="none">
            <a:spAutoFit/>
          </a:bodyPr>
          <a:lstStyle/>
          <a:p>
            <a:r>
              <a:rPr lang="es-MX" dirty="0"/>
              <a:t>XVIII Congreso Nacional de Ingeniería Sísmica</a:t>
            </a:r>
          </a:p>
        </p:txBody>
      </p:sp>
      <p:sp>
        <p:nvSpPr>
          <p:cNvPr id="13" name="12 Rectángulo"/>
          <p:cNvSpPr/>
          <p:nvPr/>
        </p:nvSpPr>
        <p:spPr>
          <a:xfrm>
            <a:off x="3578942" y="2090993"/>
            <a:ext cx="4413437" cy="646331"/>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s-MX" dirty="0"/>
              <a:t>Congreso Universitario de la Universidad Veracruzana</a:t>
            </a:r>
          </a:p>
        </p:txBody>
      </p:sp>
      <p:sp>
        <p:nvSpPr>
          <p:cNvPr id="14" name="13 Rectángulo"/>
          <p:cNvSpPr/>
          <p:nvPr/>
        </p:nvSpPr>
        <p:spPr>
          <a:xfrm>
            <a:off x="4549671" y="2737324"/>
            <a:ext cx="4484241" cy="369332"/>
          </a:xfrm>
          <a:prstGeom prst="rect">
            <a:avLst/>
          </a:prstGeom>
        </p:spPr>
        <p:style>
          <a:lnRef idx="1">
            <a:schemeClr val="accent4"/>
          </a:lnRef>
          <a:fillRef idx="2">
            <a:schemeClr val="accent4"/>
          </a:fillRef>
          <a:effectRef idx="1">
            <a:schemeClr val="accent4"/>
          </a:effectRef>
          <a:fontRef idx="minor">
            <a:schemeClr val="dk1"/>
          </a:fontRef>
        </p:style>
        <p:txBody>
          <a:bodyPr wrap="none">
            <a:spAutoFit/>
          </a:bodyPr>
          <a:lstStyle/>
          <a:p>
            <a:r>
              <a:rPr lang="es-MX" dirty="0"/>
              <a:t>Colegio de Ingenieros Civiles de Veracruz A. C.</a:t>
            </a:r>
          </a:p>
        </p:txBody>
      </p:sp>
      <p:sp>
        <p:nvSpPr>
          <p:cNvPr id="15" name="14 Rectángulo"/>
          <p:cNvSpPr/>
          <p:nvPr/>
        </p:nvSpPr>
        <p:spPr>
          <a:xfrm>
            <a:off x="5785660" y="5183700"/>
            <a:ext cx="3291788" cy="923330"/>
          </a:xfrm>
          <a:prstGeom prst="rect">
            <a:avLst/>
          </a:prstGeom>
        </p:spPr>
        <p:style>
          <a:lnRef idx="1">
            <a:schemeClr val="dk1"/>
          </a:lnRef>
          <a:fillRef idx="2">
            <a:schemeClr val="dk1"/>
          </a:fillRef>
          <a:effectRef idx="1">
            <a:schemeClr val="dk1"/>
          </a:effectRef>
          <a:fontRef idx="minor">
            <a:schemeClr val="dk1"/>
          </a:fontRef>
        </p:style>
        <p:txBody>
          <a:bodyPr wrap="square">
            <a:spAutoFit/>
          </a:bodyPr>
          <a:lstStyle/>
          <a:p>
            <a:pPr algn="ctr"/>
            <a:r>
              <a:rPr lang="es-MX" dirty="0">
                <a:solidFill>
                  <a:schemeClr val="bg1">
                    <a:lumMod val="50000"/>
                  </a:schemeClr>
                </a:solidFill>
                <a:effectLst>
                  <a:outerShdw blurRad="38100" dist="38100" dir="2700000" algn="tl">
                    <a:srgbClr val="000000">
                      <a:alpha val="43137"/>
                    </a:srgbClr>
                  </a:outerShdw>
                </a:effectLst>
              </a:rPr>
              <a:t>9º Foro de Ingeniería e Investigación</a:t>
            </a:r>
          </a:p>
          <a:p>
            <a:pPr algn="ctr"/>
            <a:r>
              <a:rPr lang="es-MX" dirty="0">
                <a:solidFill>
                  <a:schemeClr val="bg1">
                    <a:lumMod val="50000"/>
                  </a:schemeClr>
                </a:solidFill>
                <a:effectLst>
                  <a:outerShdw blurRad="38100" dist="38100" dir="2700000" algn="tl">
                    <a:srgbClr val="000000">
                      <a:alpha val="43137"/>
                    </a:srgbClr>
                  </a:outerShdw>
                </a:effectLst>
              </a:rPr>
              <a:t>en </a:t>
            </a:r>
            <a:r>
              <a:rPr lang="es-MX" dirty="0" smtClean="0">
                <a:solidFill>
                  <a:schemeClr val="bg1">
                    <a:lumMod val="50000"/>
                  </a:schemeClr>
                </a:solidFill>
                <a:effectLst>
                  <a:outerShdw blurRad="38100" dist="38100" dir="2700000" algn="tl">
                    <a:srgbClr val="000000">
                      <a:alpha val="43137"/>
                    </a:srgbClr>
                  </a:outerShdw>
                </a:effectLst>
              </a:rPr>
              <a:t>Materiales</a:t>
            </a:r>
            <a:endParaRPr lang="es-MX" dirty="0">
              <a:solidFill>
                <a:schemeClr val="bg1">
                  <a:lumMod val="50000"/>
                </a:schemeClr>
              </a:solidFill>
              <a:effectLst>
                <a:outerShdw blurRad="38100" dist="38100" dir="2700000" algn="tl">
                  <a:srgbClr val="000000">
                    <a:alpha val="43137"/>
                  </a:srgbClr>
                </a:outerShdw>
              </a:effectLst>
            </a:endParaRPr>
          </a:p>
        </p:txBody>
      </p:sp>
      <p:sp>
        <p:nvSpPr>
          <p:cNvPr id="18" name="17 Rectángulo"/>
          <p:cNvSpPr/>
          <p:nvPr/>
        </p:nvSpPr>
        <p:spPr>
          <a:xfrm>
            <a:off x="4962534" y="1340768"/>
            <a:ext cx="3658516" cy="646331"/>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algn="r"/>
            <a:r>
              <a:rPr lang="es-MX" b="1" dirty="0">
                <a:effectLst>
                  <a:outerShdw blurRad="38100" dist="38100" dir="2700000" algn="tl">
                    <a:srgbClr val="000000">
                      <a:alpha val="43137"/>
                    </a:srgbClr>
                  </a:outerShdw>
                </a:effectLst>
              </a:rPr>
              <a:t>9º Foro de Ingeniería e Investigación</a:t>
            </a:r>
          </a:p>
          <a:p>
            <a:pPr algn="r"/>
            <a:r>
              <a:rPr lang="es-MX" b="1" dirty="0">
                <a:effectLst>
                  <a:outerShdw blurRad="38100" dist="38100" dir="2700000" algn="tl">
                    <a:srgbClr val="000000">
                      <a:alpha val="43137"/>
                    </a:srgbClr>
                  </a:outerShdw>
                </a:effectLst>
              </a:rPr>
              <a:t>en Materiale</a:t>
            </a:r>
            <a:r>
              <a:rPr lang="es-MX" dirty="0"/>
              <a:t>s</a:t>
            </a:r>
          </a:p>
        </p:txBody>
      </p:sp>
      <p:sp>
        <p:nvSpPr>
          <p:cNvPr id="19" name="18 Rectángulo"/>
          <p:cNvSpPr/>
          <p:nvPr/>
        </p:nvSpPr>
        <p:spPr>
          <a:xfrm>
            <a:off x="5163311" y="3352429"/>
            <a:ext cx="3779912" cy="923330"/>
          </a:xfrm>
          <a:prstGeom prst="rect">
            <a:avLst/>
          </a:prstGeom>
        </p:spPr>
        <p:style>
          <a:lnRef idx="2">
            <a:schemeClr val="dk1">
              <a:shade val="50000"/>
            </a:schemeClr>
          </a:lnRef>
          <a:fillRef idx="1">
            <a:schemeClr val="dk1"/>
          </a:fillRef>
          <a:effectRef idx="0">
            <a:schemeClr val="dk1"/>
          </a:effectRef>
          <a:fontRef idx="minor">
            <a:schemeClr val="lt1"/>
          </a:fontRef>
        </p:style>
        <p:txBody>
          <a:bodyPr wrap="square">
            <a:spAutoFit/>
          </a:bodyPr>
          <a:lstStyle/>
          <a:p>
            <a:pPr algn="ctr"/>
            <a:r>
              <a:rPr lang="es-MX" dirty="0">
                <a:effectLst>
                  <a:outerShdw blurRad="38100" dist="38100" dir="2700000" algn="tl">
                    <a:srgbClr val="000000">
                      <a:alpha val="43137"/>
                    </a:srgbClr>
                  </a:outerShdw>
                </a:effectLst>
              </a:rPr>
              <a:t>18° Congreso Internacional Anual de la Sociedad Mexicana de Ingeniería Mecánica</a:t>
            </a:r>
          </a:p>
        </p:txBody>
      </p:sp>
      <p:sp>
        <p:nvSpPr>
          <p:cNvPr id="21" name="20 Rectángulo"/>
          <p:cNvSpPr/>
          <p:nvPr/>
        </p:nvSpPr>
        <p:spPr>
          <a:xfrm>
            <a:off x="305780" y="4091093"/>
            <a:ext cx="4572000" cy="369332"/>
          </a:xfrm>
          <a:prstGeom prst="rect">
            <a:avLst/>
          </a:prstGeom>
        </p:spPr>
        <p:style>
          <a:lnRef idx="3">
            <a:schemeClr val="lt1"/>
          </a:lnRef>
          <a:fillRef idx="1">
            <a:schemeClr val="accent5"/>
          </a:fillRef>
          <a:effectRef idx="1">
            <a:schemeClr val="accent5"/>
          </a:effectRef>
          <a:fontRef idx="minor">
            <a:schemeClr val="lt1"/>
          </a:fontRef>
        </p:style>
        <p:txBody>
          <a:bodyPr>
            <a:spAutoFit/>
          </a:bodyPr>
          <a:lstStyle/>
          <a:p>
            <a:pPr algn="ctr"/>
            <a:r>
              <a:rPr lang="es-ES" dirty="0" smtClean="0"/>
              <a:t>IX </a:t>
            </a:r>
            <a:r>
              <a:rPr lang="es-ES" dirty="0"/>
              <a:t>Reunión Nacional de Bioenergía</a:t>
            </a:r>
            <a:endParaRPr lang="es-MX"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642744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CuadroTexto"/>
          <p:cNvSpPr txBox="1"/>
          <p:nvPr/>
        </p:nvSpPr>
        <p:spPr>
          <a:xfrm>
            <a:off x="2483768" y="691665"/>
            <a:ext cx="3024336" cy="646331"/>
          </a:xfrm>
          <a:prstGeom prst="rect">
            <a:avLst/>
          </a:prstGeom>
          <a:noFill/>
        </p:spPr>
        <p:txBody>
          <a:bodyPr wrap="square" rtlCol="0">
            <a:spAutoFit/>
          </a:bodyPr>
          <a:lstStyle/>
          <a:p>
            <a:pPr algn="ctr"/>
            <a:r>
              <a:rPr lang="es-MX" sz="3600" dirty="0" smtClean="0">
                <a:solidFill>
                  <a:schemeClr val="bg1"/>
                </a:solidFill>
                <a:effectLst>
                  <a:outerShdw blurRad="38100" dist="38100" dir="2700000" algn="tl">
                    <a:srgbClr val="000000">
                      <a:alpha val="43137"/>
                    </a:srgbClr>
                  </a:outerShdw>
                </a:effectLst>
                <a:latin typeface="Comic Sans MS" pitchFamily="66" charset="0"/>
              </a:rPr>
              <a:t>.      .      .</a:t>
            </a:r>
            <a:endParaRPr lang="es-MX" sz="3600" dirty="0">
              <a:solidFill>
                <a:schemeClr val="bg1"/>
              </a:solidFill>
              <a:effectLst>
                <a:outerShdw blurRad="38100" dist="38100" dir="2700000" algn="tl">
                  <a:srgbClr val="000000">
                    <a:alpha val="43137"/>
                  </a:srgbClr>
                </a:outerShdw>
              </a:effectLst>
              <a:latin typeface="Comic Sans MS" pitchFamily="66" charset="0"/>
            </a:endParaRPr>
          </a:p>
        </p:txBody>
      </p:sp>
      <p:sp>
        <p:nvSpPr>
          <p:cNvPr id="3" name="2 CuadroTexto"/>
          <p:cNvSpPr txBox="1"/>
          <p:nvPr/>
        </p:nvSpPr>
        <p:spPr>
          <a:xfrm>
            <a:off x="286965" y="1359877"/>
            <a:ext cx="2448272" cy="461665"/>
          </a:xfrm>
          <a:prstGeom prst="rect">
            <a:avLst/>
          </a:prstGeom>
          <a:noFill/>
        </p:spPr>
        <p:txBody>
          <a:bodyPr wrap="square" rtlCol="0">
            <a:spAutoFit/>
          </a:bodyPr>
          <a:lstStyle/>
          <a:p>
            <a:r>
              <a:rPr lang="es-MX" sz="2400" b="1" dirty="0" smtClean="0">
                <a:solidFill>
                  <a:srgbClr val="00B0F0"/>
                </a:solidFill>
                <a:latin typeface="Comic Sans MS" panose="030F0702030302020204" pitchFamily="66" charset="0"/>
              </a:rPr>
              <a:t>Artículos: 16 </a:t>
            </a:r>
            <a:endParaRPr lang="es-MX" sz="2400" b="1" dirty="0">
              <a:solidFill>
                <a:srgbClr val="00B0F0"/>
              </a:solidFill>
              <a:latin typeface="Comic Sans MS" panose="030F0702030302020204" pitchFamily="66" charset="0"/>
            </a:endParaRPr>
          </a:p>
        </p:txBody>
      </p:sp>
      <p:sp>
        <p:nvSpPr>
          <p:cNvPr id="4" name="3 Rectángulo"/>
          <p:cNvSpPr/>
          <p:nvPr/>
        </p:nvSpPr>
        <p:spPr>
          <a:xfrm>
            <a:off x="4908918" y="2928064"/>
            <a:ext cx="3885043" cy="92333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algn="ctr"/>
            <a:r>
              <a:rPr lang="en-GB" dirty="0" smtClean="0">
                <a:latin typeface="Century Gothic" pitchFamily="34" charset="0"/>
                <a:ea typeface="Times New Roman"/>
                <a:cs typeface="Times New Roman"/>
              </a:rPr>
              <a:t>Structural </a:t>
            </a:r>
            <a:r>
              <a:rPr lang="en-GB" dirty="0">
                <a:latin typeface="Century Gothic" pitchFamily="34" charset="0"/>
                <a:ea typeface="Times New Roman"/>
                <a:cs typeface="Times New Roman"/>
              </a:rPr>
              <a:t>and Chemical Characterization of Metals, </a:t>
            </a:r>
            <a:r>
              <a:rPr lang="en-GB" dirty="0">
                <a:effectLst>
                  <a:glow rad="63500">
                    <a:schemeClr val="accent2">
                      <a:satMod val="175000"/>
                      <a:alpha val="40000"/>
                    </a:schemeClr>
                  </a:glow>
                </a:effectLst>
                <a:latin typeface="Century Gothic" pitchFamily="34" charset="0"/>
                <a:ea typeface="Times New Roman"/>
                <a:cs typeface="Times New Roman"/>
              </a:rPr>
              <a:t>Alloys</a:t>
            </a:r>
            <a:r>
              <a:rPr lang="en-GB" dirty="0">
                <a:latin typeface="Century Gothic" pitchFamily="34" charset="0"/>
                <a:ea typeface="Times New Roman"/>
                <a:cs typeface="Times New Roman"/>
              </a:rPr>
              <a:t> and Compounds</a:t>
            </a:r>
            <a:endParaRPr lang="es-MX" dirty="0">
              <a:latin typeface="Century Gothic" pitchFamily="34" charset="0"/>
            </a:endParaRPr>
          </a:p>
        </p:txBody>
      </p:sp>
      <p:sp>
        <p:nvSpPr>
          <p:cNvPr id="5" name="4 Cinta perforada"/>
          <p:cNvSpPr/>
          <p:nvPr/>
        </p:nvSpPr>
        <p:spPr>
          <a:xfrm>
            <a:off x="752963" y="3851394"/>
            <a:ext cx="3964547" cy="612219"/>
          </a:xfrm>
          <a:prstGeom prst="flowChartPunchedTape">
            <a:avLst/>
          </a:prstGeom>
        </p:spPr>
        <p:style>
          <a:lnRef idx="0">
            <a:schemeClr val="dk1"/>
          </a:lnRef>
          <a:fillRef idx="3">
            <a:schemeClr val="dk1"/>
          </a:fillRef>
          <a:effectRef idx="3">
            <a:schemeClr val="dk1"/>
          </a:effectRef>
          <a:fontRef idx="minor">
            <a:schemeClr val="lt1"/>
          </a:fontRef>
        </p:style>
        <p:txBody>
          <a:bodyPr wrap="none">
            <a:spAutoFit/>
          </a:bodyPr>
          <a:lstStyle/>
          <a:p>
            <a:r>
              <a:rPr lang="es-ES" dirty="0">
                <a:latin typeface="Century Gothic" pitchFamily="34" charset="0"/>
                <a:ea typeface="Times New Roman"/>
                <a:cs typeface="Arial"/>
              </a:rPr>
              <a:t>Revista de la Ingeniería Industrial. </a:t>
            </a:r>
            <a:endParaRPr lang="es-MX" dirty="0">
              <a:latin typeface="Century Gothic" pitchFamily="34" charset="0"/>
            </a:endParaRPr>
          </a:p>
        </p:txBody>
      </p:sp>
      <p:sp>
        <p:nvSpPr>
          <p:cNvPr id="10" name="9 Rectángulo"/>
          <p:cNvSpPr/>
          <p:nvPr/>
        </p:nvSpPr>
        <p:spPr>
          <a:xfrm>
            <a:off x="5230296" y="4659909"/>
            <a:ext cx="3047629" cy="523220"/>
          </a:xfrm>
          <a:prstGeom prst="rect">
            <a:avLst/>
          </a:prstGeom>
        </p:spPr>
        <p:style>
          <a:lnRef idx="1">
            <a:schemeClr val="accent6"/>
          </a:lnRef>
          <a:fillRef idx="3">
            <a:schemeClr val="accent6"/>
          </a:fillRef>
          <a:effectRef idx="2">
            <a:schemeClr val="accent6"/>
          </a:effectRef>
          <a:fontRef idx="minor">
            <a:schemeClr val="lt1"/>
          </a:fontRef>
        </p:style>
        <p:txBody>
          <a:bodyPr wrap="none">
            <a:spAutoFit/>
          </a:bodyPr>
          <a:lstStyle/>
          <a:p>
            <a:r>
              <a:rPr lang="en-GB" sz="2800" dirty="0">
                <a:latin typeface="Century Gothic" pitchFamily="34" charset="0"/>
                <a:ea typeface="Times New Roman"/>
                <a:cs typeface="Times New Roman"/>
              </a:rPr>
              <a:t>ECS transactions</a:t>
            </a:r>
            <a:endParaRPr lang="es-MX" sz="2800" dirty="0">
              <a:latin typeface="Century Gothic" pitchFamily="34" charset="0"/>
            </a:endParaRPr>
          </a:p>
        </p:txBody>
      </p:sp>
      <p:sp>
        <p:nvSpPr>
          <p:cNvPr id="6" name="5 Rectángulo"/>
          <p:cNvSpPr/>
          <p:nvPr/>
        </p:nvSpPr>
        <p:spPr>
          <a:xfrm>
            <a:off x="357046" y="2026438"/>
            <a:ext cx="2490041" cy="369332"/>
          </a:xfrm>
          <a:prstGeom prst="rect">
            <a:avLst/>
          </a:prstGeom>
          <a:scene3d>
            <a:camera prst="perspectiveContrastingRightFacing"/>
            <a:lightRig rig="threePt" dir="t"/>
          </a:scene3d>
        </p:spPr>
        <p:style>
          <a:lnRef idx="2">
            <a:schemeClr val="accent4">
              <a:shade val="50000"/>
            </a:schemeClr>
          </a:lnRef>
          <a:fillRef idx="1">
            <a:schemeClr val="accent4"/>
          </a:fillRef>
          <a:effectRef idx="0">
            <a:schemeClr val="accent4"/>
          </a:effectRef>
          <a:fontRef idx="minor">
            <a:schemeClr val="lt1"/>
          </a:fontRef>
        </p:style>
        <p:txBody>
          <a:bodyPr wrap="none">
            <a:spAutoFit/>
          </a:bodyPr>
          <a:lstStyle/>
          <a:p>
            <a:r>
              <a:rPr lang="es-MX" dirty="0" err="1"/>
              <a:t>Materials</a:t>
            </a:r>
            <a:r>
              <a:rPr lang="es-MX" dirty="0"/>
              <a:t> </a:t>
            </a:r>
            <a:r>
              <a:rPr lang="es-MX" dirty="0" err="1"/>
              <a:t>Science</a:t>
            </a:r>
            <a:r>
              <a:rPr lang="es-MX" dirty="0"/>
              <a:t> </a:t>
            </a:r>
            <a:r>
              <a:rPr lang="es-MX" dirty="0" err="1"/>
              <a:t>Forum</a:t>
            </a:r>
            <a:endParaRPr lang="es-MX" dirty="0"/>
          </a:p>
        </p:txBody>
      </p:sp>
      <p:sp>
        <p:nvSpPr>
          <p:cNvPr id="7" name="6 Rectángulo"/>
          <p:cNvSpPr/>
          <p:nvPr/>
        </p:nvSpPr>
        <p:spPr>
          <a:xfrm>
            <a:off x="467544" y="2714605"/>
            <a:ext cx="2859325" cy="923330"/>
          </a:xfrm>
          <a:prstGeom prst="rect">
            <a:avLst/>
          </a:prstGeom>
          <a:scene3d>
            <a:camera prst="obliqueTopRight"/>
            <a:lightRig rig="threePt" dir="t"/>
          </a:scene3d>
        </p:spPr>
        <p:style>
          <a:lnRef idx="3">
            <a:schemeClr val="lt1"/>
          </a:lnRef>
          <a:fillRef idx="1">
            <a:schemeClr val="accent5"/>
          </a:fillRef>
          <a:effectRef idx="1">
            <a:schemeClr val="accent5"/>
          </a:effectRef>
          <a:fontRef idx="minor">
            <a:schemeClr val="lt1"/>
          </a:fontRef>
        </p:style>
        <p:txBody>
          <a:bodyPr wrap="square">
            <a:spAutoFit/>
          </a:bodyPr>
          <a:lstStyle/>
          <a:p>
            <a:pPr algn="ctr"/>
            <a:r>
              <a:rPr lang="es-MX" dirty="0">
                <a:solidFill>
                  <a:srgbClr val="002060"/>
                </a:solidFill>
                <a:latin typeface="Arial Narrow" panose="020B0606020202030204" pitchFamily="34" charset="0"/>
              </a:rPr>
              <a:t>AFINIDAD (Asociación de Químicos e Ingenieros del Instituto Químico de </a:t>
            </a:r>
            <a:r>
              <a:rPr lang="es-MX" dirty="0" err="1">
                <a:solidFill>
                  <a:srgbClr val="002060"/>
                </a:solidFill>
                <a:latin typeface="Arial Narrow" panose="020B0606020202030204" pitchFamily="34" charset="0"/>
              </a:rPr>
              <a:t>Sarrià</a:t>
            </a:r>
            <a:endParaRPr lang="es-MX" dirty="0">
              <a:solidFill>
                <a:srgbClr val="002060"/>
              </a:solidFill>
              <a:latin typeface="Arial Narrow" panose="020B0606020202030204" pitchFamily="34" charset="0"/>
            </a:endParaRPr>
          </a:p>
        </p:txBody>
      </p:sp>
      <p:sp>
        <p:nvSpPr>
          <p:cNvPr id="12" name="11 Rectángulo"/>
          <p:cNvSpPr/>
          <p:nvPr/>
        </p:nvSpPr>
        <p:spPr>
          <a:xfrm>
            <a:off x="336919" y="5183129"/>
            <a:ext cx="4572000" cy="646331"/>
          </a:xfrm>
          <a:prstGeom prst="rect">
            <a:avLst/>
          </a:prstGeom>
          <a:scene3d>
            <a:camera prst="perspectiveLeft"/>
            <a:lightRig rig="threePt" dir="t">
              <a:rot lat="0" lon="0" rev="1200000"/>
            </a:lightRig>
          </a:scene3d>
          <a:sp3d>
            <a:bevelT w="63500" h="25400"/>
          </a:sp3d>
        </p:spPr>
        <p:style>
          <a:lnRef idx="0">
            <a:schemeClr val="accent2"/>
          </a:lnRef>
          <a:fillRef idx="3">
            <a:schemeClr val="accent2"/>
          </a:fillRef>
          <a:effectRef idx="3">
            <a:schemeClr val="accent2"/>
          </a:effectRef>
          <a:fontRef idx="minor">
            <a:schemeClr val="lt1"/>
          </a:fontRef>
        </p:style>
        <p:txBody>
          <a:bodyPr>
            <a:spAutoFit/>
          </a:bodyPr>
          <a:lstStyle/>
          <a:p>
            <a:pPr algn="ctr"/>
            <a:r>
              <a:rPr lang="es-MX" dirty="0"/>
              <a:t>Revista Iberoamericana para la Investigación y el Desarrollo </a:t>
            </a:r>
            <a:r>
              <a:rPr lang="es-MX" dirty="0" smtClean="0"/>
              <a:t>Educativo</a:t>
            </a:r>
            <a:endParaRPr lang="es-MX" dirty="0"/>
          </a:p>
        </p:txBody>
      </p:sp>
      <p:sp>
        <p:nvSpPr>
          <p:cNvPr id="13" name="12 Rectángulo"/>
          <p:cNvSpPr/>
          <p:nvPr/>
        </p:nvSpPr>
        <p:spPr>
          <a:xfrm>
            <a:off x="5128962" y="4126193"/>
            <a:ext cx="3798476" cy="369332"/>
          </a:xfrm>
          <a:prstGeom prst="rect">
            <a:avLst/>
          </a:prstGeom>
        </p:spPr>
        <p:style>
          <a:lnRef idx="1">
            <a:schemeClr val="dk1"/>
          </a:lnRef>
          <a:fillRef idx="2">
            <a:schemeClr val="dk1"/>
          </a:fillRef>
          <a:effectRef idx="1">
            <a:schemeClr val="dk1"/>
          </a:effectRef>
          <a:fontRef idx="minor">
            <a:schemeClr val="dk1"/>
          </a:fontRef>
        </p:style>
        <p:txBody>
          <a:bodyPr wrap="none">
            <a:spAutoFit/>
          </a:bodyPr>
          <a:lstStyle/>
          <a:p>
            <a:r>
              <a:rPr lang="es-MX" dirty="0" err="1"/>
              <a:t>Materials</a:t>
            </a:r>
            <a:r>
              <a:rPr lang="es-MX" dirty="0"/>
              <a:t> </a:t>
            </a:r>
            <a:r>
              <a:rPr lang="es-MX" dirty="0" err="1"/>
              <a:t>Research</a:t>
            </a:r>
            <a:r>
              <a:rPr lang="es-MX" dirty="0"/>
              <a:t> </a:t>
            </a:r>
            <a:r>
              <a:rPr lang="es-MX" dirty="0" err="1"/>
              <a:t>Society</a:t>
            </a:r>
            <a:r>
              <a:rPr lang="es-MX" dirty="0"/>
              <a:t> </a:t>
            </a:r>
            <a:r>
              <a:rPr lang="es-MX" dirty="0" err="1"/>
              <a:t>Proceeding</a:t>
            </a:r>
            <a:endParaRPr lang="es-MX" dirty="0"/>
          </a:p>
        </p:txBody>
      </p:sp>
      <p:sp>
        <p:nvSpPr>
          <p:cNvPr id="14" name="13 Rectángulo"/>
          <p:cNvSpPr/>
          <p:nvPr/>
        </p:nvSpPr>
        <p:spPr>
          <a:xfrm>
            <a:off x="4355438" y="5949177"/>
            <a:ext cx="4572000" cy="646331"/>
          </a:xfrm>
          <a:prstGeom prst="rect">
            <a:avLst/>
          </a:prstGeom>
          <a:scene3d>
            <a:camera prst="orthographicFront"/>
            <a:lightRig rig="threePt" dir="t"/>
          </a:scene3d>
          <a:sp3d>
            <a:bevelT w="114300" prst="hardEdge"/>
          </a:sp3d>
        </p:spPr>
        <p:style>
          <a:lnRef idx="1">
            <a:schemeClr val="accent6"/>
          </a:lnRef>
          <a:fillRef idx="2">
            <a:schemeClr val="accent6"/>
          </a:fillRef>
          <a:effectRef idx="1">
            <a:schemeClr val="accent6"/>
          </a:effectRef>
          <a:fontRef idx="minor">
            <a:schemeClr val="dk1"/>
          </a:fontRef>
        </p:style>
        <p:txBody>
          <a:bodyPr>
            <a:spAutoFit/>
          </a:bodyPr>
          <a:lstStyle/>
          <a:p>
            <a:pPr algn="ctr"/>
            <a:r>
              <a:rPr lang="en-US" dirty="0">
                <a:solidFill>
                  <a:schemeClr val="accent2">
                    <a:lumMod val="75000"/>
                  </a:schemeClr>
                </a:solidFill>
                <a:effectLst>
                  <a:outerShdw blurRad="38100" dist="38100" dir="2700000" algn="tl">
                    <a:srgbClr val="000000">
                      <a:alpha val="43137"/>
                    </a:srgbClr>
                  </a:outerShdw>
                </a:effectLst>
              </a:rPr>
              <a:t>European International Journal of Science and Technology</a:t>
            </a:r>
            <a:endParaRPr lang="es-MX" dirty="0">
              <a:solidFill>
                <a:schemeClr val="accent2">
                  <a:lumMod val="75000"/>
                </a:schemeClr>
              </a:solidFill>
              <a:effectLst>
                <a:outerShdw blurRad="38100" dist="38100" dir="2700000" algn="tl">
                  <a:srgbClr val="000000">
                    <a:alpha val="43137"/>
                  </a:srgbClr>
                </a:outerShdw>
              </a:effectLst>
            </a:endParaRPr>
          </a:p>
        </p:txBody>
      </p:sp>
      <p:sp>
        <p:nvSpPr>
          <p:cNvPr id="16" name="15 Rectángulo"/>
          <p:cNvSpPr/>
          <p:nvPr/>
        </p:nvSpPr>
        <p:spPr>
          <a:xfrm>
            <a:off x="4822804" y="2354420"/>
            <a:ext cx="2053452" cy="369332"/>
          </a:xfrm>
          <a:prstGeom prst="rect">
            <a:avLst/>
          </a:prstGeom>
          <a:effectLst>
            <a:glow rad="63500">
              <a:schemeClr val="accent2">
                <a:satMod val="175000"/>
                <a:alpha val="40000"/>
              </a:schemeClr>
            </a:glow>
          </a:effectLst>
        </p:spPr>
        <p:style>
          <a:lnRef idx="2">
            <a:schemeClr val="accent2">
              <a:shade val="50000"/>
            </a:schemeClr>
          </a:lnRef>
          <a:fillRef idx="1">
            <a:schemeClr val="accent2"/>
          </a:fillRef>
          <a:effectRef idx="0">
            <a:schemeClr val="accent2"/>
          </a:effectRef>
          <a:fontRef idx="minor">
            <a:schemeClr val="lt1"/>
          </a:fontRef>
        </p:style>
        <p:txBody>
          <a:bodyPr wrap="square">
            <a:spAutoFit/>
          </a:bodyPr>
          <a:lstStyle/>
          <a:p>
            <a:pPr algn="ctr"/>
            <a:r>
              <a:rPr lang="es-MX" dirty="0"/>
              <a:t>Material&amp;Design</a:t>
            </a:r>
          </a:p>
        </p:txBody>
      </p:sp>
      <p:sp>
        <p:nvSpPr>
          <p:cNvPr id="17" name="16 Rectángulo"/>
          <p:cNvSpPr/>
          <p:nvPr/>
        </p:nvSpPr>
        <p:spPr>
          <a:xfrm>
            <a:off x="149956" y="4668023"/>
            <a:ext cx="4422044" cy="369332"/>
          </a:xfrm>
          <a:prstGeom prst="rect">
            <a:avLst/>
          </a:prstGeom>
        </p:spPr>
        <p:style>
          <a:lnRef idx="3">
            <a:schemeClr val="lt1"/>
          </a:lnRef>
          <a:fillRef idx="1">
            <a:schemeClr val="accent3"/>
          </a:fillRef>
          <a:effectRef idx="1">
            <a:schemeClr val="accent3"/>
          </a:effectRef>
          <a:fontRef idx="minor">
            <a:schemeClr val="lt1"/>
          </a:fontRef>
        </p:style>
        <p:txBody>
          <a:bodyPr wrap="none">
            <a:spAutoFit/>
          </a:bodyPr>
          <a:lstStyle/>
          <a:p>
            <a:r>
              <a:rPr lang="en-US" dirty="0"/>
              <a:t>Journal of Petroleum Science Research (JPSR)</a:t>
            </a:r>
            <a:endParaRPr lang="es-MX" dirty="0"/>
          </a:p>
        </p:txBody>
      </p:sp>
      <p:sp>
        <p:nvSpPr>
          <p:cNvPr id="18" name="17 Rectángulo"/>
          <p:cNvSpPr/>
          <p:nvPr/>
        </p:nvSpPr>
        <p:spPr>
          <a:xfrm>
            <a:off x="2847087" y="1498376"/>
            <a:ext cx="4572000" cy="646331"/>
          </a:xfrm>
          <a:prstGeom prst="rect">
            <a:avLst/>
          </a:prstGeom>
          <a:effectLst>
            <a:innerShdw blurRad="114300">
              <a:prstClr val="black"/>
            </a:innerShdw>
          </a:effectLst>
        </p:spPr>
        <p:style>
          <a:lnRef idx="2">
            <a:schemeClr val="accent4"/>
          </a:lnRef>
          <a:fillRef idx="1">
            <a:schemeClr val="lt1"/>
          </a:fillRef>
          <a:effectRef idx="0">
            <a:schemeClr val="accent4"/>
          </a:effectRef>
          <a:fontRef idx="minor">
            <a:schemeClr val="dk1"/>
          </a:fontRef>
        </p:style>
        <p:txBody>
          <a:bodyPr>
            <a:spAutoFit/>
          </a:bodyPr>
          <a:lstStyle/>
          <a:p>
            <a:pPr algn="ctr"/>
            <a:r>
              <a:rPr lang="es-MX" b="1" dirty="0">
                <a:solidFill>
                  <a:schemeClr val="bg1">
                    <a:lumMod val="50000"/>
                  </a:schemeClr>
                </a:solidFill>
                <a:effectLst>
                  <a:outerShdw blurRad="38100" dist="38100" dir="2700000" algn="tl">
                    <a:srgbClr val="000000">
                      <a:alpha val="43137"/>
                    </a:srgbClr>
                  </a:outerShdw>
                </a:effectLst>
              </a:rPr>
              <a:t>Revista Internacional de la Educación en Ingeniería, AcademiaJournals.com</a:t>
            </a:r>
          </a:p>
        </p:txBody>
      </p:sp>
      <p:sp>
        <p:nvSpPr>
          <p:cNvPr id="19" name="18 Rectángulo"/>
          <p:cNvSpPr/>
          <p:nvPr/>
        </p:nvSpPr>
        <p:spPr>
          <a:xfrm>
            <a:off x="6432515" y="5427453"/>
            <a:ext cx="2345065" cy="369332"/>
          </a:xfrm>
          <a:prstGeom prst="rect">
            <a:avLst/>
          </a:prstGeom>
        </p:spPr>
        <p:style>
          <a:lnRef idx="3">
            <a:schemeClr val="lt1"/>
          </a:lnRef>
          <a:fillRef idx="1">
            <a:schemeClr val="accent1"/>
          </a:fillRef>
          <a:effectRef idx="1">
            <a:schemeClr val="accent1"/>
          </a:effectRef>
          <a:fontRef idx="minor">
            <a:schemeClr val="lt1"/>
          </a:fontRef>
        </p:style>
        <p:txBody>
          <a:bodyPr wrap="none">
            <a:spAutoFit/>
          </a:bodyPr>
          <a:lstStyle/>
          <a:p>
            <a:pPr algn="ctr"/>
            <a:r>
              <a:rPr lang="es-MX" dirty="0"/>
              <a:t>Revista Tecnoambiente</a:t>
            </a:r>
          </a:p>
        </p:txBody>
      </p:sp>
      <p:sp>
        <p:nvSpPr>
          <p:cNvPr id="20" name="19 Rectángulo"/>
          <p:cNvSpPr/>
          <p:nvPr/>
        </p:nvSpPr>
        <p:spPr>
          <a:xfrm>
            <a:off x="317587" y="6226176"/>
            <a:ext cx="2417650" cy="369332"/>
          </a:xfrm>
          <a:prstGeom prst="rect">
            <a:avLst/>
          </a:prstGeom>
          <a:scene3d>
            <a:camera prst="orthographicFront"/>
            <a:lightRig rig="threePt" dir="t"/>
          </a:scene3d>
          <a:sp3d>
            <a:bevelT prst="relaxedInset"/>
          </a:sp3d>
        </p:spPr>
        <p:style>
          <a:lnRef idx="1">
            <a:schemeClr val="accent4"/>
          </a:lnRef>
          <a:fillRef idx="2">
            <a:schemeClr val="accent4"/>
          </a:fillRef>
          <a:effectRef idx="1">
            <a:schemeClr val="accent4"/>
          </a:effectRef>
          <a:fontRef idx="minor">
            <a:schemeClr val="dk1"/>
          </a:fontRef>
        </p:style>
        <p:txBody>
          <a:bodyPr wrap="none">
            <a:spAutoFit/>
          </a:bodyPr>
          <a:lstStyle/>
          <a:p>
            <a:r>
              <a:rPr lang="es-MX" b="1" dirty="0" err="1">
                <a:solidFill>
                  <a:schemeClr val="accent4">
                    <a:lumMod val="50000"/>
                  </a:schemeClr>
                </a:solidFill>
                <a:latin typeface="Agency FB" panose="020B0503020202020204" pitchFamily="34" charset="0"/>
              </a:rPr>
              <a:t>Bulletin</a:t>
            </a:r>
            <a:r>
              <a:rPr lang="es-MX" b="1" dirty="0">
                <a:solidFill>
                  <a:schemeClr val="accent4">
                    <a:lumMod val="50000"/>
                  </a:schemeClr>
                </a:solidFill>
                <a:latin typeface="Agency FB" panose="020B0503020202020204" pitchFamily="34" charset="0"/>
              </a:rPr>
              <a:t> of </a:t>
            </a:r>
            <a:r>
              <a:rPr lang="es-MX" b="1" dirty="0" err="1">
                <a:solidFill>
                  <a:schemeClr val="accent4">
                    <a:lumMod val="50000"/>
                  </a:schemeClr>
                </a:solidFill>
                <a:latin typeface="Agency FB" panose="020B0503020202020204" pitchFamily="34" charset="0"/>
              </a:rPr>
              <a:t>Materials</a:t>
            </a:r>
            <a:r>
              <a:rPr lang="es-MX" b="1" dirty="0">
                <a:solidFill>
                  <a:schemeClr val="accent4">
                    <a:lumMod val="50000"/>
                  </a:schemeClr>
                </a:solidFill>
                <a:latin typeface="Agency FB" panose="020B0503020202020204" pitchFamily="34" charset="0"/>
              </a:rPr>
              <a:t> </a:t>
            </a:r>
            <a:r>
              <a:rPr lang="es-MX" b="1" dirty="0" err="1">
                <a:solidFill>
                  <a:schemeClr val="accent4">
                    <a:lumMod val="50000"/>
                  </a:schemeClr>
                </a:solidFill>
                <a:latin typeface="Agency FB" panose="020B0503020202020204" pitchFamily="34" charset="0"/>
              </a:rPr>
              <a:t>Science</a:t>
            </a:r>
            <a:endParaRPr lang="es-MX" b="1" dirty="0">
              <a:solidFill>
                <a:schemeClr val="accent4">
                  <a:lumMod val="50000"/>
                </a:schemeClr>
              </a:solidFill>
              <a:latin typeface="Agency FB" panose="020B0503020202020204" pitchFamily="34" charset="0"/>
            </a:endParaRPr>
          </a:p>
        </p:txBody>
      </p:sp>
      <p:sp>
        <p:nvSpPr>
          <p:cNvPr id="21" name="20 Rectángulo"/>
          <p:cNvSpPr/>
          <p:nvPr/>
        </p:nvSpPr>
        <p:spPr>
          <a:xfrm>
            <a:off x="7270770" y="1590709"/>
            <a:ext cx="2088264" cy="369332"/>
          </a:xfrm>
          <a:prstGeom prst="rect">
            <a:avLst/>
          </a:prstGeom>
          <a:scene3d>
            <a:camera prst="isometricOffAxis2Left"/>
            <a:lightRig rig="threePt" dir="t"/>
          </a:scene3d>
          <a:sp3d>
            <a:bevelT/>
          </a:sp3d>
        </p:spPr>
        <p:style>
          <a:lnRef idx="1">
            <a:schemeClr val="accent2"/>
          </a:lnRef>
          <a:fillRef idx="2">
            <a:schemeClr val="accent2"/>
          </a:fillRef>
          <a:effectRef idx="1">
            <a:schemeClr val="accent2"/>
          </a:effectRef>
          <a:fontRef idx="minor">
            <a:schemeClr val="dk1"/>
          </a:fontRef>
        </p:style>
        <p:txBody>
          <a:bodyPr wrap="none">
            <a:spAutoFit/>
          </a:bodyPr>
          <a:lstStyle/>
          <a:p>
            <a:r>
              <a:rPr lang="es-MX" dirty="0"/>
              <a:t>IEEE </a:t>
            </a:r>
            <a:r>
              <a:rPr lang="es-MX" dirty="0" err="1"/>
              <a:t>Sensors</a:t>
            </a:r>
            <a:r>
              <a:rPr lang="es-MX" dirty="0"/>
              <a:t> </a:t>
            </a:r>
            <a:r>
              <a:rPr lang="es-MX" dirty="0" err="1"/>
              <a:t>Journal</a:t>
            </a:r>
            <a:endParaRPr lang="es-MX" dirty="0"/>
          </a:p>
        </p:txBody>
      </p:sp>
    </p:spTree>
    <p:extLst>
      <p:ext uri="{BB962C8B-B14F-4D97-AF65-F5344CB8AC3E}">
        <p14:creationId xmlns:p14="http://schemas.microsoft.com/office/powerpoint/2010/main" val="366427442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33800" y="1556792"/>
            <a:ext cx="8486672" cy="769441"/>
          </a:xfrm>
          <a:prstGeom prst="rect">
            <a:avLst/>
          </a:prstGeom>
        </p:spPr>
        <p:txBody>
          <a:bodyPr wrap="square">
            <a:spAutoFit/>
          </a:bodyPr>
          <a:lstStyle/>
          <a:p>
            <a:pPr marL="285750" indent="-285750" algn="just">
              <a:buFont typeface="Wingdings" panose="05000000000000000000" pitchFamily="2" charset="2"/>
              <a:buChar char="q"/>
            </a:pP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Avances </a:t>
            </a: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en la reorganización de los cuerpos académicos y líneas de generación del conocimiento. </a:t>
            </a:r>
          </a:p>
        </p:txBody>
      </p:sp>
      <p:sp>
        <p:nvSpPr>
          <p:cNvPr id="3" name="2 Rectángulo"/>
          <p:cNvSpPr/>
          <p:nvPr/>
        </p:nvSpPr>
        <p:spPr>
          <a:xfrm>
            <a:off x="611560" y="2690336"/>
            <a:ext cx="7920880" cy="1323439"/>
          </a:xfrm>
          <a:prstGeom prst="rect">
            <a:avLst/>
          </a:prstGeom>
        </p:spPr>
        <p:txBody>
          <a:bodyPr wrap="square">
            <a:spAutoFit/>
          </a:bodyPr>
          <a:lstStyle/>
          <a:p>
            <a:pPr algn="just"/>
            <a:r>
              <a:rPr lang="es-MX" sz="2000" dirty="0">
                <a:solidFill>
                  <a:srgbClr val="00B0F0"/>
                </a:solidFill>
                <a:latin typeface="Comic Sans MS" panose="030F0702030302020204" pitchFamily="66" charset="0"/>
              </a:rPr>
              <a:t>Se realizó una reorganización en el CA-281 “Dinámica de sistemas” y se participó en la convocatoria 2013  dictaminando que se obtuvo un ascenso a </a:t>
            </a:r>
            <a:r>
              <a:rPr lang="es-MX" sz="2000" i="1" u="sng" dirty="0">
                <a:solidFill>
                  <a:srgbClr val="00B0F0"/>
                </a:solidFill>
                <a:effectLst>
                  <a:outerShdw blurRad="38100" dist="38100" dir="2700000" algn="tl">
                    <a:srgbClr val="000000">
                      <a:alpha val="43137"/>
                    </a:srgbClr>
                  </a:outerShdw>
                </a:effectLst>
                <a:latin typeface="Comic Sans MS" panose="030F0702030302020204" pitchFamily="66" charset="0"/>
              </a:rPr>
              <a:t>Cuerpo Académico En consolidación </a:t>
            </a:r>
            <a:r>
              <a:rPr lang="es-MX" sz="2000" dirty="0">
                <a:solidFill>
                  <a:srgbClr val="00B0F0"/>
                </a:solidFill>
                <a:latin typeface="Comic Sans MS" panose="030F0702030302020204" pitchFamily="66" charset="0"/>
              </a:rPr>
              <a:t>(14 de noviembre de 2013)</a:t>
            </a:r>
          </a:p>
        </p:txBody>
      </p:sp>
    </p:spTree>
    <p:extLst>
      <p:ext uri="{BB962C8B-B14F-4D97-AF65-F5344CB8AC3E}">
        <p14:creationId xmlns:p14="http://schemas.microsoft.com/office/powerpoint/2010/main" val="352222038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3" name="2 Rectángulo"/>
          <p:cNvSpPr/>
          <p:nvPr/>
        </p:nvSpPr>
        <p:spPr>
          <a:xfrm>
            <a:off x="1475656" y="2132856"/>
            <a:ext cx="5759638" cy="3970318"/>
          </a:xfrm>
          <a:prstGeom prst="rect">
            <a:avLst/>
          </a:prstGeom>
        </p:spPr>
        <p:txBody>
          <a:bodyPr wrap="square">
            <a:spAutoFit/>
          </a:bodyPr>
          <a:lstStyle/>
          <a:p>
            <a:r>
              <a:rPr lang="es-MX" dirty="0"/>
              <a:t> </a:t>
            </a:r>
            <a:r>
              <a:rPr lang="es-MX" i="1" dirty="0" smtClean="0">
                <a:solidFill>
                  <a:srgbClr val="0070C0"/>
                </a:solidFill>
                <a:effectLst>
                  <a:outerShdw blurRad="38100" dist="38100" dir="2700000" algn="tl">
                    <a:srgbClr val="000000">
                      <a:alpha val="43137"/>
                    </a:srgbClr>
                  </a:outerShdw>
                </a:effectLst>
                <a:latin typeface="Comic Sans MS" panose="030F0702030302020204" pitchFamily="66" charset="0"/>
              </a:rPr>
              <a:t>Integrantes</a:t>
            </a:r>
          </a:p>
          <a:p>
            <a:endParaRPr lang="es-MX" i="1" dirty="0">
              <a:solidFill>
                <a:srgbClr val="0070C0"/>
              </a:solidFill>
              <a:effectLst>
                <a:outerShdw blurRad="38100" dist="38100" dir="2700000" algn="tl">
                  <a:srgbClr val="000000">
                    <a:alpha val="43137"/>
                  </a:srgbClr>
                </a:outerShdw>
              </a:effectLst>
              <a:latin typeface="Comic Sans MS" panose="030F0702030302020204" pitchFamily="66" charset="0"/>
            </a:endParaRPr>
          </a:p>
          <a:p>
            <a:r>
              <a:rPr lang="es-MX" dirty="0">
                <a:solidFill>
                  <a:srgbClr val="0070C0"/>
                </a:solidFill>
                <a:latin typeface="Comic Sans MS" panose="030F0702030302020204" pitchFamily="66" charset="0"/>
              </a:rPr>
              <a:t>Dr. Alfonso C. García Reynoso</a:t>
            </a:r>
          </a:p>
          <a:p>
            <a:r>
              <a:rPr lang="es-MX" dirty="0">
                <a:solidFill>
                  <a:srgbClr val="0070C0"/>
                </a:solidFill>
                <a:latin typeface="Comic Sans MS" panose="030F0702030302020204" pitchFamily="66" charset="0"/>
              </a:rPr>
              <a:t>Dr. Pedro J. García Ramírez</a:t>
            </a:r>
          </a:p>
          <a:p>
            <a:r>
              <a:rPr lang="es-MX" dirty="0">
                <a:solidFill>
                  <a:srgbClr val="0070C0"/>
                </a:solidFill>
                <a:latin typeface="Comic Sans MS" panose="030F0702030302020204" pitchFamily="66" charset="0"/>
              </a:rPr>
              <a:t>M. C. Enrique Ladrón de Guevara Durán</a:t>
            </a:r>
          </a:p>
          <a:p>
            <a:r>
              <a:rPr lang="es-MX" dirty="0">
                <a:solidFill>
                  <a:srgbClr val="0070C0"/>
                </a:solidFill>
                <a:latin typeface="Comic Sans MS" panose="030F0702030302020204" pitchFamily="66" charset="0"/>
              </a:rPr>
              <a:t>M.I. Guillermo Hermida </a:t>
            </a:r>
            <a:r>
              <a:rPr lang="es-MX" dirty="0" err="1">
                <a:solidFill>
                  <a:srgbClr val="0070C0"/>
                </a:solidFill>
                <a:latin typeface="Comic Sans MS" panose="030F0702030302020204" pitchFamily="66" charset="0"/>
              </a:rPr>
              <a:t>Saba</a:t>
            </a:r>
            <a:r>
              <a:rPr lang="es-MX" dirty="0">
                <a:solidFill>
                  <a:srgbClr val="0070C0"/>
                </a:solidFill>
                <a:latin typeface="Comic Sans MS" panose="030F0702030302020204" pitchFamily="66" charset="0"/>
              </a:rPr>
              <a:t>	</a:t>
            </a:r>
          </a:p>
          <a:p>
            <a:r>
              <a:rPr lang="es-MX" dirty="0">
                <a:solidFill>
                  <a:srgbClr val="0070C0"/>
                </a:solidFill>
                <a:latin typeface="Comic Sans MS" panose="030F0702030302020204" pitchFamily="66" charset="0"/>
              </a:rPr>
              <a:t>M. I. Alberto P. </a:t>
            </a:r>
            <a:r>
              <a:rPr lang="es-MX" dirty="0" err="1">
                <a:solidFill>
                  <a:srgbClr val="0070C0"/>
                </a:solidFill>
                <a:latin typeface="Comic Sans MS" panose="030F0702030302020204" pitchFamily="66" charset="0"/>
              </a:rPr>
              <a:t>Lorandi</a:t>
            </a:r>
            <a:r>
              <a:rPr lang="es-MX" dirty="0">
                <a:solidFill>
                  <a:srgbClr val="0070C0"/>
                </a:solidFill>
                <a:latin typeface="Comic Sans MS" panose="030F0702030302020204" pitchFamily="66" charset="0"/>
              </a:rPr>
              <a:t> Medina</a:t>
            </a:r>
          </a:p>
          <a:p>
            <a:r>
              <a:rPr lang="es-MX" dirty="0">
                <a:solidFill>
                  <a:srgbClr val="0070C0"/>
                </a:solidFill>
                <a:latin typeface="Comic Sans MS" panose="030F0702030302020204" pitchFamily="66" charset="0"/>
              </a:rPr>
              <a:t>Dr. Gerardo </a:t>
            </a:r>
            <a:r>
              <a:rPr lang="es-MX" dirty="0" err="1" smtClean="0">
                <a:solidFill>
                  <a:srgbClr val="0070C0"/>
                </a:solidFill>
                <a:latin typeface="Comic Sans MS" panose="030F0702030302020204" pitchFamily="66" charset="0"/>
              </a:rPr>
              <a:t>Ortigoza</a:t>
            </a:r>
            <a:r>
              <a:rPr lang="es-MX" dirty="0" smtClean="0">
                <a:solidFill>
                  <a:srgbClr val="0070C0"/>
                </a:solidFill>
                <a:latin typeface="Comic Sans MS" panose="030F0702030302020204" pitchFamily="66" charset="0"/>
              </a:rPr>
              <a:t>  Capetillo</a:t>
            </a:r>
            <a:endParaRPr lang="es-MX" dirty="0">
              <a:solidFill>
                <a:srgbClr val="0070C0"/>
              </a:solidFill>
              <a:latin typeface="Comic Sans MS" panose="030F0702030302020204" pitchFamily="66" charset="0"/>
            </a:endParaRPr>
          </a:p>
          <a:p>
            <a:r>
              <a:rPr lang="es-MX" dirty="0">
                <a:solidFill>
                  <a:srgbClr val="0070C0"/>
                </a:solidFill>
                <a:latin typeface="Comic Sans MS" panose="030F0702030302020204" pitchFamily="66" charset="0"/>
              </a:rPr>
              <a:t>Dr. Oscar Viveros </a:t>
            </a:r>
            <a:r>
              <a:rPr lang="es-MX" dirty="0" err="1" smtClean="0">
                <a:solidFill>
                  <a:srgbClr val="0070C0"/>
                </a:solidFill>
                <a:latin typeface="Comic Sans MS" panose="030F0702030302020204" pitchFamily="66" charset="0"/>
              </a:rPr>
              <a:t>Cancino</a:t>
            </a:r>
            <a:endParaRPr lang="es-MX" dirty="0" smtClean="0">
              <a:solidFill>
                <a:srgbClr val="0070C0"/>
              </a:solidFill>
              <a:latin typeface="Comic Sans MS" panose="030F0702030302020204" pitchFamily="66" charset="0"/>
            </a:endParaRPr>
          </a:p>
          <a:p>
            <a:r>
              <a:rPr lang="es-MX" dirty="0">
                <a:solidFill>
                  <a:srgbClr val="0070C0"/>
                </a:solidFill>
                <a:latin typeface="Comic Sans MS" panose="030F0702030302020204" pitchFamily="66" charset="0"/>
              </a:rPr>
              <a:t>	</a:t>
            </a:r>
          </a:p>
          <a:p>
            <a:r>
              <a:rPr lang="es-MX" i="1" dirty="0">
                <a:solidFill>
                  <a:srgbClr val="0070C0"/>
                </a:solidFill>
                <a:effectLst>
                  <a:outerShdw blurRad="38100" dist="38100" dir="2700000" algn="tl">
                    <a:srgbClr val="000000">
                      <a:alpha val="43137"/>
                    </a:srgbClr>
                  </a:outerShdw>
                </a:effectLst>
                <a:latin typeface="Comic Sans MS" panose="030F0702030302020204" pitchFamily="66" charset="0"/>
              </a:rPr>
              <a:t>Colaboradores	</a:t>
            </a:r>
          </a:p>
          <a:p>
            <a:r>
              <a:rPr lang="es-MX" dirty="0">
                <a:solidFill>
                  <a:srgbClr val="0070C0"/>
                </a:solidFill>
                <a:latin typeface="Comic Sans MS" panose="030F0702030302020204" pitchFamily="66" charset="0"/>
              </a:rPr>
              <a:t>M.S.I. José Hernández Silva	</a:t>
            </a:r>
          </a:p>
          <a:p>
            <a:r>
              <a:rPr lang="es-MX" dirty="0">
                <a:solidFill>
                  <a:srgbClr val="0070C0"/>
                </a:solidFill>
                <a:latin typeface="Comic Sans MS" panose="030F0702030302020204" pitchFamily="66" charset="0"/>
              </a:rPr>
              <a:t>M.T.R. Javier A. Tiburcio García	</a:t>
            </a:r>
          </a:p>
          <a:p>
            <a:r>
              <a:rPr lang="es-MX" dirty="0">
                <a:solidFill>
                  <a:srgbClr val="0070C0"/>
                </a:solidFill>
                <a:latin typeface="Comic Sans MS" panose="030F0702030302020204" pitchFamily="66" charset="0"/>
              </a:rPr>
              <a:t>Dr. Bonifacio C.A. Peña Pardo	 </a:t>
            </a:r>
          </a:p>
        </p:txBody>
      </p:sp>
      <p:sp>
        <p:nvSpPr>
          <p:cNvPr id="4" name="3 Rectángulo"/>
          <p:cNvSpPr/>
          <p:nvPr/>
        </p:nvSpPr>
        <p:spPr>
          <a:xfrm>
            <a:off x="801065" y="1484784"/>
            <a:ext cx="5726248" cy="523220"/>
          </a:xfrm>
          <a:prstGeom prst="rect">
            <a:avLst/>
          </a:prstGeom>
        </p:spPr>
        <p:txBody>
          <a:bodyPr wrap="none">
            <a:spAutoFit/>
          </a:bodyPr>
          <a:lstStyle/>
          <a:p>
            <a:r>
              <a:rPr lang="es-MX" sz="2800" b="1" dirty="0">
                <a:solidFill>
                  <a:srgbClr val="002060"/>
                </a:solidFill>
                <a:effectLst>
                  <a:outerShdw blurRad="38100" dist="38100" dir="2700000" algn="tl">
                    <a:srgbClr val="000000">
                      <a:alpha val="43137"/>
                    </a:srgbClr>
                  </a:outerShdw>
                </a:effectLst>
                <a:latin typeface="Comic Sans MS" panose="030F0702030302020204" pitchFamily="66" charset="0"/>
              </a:rPr>
              <a:t>CA-281 “Dinámica de sistemas</a:t>
            </a:r>
            <a:r>
              <a:rPr lang="es-MX" dirty="0">
                <a:solidFill>
                  <a:srgbClr val="00B0F0"/>
                </a:solidFill>
                <a:latin typeface="Comic Sans MS" panose="030F0702030302020204" pitchFamily="66" charset="0"/>
              </a:rPr>
              <a:t>” </a:t>
            </a:r>
            <a:endParaRPr lang="es-MX" dirty="0"/>
          </a:p>
        </p:txBody>
      </p:sp>
    </p:spTree>
    <p:extLst>
      <p:ext uri="{BB962C8B-B14F-4D97-AF65-F5344CB8AC3E}">
        <p14:creationId xmlns:p14="http://schemas.microsoft.com/office/powerpoint/2010/main" val="42363976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9" name="8 CuadroTexto"/>
          <p:cNvSpPr txBox="1"/>
          <p:nvPr/>
        </p:nvSpPr>
        <p:spPr>
          <a:xfrm>
            <a:off x="899592" y="960983"/>
            <a:ext cx="5112568"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Innovación Académica y Descentralización para la sustentabilidad</a:t>
            </a:r>
            <a:endParaRPr lang="es-ES" sz="1400" dirty="0">
              <a:solidFill>
                <a:prstClr val="white"/>
              </a:solidFill>
              <a:latin typeface="Estrangelo Edessa" pitchFamily="66" charset="0"/>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3" name="2 Rectángulo"/>
          <p:cNvSpPr/>
          <p:nvPr/>
        </p:nvSpPr>
        <p:spPr>
          <a:xfrm>
            <a:off x="755576" y="2420888"/>
            <a:ext cx="4572000" cy="2800767"/>
          </a:xfrm>
          <a:prstGeom prst="rect">
            <a:avLst/>
          </a:prstGeom>
        </p:spPr>
        <p:txBody>
          <a:bodyPr>
            <a:spAutoFit/>
          </a:bodyPr>
          <a:lstStyle/>
          <a:p>
            <a:r>
              <a:rPr lang="es-MX" sz="2200" i="1" dirty="0">
                <a:solidFill>
                  <a:srgbClr val="0070C0"/>
                </a:solidFill>
                <a:latin typeface="Comic Sans MS" panose="030F0702030302020204" pitchFamily="66" charset="0"/>
              </a:rPr>
              <a:t>Integrantes</a:t>
            </a:r>
          </a:p>
          <a:p>
            <a:r>
              <a:rPr lang="es-MX" sz="2200" dirty="0">
                <a:solidFill>
                  <a:srgbClr val="0070C0"/>
                </a:solidFill>
                <a:latin typeface="Comic Sans MS" panose="030F0702030302020204" pitchFamily="66" charset="0"/>
              </a:rPr>
              <a:t>Dr. Ricardo Orozco Cruz</a:t>
            </a:r>
          </a:p>
          <a:p>
            <a:r>
              <a:rPr lang="es-MX" sz="2200" dirty="0">
                <a:solidFill>
                  <a:srgbClr val="0070C0"/>
                </a:solidFill>
                <a:latin typeface="Comic Sans MS" panose="030F0702030302020204" pitchFamily="66" charset="0"/>
              </a:rPr>
              <a:t>Dr. Ricardo Galván Martínez</a:t>
            </a:r>
          </a:p>
          <a:p>
            <a:r>
              <a:rPr lang="es-MX" sz="2200" dirty="0">
                <a:solidFill>
                  <a:srgbClr val="0070C0"/>
                </a:solidFill>
                <a:latin typeface="Comic Sans MS" panose="030F0702030302020204" pitchFamily="66" charset="0"/>
              </a:rPr>
              <a:t>Dr. José Luis Ramírez </a:t>
            </a:r>
            <a:r>
              <a:rPr lang="es-MX" sz="2200" dirty="0" smtClean="0">
                <a:solidFill>
                  <a:srgbClr val="0070C0"/>
                </a:solidFill>
                <a:latin typeface="Comic Sans MS" panose="030F0702030302020204" pitchFamily="66" charset="0"/>
              </a:rPr>
              <a:t>Reyes</a:t>
            </a:r>
          </a:p>
          <a:p>
            <a:endParaRPr lang="es-MX" sz="2200" dirty="0">
              <a:solidFill>
                <a:srgbClr val="0070C0"/>
              </a:solidFill>
              <a:latin typeface="Comic Sans MS" panose="030F0702030302020204" pitchFamily="66" charset="0"/>
            </a:endParaRPr>
          </a:p>
          <a:p>
            <a:endParaRPr lang="es-MX" sz="2200" dirty="0">
              <a:solidFill>
                <a:srgbClr val="0070C0"/>
              </a:solidFill>
              <a:latin typeface="Comic Sans MS" panose="030F0702030302020204" pitchFamily="66" charset="0"/>
            </a:endParaRPr>
          </a:p>
          <a:p>
            <a:r>
              <a:rPr lang="es-MX" sz="2200" dirty="0">
                <a:solidFill>
                  <a:srgbClr val="0070C0"/>
                </a:solidFill>
                <a:latin typeface="Comic Sans MS" panose="030F0702030302020204" pitchFamily="66" charset="0"/>
              </a:rPr>
              <a:t>Dr. Gonzalo Galicia Aguilar</a:t>
            </a:r>
          </a:p>
          <a:p>
            <a:r>
              <a:rPr lang="es-MX" sz="2200" dirty="0">
                <a:latin typeface="Comic Sans MS" panose="030F0702030302020204" pitchFamily="66" charset="0"/>
              </a:rPr>
              <a:t> 	 </a:t>
            </a:r>
          </a:p>
        </p:txBody>
      </p:sp>
      <p:sp>
        <p:nvSpPr>
          <p:cNvPr id="4" name="3 Rectángulo"/>
          <p:cNvSpPr/>
          <p:nvPr/>
        </p:nvSpPr>
        <p:spPr>
          <a:xfrm>
            <a:off x="467544" y="1346539"/>
            <a:ext cx="8424936" cy="1384995"/>
          </a:xfrm>
          <a:prstGeom prst="rect">
            <a:avLst/>
          </a:prstGeom>
        </p:spPr>
        <p:txBody>
          <a:bodyPr wrap="square">
            <a:spAutoFit/>
          </a:bodyPr>
          <a:lstStyle/>
          <a:p>
            <a:pPr algn="r"/>
            <a:r>
              <a:rPr lang="es-MX" sz="2800" dirty="0">
                <a:solidFill>
                  <a:srgbClr val="002060"/>
                </a:solidFill>
                <a:effectLst>
                  <a:outerShdw blurRad="38100" dist="38100" dir="2700000" algn="tl">
                    <a:srgbClr val="000000">
                      <a:alpha val="43137"/>
                    </a:srgbClr>
                  </a:outerShdw>
                </a:effectLst>
                <a:latin typeface="Comic Sans MS" panose="030F0702030302020204" pitchFamily="66" charset="0"/>
              </a:rPr>
              <a:t>Ingeniería de Corrosión y Protección 	</a:t>
            </a:r>
            <a:r>
              <a:rPr lang="es-MX" sz="2800" dirty="0" smtClean="0">
                <a:solidFill>
                  <a:srgbClr val="002060"/>
                </a:solidFill>
                <a:effectLst>
                  <a:outerShdw blurRad="38100" dist="38100" dir="2700000" algn="tl">
                    <a:srgbClr val="000000">
                      <a:alpha val="43137"/>
                    </a:srgbClr>
                  </a:outerShdw>
                </a:effectLst>
                <a:latin typeface="Comic Sans MS" panose="030F0702030302020204" pitchFamily="66" charset="0"/>
              </a:rPr>
              <a:t>Consolidado </a:t>
            </a:r>
            <a:r>
              <a:rPr lang="es-MX" sz="2800" dirty="0">
                <a:solidFill>
                  <a:srgbClr val="002060"/>
                </a:solidFill>
                <a:effectLst>
                  <a:outerShdw blurRad="38100" dist="38100" dir="2700000" algn="tl">
                    <a:srgbClr val="000000">
                      <a:alpha val="43137"/>
                    </a:srgbClr>
                  </a:outerShdw>
                </a:effectLst>
                <a:latin typeface="Comic Sans MS" panose="030F0702030302020204" pitchFamily="66" charset="0"/>
              </a:rPr>
              <a:t>		                   </a:t>
            </a:r>
            <a:r>
              <a:rPr lang="es-MX" sz="2800" dirty="0" smtClean="0">
                <a:solidFill>
                  <a:srgbClr val="002060"/>
                </a:solidFill>
                <a:effectLst>
                  <a:outerShdw blurRad="38100" dist="38100" dir="2700000" algn="tl">
                    <a:srgbClr val="000000">
                      <a:alpha val="43137"/>
                    </a:srgbClr>
                  </a:outerShdw>
                </a:effectLst>
                <a:latin typeface="Comic Sans MS" panose="030F0702030302020204" pitchFamily="66" charset="0"/>
              </a:rPr>
              <a:t>                        </a:t>
            </a:r>
            <a:r>
              <a:rPr lang="es-MX" sz="2800" dirty="0">
                <a:solidFill>
                  <a:srgbClr val="002060"/>
                </a:solidFill>
                <a:effectLst>
                  <a:outerShdw blurRad="38100" dist="38100" dir="2700000" algn="tl">
                    <a:srgbClr val="000000">
                      <a:alpha val="43137"/>
                    </a:srgbClr>
                  </a:outerShdw>
                </a:effectLst>
                <a:latin typeface="Comic Sans MS" panose="030F0702030302020204" pitchFamily="66" charset="0"/>
              </a:rPr>
              <a:t>P-UVER-CA-245</a:t>
            </a:r>
            <a:r>
              <a:rPr lang="es-MX" dirty="0">
                <a:solidFill>
                  <a:srgbClr val="002060"/>
                </a:solidFill>
                <a:effectLst>
                  <a:outerShdw blurRad="38100" dist="38100" dir="2700000" algn="tl">
                    <a:srgbClr val="000000">
                      <a:alpha val="43137"/>
                    </a:srgbClr>
                  </a:outerShdw>
                </a:effectLst>
              </a:rPr>
              <a:t>	</a:t>
            </a:r>
          </a:p>
        </p:txBody>
      </p:sp>
    </p:spTree>
    <p:extLst>
      <p:ext uri="{BB962C8B-B14F-4D97-AF65-F5344CB8AC3E}">
        <p14:creationId xmlns:p14="http://schemas.microsoft.com/office/powerpoint/2010/main" val="39107714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467544" y="1340768"/>
            <a:ext cx="7938628" cy="1384995"/>
          </a:xfrm>
          <a:prstGeom prst="rect">
            <a:avLst/>
          </a:prstGeom>
        </p:spPr>
        <p:txBody>
          <a:bodyPr wrap="square">
            <a:spAutoFit/>
          </a:bodyPr>
          <a:lstStyle/>
          <a:p>
            <a:pPr algn="r"/>
            <a:r>
              <a:rPr lang="es-MX" sz="2800" dirty="0">
                <a:solidFill>
                  <a:srgbClr val="002060"/>
                </a:solidFill>
                <a:effectLst>
                  <a:outerShdw blurRad="38100" dist="38100" dir="2700000" algn="tl">
                    <a:srgbClr val="000000">
                      <a:alpha val="43137"/>
                    </a:srgbClr>
                  </a:outerShdw>
                </a:effectLst>
                <a:latin typeface="Comic Sans MS" panose="030F0702030302020204" pitchFamily="66" charset="0"/>
              </a:rPr>
              <a:t>Comportamiento de Suelos y Vulnerabilidad Estructural	</a:t>
            </a:r>
            <a:r>
              <a:rPr lang="es-MX" sz="2800" dirty="0" smtClean="0">
                <a:solidFill>
                  <a:srgbClr val="002060"/>
                </a:solidFill>
                <a:effectLst>
                  <a:outerShdw blurRad="38100" dist="38100" dir="2700000" algn="tl">
                    <a:srgbClr val="000000">
                      <a:alpha val="43137"/>
                    </a:srgbClr>
                  </a:outerShdw>
                </a:effectLst>
                <a:latin typeface="Comic Sans MS" panose="030F0702030302020204" pitchFamily="66" charset="0"/>
              </a:rPr>
              <a:t>  </a:t>
            </a:r>
          </a:p>
          <a:p>
            <a:pPr algn="r"/>
            <a:r>
              <a:rPr lang="es-MX" sz="2800" dirty="0" smtClean="0">
                <a:solidFill>
                  <a:srgbClr val="002060"/>
                </a:solidFill>
                <a:effectLst>
                  <a:outerShdw blurRad="38100" dist="38100" dir="2700000" algn="tl">
                    <a:srgbClr val="000000">
                      <a:alpha val="43137"/>
                    </a:srgbClr>
                  </a:outerShdw>
                </a:effectLst>
                <a:latin typeface="Comic Sans MS" panose="030F0702030302020204" pitchFamily="66" charset="0"/>
              </a:rPr>
              <a:t>    </a:t>
            </a:r>
            <a:r>
              <a:rPr lang="es-MX" sz="2800" dirty="0">
                <a:solidFill>
                  <a:srgbClr val="002060"/>
                </a:solidFill>
                <a:effectLst>
                  <a:outerShdw blurRad="38100" dist="38100" dir="2700000" algn="tl">
                    <a:srgbClr val="000000">
                      <a:alpha val="43137"/>
                    </a:srgbClr>
                  </a:outerShdw>
                </a:effectLst>
                <a:latin typeface="Comic Sans MS" panose="030F0702030302020204" pitchFamily="66" charset="0"/>
              </a:rPr>
              <a:t>En Formación			P-UVER-CA-239</a:t>
            </a:r>
            <a:r>
              <a:rPr lang="es-MX" dirty="0"/>
              <a:t>	</a:t>
            </a:r>
          </a:p>
        </p:txBody>
      </p:sp>
      <p:sp>
        <p:nvSpPr>
          <p:cNvPr id="3" name="2 Rectángulo"/>
          <p:cNvSpPr/>
          <p:nvPr/>
        </p:nvSpPr>
        <p:spPr>
          <a:xfrm>
            <a:off x="1115616" y="3212976"/>
            <a:ext cx="5742384" cy="2862322"/>
          </a:xfrm>
          <a:prstGeom prst="rect">
            <a:avLst/>
          </a:prstGeom>
        </p:spPr>
        <p:txBody>
          <a:bodyPr wrap="square">
            <a:spAutoFit/>
          </a:bodyPr>
          <a:lstStyle/>
          <a:p>
            <a:r>
              <a:rPr lang="es-MX" sz="2000" i="1" dirty="0">
                <a:solidFill>
                  <a:srgbClr val="0070C0"/>
                </a:solidFill>
                <a:latin typeface="Comic Sans MS" panose="030F0702030302020204" pitchFamily="66" charset="0"/>
              </a:rPr>
              <a:t>Integrantes</a:t>
            </a:r>
          </a:p>
          <a:p>
            <a:r>
              <a:rPr lang="es-MX" sz="2000" dirty="0">
                <a:solidFill>
                  <a:srgbClr val="0070C0"/>
                </a:solidFill>
                <a:latin typeface="Comic Sans MS" panose="030F0702030302020204" pitchFamily="66" charset="0"/>
              </a:rPr>
              <a:t>Dr. Alejandro Vargas Colorado</a:t>
            </a:r>
          </a:p>
          <a:p>
            <a:r>
              <a:rPr lang="es-MX" sz="2000" dirty="0">
                <a:solidFill>
                  <a:srgbClr val="0070C0"/>
                </a:solidFill>
                <a:latin typeface="Comic Sans MS" panose="030F0702030302020204" pitchFamily="66" charset="0"/>
              </a:rPr>
              <a:t>M. I. Francisco Williams Linera</a:t>
            </a:r>
          </a:p>
          <a:p>
            <a:r>
              <a:rPr lang="es-MX" sz="2000" dirty="0">
                <a:solidFill>
                  <a:srgbClr val="0070C0"/>
                </a:solidFill>
                <a:latin typeface="Comic Sans MS" panose="030F0702030302020204" pitchFamily="66" charset="0"/>
              </a:rPr>
              <a:t>M. I. Guadalupe </a:t>
            </a:r>
            <a:r>
              <a:rPr lang="es-MX" sz="2000" dirty="0" err="1">
                <a:solidFill>
                  <a:srgbClr val="0070C0"/>
                </a:solidFill>
                <a:latin typeface="Comic Sans MS" panose="030F0702030302020204" pitchFamily="66" charset="0"/>
              </a:rPr>
              <a:t>Riquer</a:t>
            </a:r>
            <a:r>
              <a:rPr lang="es-MX" sz="2000" dirty="0">
                <a:solidFill>
                  <a:srgbClr val="0070C0"/>
                </a:solidFill>
                <a:latin typeface="Comic Sans MS" panose="030F0702030302020204" pitchFamily="66" charset="0"/>
              </a:rPr>
              <a:t> Trujillo</a:t>
            </a:r>
          </a:p>
          <a:p>
            <a:r>
              <a:rPr lang="es-MX" sz="2000" dirty="0">
                <a:solidFill>
                  <a:srgbClr val="0070C0"/>
                </a:solidFill>
                <a:latin typeface="Comic Sans MS" panose="030F0702030302020204" pitchFamily="66" charset="0"/>
              </a:rPr>
              <a:t>M. I. Regino Leyva </a:t>
            </a:r>
            <a:r>
              <a:rPr lang="es-MX" sz="2000" dirty="0" err="1">
                <a:solidFill>
                  <a:srgbClr val="0070C0"/>
                </a:solidFill>
                <a:latin typeface="Comic Sans MS" panose="030F0702030302020204" pitchFamily="66" charset="0"/>
              </a:rPr>
              <a:t>Soberanis</a:t>
            </a:r>
            <a:endParaRPr lang="es-MX" sz="2000" dirty="0">
              <a:solidFill>
                <a:srgbClr val="0070C0"/>
              </a:solidFill>
              <a:latin typeface="Comic Sans MS" panose="030F0702030302020204" pitchFamily="66" charset="0"/>
            </a:endParaRPr>
          </a:p>
          <a:p>
            <a:r>
              <a:rPr lang="es-MX" sz="2000" dirty="0" smtClean="0">
                <a:solidFill>
                  <a:srgbClr val="0070C0"/>
                </a:solidFill>
                <a:latin typeface="Comic Sans MS" panose="030F0702030302020204" pitchFamily="66" charset="0"/>
              </a:rPr>
              <a:t>Dra. Abigail </a:t>
            </a:r>
            <a:r>
              <a:rPr lang="es-MX" sz="2000" dirty="0">
                <a:solidFill>
                  <a:srgbClr val="0070C0"/>
                </a:solidFill>
                <a:latin typeface="Comic Sans MS" panose="030F0702030302020204" pitchFamily="66" charset="0"/>
              </a:rPr>
              <a:t>Zamora </a:t>
            </a:r>
            <a:r>
              <a:rPr lang="es-MX" sz="2000" dirty="0" smtClean="0">
                <a:solidFill>
                  <a:srgbClr val="0070C0"/>
                </a:solidFill>
                <a:latin typeface="Comic Sans MS" panose="030F0702030302020204" pitchFamily="66" charset="0"/>
              </a:rPr>
              <a:t>Hernández</a:t>
            </a:r>
          </a:p>
          <a:p>
            <a:endParaRPr lang="es-MX" sz="2000" dirty="0">
              <a:solidFill>
                <a:srgbClr val="0070C0"/>
              </a:solidFill>
              <a:latin typeface="Comic Sans MS" panose="030F0702030302020204" pitchFamily="66" charset="0"/>
            </a:endParaRPr>
          </a:p>
          <a:p>
            <a:r>
              <a:rPr lang="es-MX" sz="2000" i="1" dirty="0">
                <a:solidFill>
                  <a:srgbClr val="0070C0"/>
                </a:solidFill>
                <a:latin typeface="Comic Sans MS" panose="030F0702030302020204" pitchFamily="66" charset="0"/>
              </a:rPr>
              <a:t>Colaborador</a:t>
            </a:r>
            <a:r>
              <a:rPr lang="es-MX" sz="2000" dirty="0">
                <a:solidFill>
                  <a:srgbClr val="0070C0"/>
                </a:solidFill>
                <a:latin typeface="Comic Sans MS" panose="030F0702030302020204" pitchFamily="66" charset="0"/>
              </a:rPr>
              <a:t>	</a:t>
            </a:r>
          </a:p>
          <a:p>
            <a:r>
              <a:rPr lang="es-MX" sz="2000" dirty="0">
                <a:solidFill>
                  <a:srgbClr val="0070C0"/>
                </a:solidFill>
                <a:latin typeface="Comic Sans MS" panose="030F0702030302020204" pitchFamily="66" charset="0"/>
              </a:rPr>
              <a:t>M.E.R. Roberto Rivera </a:t>
            </a:r>
            <a:r>
              <a:rPr lang="es-MX" sz="2000" dirty="0" err="1">
                <a:solidFill>
                  <a:srgbClr val="0070C0"/>
                </a:solidFill>
                <a:latin typeface="Comic Sans MS" panose="030F0702030302020204" pitchFamily="66" charset="0"/>
              </a:rPr>
              <a:t>Baizabal</a:t>
            </a:r>
            <a:r>
              <a:rPr lang="es-MX" dirty="0"/>
              <a:t>	</a:t>
            </a:r>
          </a:p>
        </p:txBody>
      </p:sp>
    </p:spTree>
    <p:extLst>
      <p:ext uri="{BB962C8B-B14F-4D97-AF65-F5344CB8AC3E}">
        <p14:creationId xmlns:p14="http://schemas.microsoft.com/office/powerpoint/2010/main" val="253841323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23528" y="1997839"/>
            <a:ext cx="8496944" cy="2554545"/>
          </a:xfrm>
          <a:prstGeom prst="rect">
            <a:avLst/>
          </a:prstGeom>
        </p:spPr>
        <p:txBody>
          <a:bodyPr wrap="square">
            <a:spAutoFit/>
          </a:bodyPr>
          <a:lstStyle/>
          <a:p>
            <a:pPr algn="just"/>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La Dra. Gloria Inés González López es integrante del UV-CA-159 Consolidado: “Gestión y control de la contaminación ambiental”, de la </a:t>
            </a:r>
            <a:r>
              <a:rPr lang="es-MX" sz="2000" dirty="0" err="1">
                <a:solidFill>
                  <a:srgbClr val="00B0F0"/>
                </a:solidFill>
                <a:effectLst>
                  <a:outerShdw blurRad="38100" dist="38100" dir="2700000" algn="tl">
                    <a:srgbClr val="000000">
                      <a:alpha val="43137"/>
                    </a:srgbClr>
                  </a:outerShdw>
                </a:effectLst>
                <a:latin typeface="Comic Sans MS" panose="030F0702030302020204" pitchFamily="66" charset="0"/>
              </a:rPr>
              <a:t>Fac</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 de Ciencias Químicas de la región Córdoba-Orizaba</a:t>
            </a:r>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a:t>
            </a:r>
          </a:p>
          <a:p>
            <a:pPr algn="just"/>
            <a:endParaRPr lang="es-MX" sz="2000" dirty="0">
              <a:solidFill>
                <a:srgbClr val="00B0F0"/>
              </a:solidFill>
              <a:effectLst>
                <a:outerShdw blurRad="38100" dist="38100" dir="2700000" algn="tl">
                  <a:srgbClr val="000000">
                    <a:alpha val="43137"/>
                  </a:srgbClr>
                </a:outerShdw>
              </a:effectLst>
              <a:latin typeface="Comic Sans MS" panose="030F0702030302020204" pitchFamily="66" charset="0"/>
            </a:endParaRPr>
          </a:p>
          <a:p>
            <a:pPr algn="just"/>
            <a:endPar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endParaRPr>
          </a:p>
          <a:p>
            <a:pPr algn="just"/>
            <a:r>
              <a:rPr lang="es-MX" sz="2000" dirty="0" smtClean="0">
                <a:solidFill>
                  <a:srgbClr val="00B0F0"/>
                </a:solidFill>
                <a:effectLst>
                  <a:outerShdw blurRad="38100" dist="38100" dir="2700000" algn="tl">
                    <a:srgbClr val="000000">
                      <a:alpha val="43137"/>
                    </a:srgbClr>
                  </a:outerShdw>
                </a:effectLst>
                <a:latin typeface="Comic Sans MS" panose="030F0702030302020204" pitchFamily="66" charset="0"/>
              </a:rPr>
              <a:t>La </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Dra. Ma. Estela Montes Carmona es integrante del UV-CA-341 en Formación: “Ingeniería de procesos y desarrollo sustentable”, de la </a:t>
            </a:r>
            <a:r>
              <a:rPr lang="es-MX" sz="2000" dirty="0" err="1">
                <a:solidFill>
                  <a:srgbClr val="00B0F0"/>
                </a:solidFill>
                <a:effectLst>
                  <a:outerShdw blurRad="38100" dist="38100" dir="2700000" algn="tl">
                    <a:srgbClr val="000000">
                      <a:alpha val="43137"/>
                    </a:srgbClr>
                  </a:outerShdw>
                </a:effectLst>
                <a:latin typeface="Comic Sans MS" panose="030F0702030302020204" pitchFamily="66" charset="0"/>
              </a:rPr>
              <a:t>Fac</a:t>
            </a:r>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 de Ingeniería de la región Veracruz-Boca del Río. </a:t>
            </a:r>
          </a:p>
        </p:txBody>
      </p:sp>
    </p:spTree>
    <p:extLst>
      <p:ext uri="{BB962C8B-B14F-4D97-AF65-F5344CB8AC3E}">
        <p14:creationId xmlns:p14="http://schemas.microsoft.com/office/powerpoint/2010/main" val="3060515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23528" y="1556792"/>
            <a:ext cx="8280920" cy="430887"/>
          </a:xfrm>
          <a:prstGeom prst="rect">
            <a:avLst/>
          </a:prstGeom>
        </p:spPr>
        <p:txBody>
          <a:bodyPr wrap="square">
            <a:spAutoFit/>
          </a:bodyPr>
          <a:lstStyle/>
          <a:p>
            <a:pPr marL="285750" indent="-285750">
              <a:buFont typeface="Wingdings" panose="05000000000000000000" pitchFamily="2" charset="2"/>
              <a:buChar char="q"/>
            </a:pP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Participación </a:t>
            </a: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de estudiantes en investigación</a:t>
            </a:r>
          </a:p>
        </p:txBody>
      </p:sp>
      <p:sp>
        <p:nvSpPr>
          <p:cNvPr id="3" name="2 Rectángulo"/>
          <p:cNvSpPr/>
          <p:nvPr/>
        </p:nvSpPr>
        <p:spPr>
          <a:xfrm>
            <a:off x="773832" y="2436800"/>
            <a:ext cx="7830616" cy="1015663"/>
          </a:xfrm>
          <a:prstGeom prst="rect">
            <a:avLst/>
          </a:prstGeom>
        </p:spPr>
        <p:txBody>
          <a:bodyPr wrap="square">
            <a:spAutoFit/>
          </a:bodyPr>
          <a:lstStyle/>
          <a:p>
            <a:pPr algn="just"/>
            <a:r>
              <a:rPr lang="es-MX" sz="2000" dirty="0">
                <a:solidFill>
                  <a:srgbClr val="00B0F0"/>
                </a:solidFill>
                <a:latin typeface="Comic Sans MS" panose="030F0702030302020204" pitchFamily="66" charset="0"/>
              </a:rPr>
              <a:t>Estudiantes de las carreras de </a:t>
            </a:r>
            <a:r>
              <a:rPr lang="es-MX" sz="2000" u="sng" dirty="0">
                <a:solidFill>
                  <a:srgbClr val="00B0F0"/>
                </a:solidFill>
                <a:effectLst>
                  <a:outerShdw blurRad="38100" dist="38100" dir="2700000" algn="tl">
                    <a:srgbClr val="000000">
                      <a:alpha val="43137"/>
                    </a:srgbClr>
                  </a:outerShdw>
                </a:effectLst>
                <a:latin typeface="Comic Sans MS" panose="030F0702030302020204" pitchFamily="66" charset="0"/>
              </a:rPr>
              <a:t>Ing. Civil, Ing. Química e Ing. Metalúrgica</a:t>
            </a:r>
            <a:r>
              <a:rPr lang="es-MX" sz="2000" dirty="0">
                <a:solidFill>
                  <a:srgbClr val="00B0F0"/>
                </a:solidFill>
                <a:latin typeface="Comic Sans MS" panose="030F0702030302020204" pitchFamily="66" charset="0"/>
              </a:rPr>
              <a:t> participan en los proyectos de investigación, sumando un total para este periodo de </a:t>
            </a:r>
            <a:r>
              <a:rPr lang="es-MX" sz="2000" u="sng" dirty="0">
                <a:solidFill>
                  <a:srgbClr val="00B0F0"/>
                </a:solidFill>
                <a:effectLst>
                  <a:outerShdw blurRad="38100" dist="38100" dir="2700000" algn="tl">
                    <a:srgbClr val="000000">
                      <a:alpha val="43137"/>
                    </a:srgbClr>
                  </a:outerShdw>
                </a:effectLst>
                <a:latin typeface="Comic Sans MS" panose="030F0702030302020204" pitchFamily="66" charset="0"/>
              </a:rPr>
              <a:t>25. </a:t>
            </a:r>
          </a:p>
        </p:txBody>
      </p:sp>
    </p:spTree>
    <p:extLst>
      <p:ext uri="{BB962C8B-B14F-4D97-AF65-F5344CB8AC3E}">
        <p14:creationId xmlns:p14="http://schemas.microsoft.com/office/powerpoint/2010/main" val="388405024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13" name="12 CuadroTexto"/>
          <p:cNvSpPr txBox="1"/>
          <p:nvPr/>
        </p:nvSpPr>
        <p:spPr>
          <a:xfrm>
            <a:off x="359532" y="1227530"/>
            <a:ext cx="8424936" cy="769441"/>
          </a:xfrm>
          <a:prstGeom prst="rect">
            <a:avLst/>
          </a:prstGeom>
          <a:noFill/>
        </p:spPr>
        <p:txBody>
          <a:bodyPr wrap="square">
            <a:spAutoFit/>
          </a:bodyPr>
          <a:lstStyle/>
          <a:p>
            <a:pPr algn="ctr">
              <a:defRPr/>
            </a:pPr>
            <a:r>
              <a:rPr lang="es-MX" sz="2200" b="1" dirty="0">
                <a:solidFill>
                  <a:srgbClr val="0070C0"/>
                </a:solidFill>
                <a:effectLst>
                  <a:outerShdw blurRad="38100" dist="38100" dir="2700000" algn="tl">
                    <a:srgbClr val="000000">
                      <a:alpha val="43137"/>
                    </a:srgbClr>
                  </a:outerShdw>
                </a:effectLst>
                <a:latin typeface="Bookman Old Style" panose="02050604050505020204" pitchFamily="18" charset="0"/>
              </a:rPr>
              <a:t>Principales proyectos de </a:t>
            </a:r>
            <a:r>
              <a:rPr lang="es-MX" sz="2200" b="1" dirty="0" smtClean="0">
                <a:solidFill>
                  <a:srgbClr val="0070C0"/>
                </a:solidFill>
                <a:effectLst>
                  <a:outerShdw blurRad="38100" dist="38100" dir="2700000" algn="tl">
                    <a:srgbClr val="000000">
                      <a:alpha val="43137"/>
                    </a:srgbClr>
                  </a:outerShdw>
                </a:effectLst>
                <a:latin typeface="Bookman Old Style" panose="02050604050505020204" pitchFamily="18" charset="0"/>
              </a:rPr>
              <a:t>investigación registrados en el SIREI</a:t>
            </a:r>
            <a:endParaRPr lang="es-MX" sz="2200" b="1" dirty="0">
              <a:solidFill>
                <a:srgbClr val="0070C0"/>
              </a:solidFill>
              <a:effectLst>
                <a:outerShdw blurRad="38100" dist="38100" dir="2700000" algn="tl">
                  <a:srgbClr val="000000">
                    <a:alpha val="43137"/>
                  </a:srgbClr>
                </a:outerShdw>
              </a:effectLst>
              <a:latin typeface="Bookman Old Style" panose="02050604050505020204" pitchFamily="18" charset="0"/>
            </a:endParaRPr>
          </a:p>
        </p:txBody>
      </p:sp>
      <p:grpSp>
        <p:nvGrpSpPr>
          <p:cNvPr id="15" name="Group 10"/>
          <p:cNvGrpSpPr>
            <a:grpSpLocks/>
          </p:cNvGrpSpPr>
          <p:nvPr/>
        </p:nvGrpSpPr>
        <p:grpSpPr bwMode="auto">
          <a:xfrm>
            <a:off x="2069218" y="5862903"/>
            <a:ext cx="1359709" cy="916863"/>
            <a:chOff x="480" y="2256"/>
            <a:chExt cx="1390" cy="1262"/>
          </a:xfrm>
        </p:grpSpPr>
        <p:pic>
          <p:nvPicPr>
            <p:cNvPr id="16" name="Picture 11" descr="PROMEP"/>
            <p:cNvPicPr>
              <a:picLocks noChangeAspect="1" noChangeArrowheads="1"/>
            </p:cNvPicPr>
            <p:nvPr/>
          </p:nvPicPr>
          <p:blipFill>
            <a:blip r:embed="rId3"/>
            <a:srcRect/>
            <a:stretch>
              <a:fillRect/>
            </a:stretch>
          </p:blipFill>
          <p:spPr bwMode="auto">
            <a:xfrm>
              <a:off x="720" y="3217"/>
              <a:ext cx="937" cy="301"/>
            </a:xfrm>
            <a:prstGeom prst="rect">
              <a:avLst/>
            </a:prstGeom>
            <a:ln>
              <a:noFill/>
            </a:ln>
            <a:effectLst>
              <a:outerShdw blurRad="292100" dist="139700" dir="2700000" algn="tl" rotWithShape="0">
                <a:srgbClr val="333333">
                  <a:alpha val="65000"/>
                </a:srgbClr>
              </a:outerShdw>
            </a:effectLst>
          </p:spPr>
        </p:pic>
        <p:pic>
          <p:nvPicPr>
            <p:cNvPr id="17" name="Picture 12" descr="SEP">
              <a:hlinkClick r:id="rId4"/>
            </p:cNvPr>
            <p:cNvPicPr>
              <a:picLocks noChangeAspect="1" noChangeArrowheads="1"/>
            </p:cNvPicPr>
            <p:nvPr/>
          </p:nvPicPr>
          <p:blipFill>
            <a:blip r:embed="rId5"/>
            <a:srcRect/>
            <a:stretch>
              <a:fillRect/>
            </a:stretch>
          </p:blipFill>
          <p:spPr bwMode="auto">
            <a:xfrm>
              <a:off x="480" y="2256"/>
              <a:ext cx="1390" cy="949"/>
            </a:xfrm>
            <a:prstGeom prst="rect">
              <a:avLst/>
            </a:prstGeom>
            <a:ln>
              <a:noFill/>
            </a:ln>
            <a:effectLst>
              <a:outerShdw blurRad="292100" dist="139700" dir="2700000" algn="tl" rotWithShape="0">
                <a:srgbClr val="333333">
                  <a:alpha val="65000"/>
                </a:srgbClr>
              </a:outerShdw>
            </a:effectLst>
          </p:spPr>
        </p:pic>
      </p:grpSp>
      <p:pic>
        <p:nvPicPr>
          <p:cNvPr id="19" name="18 Imagen"/>
          <p:cNvPicPr/>
          <p:nvPr/>
        </p:nvPicPr>
        <p:blipFill>
          <a:blip r:embed="rId6" cstate="print"/>
          <a:srcRect l="1532" t="25376" r="74636" b="55894"/>
          <a:stretch>
            <a:fillRect/>
          </a:stretch>
        </p:blipFill>
        <p:spPr bwMode="auto">
          <a:xfrm>
            <a:off x="4067944" y="6031811"/>
            <a:ext cx="2664296" cy="638615"/>
          </a:xfrm>
          <a:prstGeom prst="rect">
            <a:avLst/>
          </a:prstGeom>
          <a:noFill/>
          <a:ln w="9525">
            <a:noFill/>
            <a:miter lim="800000"/>
            <a:headEnd/>
            <a:tailEnd/>
          </a:ln>
          <a:scene3d>
            <a:camera prst="orthographicFront"/>
            <a:lightRig rig="threePt" dir="t"/>
          </a:scene3d>
          <a:sp3d>
            <a:bevelT/>
          </a:sp3d>
        </p:spPr>
      </p:pic>
      <p:graphicFrame>
        <p:nvGraphicFramePr>
          <p:cNvPr id="14" name="13 Tabla"/>
          <p:cNvGraphicFramePr>
            <a:graphicFrameLocks noGrp="1"/>
          </p:cNvGraphicFramePr>
          <p:nvPr>
            <p:extLst>
              <p:ext uri="{D42A27DB-BD31-4B8C-83A1-F6EECF244321}">
                <p14:modId xmlns:p14="http://schemas.microsoft.com/office/powerpoint/2010/main" val="3237392791"/>
              </p:ext>
            </p:extLst>
          </p:nvPr>
        </p:nvGraphicFramePr>
        <p:xfrm>
          <a:off x="395536" y="1897158"/>
          <a:ext cx="8017579" cy="4310477"/>
        </p:xfrm>
        <a:graphic>
          <a:graphicData uri="http://schemas.openxmlformats.org/drawingml/2006/table">
            <a:tbl>
              <a:tblPr/>
              <a:tblGrid>
                <a:gridCol w="1157151"/>
                <a:gridCol w="2408912"/>
                <a:gridCol w="1084375"/>
                <a:gridCol w="982487"/>
                <a:gridCol w="1091653"/>
                <a:gridCol w="1293001"/>
              </a:tblGrid>
              <a:tr h="341362">
                <a:tc>
                  <a:txBody>
                    <a:bodyPr/>
                    <a:lstStyle/>
                    <a:p>
                      <a:pPr algn="ctr">
                        <a:lnSpc>
                          <a:spcPct val="115000"/>
                        </a:lnSpc>
                        <a:spcAft>
                          <a:spcPts val="1000"/>
                        </a:spcAft>
                      </a:pPr>
                      <a:r>
                        <a:rPr lang="es-MX" sz="1100" b="1" dirty="0">
                          <a:effectLst/>
                          <a:latin typeface="Calibri"/>
                          <a:ea typeface="Times New Roman"/>
                          <a:cs typeface="Calibri"/>
                        </a:rPr>
                        <a:t>PROYECTOS FINANCIADOS</a:t>
                      </a:r>
                      <a:endParaRPr lang="es-MX" sz="1000" dirty="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b="1">
                          <a:effectLst/>
                          <a:latin typeface="Calibri"/>
                          <a:ea typeface="Times New Roman"/>
                          <a:cs typeface="Calibri"/>
                        </a:rPr>
                        <a:t>Nombre del proyecto</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b="1">
                          <a:effectLst/>
                          <a:latin typeface="Calibri"/>
                          <a:ea typeface="Times New Roman"/>
                          <a:cs typeface="Calibri"/>
                        </a:rPr>
                        <a:t>Responsable</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b="1">
                          <a:effectLst/>
                          <a:latin typeface="Calibri"/>
                          <a:ea typeface="Times New Roman"/>
                          <a:cs typeface="Calibri"/>
                        </a:rPr>
                        <a:t>Institución otorgante</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b="1">
                          <a:effectLst/>
                          <a:latin typeface="Calibri"/>
                          <a:ea typeface="Times New Roman"/>
                          <a:cs typeface="Calibri"/>
                        </a:rPr>
                        <a:t>Vigencia</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MX" sz="1100" b="1">
                          <a:effectLst/>
                          <a:latin typeface="Calibri"/>
                          <a:ea typeface="Times New Roman"/>
                          <a:cs typeface="Calibri"/>
                        </a:rPr>
                        <a:t>Monto (en pesos mexicanos)</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5823">
                <a:tc>
                  <a:txBody>
                    <a:bodyPr/>
                    <a:lstStyle/>
                    <a:p>
                      <a:pPr algn="ctr">
                        <a:lnSpc>
                          <a:spcPct val="115000"/>
                        </a:lnSpc>
                        <a:spcAft>
                          <a:spcPts val="0"/>
                        </a:spcAft>
                      </a:pPr>
                      <a:r>
                        <a:rPr lang="es-MX" sz="1000">
                          <a:effectLst/>
                          <a:latin typeface="Calibri"/>
                          <a:ea typeface="Times New Roman"/>
                          <a:cs typeface="Calibri"/>
                        </a:rPr>
                        <a:t>1</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pPr>
                      <a:r>
                        <a:rPr lang="es-ES" sz="1000" dirty="0">
                          <a:effectLst/>
                          <a:latin typeface="Calibri"/>
                          <a:ea typeface="Times New Roman"/>
                          <a:cs typeface="Calibri"/>
                        </a:rPr>
                        <a:t>Contribución a la evaluación del estado de degradación de diversos tipos de acero de refuerzo en concretos carbonatados y contaminados con cloruros</a:t>
                      </a:r>
                      <a:endParaRPr lang="es-MX" sz="1000" dirty="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Orozco Cruz Ricardo</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Fondo Ciencia Básica 2012</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2012-2015</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000" dirty="0">
                          <a:effectLst/>
                          <a:latin typeface="Calibri"/>
                          <a:ea typeface="Times New Roman"/>
                          <a:cs typeface="Calibri"/>
                        </a:rPr>
                        <a:t>600,000.00</a:t>
                      </a:r>
                      <a:endParaRPr lang="es-MX" sz="1000" dirty="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0329">
                <a:tc>
                  <a:txBody>
                    <a:bodyPr/>
                    <a:lstStyle/>
                    <a:p>
                      <a:pPr algn="ctr">
                        <a:lnSpc>
                          <a:spcPct val="115000"/>
                        </a:lnSpc>
                        <a:spcAft>
                          <a:spcPts val="0"/>
                        </a:spcAft>
                      </a:pPr>
                      <a:r>
                        <a:rPr lang="es-MX" sz="1000">
                          <a:effectLst/>
                          <a:latin typeface="Calibri"/>
                          <a:ea typeface="Times New Roman"/>
                          <a:cs typeface="Calibri"/>
                        </a:rPr>
                        <a:t>2</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a:ea typeface="Times New Roman"/>
                          <a:cs typeface="Calibri"/>
                        </a:rPr>
                        <a:t>Laboratorio de Sistemas Dinámicos por Internet 2.</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Lorandi Medina Alberto</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b="1">
                          <a:effectLst/>
                          <a:latin typeface="Calibri"/>
                          <a:ea typeface="Times New Roman"/>
                          <a:cs typeface="Calibri"/>
                        </a:rPr>
                        <a:t>D.G.I.</a:t>
                      </a:r>
                      <a:endParaRPr lang="es-MX" sz="1000">
                        <a:effectLst/>
                        <a:latin typeface="Calibri"/>
                        <a:ea typeface="Times New Roman"/>
                        <a:cs typeface="Calibri"/>
                      </a:endParaRPr>
                    </a:p>
                    <a:p>
                      <a:pPr algn="ctr">
                        <a:lnSpc>
                          <a:spcPct val="115000"/>
                        </a:lnSpc>
                        <a:spcAft>
                          <a:spcPts val="0"/>
                        </a:spcAft>
                      </a:pPr>
                      <a:r>
                        <a:rPr lang="es-MX" sz="1000" b="1">
                          <a:effectLst/>
                          <a:latin typeface="Calibri"/>
                          <a:ea typeface="Times New Roman"/>
                          <a:cs typeface="Calibri"/>
                        </a:rPr>
                        <a:t> </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2009-2014</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000">
                          <a:effectLst/>
                          <a:latin typeface="Calibri"/>
                          <a:ea typeface="Times New Roman"/>
                          <a:cs typeface="Calibri"/>
                        </a:rPr>
                        <a:t>S/M</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620659">
                <a:tc>
                  <a:txBody>
                    <a:bodyPr/>
                    <a:lstStyle/>
                    <a:p>
                      <a:pPr algn="ctr">
                        <a:lnSpc>
                          <a:spcPct val="115000"/>
                        </a:lnSpc>
                        <a:spcAft>
                          <a:spcPts val="0"/>
                        </a:spcAft>
                      </a:pPr>
                      <a:r>
                        <a:rPr lang="es-MX" sz="1000">
                          <a:effectLst/>
                          <a:latin typeface="Calibri"/>
                          <a:ea typeface="Times New Roman"/>
                          <a:cs typeface="Calibri"/>
                        </a:rPr>
                        <a:t>3</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a:ea typeface="Times New Roman"/>
                          <a:cs typeface="Calibri"/>
                        </a:rPr>
                        <a:t>Desarrollo de software y prototipos para el modelado, simulación y control de sistemas dinámicos aplicados a la educación.</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Lorandi Medina Alberto</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b="1">
                          <a:effectLst/>
                          <a:latin typeface="Calibri"/>
                          <a:ea typeface="Times New Roman"/>
                          <a:cs typeface="Calibri"/>
                        </a:rPr>
                        <a:t>D.G.I.</a:t>
                      </a:r>
                      <a:endParaRPr lang="es-MX" sz="1000">
                        <a:effectLst/>
                        <a:latin typeface="Calibri"/>
                        <a:ea typeface="Times New Roman"/>
                        <a:cs typeface="Calibri"/>
                      </a:endParaRPr>
                    </a:p>
                    <a:p>
                      <a:pPr algn="ctr">
                        <a:lnSpc>
                          <a:spcPct val="115000"/>
                        </a:lnSpc>
                        <a:spcAft>
                          <a:spcPts val="0"/>
                        </a:spcAft>
                      </a:pPr>
                      <a:r>
                        <a:rPr lang="es-ES" sz="1000">
                          <a:effectLst/>
                          <a:latin typeface="Calibri"/>
                          <a:ea typeface="Times New Roman"/>
                          <a:cs typeface="Calibri"/>
                        </a:rPr>
                        <a:t> </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2010-2014</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000">
                          <a:effectLst/>
                          <a:latin typeface="Calibri"/>
                          <a:ea typeface="Times New Roman"/>
                          <a:cs typeface="Calibri"/>
                        </a:rPr>
                        <a:t>S/M</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5823">
                <a:tc>
                  <a:txBody>
                    <a:bodyPr/>
                    <a:lstStyle/>
                    <a:p>
                      <a:pPr algn="ctr">
                        <a:lnSpc>
                          <a:spcPct val="115000"/>
                        </a:lnSpc>
                        <a:spcAft>
                          <a:spcPts val="0"/>
                        </a:spcAft>
                      </a:pPr>
                      <a:r>
                        <a:rPr lang="es-MX" sz="1000">
                          <a:effectLst/>
                          <a:latin typeface="Calibri"/>
                          <a:ea typeface="Times New Roman"/>
                          <a:cs typeface="Calibri"/>
                        </a:rPr>
                        <a:t>4</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a:ea typeface="Times New Roman"/>
                          <a:cs typeface="Calibri"/>
                        </a:rPr>
                        <a:t>Determinación de la respuesta dinámica de los suelos de las zonas conurbadas de Coatzacoalcos y Veracruz para el desarrollo de normas técnicas para diseño sísmico del estado de Veracruz</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n-GB" sz="1000">
                          <a:effectLst/>
                          <a:latin typeface="Calibri"/>
                          <a:ea typeface="Times New Roman"/>
                          <a:cs typeface="Calibri"/>
                        </a:rPr>
                        <a:t>Williams Linera Francisco</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b="1">
                          <a:effectLst/>
                          <a:latin typeface="Calibri"/>
                          <a:ea typeface="Times New Roman"/>
                          <a:cs typeface="Calibri"/>
                        </a:rPr>
                        <a:t>FOMIX</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ES" sz="1000">
                          <a:effectLst/>
                          <a:latin typeface="Calibri"/>
                          <a:ea typeface="Times New Roman"/>
                          <a:cs typeface="Calibri"/>
                        </a:rPr>
                        <a:t>2010  2013</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ES" sz="1000">
                          <a:effectLst/>
                          <a:latin typeface="Calibri"/>
                          <a:ea typeface="Times New Roman"/>
                          <a:cs typeface="Calibri"/>
                        </a:rPr>
                        <a:t>1,000,000.00 </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5494">
                <a:tc>
                  <a:txBody>
                    <a:bodyPr/>
                    <a:lstStyle/>
                    <a:p>
                      <a:pPr algn="ctr">
                        <a:lnSpc>
                          <a:spcPct val="115000"/>
                        </a:lnSpc>
                        <a:spcAft>
                          <a:spcPts val="0"/>
                        </a:spcAft>
                      </a:pPr>
                      <a:r>
                        <a:rPr lang="es-MX" sz="1000">
                          <a:effectLst/>
                          <a:latin typeface="Calibri"/>
                          <a:ea typeface="Times New Roman"/>
                          <a:cs typeface="Calibri"/>
                        </a:rPr>
                        <a:t>5</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pPr>
                      <a:r>
                        <a:rPr lang="es-MX" sz="1000">
                          <a:effectLst/>
                          <a:latin typeface="Calibri"/>
                          <a:ea typeface="Times New Roman"/>
                          <a:cs typeface="Calibri"/>
                        </a:rPr>
                        <a:t>Control de la Degradación de Aleaciones base Magnesio mediante Polímeros auto-solventes para Aplicaciones Biomédicas</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a:ea typeface="Times New Roman"/>
                          <a:cs typeface="Calibri"/>
                        </a:rPr>
                        <a:t>Galicia Aguilar Gonzalo</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MX" sz="900" b="1">
                          <a:effectLst/>
                          <a:latin typeface="Calibri"/>
                          <a:cs typeface="Calibri"/>
                        </a:rPr>
                        <a:t>PROMEP</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pPr>
                      <a:r>
                        <a:rPr lang="es-MX" sz="1000">
                          <a:effectLst/>
                          <a:latin typeface="Calibri"/>
                          <a:ea typeface="Times New Roman"/>
                          <a:cs typeface="Calibri"/>
                        </a:rPr>
                        <a:t>2014</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0"/>
                        </a:spcAft>
                      </a:pPr>
                      <a:r>
                        <a:rPr lang="es-MX" sz="1000">
                          <a:effectLst/>
                          <a:latin typeface="Calibri"/>
                          <a:ea typeface="Times New Roman"/>
                          <a:cs typeface="Calibri"/>
                        </a:rPr>
                        <a:t>300,000.00</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75823">
                <a:tc>
                  <a:txBody>
                    <a:bodyPr/>
                    <a:lstStyle/>
                    <a:p>
                      <a:pPr algn="ctr">
                        <a:lnSpc>
                          <a:spcPct val="115000"/>
                        </a:lnSpc>
                        <a:spcAft>
                          <a:spcPts val="1000"/>
                        </a:spcAft>
                      </a:pPr>
                      <a:r>
                        <a:rPr lang="es-MX" sz="1000" dirty="0">
                          <a:effectLst/>
                          <a:latin typeface="Calibri"/>
                          <a:ea typeface="Times New Roman"/>
                          <a:cs typeface="Calibri"/>
                        </a:rPr>
                        <a:t>6</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s-MX" sz="1000">
                          <a:effectLst/>
                          <a:latin typeface="Calibri"/>
                          <a:ea typeface="Times New Roman"/>
                          <a:cs typeface="Calibri"/>
                        </a:rPr>
                        <a:t>Caracterización de microorganismos para aplicaciones biotecnológicas</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s-MX" sz="1000">
                          <a:effectLst/>
                          <a:latin typeface="Calibri"/>
                          <a:ea typeface="Times New Roman"/>
                          <a:cs typeface="Calibri"/>
                        </a:rPr>
                        <a:t>Vásquez Márquez Alejandra</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tabLst>
                          <a:tab pos="2700020" algn="ctr"/>
                          <a:tab pos="5400040" algn="r"/>
                          <a:tab pos="449580" algn="l"/>
                        </a:tabLst>
                      </a:pPr>
                      <a:r>
                        <a:rPr lang="es-MX" sz="1000">
                          <a:effectLst/>
                          <a:latin typeface="Calibri"/>
                          <a:ea typeface="Times New Roman"/>
                          <a:cs typeface="Calibri"/>
                        </a:rPr>
                        <a:t>Centro de Investigación en Biotecnología Aplicada (CIBA)</a:t>
                      </a: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1000"/>
                        </a:spcAft>
                      </a:pPr>
                      <a:r>
                        <a:rPr lang="es-ES" sz="1000">
                          <a:effectLst/>
                          <a:latin typeface="Calibri"/>
                          <a:ea typeface="Times New Roman"/>
                          <a:cs typeface="Calibri"/>
                        </a:rPr>
                        <a:t>2014</a:t>
                      </a:r>
                      <a:endParaRPr lang="es-MX" sz="100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a:lnSpc>
                          <a:spcPct val="115000"/>
                        </a:lnSpc>
                        <a:spcAft>
                          <a:spcPts val="1000"/>
                        </a:spcAft>
                      </a:pPr>
                      <a:r>
                        <a:rPr lang="es-ES" sz="1000" dirty="0">
                          <a:effectLst/>
                          <a:latin typeface="Calibri"/>
                          <a:ea typeface="Times New Roman"/>
                          <a:cs typeface="Calibri"/>
                        </a:rPr>
                        <a:t>30,000.00</a:t>
                      </a:r>
                      <a:endParaRPr lang="es-MX" sz="1000" dirty="0">
                        <a:effectLst/>
                        <a:latin typeface="Calibri"/>
                        <a:ea typeface="Times New Roman"/>
                        <a:cs typeface="Calibri"/>
                      </a:endParaRPr>
                    </a:p>
                  </a:txBody>
                  <a:tcPr marL="63936" marR="6393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3" name="2 Rectángulo"/>
          <p:cNvSpPr/>
          <p:nvPr/>
        </p:nvSpPr>
        <p:spPr>
          <a:xfrm>
            <a:off x="319510" y="1255897"/>
            <a:ext cx="8568952" cy="3108543"/>
          </a:xfrm>
          <a:prstGeom prst="rect">
            <a:avLst/>
          </a:prstGeom>
        </p:spPr>
        <p:txBody>
          <a:bodyPr wrap="square">
            <a:spAutoFit/>
          </a:bodyPr>
          <a:lstStyle/>
          <a:p>
            <a:r>
              <a:rPr lang="es-MX" sz="2000" b="1" dirty="0" smtClean="0">
                <a:solidFill>
                  <a:srgbClr val="002060"/>
                </a:solidFill>
                <a:effectLst>
                  <a:outerShdw blurRad="38100" dist="38100" dir="2700000" algn="tl">
                    <a:srgbClr val="000000">
                      <a:alpha val="43137"/>
                    </a:srgbClr>
                  </a:outerShdw>
                </a:effectLst>
                <a:latin typeface="Comic Sans MS" panose="030F0702030302020204" pitchFamily="66" charset="0"/>
              </a:rPr>
              <a:t>II. </a:t>
            </a:r>
            <a:r>
              <a:rPr lang="es-MX" sz="2400" b="1" dirty="0" smtClean="0">
                <a:solidFill>
                  <a:srgbClr val="002060"/>
                </a:solidFill>
                <a:effectLst>
                  <a:outerShdw blurRad="38100" dist="38100" dir="2700000" algn="tl">
                    <a:srgbClr val="000000">
                      <a:alpha val="43137"/>
                    </a:srgbClr>
                  </a:outerShdw>
                </a:effectLst>
                <a:latin typeface="Comic Sans MS" panose="030F0702030302020204" pitchFamily="66" charset="0"/>
              </a:rPr>
              <a:t>Presencia </a:t>
            </a:r>
            <a:r>
              <a:rPr lang="es-MX" sz="2400" b="1" dirty="0">
                <a:solidFill>
                  <a:srgbClr val="002060"/>
                </a:solidFill>
                <a:effectLst>
                  <a:outerShdw blurRad="38100" dist="38100" dir="2700000" algn="tl">
                    <a:srgbClr val="000000">
                      <a:alpha val="43137"/>
                    </a:srgbClr>
                  </a:outerShdw>
                </a:effectLst>
                <a:latin typeface="Comic Sans MS" panose="030F0702030302020204" pitchFamily="66" charset="0"/>
              </a:rPr>
              <a:t>en el entorno con pertinencia e impacto social</a:t>
            </a:r>
          </a:p>
          <a:p>
            <a:pPr marL="457200" indent="-457200">
              <a:buAutoNum type="arabicPeriod" startAt="6"/>
            </a:pPr>
            <a:r>
              <a:rPr lang="es-MX" sz="2000" dirty="0" smtClean="0">
                <a:solidFill>
                  <a:srgbClr val="0070C0"/>
                </a:solidFill>
                <a:effectLst>
                  <a:outerShdw blurRad="38100" dist="38100" dir="2700000" algn="tl">
                    <a:srgbClr val="000000">
                      <a:alpha val="43137"/>
                    </a:srgbClr>
                  </a:outerShdw>
                </a:effectLst>
                <a:latin typeface="Comic Sans MS" panose="030F0702030302020204" pitchFamily="66" charset="0"/>
              </a:rPr>
              <a:t>Reconocimiento </a:t>
            </a:r>
            <a:r>
              <a:rPr lang="es-MX" sz="2000" dirty="0">
                <a:solidFill>
                  <a:srgbClr val="0070C0"/>
                </a:solidFill>
                <a:effectLst>
                  <a:outerShdw blurRad="38100" dist="38100" dir="2700000" algn="tl">
                    <a:srgbClr val="000000">
                      <a:alpha val="43137"/>
                    </a:srgbClr>
                  </a:outerShdw>
                </a:effectLst>
                <a:latin typeface="Comic Sans MS" panose="030F0702030302020204" pitchFamily="66" charset="0"/>
              </a:rPr>
              <a:t>e impacto de la UV en la </a:t>
            </a:r>
            <a:r>
              <a:rPr lang="es-MX" sz="2000" dirty="0" smtClean="0">
                <a:solidFill>
                  <a:srgbClr val="0070C0"/>
                </a:solidFill>
                <a:effectLst>
                  <a:outerShdw blurRad="38100" dist="38100" dir="2700000" algn="tl">
                    <a:srgbClr val="000000">
                      <a:alpha val="43137"/>
                    </a:srgbClr>
                  </a:outerShdw>
                </a:effectLst>
                <a:latin typeface="Comic Sans MS" panose="030F0702030302020204" pitchFamily="66" charset="0"/>
              </a:rPr>
              <a:t>sociedad</a:t>
            </a:r>
          </a:p>
          <a:p>
            <a:endParaRPr lang="es-MX" sz="2000" dirty="0">
              <a:solidFill>
                <a:srgbClr val="0070C0"/>
              </a:solidFill>
              <a:effectLst>
                <a:outerShdw blurRad="38100" dist="38100" dir="2700000" algn="tl">
                  <a:srgbClr val="000000">
                    <a:alpha val="43137"/>
                  </a:srgbClr>
                </a:outerShdw>
              </a:effectLst>
              <a:latin typeface="Comic Sans MS" panose="030F0702030302020204" pitchFamily="66" charset="0"/>
            </a:endParaRPr>
          </a:p>
          <a:p>
            <a:pPr marL="285750" indent="-285750" algn="just">
              <a:buFont typeface="Wingdings" panose="05000000000000000000" pitchFamily="2" charset="2"/>
              <a:buChar char="q"/>
            </a:pP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Presencia </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nacional e internacional </a:t>
            </a: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mediante publicaciones</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 seminarios y eventos</a:t>
            </a: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a:t>
            </a:r>
          </a:p>
          <a:p>
            <a:pPr algn="just"/>
            <a:endParaRPr lang="es-MX" dirty="0">
              <a:solidFill>
                <a:srgbClr val="00B050"/>
              </a:solidFill>
              <a:effectLst>
                <a:outerShdw blurRad="38100" dist="38100" dir="2700000" algn="tl">
                  <a:srgbClr val="000000">
                    <a:alpha val="43137"/>
                  </a:srgbClr>
                </a:outerShdw>
              </a:effectLst>
              <a:latin typeface="Comic Sans MS" panose="030F0702030302020204" pitchFamily="66" charset="0"/>
            </a:endParaRPr>
          </a:p>
          <a:p>
            <a:pPr algn="just"/>
            <a:r>
              <a:rPr lang="es-MX" dirty="0">
                <a:solidFill>
                  <a:srgbClr val="00B0F0"/>
                </a:solidFill>
                <a:latin typeface="Comic Sans MS" panose="030F0702030302020204" pitchFamily="66" charset="0"/>
              </a:rPr>
              <a:t>Los integrantes del CAF Comportamiento de Suelos y Vulnerabilidad Estructural, formaron parte del Comité Organizador del XIX Congreso Nacional de Ingeniería Sísmica del 6 al 9 de </a:t>
            </a:r>
            <a:r>
              <a:rPr lang="es-MX" dirty="0" smtClean="0">
                <a:solidFill>
                  <a:srgbClr val="00B0F0"/>
                </a:solidFill>
                <a:latin typeface="Comic Sans MS" panose="030F0702030302020204" pitchFamily="66" charset="0"/>
              </a:rPr>
              <a:t>noviembre</a:t>
            </a:r>
            <a:r>
              <a:rPr lang="es-MX" dirty="0">
                <a:solidFill>
                  <a:srgbClr val="00B0F0"/>
                </a:solidFill>
                <a:latin typeface="Comic Sans MS" panose="030F0702030302020204" pitchFamily="66" charset="0"/>
              </a:rPr>
              <a:t> </a:t>
            </a:r>
            <a:r>
              <a:rPr lang="es-MX" dirty="0" smtClean="0">
                <a:solidFill>
                  <a:srgbClr val="00B0F0"/>
                </a:solidFill>
                <a:latin typeface="Comic Sans MS" panose="030F0702030302020204" pitchFamily="66" charset="0"/>
              </a:rPr>
              <a:t>de 2013.</a:t>
            </a:r>
            <a:endParaRPr lang="es-MX" dirty="0">
              <a:solidFill>
                <a:srgbClr val="00B0F0"/>
              </a:solidFill>
              <a:latin typeface="Comic Sans MS" panose="030F0702030302020204" pitchFamily="66" charset="0"/>
            </a:endParaRPr>
          </a:p>
        </p:txBody>
      </p:sp>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9547" y="5085184"/>
            <a:ext cx="3590925" cy="792163"/>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17410"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487" t="22015" r="67075" b="9515"/>
          <a:stretch/>
        </p:blipFill>
        <p:spPr bwMode="auto">
          <a:xfrm>
            <a:off x="2915816" y="1916832"/>
            <a:ext cx="3726394" cy="47127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sp>
        <p:nvSpPr>
          <p:cNvPr id="3" name="2 Rectángulo"/>
          <p:cNvSpPr/>
          <p:nvPr/>
        </p:nvSpPr>
        <p:spPr>
          <a:xfrm>
            <a:off x="265820" y="1340768"/>
            <a:ext cx="8698668" cy="369332"/>
          </a:xfrm>
          <a:prstGeom prst="rect">
            <a:avLst/>
          </a:prstGeom>
        </p:spPr>
        <p:txBody>
          <a:bodyPr wrap="square">
            <a:spAutoFit/>
          </a:bodyPr>
          <a:lstStyle/>
          <a:p>
            <a:pPr marL="285750" indent="-285750">
              <a:buFont typeface="Wingdings" panose="05000000000000000000" pitchFamily="2" charset="2"/>
              <a:buChar char="q"/>
            </a:pP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Difusión </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del quehacer científico, académico, artístico </a:t>
            </a: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y </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cultural de la UV.</a:t>
            </a:r>
          </a:p>
        </p:txBody>
      </p:sp>
    </p:spTree>
    <p:extLst>
      <p:ext uri="{BB962C8B-B14F-4D97-AF65-F5344CB8AC3E}">
        <p14:creationId xmlns:p14="http://schemas.microsoft.com/office/powerpoint/2010/main" val="351423157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r>
              <a:rPr lang="es-MX" dirty="0"/>
              <a:t>“Contribuciones en la Disminución del Riesgo Sísmico en Veracruz”,</a:t>
            </a:r>
            <a:endParaRPr lang="es-ES" dirty="0"/>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202531" y="1051698"/>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1843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27667" t="18327" r="47152" b="8022"/>
          <a:stretch/>
        </p:blipFill>
        <p:spPr bwMode="auto">
          <a:xfrm>
            <a:off x="349788" y="1073641"/>
            <a:ext cx="3276364" cy="56972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6671" y="4164540"/>
            <a:ext cx="4372746" cy="261453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32042" y="1910042"/>
            <a:ext cx="3770589" cy="225449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3 Rectángulo"/>
          <p:cNvSpPr/>
          <p:nvPr/>
        </p:nvSpPr>
        <p:spPr>
          <a:xfrm>
            <a:off x="3821085" y="1274703"/>
            <a:ext cx="4572000" cy="646331"/>
          </a:xfrm>
          <a:prstGeom prst="rect">
            <a:avLst/>
          </a:prstGeom>
        </p:spPr>
        <p:txBody>
          <a:bodyPr>
            <a:spAutoFit/>
          </a:bodyPr>
          <a:lstStyle/>
          <a:p>
            <a:pPr algn="ctr"/>
            <a:r>
              <a:rPr lang="es-MX" dirty="0">
                <a:solidFill>
                  <a:srgbClr val="0070C0"/>
                </a:solidFill>
                <a:effectLst>
                  <a:outerShdw blurRad="38100" dist="38100" dir="2700000" algn="tl">
                    <a:srgbClr val="000000">
                      <a:alpha val="43137"/>
                    </a:srgbClr>
                  </a:outerShdw>
                </a:effectLst>
                <a:latin typeface="Comic Sans MS" panose="030F0702030302020204" pitchFamily="66" charset="0"/>
              </a:rPr>
              <a:t>“Contribuciones en la Disminución del Riesgo Sísmico en Veracruz</a:t>
            </a:r>
            <a:r>
              <a:rPr lang="es-MX" dirty="0" smtClean="0">
                <a:solidFill>
                  <a:srgbClr val="0070C0"/>
                </a:solidFill>
                <a:effectLst>
                  <a:outerShdw blurRad="38100" dist="38100" dir="2700000" algn="tl">
                    <a:srgbClr val="000000">
                      <a:alpha val="43137"/>
                    </a:srgbClr>
                  </a:outerShdw>
                </a:effectLst>
                <a:latin typeface="Comic Sans MS" panose="030F0702030302020204" pitchFamily="66" charset="0"/>
              </a:rPr>
              <a:t>”</a:t>
            </a:r>
            <a:endParaRPr lang="es-MX" dirty="0">
              <a:solidFill>
                <a:srgbClr val="0070C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20733304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2" name="1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484784"/>
            <a:ext cx="4335534" cy="2592288"/>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2 Imagen"/>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24065" y="3645024"/>
            <a:ext cx="4131883" cy="24705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2073330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59532" y="1556792"/>
            <a:ext cx="7632848" cy="1692771"/>
          </a:xfrm>
          <a:prstGeom prst="rect">
            <a:avLst/>
          </a:prstGeom>
        </p:spPr>
        <p:txBody>
          <a:bodyPr wrap="square">
            <a:spAutoFit/>
          </a:bodyPr>
          <a:lstStyle/>
          <a:p>
            <a:pPr marL="285750" indent="-285750">
              <a:buFont typeface="Wingdings" panose="05000000000000000000" pitchFamily="2" charset="2"/>
              <a:buChar char="q"/>
            </a:pPr>
            <a:r>
              <a:rPr lang="es-MX" sz="2200" dirty="0">
                <a:solidFill>
                  <a:srgbClr val="00B050"/>
                </a:solidFill>
                <a:effectLst>
                  <a:outerShdw blurRad="38100" dist="38100" dir="2700000" algn="tl">
                    <a:srgbClr val="000000">
                      <a:alpha val="43137"/>
                    </a:srgbClr>
                  </a:outerShdw>
                </a:effectLst>
                <a:latin typeface="Comic Sans MS" panose="030F0702030302020204" pitchFamily="66" charset="0"/>
              </a:rPr>
              <a:t>Plan de Protección Civil por entidad </a:t>
            </a:r>
            <a:r>
              <a:rPr lang="es-MX" sz="2200" dirty="0" smtClean="0">
                <a:solidFill>
                  <a:srgbClr val="00B050"/>
                </a:solidFill>
                <a:effectLst>
                  <a:outerShdw blurRad="38100" dist="38100" dir="2700000" algn="tl">
                    <a:srgbClr val="000000">
                      <a:alpha val="43137"/>
                    </a:srgbClr>
                  </a:outerShdw>
                </a:effectLst>
                <a:latin typeface="Comic Sans MS" panose="030F0702030302020204" pitchFamily="66" charset="0"/>
              </a:rPr>
              <a:t>académica</a:t>
            </a:r>
          </a:p>
          <a:p>
            <a:endParaRPr lang="es-MX" sz="2200" dirty="0">
              <a:solidFill>
                <a:srgbClr val="00B050"/>
              </a:solidFill>
              <a:effectLst>
                <a:outerShdw blurRad="38100" dist="38100" dir="2700000" algn="tl">
                  <a:srgbClr val="000000">
                    <a:alpha val="43137"/>
                  </a:srgbClr>
                </a:outerShdw>
              </a:effectLst>
              <a:latin typeface="Comic Sans MS" panose="030F0702030302020204" pitchFamily="66" charset="0"/>
            </a:endParaRPr>
          </a:p>
          <a:p>
            <a:pPr algn="just"/>
            <a:r>
              <a:rPr lang="es-MX" sz="2000" dirty="0">
                <a:solidFill>
                  <a:srgbClr val="00B0F0"/>
                </a:solidFill>
                <a:effectLst>
                  <a:outerShdw blurRad="38100" dist="38100" dir="2700000" algn="tl">
                    <a:srgbClr val="000000">
                      <a:alpha val="43137"/>
                    </a:srgbClr>
                  </a:outerShdw>
                </a:effectLst>
                <a:latin typeface="Comic Sans MS" panose="030F0702030302020204" pitchFamily="66" charset="0"/>
              </a:rPr>
              <a:t>Se ha señalizado las salidas de emergencia en la entidad, así como se mantienen en condiciones óptimas los extinguidores, se apoya en la campaña ¿Y dónde está el dengue? </a:t>
            </a:r>
          </a:p>
        </p:txBody>
      </p:sp>
      <p:pic>
        <p:nvPicPr>
          <p:cNvPr id="225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3789040"/>
            <a:ext cx="4597400" cy="136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07333049"/>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5125" name="Picture 5" descr="C:\Users\emontes\AppData\Local\Microsoft\Windows\Temporary Internet Files\Content.IE5\EDC0ZKS2\DSC02212.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6073"/>
          <a:stretch/>
        </p:blipFill>
        <p:spPr bwMode="auto">
          <a:xfrm>
            <a:off x="3557298" y="4983058"/>
            <a:ext cx="2101411" cy="1614920"/>
          </a:xfrm>
          <a:prstGeom prst="rect">
            <a:avLst/>
          </a:prstGeom>
          <a:noFill/>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pic>
        <p:nvPicPr>
          <p:cNvPr id="5126" name="Picture 6" descr="C:\Users\emontes\AppData\Local\Microsoft\Windows\Temporary Internet Files\Content.IE5\EDC0ZKS2\DSC02213.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00967" y="3630278"/>
            <a:ext cx="2880320" cy="2160240"/>
          </a:xfrm>
          <a:prstGeom prst="rect">
            <a:avLst/>
          </a:prstGeom>
          <a:noFill/>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3" name="2 CuadroTexto"/>
          <p:cNvSpPr txBox="1"/>
          <p:nvPr/>
        </p:nvSpPr>
        <p:spPr>
          <a:xfrm>
            <a:off x="336284" y="3032529"/>
            <a:ext cx="2336222" cy="646331"/>
          </a:xfrm>
          <a:prstGeom prst="rect">
            <a:avLst/>
          </a:prstGeom>
          <a:scene3d>
            <a:camera prst="orthographicFront"/>
            <a:lightRig rig="threePt" dir="t"/>
          </a:scene3d>
          <a:sp3d>
            <a:bevelT w="152400" h="50800" prst="softRound"/>
          </a:sp3d>
        </p:spPr>
        <p:style>
          <a:lnRef idx="1">
            <a:schemeClr val="dk1"/>
          </a:lnRef>
          <a:fillRef idx="3">
            <a:schemeClr val="dk1"/>
          </a:fillRef>
          <a:effectRef idx="2">
            <a:schemeClr val="dk1"/>
          </a:effectRef>
          <a:fontRef idx="minor">
            <a:schemeClr val="lt1"/>
          </a:fontRef>
        </p:style>
        <p:txBody>
          <a:bodyPr wrap="square" rtlCol="0">
            <a:spAutoFit/>
          </a:bodyPr>
          <a:lstStyle/>
          <a:p>
            <a:pPr algn="ctr"/>
            <a:r>
              <a:rPr lang="es-MX" sz="3600" dirty="0" err="1" smtClean="0">
                <a:effectLst>
                  <a:outerShdw blurRad="38100" dist="38100" dir="2700000" algn="tl">
                    <a:srgbClr val="000000">
                      <a:alpha val="43137"/>
                    </a:srgbClr>
                  </a:outerShdw>
                </a:effectLst>
                <a:latin typeface="Bradley Hand ITC" panose="03070402050302030203" pitchFamily="66" charset="0"/>
              </a:rPr>
              <a:t>Pilotón</a:t>
            </a:r>
            <a:r>
              <a:rPr lang="es-MX" sz="3600" dirty="0" smtClean="0">
                <a:effectLst>
                  <a:outerShdw blurRad="38100" dist="38100" dir="2700000" algn="tl">
                    <a:srgbClr val="000000">
                      <a:alpha val="43137"/>
                    </a:srgbClr>
                  </a:outerShdw>
                </a:effectLst>
                <a:latin typeface="Bradley Hand ITC" panose="03070402050302030203" pitchFamily="66" charset="0"/>
              </a:rPr>
              <a:t>    </a:t>
            </a:r>
            <a:endParaRPr lang="es-MX" sz="3600" dirty="0">
              <a:effectLst>
                <a:outerShdw blurRad="38100" dist="38100" dir="2700000" algn="tl">
                  <a:srgbClr val="000000">
                    <a:alpha val="43137"/>
                  </a:srgbClr>
                </a:outerShdw>
              </a:effectLst>
              <a:latin typeface="Bradley Hand ITC" panose="03070402050302030203" pitchFamily="66" charset="0"/>
            </a:endParaRPr>
          </a:p>
        </p:txBody>
      </p:sp>
      <p:sp>
        <p:nvSpPr>
          <p:cNvPr id="4" name="3 Rectángulo"/>
          <p:cNvSpPr/>
          <p:nvPr/>
        </p:nvSpPr>
        <p:spPr>
          <a:xfrm>
            <a:off x="323528" y="1274703"/>
            <a:ext cx="8568952" cy="1384995"/>
          </a:xfrm>
          <a:prstGeom prst="rect">
            <a:avLst/>
          </a:prstGeom>
        </p:spPr>
        <p:txBody>
          <a:bodyPr wrap="square">
            <a:spAutoFit/>
          </a:bodyPr>
          <a:lstStyle/>
          <a:p>
            <a:r>
              <a:rPr lang="es-MX" sz="2400" b="1" dirty="0" smtClean="0">
                <a:solidFill>
                  <a:srgbClr val="002060"/>
                </a:solidFill>
                <a:effectLst>
                  <a:outerShdw blurRad="38100" dist="38100" dir="2700000" algn="tl">
                    <a:srgbClr val="000000">
                      <a:alpha val="43137"/>
                    </a:srgbClr>
                  </a:outerShdw>
                </a:effectLst>
                <a:latin typeface="Comic Sans MS" panose="030F0702030302020204" pitchFamily="66" charset="0"/>
              </a:rPr>
              <a:t>7. Fortalecimiento </a:t>
            </a:r>
            <a:r>
              <a:rPr lang="es-MX" sz="2400" b="1" dirty="0">
                <a:solidFill>
                  <a:srgbClr val="002060"/>
                </a:solidFill>
                <a:effectLst>
                  <a:outerShdw blurRad="38100" dist="38100" dir="2700000" algn="tl">
                    <a:srgbClr val="000000">
                      <a:alpha val="43137"/>
                    </a:srgbClr>
                  </a:outerShdw>
                </a:effectLst>
                <a:latin typeface="Comic Sans MS" panose="030F0702030302020204" pitchFamily="66" charset="0"/>
              </a:rPr>
              <a:t>de la vinculación con el </a:t>
            </a:r>
            <a:r>
              <a:rPr lang="es-MX" sz="2400" b="1" dirty="0" smtClean="0">
                <a:solidFill>
                  <a:srgbClr val="002060"/>
                </a:solidFill>
                <a:effectLst>
                  <a:outerShdw blurRad="38100" dist="38100" dir="2700000" algn="tl">
                    <a:srgbClr val="000000">
                      <a:alpha val="43137"/>
                    </a:srgbClr>
                  </a:outerShdw>
                </a:effectLst>
                <a:latin typeface="Comic Sans MS" panose="030F0702030302020204" pitchFamily="66" charset="0"/>
              </a:rPr>
              <a:t>medio</a:t>
            </a:r>
          </a:p>
          <a:p>
            <a:endParaRPr lang="es-MX" sz="2400" b="1" dirty="0">
              <a:solidFill>
                <a:srgbClr val="002060"/>
              </a:solidFill>
              <a:effectLst>
                <a:outerShdw blurRad="38100" dist="38100" dir="2700000" algn="tl">
                  <a:srgbClr val="000000">
                    <a:alpha val="43137"/>
                  </a:srgbClr>
                </a:outerShdw>
              </a:effectLst>
              <a:latin typeface="Comic Sans MS" panose="030F0702030302020204" pitchFamily="66" charset="0"/>
            </a:endParaRPr>
          </a:p>
          <a:p>
            <a:pPr marL="285750" indent="-285750" algn="just">
              <a:buFont typeface="Wingdings" panose="05000000000000000000" pitchFamily="2" charset="2"/>
              <a:buChar char="q"/>
            </a:pP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Implementación </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del Plan Maestro de la Universidad    Veracruzana Sustentable</a:t>
            </a:r>
          </a:p>
        </p:txBody>
      </p:sp>
      <p:pic>
        <p:nvPicPr>
          <p:cNvPr id="6" name="5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90871" y="2514154"/>
            <a:ext cx="3968441" cy="2232248"/>
          </a:xfrm>
          <a:prstGeom prst="rect">
            <a:avLst/>
          </a:prstGeom>
        </p:spPr>
      </p:pic>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9" name="8 CuadroTexto"/>
          <p:cNvSpPr txBox="1"/>
          <p:nvPr/>
        </p:nvSpPr>
        <p:spPr>
          <a:xfrm>
            <a:off x="899592" y="960983"/>
            <a:ext cx="5112568"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Innovación Académica y Descentralización para la sustentabilidad</a:t>
            </a:r>
            <a:endParaRPr lang="es-ES" sz="1400" dirty="0">
              <a:solidFill>
                <a:prstClr val="white"/>
              </a:solidFill>
              <a:latin typeface="Estrangelo Edessa" pitchFamily="66" charset="0"/>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CuadroTexto"/>
          <p:cNvSpPr txBox="1"/>
          <p:nvPr/>
        </p:nvSpPr>
        <p:spPr>
          <a:xfrm>
            <a:off x="467544" y="1628800"/>
            <a:ext cx="4752528" cy="461665"/>
          </a:xfrm>
          <a:prstGeom prst="rect">
            <a:avLst/>
          </a:prstGeom>
          <a:noFill/>
        </p:spPr>
        <p:txBody>
          <a:bodyPr wrap="square" rtlCol="0">
            <a:spAutoFit/>
          </a:bodyPr>
          <a:lstStyle/>
          <a:p>
            <a:r>
              <a:rPr lang="es-MX" sz="2400" b="1" dirty="0" smtClean="0">
                <a:solidFill>
                  <a:srgbClr val="00B050"/>
                </a:solidFill>
                <a:effectLst>
                  <a:outerShdw blurRad="38100" dist="38100" dir="2700000" algn="tl">
                    <a:srgbClr val="000000">
                      <a:alpha val="43137"/>
                    </a:srgbClr>
                  </a:outerShdw>
                </a:effectLst>
                <a:latin typeface="Comic Sans MS" pitchFamily="66" charset="0"/>
              </a:rPr>
              <a:t>Estancias Académicas</a:t>
            </a:r>
            <a:endParaRPr lang="es-MX" sz="2400" b="1" dirty="0">
              <a:solidFill>
                <a:srgbClr val="00B050"/>
              </a:solidFill>
              <a:effectLst>
                <a:outerShdw blurRad="38100" dist="38100" dir="2700000" algn="tl">
                  <a:srgbClr val="000000">
                    <a:alpha val="43137"/>
                  </a:srgbClr>
                </a:outerShdw>
              </a:effectLst>
              <a:latin typeface="Comic Sans MS" pitchFamily="66" charset="0"/>
            </a:endParaRPr>
          </a:p>
        </p:txBody>
      </p:sp>
      <p:sp>
        <p:nvSpPr>
          <p:cNvPr id="3" name="2 CuadroTexto"/>
          <p:cNvSpPr txBox="1"/>
          <p:nvPr/>
        </p:nvSpPr>
        <p:spPr>
          <a:xfrm>
            <a:off x="611560" y="2204864"/>
            <a:ext cx="4896544" cy="2031325"/>
          </a:xfrm>
          <a:prstGeom prst="rect">
            <a:avLst/>
          </a:prstGeom>
          <a:solidFill>
            <a:srgbClr val="0070C0"/>
          </a:solidFill>
          <a:effectLst>
            <a:innerShdw blurRad="63500" dist="50800" dir="13500000">
              <a:prstClr val="black">
                <a:alpha val="50000"/>
              </a:prstClr>
            </a:innerShdw>
          </a:effectLst>
          <a:scene3d>
            <a:camera prst="orthographicFront"/>
            <a:lightRig rig="threePt" dir="t"/>
          </a:scene3d>
          <a:sp3d>
            <a:bevelT prst="angle"/>
          </a:sp3d>
        </p:spPr>
        <p:style>
          <a:lnRef idx="1">
            <a:schemeClr val="accent5"/>
          </a:lnRef>
          <a:fillRef idx="3">
            <a:schemeClr val="accent5"/>
          </a:fillRef>
          <a:effectRef idx="2">
            <a:schemeClr val="accent5"/>
          </a:effectRef>
          <a:fontRef idx="minor">
            <a:schemeClr val="lt1"/>
          </a:fontRef>
        </p:style>
        <p:txBody>
          <a:bodyPr wrap="square" rtlCol="0">
            <a:spAutoFit/>
          </a:bodyPr>
          <a:lstStyle/>
          <a:p>
            <a:pPr algn="just"/>
            <a:r>
              <a:rPr lang="es-MX" dirty="0" smtClean="0">
                <a:solidFill>
                  <a:schemeClr val="bg1"/>
                </a:solidFill>
                <a:latin typeface="Comic Sans MS" pitchFamily="66" charset="0"/>
              </a:rPr>
              <a:t>Facultad de Ingeniería Civil de la Universidad Michoacana, Instituto de Ingeniería Civil de la Universidad Autónoma de Nuevo León, Instituto de Investigaciones Eléctricas del Estado de Morelos, Facultad de Química de la UNAM, Universidad Politécnica de Madrid. </a:t>
            </a:r>
            <a:endParaRPr lang="es-MX" dirty="0">
              <a:solidFill>
                <a:schemeClr val="bg1"/>
              </a:solidFill>
              <a:latin typeface="Comic Sans MS" pitchFamily="66" charset="0"/>
            </a:endParaRPr>
          </a:p>
        </p:txBody>
      </p:sp>
      <p:sp>
        <p:nvSpPr>
          <p:cNvPr id="4" name="3 CuadroTexto"/>
          <p:cNvSpPr txBox="1"/>
          <p:nvPr/>
        </p:nvSpPr>
        <p:spPr>
          <a:xfrm>
            <a:off x="3530742" y="5445224"/>
            <a:ext cx="5256584" cy="646331"/>
          </a:xfrm>
          <a:prstGeom prst="rect">
            <a:avLst/>
          </a:prstGeom>
          <a:solidFill>
            <a:srgbClr val="0070C0"/>
          </a:solidFill>
          <a:scene3d>
            <a:camera prst="orthographicFront"/>
            <a:lightRig rig="threePt" dir="t"/>
          </a:scene3d>
          <a:sp3d>
            <a:bevelT prst="angle"/>
          </a:sp3d>
        </p:spPr>
        <p:style>
          <a:lnRef idx="1">
            <a:schemeClr val="accent5"/>
          </a:lnRef>
          <a:fillRef idx="3">
            <a:schemeClr val="accent5"/>
          </a:fillRef>
          <a:effectRef idx="2">
            <a:schemeClr val="accent5"/>
          </a:effectRef>
          <a:fontRef idx="minor">
            <a:schemeClr val="lt1"/>
          </a:fontRef>
        </p:style>
        <p:txBody>
          <a:bodyPr wrap="square" rtlCol="0">
            <a:spAutoFit/>
          </a:bodyPr>
          <a:lstStyle/>
          <a:p>
            <a:r>
              <a:rPr lang="es-MX" dirty="0" smtClean="0">
                <a:solidFill>
                  <a:schemeClr val="bg1"/>
                </a:solidFill>
                <a:latin typeface="Comic Sans MS" pitchFamily="66" charset="0"/>
              </a:rPr>
              <a:t>Bases para la colaboración científica,  reuniones con colaboradores de proyectos. </a:t>
            </a:r>
            <a:endParaRPr lang="es-MX" dirty="0">
              <a:solidFill>
                <a:schemeClr val="bg1"/>
              </a:solidFill>
              <a:latin typeface="Comic Sans MS" pitchFamily="66" charset="0"/>
            </a:endParaRPr>
          </a:p>
        </p:txBody>
      </p:sp>
      <p:sp>
        <p:nvSpPr>
          <p:cNvPr id="7" name="6 Flecha abajo"/>
          <p:cNvSpPr/>
          <p:nvPr/>
        </p:nvSpPr>
        <p:spPr>
          <a:xfrm>
            <a:off x="4283968" y="4149080"/>
            <a:ext cx="432048" cy="1008112"/>
          </a:xfrm>
          <a:prstGeom prst="downArrow">
            <a:avLst/>
          </a:prstGeom>
          <a:solidFill>
            <a:srgbClr val="008000"/>
          </a:solidFill>
          <a:ln>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a:p>
        </p:txBody>
      </p:sp>
    </p:spTree>
    <p:extLst>
      <p:ext uri="{BB962C8B-B14F-4D97-AF65-F5344CB8AC3E}">
        <p14:creationId xmlns:p14="http://schemas.microsoft.com/office/powerpoint/2010/main" val="3793577874"/>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7452320" y="216301"/>
            <a:ext cx="727331" cy="808773"/>
          </a:xfrm>
          <a:prstGeom prst="rect">
            <a:avLst/>
          </a:prstGeom>
          <a:noFill/>
          <a:ln w="9525" algn="in">
            <a:noFill/>
            <a:miter lim="800000"/>
            <a:headEnd/>
            <a:tailEnd/>
          </a:ln>
          <a:effectLst/>
        </p:spPr>
      </p:pic>
      <p:sp>
        <p:nvSpPr>
          <p:cNvPr id="4" name="AutoShape 4" descr="data:image/jpeg;base64,/9j/4AAQSkZJRgABAQAAAQABAAD/2wCEAAkGBhAQEBUPEhMUFBQVGBwZFRgXEhoUHxcXGhchHxcbGxwbJyseGhskHhcWHy8iIzMqLi0uIR8xNjAqNSYuLCoBCQoKDgwOGQ8PGTUkHiQxKzQtNS8zNSouNDUyNSksLDI1NTU1Ly0wNDU1MiwqLjU1NS8vLDM1NC0sLDUpNS4sLP/AABEIAFgAhQMBIgACEQEDEQH/xAAbAAACAwEBAQAAAAAAAAAAAAAABQMEBgIBB//EAD0QAAIBAgMFAgoIBwEBAAAAAAECEQADBBIhBRMxQVEGMhQWIkJTYXGBkZIzc4KxssHC0RUXI1KTofEkB//EABoBAQACAwEAAAAAAAAAAAAAAAAFBgEDBAL/xAAwEQACAQICCAQFBQAAAAAAAAAAAQIDEQQhEhQxQVKhsdEVUWHwBSMycYETJDOR4f/aAAwDAQACEQMRAD8A+xMdT7a5e4FEkwOpMceFe3WAkkgASSTpAHEmsO2JfH3bl5mZcHYJWFZlF4kEEEMokdxswPkkwJIlTaSuwN37fYHPu1ulzKiUXMMztlUTyJOmvDnFWdn9sMHfC5byqXAKq/8ATJBZlGjdSjf66isVtbb4QFMNat2hyfIGcjz1ZjPMkFfdpWXt9plu3GTFKpK3Cou20CMs6ypB10PBpHD21xLHUnKyOrVKijdn3WaT9pGOVNTxPP1Up7IbVNtlwNxy5yB7TxCspZyAmpbKEUaN3YYSeAa9pe6ntP3V5+Iv9rNr06oYRfOiIt4ep+NG8PU/GuanwuAuXe4paOPq950qmxUpO0c2WFuMVdkW8PU/GjeHqfjU+K2bdtRnQidBwMn3VN/AcT6I/Ff3rYqNZtpRd16M8/qU0r3RS3h6n40bw9T8amXZ903DaCHOOI0/5zFS3djYhRmNtoHsP3GsKlVabUXl6MacFvRU3h6n40bw9T8a5orVdmyx1vD1Pxo3h6n41zRS7Fhhspz5Wp5c/bXtc7K873fnRUth38tHBW+tjjtPbLYTEKHW3KMCzAkKPOkDU+TIis9Ye5h8DYey2aVJZCgIcuTDmYIM5RPDhwrYYi1mDKZAaRpx100rDth3u4bLmaxewuYurEsjrJgOQZKwJ001IjlVoqN5JFfex/YwO09rWb9wtZW6uT6QXQFIuEAuRHkwT068KXtsxlwpxFpA+7cm4qAMyjQ52XiVOozaweMQK0rYhSpHgFlolQRdyB2AElYKyPKESOoHOqWx9k5ryXV8KtBoFtraZs0tBg5Y4HU8DUc8O41HpL8eR3QxdNwSg/t6j7sWjYrB4S+LqI9vEMibwEyvkFkSNdXSJJGhKzrFbntL3U9p+6kOxNkIuJt4eyv9HDs1xzMjeuc0CRwBgCOh6U+7S91Pafur3jbapNLYrdUYwsnLEJvzYgrW9mcQhsbtSA4meup0Pr5fCslT7ZV3B7pRc0cEmYYHjyK+qKgPhs9Cte6WW928t5LYyOlTtZ7d2Z12ht3wbecqyhtGAjU9R19laLEI5AyMF6yuaf8AYrN7d21buhbaagMCWgjh0nWmWJ2rg7gAdpjho4+4VMUqtGNSraaz0dsree/acFSFRwhePnsV+RT2fPh75jJgyYidByp6gcO5Zhk0yjmNNZNZrCYyxbxZdTFvLAMMdYHv61W25tHeXWyOTb0gSQOGuh9daKeMhh6Une70nkn7ujZPDyqzS2LRW73mUsaym45XuljHsnSoaKKr0npNslkrKwUUUV5Ml/ZXne786KNled7vzoqWw38aOCt9bNU3E+2lG2ezyYk58xV8htk8QUY6qy8+cdJNJcV/9FVLjpuGOVmWc41hiOnqqL+ZS+gb/IP2q3NJqzIAT9oNiY3If/FvHLZc1lxBCroxQ8BpAiD6jpLTY/ZLE594TuA1vKYuMzGTqGGig8RoNPWdak/mUvoG/wAg/aj+ZS+gb/IP2rUqMU7+9353I86OSjfJZ9e7/s1WzNl28NbFu2IEkyYkkmdSIqj2l7qe0/dSP+ZS+gb/ACD9qpbT7creCjclYM98H8q0Y2lKph5Qgs/9R1YWUadSLeSRaopL4yD0Z+ajxkHoz81VjwzFcHNdyb12hxdR1RSXxkHoz81HjIPRn5qeGYrg5ruNdocXUdUUl8ZB6M/NR4yD0Z+anhmK4Oa7jXaHF1HVFJfGQejPzUeMg9Gfmp4ZiuDmu412hxdR1RSXxkHoz81HjIPRn5qeGYrg5ruNdocXU1OyvO9350Ur2Ft0Pn8giMvP20VIUcFXjBJx6HJUxFOUm0zL7T+nu/WP+M1WqztP6e79Y/4zXGBtK11FYEqWUELEkEiYnSY61ZCHIaK1NnYOH8Mu2WHkLbzoockyYgHzs2pleVUzsq2LN64qF3W4yxvMu6QLKuVOrSZHu60Aiop/jtlYdcHauqf6rC2XGeYz5pkcu6IjhrPKrmO2NhbeMtWch3TsVJzsPOADBjoYk8NNaAylFP8AZ2x7F63fckIZZcOpuDVlUsRr3tAB765fZeH/AIeL4J30Exn5b4pqvSI4azrwoBFRWrXZli7jWW64FlLdvXOqwWRAoEaQCzGB0pDgsCvhSWLh8nehHIMaZ4Jn2c6ApUVqBsPDeFWbZBQOtw3E3ubLlDbs5hqM2UGOPxpHtfDrbvOighREAzzUHnrzoCnRRRQBRRRQDrs1xufZ/VRR2a43Ps/qooZF20/p7v1j/jNcYPDG7cS0DBdlUE8izAT/ALrvaf0936x/xmoLV1kYOphlIIPQgyD8RQwN37ORfaw10AJba4zZCYCTOkyTpUNzYDq9xMyndqjSAfKW4yhSOY74MGoRtvEC5vt55eUrOVe6eIIiDM868s7ZxCXGvLcbeN3m0M+2ZHIeyKAsHYgUXWuXFRbVw25ys2d9dABwHk8T6q4GwrngvhmmXPliDPGM08IzaVBY2reTPlcjed/g2Y9TIOup1415/Er2TdZ2yZcuXllzZo+bWeNAXbmwYxC4UXVa4SVfyGARgOEnvc9R0rvBbED4Y3SV3jq1y0pzfR2j/VOmmbkJ6Gqd3bOIZkdrhLW+40CRpHGJPAcZri1tW8to2FuMLZmV04HiJ4gGBIGh50Bdudm7i4YYvMpQqGjWRL5QD/s+41FsLYZxbsgcJlXMSVLecBy4DWSeQmqx2leyG1nbIQFK8sqsWUe4kn31FaxLoGVSQHGVvWJmD7wDQDPCbFBtuxysTvVQgmAbKh2bTvSNB7ZNct2fYYPwzOI/tgzGfLx9v/aqWNqXkttZVyEecyiNZEH1iRoY40Hal7c+D5zuv7YH92bjEkTrE8aAnbYjDEjC5lzHLrBjyrYcevg0VHd2cEsLea4A1wEomUklVbKxLcF1B09VeXNsX2ZXNwlk7pgSNI6a6CNa4G0ru63Gc7uZykAwZnQkSNQDpQFja+w7mGFsvB3i5tARlMAlTPMSOFLqs4raV26IuOzeUW1/uMSfVwFVqAddmuNz7P6qKOzXG59n9VFDIu2n9Pd+sf8AGarUUUMBRRRQBRRRQBRRRQBRRRQBRRRQBRRRQBRRRQDrs1xufZ/VRRRQyf/Z"/>
          <p:cNvSpPr>
            <a:spLocks noChangeAspect="1" noChangeArrowheads="1"/>
          </p:cNvSpPr>
          <p:nvPr/>
        </p:nvSpPr>
        <p:spPr bwMode="auto">
          <a:xfrm>
            <a:off x="63500" y="-409575"/>
            <a:ext cx="1266825" cy="8382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s-MX"/>
          </a:p>
        </p:txBody>
      </p:sp>
      <p:pic>
        <p:nvPicPr>
          <p:cNvPr id="11270" name="Picture 6" descr="http://www.upvm.edu.mx/img/LogoPIFI.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5575" y="1556792"/>
            <a:ext cx="2436205" cy="1029923"/>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emontes\Pictures\2013-11-27 pifi 2013\pifi 2013 001.jpg"/>
          <p:cNvPicPr>
            <a:picLocks noChangeAspect="1" noChangeArrowheads="1"/>
          </p:cNvPicPr>
          <p:nvPr/>
        </p:nvPicPr>
        <p:blipFill>
          <a:blip r:embed="rId4" cstate="print">
            <a:extLst>
              <a:ext uri="{BEBA8EAE-BF5A-486C-A8C5-ECC9F3942E4B}">
                <a14:imgProps xmlns:a14="http://schemas.microsoft.com/office/drawing/2010/main">
                  <a14:imgLayer r:embed="rId5">
                    <a14:imgEffect>
                      <a14:colorTemperature colorTemp="5300"/>
                    </a14:imgEffect>
                  </a14:imgLayer>
                </a14:imgProps>
              </a:ext>
              <a:ext uri="{28A0092B-C50C-407E-A947-70E740481C1C}">
                <a14:useLocalDpi xmlns:a14="http://schemas.microsoft.com/office/drawing/2010/main" val="0"/>
              </a:ext>
            </a:extLst>
          </a:blip>
          <a:srcRect/>
          <a:stretch>
            <a:fillRect/>
          </a:stretch>
        </p:blipFill>
        <p:spPr bwMode="auto">
          <a:xfrm>
            <a:off x="2785966" y="2348880"/>
            <a:ext cx="6048672" cy="4398094"/>
          </a:xfrm>
          <a:prstGeom prst="rect">
            <a:avLst/>
          </a:prstGeom>
          <a:ln>
            <a:noFill/>
          </a:ln>
          <a:effectLst>
            <a:outerShdw blurRad="190500" algn="tl" rotWithShape="0">
              <a:srgbClr val="000000">
                <a:alpha val="70000"/>
              </a:srgbClr>
            </a:outerShdw>
          </a:effectLst>
          <a:scene3d>
            <a:camera prst="orthographicFront"/>
            <a:lightRig rig="threePt" dir="t"/>
          </a:scene3d>
          <a:sp3d>
            <a:bevelT prst="angle"/>
          </a:sp3d>
          <a:extLst>
            <a:ext uri="{909E8E84-426E-40DD-AFC4-6F175D3DCCD1}">
              <a14:hiddenFill xmlns:a14="http://schemas.microsoft.com/office/drawing/2010/main">
                <a:solidFill>
                  <a:srgbClr val="FFFFFF"/>
                </a:solidFill>
              </a14:hiddenFill>
            </a:ext>
          </a:extLst>
        </p:spPr>
      </p:pic>
      <p:sp>
        <p:nvSpPr>
          <p:cNvPr id="2" name="1 CuadroTexto"/>
          <p:cNvSpPr txBox="1"/>
          <p:nvPr/>
        </p:nvSpPr>
        <p:spPr>
          <a:xfrm>
            <a:off x="167544" y="3356992"/>
            <a:ext cx="2688232" cy="461665"/>
          </a:xfrm>
          <a:prstGeom prst="rect">
            <a:avLst/>
          </a:prstGeom>
          <a:noFill/>
        </p:spPr>
        <p:txBody>
          <a:bodyPr wrap="square" rtlCol="0">
            <a:spAutoFit/>
          </a:bodyPr>
          <a:lstStyle/>
          <a:p>
            <a:pPr algn="ctr"/>
            <a:r>
              <a:rPr lang="es-MX" sz="2400" b="1" dirty="0" smtClean="0">
                <a:solidFill>
                  <a:srgbClr val="0070C0"/>
                </a:solidFill>
                <a:effectLst>
                  <a:outerShdw blurRad="38100" dist="38100" dir="2700000" algn="tl">
                    <a:srgbClr val="000000">
                      <a:alpha val="43137"/>
                    </a:srgbClr>
                  </a:outerShdw>
                </a:effectLst>
                <a:latin typeface="Bookman Old Style" panose="02050604050505020204" pitchFamily="18" charset="0"/>
              </a:rPr>
              <a:t>$1,341,689.00</a:t>
            </a:r>
            <a:endParaRPr lang="es-MX" sz="2400" b="1" dirty="0">
              <a:solidFill>
                <a:srgbClr val="0070C0"/>
              </a:solidFill>
              <a:effectLst>
                <a:outerShdw blurRad="38100" dist="38100" dir="2700000" algn="tl">
                  <a:srgbClr val="000000">
                    <a:alpha val="43137"/>
                  </a:srgbClr>
                </a:outerShdw>
              </a:effectLst>
              <a:latin typeface="Bookman Old Style" panose="02050604050505020204" pitchFamily="18" charset="0"/>
            </a:endParaRPr>
          </a:p>
        </p:txBody>
      </p:sp>
      <p:sp>
        <p:nvSpPr>
          <p:cNvPr id="5" name="4 CuadroTexto"/>
          <p:cNvSpPr txBox="1"/>
          <p:nvPr/>
        </p:nvSpPr>
        <p:spPr>
          <a:xfrm>
            <a:off x="539552" y="2594003"/>
            <a:ext cx="1944216" cy="461665"/>
          </a:xfrm>
          <a:prstGeom prst="rect">
            <a:avLst/>
          </a:prstGeom>
          <a:noFill/>
        </p:spPr>
        <p:txBody>
          <a:bodyPr wrap="square" rtlCol="0">
            <a:spAutoFit/>
          </a:bodyPr>
          <a:lstStyle/>
          <a:p>
            <a:pPr algn="ctr"/>
            <a:r>
              <a:rPr lang="es-MX" sz="2400" b="1" dirty="0" smtClean="0">
                <a:solidFill>
                  <a:srgbClr val="002060"/>
                </a:solidFill>
                <a:effectLst>
                  <a:outerShdw blurRad="38100" dist="38100" dir="2700000" algn="tl">
                    <a:srgbClr val="000000">
                      <a:alpha val="43137"/>
                    </a:srgbClr>
                  </a:outerShdw>
                </a:effectLst>
                <a:latin typeface="Bookman Old Style" panose="02050604050505020204" pitchFamily="18" charset="0"/>
              </a:rPr>
              <a:t>2013</a:t>
            </a:r>
            <a:endParaRPr lang="es-MX" sz="2400" b="1" dirty="0">
              <a:solidFill>
                <a:srgbClr val="002060"/>
              </a:solidFill>
              <a:effectLst>
                <a:outerShdw blurRad="38100" dist="38100" dir="2700000" algn="tl">
                  <a:srgbClr val="000000">
                    <a:alpha val="43137"/>
                  </a:srgbClr>
                </a:outerShdw>
              </a:effectLst>
              <a:latin typeface="Bookman Old Style" panose="02050604050505020204" pitchFamily="18" charset="0"/>
            </a:endParaRPr>
          </a:p>
        </p:txBody>
      </p:sp>
      <p:sp>
        <p:nvSpPr>
          <p:cNvPr id="6" name="5 CuadroTexto"/>
          <p:cNvSpPr txBox="1"/>
          <p:nvPr/>
        </p:nvSpPr>
        <p:spPr>
          <a:xfrm>
            <a:off x="2519772" y="1425422"/>
            <a:ext cx="6300700" cy="646331"/>
          </a:xfrm>
          <a:prstGeom prst="rect">
            <a:avLst/>
          </a:prstGeom>
          <a:noFill/>
        </p:spPr>
        <p:txBody>
          <a:bodyPr wrap="square" rtlCol="0">
            <a:spAutoFit/>
          </a:bodyPr>
          <a:lstStyle/>
          <a:p>
            <a:pPr algn="ctr"/>
            <a:r>
              <a:rPr lang="es-MX" b="1" dirty="0" smtClean="0">
                <a:solidFill>
                  <a:srgbClr val="0070C0"/>
                </a:solidFill>
                <a:effectLst>
                  <a:outerShdw blurRad="38100" dist="38100" dir="2700000" algn="tl">
                    <a:srgbClr val="000000">
                      <a:alpha val="43137"/>
                    </a:srgbClr>
                  </a:outerShdw>
                </a:effectLst>
                <a:latin typeface="Bookman Old Style" panose="02050604050505020204" pitchFamily="18" charset="0"/>
              </a:rPr>
              <a:t>DES Área </a:t>
            </a:r>
            <a:r>
              <a:rPr lang="es-MX" b="1" dirty="0">
                <a:solidFill>
                  <a:srgbClr val="0070C0"/>
                </a:solidFill>
                <a:effectLst>
                  <a:outerShdw blurRad="38100" dist="38100" dir="2700000" algn="tl">
                    <a:srgbClr val="000000">
                      <a:alpha val="43137"/>
                    </a:srgbClr>
                  </a:outerShdw>
                </a:effectLst>
                <a:latin typeface="Bookman Old Style" panose="02050604050505020204" pitchFamily="18" charset="0"/>
              </a:rPr>
              <a:t>T</a:t>
            </a:r>
            <a:r>
              <a:rPr lang="es-MX" b="1" dirty="0" smtClean="0">
                <a:solidFill>
                  <a:srgbClr val="0070C0"/>
                </a:solidFill>
                <a:effectLst>
                  <a:outerShdw blurRad="38100" dist="38100" dir="2700000" algn="tl">
                    <a:srgbClr val="000000">
                      <a:alpha val="43137"/>
                    </a:srgbClr>
                  </a:outerShdw>
                </a:effectLst>
                <a:latin typeface="Bookman Old Style" panose="02050604050505020204" pitchFamily="18" charset="0"/>
              </a:rPr>
              <a:t>écnica Veracruz: </a:t>
            </a:r>
            <a:r>
              <a:rPr lang="es-MX" b="1" dirty="0" err="1" smtClean="0">
                <a:solidFill>
                  <a:srgbClr val="0070C0"/>
                </a:solidFill>
                <a:effectLst>
                  <a:outerShdw blurRad="38100" dist="38100" dir="2700000" algn="tl">
                    <a:srgbClr val="000000">
                      <a:alpha val="43137"/>
                    </a:srgbClr>
                  </a:outerShdw>
                </a:effectLst>
                <a:latin typeface="Bookman Old Style" panose="02050604050505020204" pitchFamily="18" charset="0"/>
              </a:rPr>
              <a:t>Fac</a:t>
            </a:r>
            <a:r>
              <a:rPr lang="es-MX" b="1" dirty="0" smtClean="0">
                <a:solidFill>
                  <a:srgbClr val="0070C0"/>
                </a:solidFill>
                <a:effectLst>
                  <a:outerShdw blurRad="38100" dist="38100" dir="2700000" algn="tl">
                    <a:srgbClr val="000000">
                      <a:alpha val="43137"/>
                    </a:srgbClr>
                  </a:outerShdw>
                </a:effectLst>
                <a:latin typeface="Bookman Old Style" panose="02050604050505020204" pitchFamily="18" charset="0"/>
              </a:rPr>
              <a:t>. de Ingeniería-MICRONA-Instituto de Ingeniería</a:t>
            </a:r>
            <a:endParaRPr lang="es-MX" b="1" dirty="0">
              <a:solidFill>
                <a:srgbClr val="0070C0"/>
              </a:solidFill>
              <a:effectLst>
                <a:outerShdw blurRad="38100" dist="38100" dir="2700000" algn="tl">
                  <a:srgbClr val="000000">
                    <a:alpha val="43137"/>
                  </a:srgbClr>
                </a:outerShdw>
              </a:effectLst>
              <a:latin typeface="Bookman Old Style" panose="02050604050505020204" pitchFamily="18" charset="0"/>
            </a:endParaRPr>
          </a:p>
        </p:txBody>
      </p:sp>
      <p:sp>
        <p:nvSpPr>
          <p:cNvPr id="7" name="6 CuadroTexto"/>
          <p:cNvSpPr txBox="1"/>
          <p:nvPr/>
        </p:nvSpPr>
        <p:spPr>
          <a:xfrm>
            <a:off x="3514361" y="5856130"/>
            <a:ext cx="4932548" cy="338554"/>
          </a:xfrm>
          <a:prstGeom prst="rect">
            <a:avLst/>
          </a:prstGeom>
          <a:noFill/>
        </p:spPr>
        <p:txBody>
          <a:bodyPr wrap="square" rtlCol="0">
            <a:spAutoFit/>
          </a:bodyPr>
          <a:lstStyle/>
          <a:p>
            <a:pPr algn="ctr"/>
            <a:r>
              <a:rPr lang="es-MX" sz="1600" dirty="0" smtClean="0">
                <a:solidFill>
                  <a:srgbClr val="002060"/>
                </a:solidFill>
                <a:effectLst>
                  <a:outerShdw blurRad="38100" dist="38100" dir="2700000" algn="tl">
                    <a:srgbClr val="000000">
                      <a:alpha val="43137"/>
                    </a:srgbClr>
                  </a:outerShdw>
                </a:effectLst>
                <a:latin typeface="Bookman Old Style" panose="02050604050505020204" pitchFamily="18" charset="0"/>
              </a:rPr>
              <a:t>Responsable: Dra. Ma. Estela Montes Carmona</a:t>
            </a:r>
            <a:endParaRPr lang="es-MX" sz="1600" dirty="0">
              <a:solidFill>
                <a:srgbClr val="002060"/>
              </a:solidFill>
              <a:effectLst>
                <a:outerShdw blurRad="38100" dist="38100" dir="2700000" algn="tl">
                  <a:srgbClr val="000000">
                    <a:alpha val="43137"/>
                  </a:srgbClr>
                </a:outerShdw>
              </a:effectLst>
              <a:latin typeface="Bookman Old Style" panose="02050604050505020204" pitchFamily="18" charset="0"/>
            </a:endParaRPr>
          </a:p>
        </p:txBody>
      </p:sp>
    </p:spTree>
    <p:extLst>
      <p:ext uri="{BB962C8B-B14F-4D97-AF65-F5344CB8AC3E}">
        <p14:creationId xmlns:p14="http://schemas.microsoft.com/office/powerpoint/2010/main" val="195384730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solidFill>
                <a:prstClr val="black"/>
              </a:solidFill>
            </a:endParaRPr>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prstClr val="white"/>
                </a:solidFill>
                <a:latin typeface="Estrangelo Edessa" pitchFamily="66" charset="0"/>
                <a:ea typeface="Microsoft YaHei" pitchFamily="34" charset="-122"/>
                <a:cs typeface="Estrangelo Edessa" pitchFamily="66" charset="0"/>
              </a:rPr>
              <a:t>Universidad Veracruzana</a:t>
            </a:r>
            <a:endParaRPr lang="es-ES" dirty="0">
              <a:solidFill>
                <a:prstClr val="white"/>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prstClr val="white"/>
                </a:solidFill>
                <a:latin typeface="Estrangelo Edessa" pitchFamily="66" charset="0"/>
                <a:cs typeface="Estrangelo Edessa" pitchFamily="66" charset="0"/>
              </a:rPr>
              <a:t>Instituto de Ingeniería </a:t>
            </a:r>
            <a:endParaRPr lang="es-ES" sz="1400" dirty="0">
              <a:solidFill>
                <a:prstClr val="white"/>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8511" y="2499989"/>
            <a:ext cx="7826978" cy="4392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1 CuadroTexto"/>
          <p:cNvSpPr txBox="1"/>
          <p:nvPr/>
        </p:nvSpPr>
        <p:spPr>
          <a:xfrm>
            <a:off x="323528" y="1274703"/>
            <a:ext cx="8187018" cy="1200329"/>
          </a:xfrm>
          <a:prstGeom prst="rect">
            <a:avLst/>
          </a:prstGeom>
          <a:noFill/>
        </p:spPr>
        <p:txBody>
          <a:bodyPr wrap="square" rtlCol="0">
            <a:spAutoFit/>
          </a:bodyPr>
          <a:lstStyle/>
          <a:p>
            <a:pPr algn="ctr"/>
            <a:r>
              <a:rPr lang="es-MX" sz="2400" dirty="0" smtClean="0">
                <a:solidFill>
                  <a:srgbClr val="0070C0"/>
                </a:solidFill>
                <a:effectLst>
                  <a:outerShdw blurRad="38100" dist="38100" dir="2700000" algn="tl">
                    <a:srgbClr val="000000">
                      <a:alpha val="43137"/>
                    </a:srgbClr>
                  </a:outerShdw>
                </a:effectLst>
                <a:latin typeface="Comic Sans MS" panose="030F0702030302020204" pitchFamily="66" charset="0"/>
              </a:rPr>
              <a:t>Programa de Fortalecimiento de la Calidad en Instituciones Educativas (PROFOCIE)</a:t>
            </a:r>
          </a:p>
          <a:p>
            <a:pPr algn="ctr"/>
            <a:r>
              <a:rPr lang="es-MX" sz="2400" b="1" dirty="0" smtClean="0">
                <a:solidFill>
                  <a:srgbClr val="0070C0"/>
                </a:solidFill>
                <a:effectLst>
                  <a:outerShdw blurRad="38100" dist="38100" dir="2700000" algn="tl">
                    <a:srgbClr val="000000">
                      <a:alpha val="43137"/>
                    </a:srgbClr>
                  </a:outerShdw>
                </a:effectLst>
                <a:latin typeface="Comic Sans MS" panose="030F0702030302020204" pitchFamily="66" charset="0"/>
              </a:rPr>
              <a:t>PIFI 2014-2015</a:t>
            </a:r>
            <a:endParaRPr lang="es-MX" sz="2400" b="1" dirty="0">
              <a:solidFill>
                <a:srgbClr val="0070C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656263098"/>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graphicFrame>
        <p:nvGraphicFramePr>
          <p:cNvPr id="3" name="2 Tabla"/>
          <p:cNvGraphicFramePr>
            <a:graphicFrameLocks noGrp="1"/>
          </p:cNvGraphicFramePr>
          <p:nvPr>
            <p:extLst>
              <p:ext uri="{D42A27DB-BD31-4B8C-83A1-F6EECF244321}">
                <p14:modId xmlns:p14="http://schemas.microsoft.com/office/powerpoint/2010/main" val="1156559881"/>
              </p:ext>
            </p:extLst>
          </p:nvPr>
        </p:nvGraphicFramePr>
        <p:xfrm>
          <a:off x="467544" y="1628793"/>
          <a:ext cx="8280920" cy="4321408"/>
        </p:xfrm>
        <a:graphic>
          <a:graphicData uri="http://schemas.openxmlformats.org/drawingml/2006/table">
            <a:tbl>
              <a:tblPr/>
              <a:tblGrid>
                <a:gridCol w="2257307"/>
                <a:gridCol w="2507627"/>
                <a:gridCol w="3515986"/>
              </a:tblGrid>
              <a:tr h="366735">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b="1" dirty="0">
                          <a:solidFill>
                            <a:srgbClr val="002060"/>
                          </a:solidFill>
                          <a:effectLst>
                            <a:outerShdw blurRad="38100" dist="38100" dir="2700000" algn="tl">
                              <a:srgbClr val="000000">
                                <a:alpha val="43137"/>
                              </a:srgbClr>
                            </a:outerShdw>
                          </a:effectLst>
                          <a:latin typeface="Arial Narrow"/>
                          <a:ea typeface="ヒラギノ角ゴ Pro W3"/>
                          <a:cs typeface="Times New Roman"/>
                        </a:rPr>
                        <a:t>Entidad Académica</a:t>
                      </a:r>
                      <a:endParaRPr lang="es-MX" sz="1400" dirty="0">
                        <a:solidFill>
                          <a:srgbClr val="00206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b="1" dirty="0">
                          <a:solidFill>
                            <a:srgbClr val="002060"/>
                          </a:solidFill>
                          <a:effectLst>
                            <a:outerShdw blurRad="38100" dist="38100" dir="2700000" algn="tl">
                              <a:srgbClr val="000000">
                                <a:alpha val="43137"/>
                              </a:srgbClr>
                            </a:outerShdw>
                          </a:effectLst>
                          <a:latin typeface="Arial Narrow"/>
                          <a:ea typeface="ヒラギノ角ゴ Pro W3"/>
                          <a:cs typeface="Times New Roman"/>
                        </a:rPr>
                        <a:t>Nombre de los participantes</a:t>
                      </a:r>
                      <a:endParaRPr lang="es-MX" sz="1400" dirty="0">
                        <a:solidFill>
                          <a:srgbClr val="00206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b="1" dirty="0">
                          <a:solidFill>
                            <a:srgbClr val="002060"/>
                          </a:solidFill>
                          <a:effectLst>
                            <a:outerShdw blurRad="38100" dist="38100" dir="2700000" algn="tl">
                              <a:srgbClr val="000000">
                                <a:alpha val="43137"/>
                              </a:srgbClr>
                            </a:outerShdw>
                          </a:effectLst>
                          <a:latin typeface="Arial Narrow"/>
                          <a:ea typeface="ヒラギノ角ゴ Pro W3"/>
                          <a:cs typeface="Times New Roman"/>
                        </a:rPr>
                        <a:t>Cargo</a:t>
                      </a:r>
                      <a:endParaRPr lang="es-MX" sz="1400" dirty="0">
                        <a:solidFill>
                          <a:srgbClr val="00206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6673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Colaboradores </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M.C. Martha Aurora Fierro Arias</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Arial Narrow"/>
                          <a:ea typeface="ヒラギノ角ゴ Pro W3"/>
                          <a:cs typeface="Times New Roman"/>
                        </a:rPr>
                        <a:t>Representante Ingeniería Electrónica y Comunicaciones</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37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M.I. Guillermo Hermida </a:t>
                      </a:r>
                      <a:r>
                        <a:rPr lang="es-ES_tradnl" sz="1800" dirty="0" err="1">
                          <a:solidFill>
                            <a:srgbClr val="0070C0"/>
                          </a:solidFill>
                          <a:effectLst>
                            <a:outerShdw blurRad="38100" dist="38100" dir="2700000" algn="tl">
                              <a:srgbClr val="000000">
                                <a:alpha val="43137"/>
                              </a:srgbClr>
                            </a:outerShdw>
                          </a:effectLst>
                          <a:latin typeface="Arial Narrow"/>
                          <a:ea typeface="ヒラギノ角ゴ Pro W3"/>
                          <a:cs typeface="Times New Roman"/>
                        </a:rPr>
                        <a:t>Saba</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Integrante C.A. </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37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Dr. Luis Felipe Marín Urías</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Representante Ingeniería Informática</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37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Arial Narrow"/>
                          <a:ea typeface="ヒラギノ角ゴ Pro W3"/>
                          <a:cs typeface="Times New Roman"/>
                        </a:rPr>
                        <a:t>Dr. Rolando Salgado Estrada</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Representante C.A. </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37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Arial Narrow"/>
                          <a:ea typeface="ヒラギノ角ゴ Pro W3"/>
                          <a:cs typeface="Times New Roman"/>
                        </a:rPr>
                        <a:t>Dr. José Alejandro Vásquez Santacruz</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Representante Ingeniería Mecatrónica</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37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Arial Narrow"/>
                          <a:ea typeface="ヒラギノ角ゴ Pro W3"/>
                          <a:cs typeface="Times New Roman"/>
                        </a:rPr>
                        <a:t>Dr. Eslí Vázquez Nava</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Representante Ingeniería Química</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37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Arial Narrow"/>
                          <a:ea typeface="ヒラギノ角ゴ Pro W3"/>
                          <a:cs typeface="Times New Roman"/>
                        </a:rPr>
                        <a:t>Dr. Oscar Velázquez Camilo</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Representante C.A. </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1237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a:solidFill>
                            <a:srgbClr val="0070C0"/>
                          </a:solidFill>
                          <a:effectLst>
                            <a:outerShdw blurRad="38100" dist="38100" dir="2700000" algn="tl">
                              <a:srgbClr val="000000">
                                <a:alpha val="43137"/>
                              </a:srgbClr>
                            </a:outerShdw>
                          </a:effectLst>
                          <a:latin typeface="Arial Narrow"/>
                          <a:ea typeface="ヒラギノ角ゴ Pro W3"/>
                          <a:cs typeface="Times New Roman"/>
                        </a:rPr>
                        <a:t>Dr. Sergio Aurelio Zamora Castro</a:t>
                      </a:r>
                      <a:endParaRPr lang="es-MX" sz="18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8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Carrera Ingeniería Civil</a:t>
                      </a:r>
                      <a:endParaRPr lang="es-MX" sz="18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073656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graphicFrame>
        <p:nvGraphicFramePr>
          <p:cNvPr id="3" name="2 Tabla"/>
          <p:cNvGraphicFramePr>
            <a:graphicFrameLocks noGrp="1"/>
          </p:cNvGraphicFramePr>
          <p:nvPr>
            <p:extLst>
              <p:ext uri="{D42A27DB-BD31-4B8C-83A1-F6EECF244321}">
                <p14:modId xmlns:p14="http://schemas.microsoft.com/office/powerpoint/2010/main" val="3462586002"/>
              </p:ext>
            </p:extLst>
          </p:nvPr>
        </p:nvGraphicFramePr>
        <p:xfrm>
          <a:off x="467544" y="1196752"/>
          <a:ext cx="8352929" cy="5338618"/>
        </p:xfrm>
        <a:graphic>
          <a:graphicData uri="http://schemas.openxmlformats.org/drawingml/2006/table">
            <a:tbl>
              <a:tblPr/>
              <a:tblGrid>
                <a:gridCol w="2276936"/>
                <a:gridCol w="2529433"/>
                <a:gridCol w="3546560"/>
              </a:tblGrid>
              <a:tr h="438363">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b="1" dirty="0">
                          <a:solidFill>
                            <a:srgbClr val="002060"/>
                          </a:solidFill>
                          <a:effectLst/>
                          <a:latin typeface="Arial Narrow"/>
                          <a:ea typeface="ヒラギノ角ゴ Pro W3"/>
                          <a:cs typeface="Times New Roman"/>
                        </a:rPr>
                        <a:t>Entidad Académica</a:t>
                      </a:r>
                      <a:endParaRPr lang="es-MX" sz="1600" dirty="0">
                        <a:solidFill>
                          <a:srgbClr val="00206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b="1" dirty="0">
                          <a:solidFill>
                            <a:srgbClr val="002060"/>
                          </a:solidFill>
                          <a:effectLst/>
                          <a:latin typeface="Arial Narrow"/>
                          <a:ea typeface="ヒラギノ角ゴ Pro W3"/>
                          <a:cs typeface="Times New Roman"/>
                        </a:rPr>
                        <a:t>Nombre de los participantes</a:t>
                      </a:r>
                      <a:endParaRPr lang="es-MX" sz="1600" dirty="0">
                        <a:solidFill>
                          <a:srgbClr val="00206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b="1" dirty="0">
                          <a:solidFill>
                            <a:srgbClr val="002060"/>
                          </a:solidFill>
                          <a:effectLst/>
                          <a:latin typeface="Arial Narrow"/>
                          <a:ea typeface="ヒラギノ角ゴ Pro W3"/>
                          <a:cs typeface="Times New Roman"/>
                        </a:rPr>
                        <a:t>Cargo</a:t>
                      </a:r>
                      <a:endParaRPr lang="es-MX" sz="1600" dirty="0">
                        <a:solidFill>
                          <a:srgbClr val="00206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588691">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DES Área Técnica </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M.I. Agustín Miguel Flores Fuentes</a:t>
                      </a:r>
                      <a:endParaRPr lang="es-MX" sz="1200" dirty="0">
                        <a:solidFill>
                          <a:srgbClr val="0070C0"/>
                        </a:solidFill>
                        <a:effectLst/>
                        <a:latin typeface="Calibri"/>
                        <a:ea typeface="Calibri"/>
                        <a:cs typeface="Times New Roman"/>
                      </a:endParaRPr>
                    </a:p>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Dra. Andrea Guadalupe Martínez López</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Director de Facultad de Ingeniería</a:t>
                      </a:r>
                      <a:endParaRPr lang="es-MX" sz="1200">
                        <a:solidFill>
                          <a:srgbClr val="0070C0"/>
                        </a:solidFill>
                        <a:effectLst/>
                        <a:latin typeface="Calibri"/>
                        <a:ea typeface="Calibri"/>
                        <a:cs typeface="Times New Roman"/>
                      </a:endParaRPr>
                    </a:p>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Directora Centro de Micro y Nanotecnología</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1098">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Facultad de Ingeniería</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 Ulises G. Aguirre Orozco</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Secretario Académico</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 Geraldine Arrieta Sánchez</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Área básica y tronco común</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Dr. Enrique A. Morales González</a:t>
                      </a:r>
                      <a:endParaRPr lang="es-MX" sz="1200">
                        <a:solidFill>
                          <a:srgbClr val="0070C0"/>
                        </a:solidFill>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Ingeniería Electrónica y Comunicaciones e Ingeniería Industrial</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81418">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M.I. Álvaro Gabriel Vega de la Garza</a:t>
                      </a:r>
                      <a:endParaRPr lang="es-MX" sz="1200">
                        <a:solidFill>
                          <a:srgbClr val="0070C0"/>
                        </a:solidFill>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Ingeniería Mecánica-Eléctrica, Ingeniería Mecánica, Ingeniería Metalúrgica e Ingeniería Mecatrónica </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M.C. Mario Herrera Cortés</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Ingeniería Informática e Ingeniería Eléctrica</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Ing. Edna D. Rosas Huerta</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Ingeniería Naval</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Dra. Yolanda Lagunes Paredes</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Ingeniería Química</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M.C. Felipe Mendoza González</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Ingeniería Civil e Ingeniería Topográfica y Geodésica</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Mtra. Estela del Carmen Fernández Rodríguez</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Departamento de Vinculación </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Dr. Ricardo Galván Martínez</a:t>
                      </a:r>
                      <a:endParaRPr lang="es-MX" sz="1200">
                        <a:solidFill>
                          <a:srgbClr val="0070C0"/>
                        </a:solidFill>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Coordinador de la Maestría en Ingeniería de Corrosión</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Dr. Julián Hernández Torres</a:t>
                      </a:r>
                      <a:endParaRPr lang="es-MX" sz="1200">
                        <a:solidFill>
                          <a:srgbClr val="0070C0"/>
                        </a:solidFill>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Coordinador de la Maestría en Ciencias de Micro y </a:t>
                      </a:r>
                      <a:r>
                        <a:rPr lang="es-ES_tradnl" sz="1200" dirty="0" err="1">
                          <a:solidFill>
                            <a:srgbClr val="0070C0"/>
                          </a:solidFill>
                          <a:effectLst/>
                          <a:latin typeface="Arial Narrow"/>
                          <a:ea typeface="ヒラギノ角ゴ Pro W3"/>
                          <a:cs typeface="Times New Roman"/>
                        </a:rPr>
                        <a:t>Nanosistemas</a:t>
                      </a:r>
                      <a:r>
                        <a:rPr lang="es-ES_tradnl" sz="1200" dirty="0">
                          <a:solidFill>
                            <a:srgbClr val="0070C0"/>
                          </a:solidFill>
                          <a:effectLst/>
                          <a:latin typeface="Arial Narrow"/>
                          <a:ea typeface="ヒラギノ角ゴ Pro W3"/>
                          <a:cs typeface="Times New Roman"/>
                        </a:rPr>
                        <a:t> </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0975">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Calibri"/>
                          <a:ea typeface="ヒラギノ角ゴ Pro W3"/>
                          <a:cs typeface="Times New Roman"/>
                        </a:rPr>
                        <a:t> </a:t>
                      </a:r>
                      <a:endParaRPr lang="es-MX" sz="120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a:solidFill>
                            <a:srgbClr val="0070C0"/>
                          </a:solidFill>
                          <a:effectLst/>
                          <a:latin typeface="Arial Narrow"/>
                          <a:ea typeface="ヒラギノ角ゴ Pro W3"/>
                          <a:cs typeface="Times New Roman"/>
                        </a:rPr>
                        <a:t>Dr. Marco Osvaldo Vigueras Zúñiga</a:t>
                      </a:r>
                      <a:endParaRPr lang="es-MX" sz="1200">
                        <a:solidFill>
                          <a:srgbClr val="0070C0"/>
                        </a:solidFill>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200" dirty="0">
                          <a:solidFill>
                            <a:srgbClr val="0070C0"/>
                          </a:solidFill>
                          <a:effectLst/>
                          <a:latin typeface="Arial Narrow"/>
                          <a:ea typeface="ヒラギノ角ゴ Pro W3"/>
                          <a:cs typeface="Times New Roman"/>
                        </a:rPr>
                        <a:t>Coordinador de Maestría en Ingeniería Aplicada</a:t>
                      </a:r>
                      <a:endParaRPr lang="es-MX" sz="1200" dirty="0">
                        <a:solidFill>
                          <a:srgbClr val="0070C0"/>
                        </a:solidFill>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073656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9" name="8 CuadroTexto"/>
          <p:cNvSpPr txBox="1"/>
          <p:nvPr/>
        </p:nvSpPr>
        <p:spPr>
          <a:xfrm>
            <a:off x="899592" y="960983"/>
            <a:ext cx="5112568"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Innovación Académica y Descentralización para la sustentabilidad</a:t>
            </a:r>
            <a:endParaRPr lang="es-ES" sz="1400" dirty="0">
              <a:solidFill>
                <a:schemeClr val="bg1"/>
              </a:solidFill>
              <a:latin typeface="Estrangelo Edessa" pitchFamily="66" charset="0"/>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graphicFrame>
        <p:nvGraphicFramePr>
          <p:cNvPr id="4" name="3 Tabla"/>
          <p:cNvGraphicFramePr>
            <a:graphicFrameLocks noGrp="1"/>
          </p:cNvGraphicFramePr>
          <p:nvPr>
            <p:extLst>
              <p:ext uri="{D42A27DB-BD31-4B8C-83A1-F6EECF244321}">
                <p14:modId xmlns:p14="http://schemas.microsoft.com/office/powerpoint/2010/main" val="3887543401"/>
              </p:ext>
            </p:extLst>
          </p:nvPr>
        </p:nvGraphicFramePr>
        <p:xfrm>
          <a:off x="467544" y="1628800"/>
          <a:ext cx="7632848" cy="1682496"/>
        </p:xfrm>
        <a:graphic>
          <a:graphicData uri="http://schemas.openxmlformats.org/drawingml/2006/table">
            <a:tbl>
              <a:tblPr/>
              <a:tblGrid>
                <a:gridCol w="2080648"/>
                <a:gridCol w="2311378"/>
                <a:gridCol w="3240822"/>
              </a:tblGrid>
              <a:tr h="234638">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b="0" dirty="0">
                          <a:solidFill>
                            <a:srgbClr val="002060"/>
                          </a:solidFill>
                          <a:effectLst>
                            <a:outerShdw blurRad="38100" dist="38100" dir="2700000" algn="tl">
                              <a:srgbClr val="000000">
                                <a:alpha val="43137"/>
                              </a:srgbClr>
                            </a:outerShdw>
                          </a:effectLst>
                          <a:latin typeface="Arial Narrow"/>
                          <a:ea typeface="ヒラギノ角ゴ Pro W3"/>
                          <a:cs typeface="Times New Roman"/>
                        </a:rPr>
                        <a:t>Entidad Académica</a:t>
                      </a:r>
                      <a:endParaRPr lang="es-MX" sz="1600" b="0" dirty="0">
                        <a:solidFill>
                          <a:srgbClr val="00206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b="0" dirty="0">
                          <a:solidFill>
                            <a:srgbClr val="002060"/>
                          </a:solidFill>
                          <a:effectLst>
                            <a:outerShdw blurRad="38100" dist="38100" dir="2700000" algn="tl">
                              <a:srgbClr val="000000">
                                <a:alpha val="43137"/>
                              </a:srgbClr>
                            </a:outerShdw>
                          </a:effectLst>
                          <a:latin typeface="Arial Narrow"/>
                          <a:ea typeface="ヒラギノ角ゴ Pro W3"/>
                          <a:cs typeface="Times New Roman"/>
                        </a:rPr>
                        <a:t>Nombre de los participantes</a:t>
                      </a:r>
                      <a:endParaRPr lang="es-MX" sz="1600" b="0" dirty="0">
                        <a:solidFill>
                          <a:srgbClr val="00206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b="0" dirty="0">
                          <a:solidFill>
                            <a:srgbClr val="002060"/>
                          </a:solidFill>
                          <a:effectLst>
                            <a:outerShdw blurRad="38100" dist="38100" dir="2700000" algn="tl">
                              <a:srgbClr val="000000">
                                <a:alpha val="43137"/>
                              </a:srgbClr>
                            </a:outerShdw>
                          </a:effectLst>
                          <a:latin typeface="Arial Narrow"/>
                          <a:ea typeface="ヒラギノ角ゴ Pro W3"/>
                          <a:cs typeface="Times New Roman"/>
                        </a:rPr>
                        <a:t>Cargo</a:t>
                      </a:r>
                      <a:endParaRPr lang="es-MX" sz="1600" b="0" dirty="0">
                        <a:solidFill>
                          <a:srgbClr val="00206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430086">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Dirección General del Área Técnica</a:t>
                      </a:r>
                      <a:endParaRPr lang="es-MX" sz="1600" dirty="0">
                        <a:solidFill>
                          <a:srgbClr val="0070C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Dr. Rafael R. Díaz </a:t>
                      </a:r>
                      <a:r>
                        <a:rPr lang="es-ES_tradnl" sz="1600" dirty="0" err="1">
                          <a:solidFill>
                            <a:srgbClr val="0070C0"/>
                          </a:solidFill>
                          <a:effectLst>
                            <a:outerShdw blurRad="38100" dist="38100" dir="2700000" algn="tl">
                              <a:srgbClr val="000000">
                                <a:alpha val="43137"/>
                              </a:srgbClr>
                            </a:outerShdw>
                          </a:effectLst>
                          <a:latin typeface="Arial Narrow"/>
                          <a:ea typeface="ヒラギノ角ゴ Pro W3"/>
                          <a:cs typeface="Times New Roman"/>
                        </a:rPr>
                        <a:t>Sobac</a:t>
                      </a:r>
                      <a:endParaRPr lang="es-MX" sz="1600" dirty="0">
                        <a:solidFill>
                          <a:srgbClr val="0070C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Director</a:t>
                      </a:r>
                      <a:endParaRPr lang="es-MX" sz="1600" dirty="0">
                        <a:solidFill>
                          <a:srgbClr val="0070C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03428">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a:solidFill>
                            <a:srgbClr val="0070C0"/>
                          </a:solidFill>
                          <a:effectLst>
                            <a:outerShdw blurRad="38100" dist="38100" dir="2700000" algn="tl">
                              <a:srgbClr val="000000">
                                <a:alpha val="43137"/>
                              </a:srgbClr>
                            </a:outerShdw>
                          </a:effectLst>
                          <a:latin typeface="Arial Narrow"/>
                          <a:ea typeface="ヒラギノ角ゴ Pro W3"/>
                          <a:cs typeface="Times New Roman"/>
                        </a:rPr>
                        <a:t>Vicerrectoría región Veracruz-Boca del Río</a:t>
                      </a:r>
                      <a:endParaRPr lang="es-MX" sz="1600">
                        <a:solidFill>
                          <a:srgbClr val="0070C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Dr. Alfonso Pérez Morales</a:t>
                      </a:r>
                      <a:endParaRPr lang="es-MX" sz="1600" dirty="0">
                        <a:solidFill>
                          <a:srgbClr val="0070C0"/>
                        </a:solidFill>
                        <a:effectLst>
                          <a:outerShdw blurRad="38100" dist="38100" dir="2700000" algn="tl">
                            <a:srgbClr val="000000">
                              <a:alpha val="43137"/>
                            </a:srgbClr>
                          </a:outerShdw>
                        </a:effectLst>
                        <a:latin typeface="Calibri"/>
                        <a:ea typeface="ヒラギノ角ゴ Pro W3"/>
                        <a:cs typeface="Times New Roman"/>
                      </a:endParaRPr>
                    </a:p>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MVZ </a:t>
                      </a:r>
                      <a:r>
                        <a:rPr lang="es-ES_tradnl" sz="1600" dirty="0" err="1">
                          <a:solidFill>
                            <a:srgbClr val="0070C0"/>
                          </a:solidFill>
                          <a:effectLst>
                            <a:outerShdw blurRad="38100" dist="38100" dir="2700000" algn="tl">
                              <a:srgbClr val="000000">
                                <a:alpha val="43137"/>
                              </a:srgbClr>
                            </a:outerShdw>
                          </a:effectLst>
                          <a:latin typeface="Arial Narrow"/>
                          <a:ea typeface="ヒラギノ角ゴ Pro W3"/>
                          <a:cs typeface="Times New Roman"/>
                        </a:rPr>
                        <a:t>MSc</a:t>
                      </a: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 Carlos </a:t>
                      </a:r>
                      <a:r>
                        <a:rPr lang="es-ES_tradnl" sz="1600" dirty="0" err="1">
                          <a:solidFill>
                            <a:srgbClr val="0070C0"/>
                          </a:solidFill>
                          <a:effectLst>
                            <a:outerShdw blurRad="38100" dist="38100" dir="2700000" algn="tl">
                              <a:srgbClr val="000000">
                                <a:alpha val="43137"/>
                              </a:srgbClr>
                            </a:outerShdw>
                          </a:effectLst>
                          <a:latin typeface="Arial Narrow"/>
                          <a:ea typeface="ヒラギノ角ゴ Pro W3"/>
                          <a:cs typeface="Times New Roman"/>
                        </a:rPr>
                        <a:t>Lamothe</a:t>
                      </a: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 Zavaleta</a:t>
                      </a:r>
                      <a:endParaRPr lang="es-MX" sz="1600" dirty="0">
                        <a:solidFill>
                          <a:srgbClr val="0070C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Vicerrector</a:t>
                      </a:r>
                      <a:endParaRPr lang="es-MX" sz="1600" dirty="0">
                        <a:solidFill>
                          <a:srgbClr val="0070C0"/>
                        </a:solidFill>
                        <a:effectLst>
                          <a:outerShdw blurRad="38100" dist="38100" dir="2700000" algn="tl">
                            <a:srgbClr val="000000">
                              <a:alpha val="43137"/>
                            </a:srgbClr>
                          </a:outerShdw>
                        </a:effectLst>
                        <a:latin typeface="Calibri"/>
                        <a:ea typeface="ヒラギノ角ゴ Pro W3"/>
                        <a:cs typeface="Times New Roman"/>
                      </a:endParaRPr>
                    </a:p>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6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Secretario Académico</a:t>
                      </a:r>
                      <a:endParaRPr lang="es-MX" sz="1600" dirty="0">
                        <a:solidFill>
                          <a:srgbClr val="0070C0"/>
                        </a:solidFill>
                        <a:effectLst>
                          <a:outerShdw blurRad="38100" dist="38100" dir="2700000" algn="tl">
                            <a:srgbClr val="000000">
                              <a:alpha val="43137"/>
                            </a:srgbClr>
                          </a:outerShdw>
                        </a:effectLst>
                        <a:latin typeface="Calibri"/>
                        <a:ea typeface="ヒラギノ角ゴ Pro W3"/>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5" name="4 Tabla"/>
          <p:cNvGraphicFramePr>
            <a:graphicFrameLocks noGrp="1"/>
          </p:cNvGraphicFramePr>
          <p:nvPr>
            <p:extLst>
              <p:ext uri="{D42A27DB-BD31-4B8C-83A1-F6EECF244321}">
                <p14:modId xmlns:p14="http://schemas.microsoft.com/office/powerpoint/2010/main" val="3788314018"/>
              </p:ext>
            </p:extLst>
          </p:nvPr>
        </p:nvGraphicFramePr>
        <p:xfrm>
          <a:off x="1115616" y="3861048"/>
          <a:ext cx="6336704" cy="1514232"/>
        </p:xfrm>
        <a:graphic>
          <a:graphicData uri="http://schemas.openxmlformats.org/drawingml/2006/table">
            <a:tbl>
              <a:tblPr/>
              <a:tblGrid>
                <a:gridCol w="3001906"/>
                <a:gridCol w="3334798"/>
              </a:tblGrid>
              <a:tr h="356383">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b="1" dirty="0">
                          <a:solidFill>
                            <a:srgbClr val="002060"/>
                          </a:solidFill>
                          <a:effectLst/>
                          <a:latin typeface="Arial Narrow"/>
                          <a:ea typeface="ヒラギノ角ゴ Pro W3"/>
                          <a:cs typeface="Times New Roman"/>
                        </a:rPr>
                        <a:t>Entidad Académica</a:t>
                      </a:r>
                      <a:endParaRPr lang="es-MX" sz="1400" dirty="0">
                        <a:solidFill>
                          <a:srgbClr val="002060"/>
                        </a:solidFill>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algn="ct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b="1" dirty="0">
                          <a:solidFill>
                            <a:srgbClr val="002060"/>
                          </a:solidFill>
                          <a:effectLst/>
                          <a:latin typeface="Arial Narrow"/>
                          <a:ea typeface="ヒラギノ角ゴ Pro W3"/>
                          <a:cs typeface="Times New Roman"/>
                        </a:rPr>
                        <a:t>Nombre de los participantes</a:t>
                      </a:r>
                      <a:endParaRPr lang="es-MX" sz="1400" dirty="0">
                        <a:solidFill>
                          <a:srgbClr val="002060"/>
                        </a:solidFill>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r>
              <a:tr h="35638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Instituto de Ingeniería</a:t>
                      </a:r>
                      <a:endParaRPr lang="es-MX" sz="14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a:solidFill>
                            <a:srgbClr val="0070C0"/>
                          </a:solidFill>
                          <a:effectLst>
                            <a:outerShdw blurRad="38100" dist="38100" dir="2700000" algn="tl">
                              <a:srgbClr val="000000">
                                <a:alpha val="43137"/>
                              </a:srgbClr>
                            </a:outerShdw>
                          </a:effectLst>
                          <a:latin typeface="Arial Narrow"/>
                          <a:ea typeface="ヒラギノ角ゴ Pro W3"/>
                          <a:cs typeface="Times New Roman"/>
                        </a:rPr>
                        <a:t>Leticia Reyes López</a:t>
                      </a:r>
                      <a:endParaRPr lang="es-MX" sz="14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073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dirty="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4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C.P. Josefina Castañeda Becerril</a:t>
                      </a:r>
                      <a:endParaRPr lang="es-MX" sz="14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0733">
                <a:tc>
                  <a:txBody>
                    <a:bodyPr/>
                    <a:lstStyle/>
                    <a:p>
                      <a:pPr algn="just">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a:solidFill>
                            <a:srgbClr val="0070C0"/>
                          </a:solidFill>
                          <a:effectLst>
                            <a:outerShdw blurRad="38100" dist="38100" dir="2700000" algn="tl">
                              <a:srgbClr val="000000">
                                <a:alpha val="43137"/>
                              </a:srgbClr>
                            </a:outerShdw>
                          </a:effectLst>
                          <a:latin typeface="Calibri"/>
                          <a:ea typeface="ヒラギノ角ゴ Pro W3"/>
                          <a:cs typeface="Times New Roman"/>
                        </a:rPr>
                        <a:t> </a:t>
                      </a:r>
                      <a:endParaRPr lang="es-MX" sz="140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0"/>
                        </a:spcAft>
                        <a:tabLst>
                          <a:tab pos="-20116800" algn="l"/>
                          <a:tab pos="-20035520" algn="l"/>
                          <a:tab pos="-19585940" algn="l"/>
                          <a:tab pos="-19136360" algn="l"/>
                          <a:tab pos="-18686780" algn="l"/>
                          <a:tab pos="-18237200" algn="l"/>
                          <a:tab pos="-17787620" algn="l"/>
                          <a:tab pos="-17338040" algn="l"/>
                          <a:tab pos="-16888460" algn="l"/>
                          <a:tab pos="-16438880" algn="l"/>
                          <a:tab pos="-15989300" algn="l"/>
                          <a:tab pos="-15539720" algn="l"/>
                          <a:tab pos="-15090140" algn="l"/>
                          <a:tab pos="-14640560" algn="l"/>
                          <a:tab pos="-14190980" algn="l"/>
                          <a:tab pos="-13741400" algn="l"/>
                          <a:tab pos="-13291820" algn="l"/>
                          <a:tab pos="-12842240" algn="l"/>
                          <a:tab pos="449580" algn="l"/>
                          <a:tab pos="899160" algn="l"/>
                          <a:tab pos="1348740" algn="l"/>
                          <a:tab pos="1798320" algn="l"/>
                          <a:tab pos="2247900" algn="l"/>
                          <a:tab pos="2697480" algn="l"/>
                          <a:tab pos="3147060" algn="l"/>
                          <a:tab pos="3596640" algn="l"/>
                          <a:tab pos="4046220" algn="l"/>
                          <a:tab pos="4495800" algn="l"/>
                          <a:tab pos="4945380" algn="l"/>
                          <a:tab pos="5394960" algn="l"/>
                          <a:tab pos="5844540" algn="l"/>
                          <a:tab pos="6294120" algn="l"/>
                        </a:tabLst>
                      </a:pPr>
                      <a:r>
                        <a:rPr lang="es-ES_tradnl" sz="1400" dirty="0">
                          <a:solidFill>
                            <a:srgbClr val="0070C0"/>
                          </a:solidFill>
                          <a:effectLst>
                            <a:outerShdw blurRad="38100" dist="38100" dir="2700000" algn="tl">
                              <a:srgbClr val="000000">
                                <a:alpha val="43137"/>
                              </a:srgbClr>
                            </a:outerShdw>
                          </a:effectLst>
                          <a:latin typeface="Arial Narrow"/>
                          <a:ea typeface="ヒラギノ角ゴ Pro W3"/>
                          <a:cs typeface="Times New Roman"/>
                        </a:rPr>
                        <a:t>Magaly Abad Beltrán</a:t>
                      </a:r>
                      <a:endParaRPr lang="es-MX" sz="1400" dirty="0">
                        <a:solidFill>
                          <a:srgbClr val="0070C0"/>
                        </a:solidFill>
                        <a:effectLst>
                          <a:outerShdw blurRad="38100" dist="38100" dir="2700000" algn="tl">
                            <a:srgbClr val="000000">
                              <a:alpha val="43137"/>
                            </a:srgbClr>
                          </a:outerShdw>
                        </a:effectLst>
                        <a:latin typeface="Calibri"/>
                        <a:ea typeface="Calibri"/>
                        <a:cs typeface="Times New Roman"/>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366427442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28208" y="1406985"/>
            <a:ext cx="8352928" cy="2708434"/>
          </a:xfrm>
          <a:prstGeom prst="rect">
            <a:avLst/>
          </a:prstGeom>
        </p:spPr>
        <p:txBody>
          <a:bodyPr wrap="square">
            <a:spAutoFit/>
          </a:bodyPr>
          <a:lstStyle/>
          <a:p>
            <a:pPr algn="just"/>
            <a:r>
              <a:rPr lang="es-MX" sz="2400" b="1" dirty="0" smtClean="0">
                <a:solidFill>
                  <a:srgbClr val="002060"/>
                </a:solidFill>
                <a:effectLst>
                  <a:outerShdw blurRad="38100" dist="38100" dir="2700000" algn="tl">
                    <a:srgbClr val="000000">
                      <a:alpha val="43137"/>
                    </a:srgbClr>
                  </a:outerShdw>
                </a:effectLst>
                <a:latin typeface="Comic Sans MS" panose="030F0702030302020204" pitchFamily="66" charset="0"/>
              </a:rPr>
              <a:t>III. Gobierno </a:t>
            </a:r>
            <a:r>
              <a:rPr lang="es-MX" sz="2400" b="1" dirty="0">
                <a:solidFill>
                  <a:srgbClr val="002060"/>
                </a:solidFill>
                <a:effectLst>
                  <a:outerShdw blurRad="38100" dist="38100" dir="2700000" algn="tl">
                    <a:srgbClr val="000000">
                      <a:alpha val="43137"/>
                    </a:srgbClr>
                  </a:outerShdw>
                </a:effectLst>
                <a:latin typeface="Comic Sans MS" panose="030F0702030302020204" pitchFamily="66" charset="0"/>
              </a:rPr>
              <a:t>y gestión responsables y con transparencia</a:t>
            </a:r>
          </a:p>
          <a:p>
            <a:pPr algn="just"/>
            <a:endParaRPr lang="es-MX" sz="2400" b="1" dirty="0">
              <a:solidFill>
                <a:srgbClr val="002060"/>
              </a:solidFill>
              <a:effectLst>
                <a:outerShdw blurRad="38100" dist="38100" dir="2700000" algn="tl">
                  <a:srgbClr val="000000">
                    <a:alpha val="43137"/>
                  </a:srgbClr>
                </a:outerShdw>
              </a:effectLst>
              <a:latin typeface="Comic Sans MS" panose="030F0702030302020204" pitchFamily="66" charset="0"/>
            </a:endParaRPr>
          </a:p>
          <a:p>
            <a:pPr algn="just"/>
            <a:r>
              <a:rPr lang="es-MX" sz="2200" dirty="0" smtClean="0">
                <a:solidFill>
                  <a:srgbClr val="0070C0"/>
                </a:solidFill>
                <a:effectLst>
                  <a:outerShdw blurRad="38100" dist="38100" dir="2700000" algn="tl">
                    <a:srgbClr val="000000">
                      <a:alpha val="43137"/>
                    </a:srgbClr>
                  </a:outerShdw>
                </a:effectLst>
                <a:latin typeface="Comic Sans MS" panose="030F0702030302020204" pitchFamily="66" charset="0"/>
              </a:rPr>
              <a:t>9. Optimización </a:t>
            </a:r>
            <a:r>
              <a:rPr lang="es-MX" sz="2200" dirty="0">
                <a:solidFill>
                  <a:srgbClr val="0070C0"/>
                </a:solidFill>
                <a:effectLst>
                  <a:outerShdw blurRad="38100" dist="38100" dir="2700000" algn="tl">
                    <a:srgbClr val="000000">
                      <a:alpha val="43137"/>
                    </a:srgbClr>
                  </a:outerShdw>
                </a:effectLst>
                <a:latin typeface="Comic Sans MS" panose="030F0702030302020204" pitchFamily="66" charset="0"/>
              </a:rPr>
              <a:t>de la infraestructura física y equipamiento con eficiencia y </a:t>
            </a:r>
            <a:r>
              <a:rPr lang="es-MX" sz="2200" dirty="0" smtClean="0">
                <a:solidFill>
                  <a:srgbClr val="0070C0"/>
                </a:solidFill>
                <a:effectLst>
                  <a:outerShdw blurRad="38100" dist="38100" dir="2700000" algn="tl">
                    <a:srgbClr val="000000">
                      <a:alpha val="43137"/>
                    </a:srgbClr>
                  </a:outerShdw>
                </a:effectLst>
                <a:latin typeface="Comic Sans MS" panose="030F0702030302020204" pitchFamily="66" charset="0"/>
              </a:rPr>
              <a:t>eficacia</a:t>
            </a:r>
          </a:p>
          <a:p>
            <a:pPr algn="just"/>
            <a:endParaRPr lang="es-MX" dirty="0">
              <a:latin typeface="Comic Sans MS" panose="030F0702030302020204" pitchFamily="66" charset="0"/>
            </a:endParaRPr>
          </a:p>
          <a:p>
            <a:pPr marL="285750" indent="-285750" algn="just">
              <a:buFont typeface="Wingdings" panose="05000000000000000000" pitchFamily="2" charset="2"/>
              <a:buChar char="q"/>
            </a:pP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Actualización </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de la infraestructura tecnológica en </a:t>
            </a:r>
            <a:r>
              <a:rPr lang="es-MX" dirty="0" smtClean="0">
                <a:solidFill>
                  <a:srgbClr val="00B050"/>
                </a:solidFill>
                <a:effectLst>
                  <a:outerShdw blurRad="38100" dist="38100" dir="2700000" algn="tl">
                    <a:srgbClr val="000000">
                      <a:alpha val="43137"/>
                    </a:srgbClr>
                  </a:outerShdw>
                </a:effectLst>
                <a:latin typeface="Comic Sans MS" panose="030F0702030302020204" pitchFamily="66" charset="0"/>
              </a:rPr>
              <a:t>apoyo  </a:t>
            </a:r>
            <a:r>
              <a:rPr lang="es-MX" dirty="0">
                <a:solidFill>
                  <a:srgbClr val="00B050"/>
                </a:solidFill>
                <a:effectLst>
                  <a:outerShdw blurRad="38100" dist="38100" dir="2700000" algn="tl">
                    <a:srgbClr val="000000">
                      <a:alpha val="43137"/>
                    </a:srgbClr>
                  </a:outerShdw>
                </a:effectLst>
                <a:latin typeface="Comic Sans MS" panose="030F0702030302020204" pitchFamily="66" charset="0"/>
              </a:rPr>
              <a:t>a las funciones sustantivas y adjetiva</a:t>
            </a:r>
          </a:p>
        </p:txBody>
      </p:sp>
      <p:sp>
        <p:nvSpPr>
          <p:cNvPr id="3" name="2 Rectángulo"/>
          <p:cNvSpPr/>
          <p:nvPr/>
        </p:nvSpPr>
        <p:spPr>
          <a:xfrm>
            <a:off x="467544" y="4365104"/>
            <a:ext cx="8213592" cy="1200329"/>
          </a:xfrm>
          <a:prstGeom prst="rect">
            <a:avLst/>
          </a:prstGeom>
        </p:spPr>
        <p:txBody>
          <a:bodyPr wrap="square">
            <a:spAutoFit/>
          </a:bodyPr>
          <a:lstStyle/>
          <a:p>
            <a:pPr algn="just"/>
            <a:r>
              <a:rPr lang="es-MX" dirty="0">
                <a:solidFill>
                  <a:srgbClr val="00B0F0"/>
                </a:solidFill>
                <a:effectLst>
                  <a:outerShdw blurRad="38100" dist="38100" dir="2700000" algn="tl">
                    <a:srgbClr val="000000">
                      <a:alpha val="43137"/>
                    </a:srgbClr>
                  </a:outerShdw>
                </a:effectLst>
                <a:latin typeface="Comic Sans MS" panose="030F0702030302020204" pitchFamily="66" charset="0"/>
              </a:rPr>
              <a:t>Periódicamente se da mantenimiento a las computadoras de los investigadores  y a la red, se  han colocado varios accesos para que tanto los estudiantes como investigadores puedan trabajar con el Internet inalámbrico. </a:t>
            </a:r>
          </a:p>
        </p:txBody>
      </p:sp>
    </p:spTree>
    <p:extLst>
      <p:ext uri="{BB962C8B-B14F-4D97-AF65-F5344CB8AC3E}">
        <p14:creationId xmlns:p14="http://schemas.microsoft.com/office/powerpoint/2010/main" val="8430043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Rectángulo"/>
          <p:cNvSpPr/>
          <p:nvPr/>
        </p:nvSpPr>
        <p:spPr>
          <a:xfrm>
            <a:off x="305780" y="1387482"/>
            <a:ext cx="8370676" cy="707886"/>
          </a:xfrm>
          <a:prstGeom prst="rect">
            <a:avLst/>
          </a:prstGeom>
        </p:spPr>
        <p:txBody>
          <a:bodyPr wrap="square">
            <a:spAutoFit/>
          </a:bodyPr>
          <a:lstStyle/>
          <a:p>
            <a:pPr marL="285750" indent="-285750" algn="just">
              <a:buFont typeface="Wingdings" panose="05000000000000000000" pitchFamily="2" charset="2"/>
              <a:buChar char="q"/>
            </a:pPr>
            <a:r>
              <a:rPr lang="es-MX" sz="2000" dirty="0" smtClean="0">
                <a:solidFill>
                  <a:srgbClr val="009900"/>
                </a:solidFill>
                <a:effectLst>
                  <a:outerShdw blurRad="38100" dist="38100" dir="2700000" algn="tl">
                    <a:srgbClr val="000000">
                      <a:alpha val="43137"/>
                    </a:srgbClr>
                  </a:outerShdw>
                </a:effectLst>
                <a:latin typeface="Comic Sans MS" panose="030F0702030302020204" pitchFamily="66" charset="0"/>
              </a:rPr>
              <a:t>Atención </a:t>
            </a:r>
            <a:r>
              <a:rPr lang="es-MX" sz="2000" dirty="0">
                <a:solidFill>
                  <a:srgbClr val="009900"/>
                </a:solidFill>
                <a:effectLst>
                  <a:outerShdw blurRad="38100" dist="38100" dir="2700000" algn="tl">
                    <a:srgbClr val="000000">
                      <a:alpha val="43137"/>
                    </a:srgbClr>
                  </a:outerShdw>
                </a:effectLst>
                <a:latin typeface="Comic Sans MS" panose="030F0702030302020204" pitchFamily="66" charset="0"/>
              </a:rPr>
              <a:t>de espacios físicos que presentan riesgos </a:t>
            </a:r>
            <a:r>
              <a:rPr lang="es-MX" sz="2000" dirty="0" smtClean="0">
                <a:solidFill>
                  <a:srgbClr val="009900"/>
                </a:solidFill>
                <a:effectLst>
                  <a:outerShdw blurRad="38100" dist="38100" dir="2700000" algn="tl">
                    <a:srgbClr val="000000">
                      <a:alpha val="43137"/>
                    </a:srgbClr>
                  </a:outerShdw>
                </a:effectLst>
                <a:latin typeface="Comic Sans MS" panose="030F0702030302020204" pitchFamily="66" charset="0"/>
              </a:rPr>
              <a:t>en materia </a:t>
            </a:r>
            <a:r>
              <a:rPr lang="es-MX" sz="2000" dirty="0">
                <a:solidFill>
                  <a:srgbClr val="009900"/>
                </a:solidFill>
                <a:effectLst>
                  <a:outerShdw blurRad="38100" dist="38100" dir="2700000" algn="tl">
                    <a:srgbClr val="000000">
                      <a:alpha val="43137"/>
                    </a:srgbClr>
                  </a:outerShdw>
                </a:effectLst>
                <a:latin typeface="Comic Sans MS" panose="030F0702030302020204" pitchFamily="66" charset="0"/>
              </a:rPr>
              <a:t>de protección civil</a:t>
            </a:r>
          </a:p>
        </p:txBody>
      </p:sp>
      <p:sp>
        <p:nvSpPr>
          <p:cNvPr id="3" name="2 CuadroTexto"/>
          <p:cNvSpPr txBox="1"/>
          <p:nvPr/>
        </p:nvSpPr>
        <p:spPr>
          <a:xfrm>
            <a:off x="467544" y="2564904"/>
            <a:ext cx="7632848" cy="923330"/>
          </a:xfrm>
          <a:prstGeom prst="rect">
            <a:avLst/>
          </a:prstGeom>
          <a:noFill/>
        </p:spPr>
        <p:txBody>
          <a:bodyPr wrap="square" rtlCol="0">
            <a:spAutoFit/>
          </a:bodyPr>
          <a:lstStyle/>
          <a:p>
            <a:pPr marL="342900" indent="-342900">
              <a:buAutoNum type="alphaLcParenR"/>
            </a:pPr>
            <a:r>
              <a:rPr lang="es-MX" dirty="0" smtClean="0">
                <a:solidFill>
                  <a:srgbClr val="00B0F0"/>
                </a:solidFill>
                <a:effectLst>
                  <a:outerShdw blurRad="38100" dist="38100" dir="2700000" algn="tl">
                    <a:srgbClr val="000000">
                      <a:alpha val="43137"/>
                    </a:srgbClr>
                  </a:outerShdw>
                </a:effectLst>
                <a:latin typeface="Comic Sans MS" panose="030F0702030302020204" pitchFamily="66" charset="0"/>
              </a:rPr>
              <a:t>Impermeabilización julio de 2014</a:t>
            </a:r>
          </a:p>
          <a:p>
            <a:endParaRPr lang="es-MX" dirty="0" smtClean="0">
              <a:solidFill>
                <a:srgbClr val="00B0F0"/>
              </a:solidFill>
              <a:effectLst>
                <a:outerShdw blurRad="38100" dist="38100" dir="2700000" algn="tl">
                  <a:srgbClr val="000000">
                    <a:alpha val="43137"/>
                  </a:srgbClr>
                </a:outerShdw>
              </a:effectLst>
              <a:latin typeface="Comic Sans MS" panose="030F0702030302020204" pitchFamily="66" charset="0"/>
            </a:endParaRPr>
          </a:p>
          <a:p>
            <a:pPr marL="342900" indent="-342900">
              <a:buAutoNum type="alphaLcParenR"/>
            </a:pPr>
            <a:r>
              <a:rPr lang="es-MX" dirty="0" smtClean="0">
                <a:solidFill>
                  <a:srgbClr val="00B0F0"/>
                </a:solidFill>
                <a:effectLst>
                  <a:outerShdw blurRad="38100" dist="38100" dir="2700000" algn="tl">
                    <a:srgbClr val="000000">
                      <a:alpha val="43137"/>
                    </a:srgbClr>
                  </a:outerShdw>
                </a:effectLst>
                <a:latin typeface="Comic Sans MS" panose="030F0702030302020204" pitchFamily="66" charset="0"/>
              </a:rPr>
              <a:t>Pintura de la fachada  enero de 2015, recursos FONDEM</a:t>
            </a:r>
            <a:endParaRPr lang="es-MX" dirty="0">
              <a:solidFill>
                <a:srgbClr val="00B0F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04595851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9" name="8 CuadroTexto"/>
          <p:cNvSpPr txBox="1"/>
          <p:nvPr/>
        </p:nvSpPr>
        <p:spPr>
          <a:xfrm>
            <a:off x="899592" y="960983"/>
            <a:ext cx="5112568"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Innovación Académica y Descentralización para la sustentabilidad</a:t>
            </a:r>
            <a:endParaRPr lang="es-ES" sz="1400" dirty="0">
              <a:solidFill>
                <a:schemeClr val="bg1"/>
              </a:solidFill>
              <a:latin typeface="Estrangelo Edessa" pitchFamily="66" charset="0"/>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sp>
        <p:nvSpPr>
          <p:cNvPr id="2" name="1 CuadroTexto"/>
          <p:cNvSpPr txBox="1"/>
          <p:nvPr/>
        </p:nvSpPr>
        <p:spPr>
          <a:xfrm>
            <a:off x="395536" y="1628800"/>
            <a:ext cx="3384376" cy="523220"/>
          </a:xfrm>
          <a:prstGeom prst="rect">
            <a:avLst/>
          </a:prstGeom>
          <a:noFill/>
        </p:spPr>
        <p:txBody>
          <a:bodyPr wrap="square" rtlCol="0">
            <a:spAutoFit/>
          </a:bodyPr>
          <a:lstStyle/>
          <a:p>
            <a:r>
              <a:rPr lang="es-MX" sz="2800" b="1" dirty="0" smtClean="0">
                <a:solidFill>
                  <a:srgbClr val="00B0F0"/>
                </a:solidFill>
                <a:effectLst>
                  <a:outerShdw blurRad="38100" dist="38100" dir="2700000" algn="tl">
                    <a:srgbClr val="000000">
                      <a:alpha val="43137"/>
                    </a:srgbClr>
                  </a:outerShdw>
                </a:effectLst>
                <a:latin typeface="Comic Sans MS" pitchFamily="66" charset="0"/>
              </a:rPr>
              <a:t>Conclusiones</a:t>
            </a:r>
            <a:endParaRPr lang="es-MX" sz="2800" b="1" dirty="0">
              <a:solidFill>
                <a:srgbClr val="00B0F0"/>
              </a:solidFill>
              <a:effectLst>
                <a:outerShdw blurRad="38100" dist="38100" dir="2700000" algn="tl">
                  <a:srgbClr val="000000">
                    <a:alpha val="43137"/>
                  </a:srgbClr>
                </a:outerShdw>
              </a:effectLst>
              <a:latin typeface="Comic Sans MS" pitchFamily="66" charset="0"/>
            </a:endParaRPr>
          </a:p>
        </p:txBody>
      </p:sp>
      <p:sp>
        <p:nvSpPr>
          <p:cNvPr id="6" name="5 CuadroTexto"/>
          <p:cNvSpPr txBox="1"/>
          <p:nvPr/>
        </p:nvSpPr>
        <p:spPr>
          <a:xfrm>
            <a:off x="395536" y="2276872"/>
            <a:ext cx="8280920" cy="2862322"/>
          </a:xfrm>
          <a:prstGeom prst="rect">
            <a:avLst/>
          </a:prstGeom>
          <a:noFill/>
        </p:spPr>
        <p:txBody>
          <a:bodyPr wrap="square" rtlCol="0">
            <a:spAutoFit/>
          </a:bodyPr>
          <a:lstStyle/>
          <a:p>
            <a:pPr marL="285750" indent="-285750" algn="just">
              <a:buFont typeface="Wingdings" panose="05000000000000000000" pitchFamily="2" charset="2"/>
              <a:buChar char="q"/>
            </a:pPr>
            <a:r>
              <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rPr>
              <a:t>Continuar enfáticamente con el procedimiento de solicitud de las plazas de jubilados ante la DGI</a:t>
            </a:r>
          </a:p>
          <a:p>
            <a:pPr algn="just"/>
            <a:endPar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endParaRPr>
          </a:p>
          <a:p>
            <a:pPr marL="285750" indent="-285750" algn="just">
              <a:buFont typeface="Wingdings" panose="05000000000000000000" pitchFamily="2" charset="2"/>
              <a:buChar char="q"/>
            </a:pPr>
            <a:r>
              <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rPr>
              <a:t>Integrar las actividades de SERVICIOS para la obtención de recursos que ayudarán para la obtención de </a:t>
            </a:r>
            <a:r>
              <a:rPr lang="es-MX" u="sng" dirty="0" smtClean="0">
                <a:solidFill>
                  <a:srgbClr val="009900"/>
                </a:solidFill>
                <a:effectLst>
                  <a:outerShdw blurRad="38100" dist="38100" dir="2700000" algn="tl">
                    <a:srgbClr val="000000">
                      <a:alpha val="43137"/>
                    </a:srgbClr>
                  </a:outerShdw>
                </a:effectLst>
                <a:latin typeface="Comic Sans MS" panose="030F0702030302020204" pitchFamily="66" charset="0"/>
              </a:rPr>
              <a:t>infraestructura y equipamiento.</a:t>
            </a:r>
          </a:p>
          <a:p>
            <a:pPr algn="just"/>
            <a:endParaRPr lang="es-MX" u="sng" dirty="0" smtClean="0">
              <a:solidFill>
                <a:srgbClr val="009900"/>
              </a:solidFill>
              <a:effectLst>
                <a:outerShdw blurRad="38100" dist="38100" dir="2700000" algn="tl">
                  <a:srgbClr val="000000">
                    <a:alpha val="43137"/>
                  </a:srgbClr>
                </a:outerShdw>
              </a:effectLst>
              <a:latin typeface="Comic Sans MS" panose="030F0702030302020204" pitchFamily="66" charset="0"/>
            </a:endParaRPr>
          </a:p>
          <a:p>
            <a:pPr marL="285750" indent="-285750" algn="just">
              <a:buFont typeface="Wingdings" panose="05000000000000000000" pitchFamily="2" charset="2"/>
              <a:buChar char="q"/>
            </a:pPr>
            <a:r>
              <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rPr>
              <a:t>Mantener </a:t>
            </a:r>
            <a:r>
              <a:rPr lang="es-MX" dirty="0">
                <a:solidFill>
                  <a:srgbClr val="009900"/>
                </a:solidFill>
                <a:effectLst>
                  <a:outerShdw blurRad="38100" dist="38100" dir="2700000" algn="tl">
                    <a:srgbClr val="000000">
                      <a:alpha val="43137"/>
                    </a:srgbClr>
                  </a:outerShdw>
                </a:effectLst>
                <a:latin typeface="Comic Sans MS" panose="030F0702030302020204" pitchFamily="66" charset="0"/>
              </a:rPr>
              <a:t> </a:t>
            </a:r>
            <a:r>
              <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rPr>
              <a:t>en </a:t>
            </a:r>
            <a:r>
              <a:rPr lang="es-MX" dirty="0">
                <a:solidFill>
                  <a:srgbClr val="009900"/>
                </a:solidFill>
                <a:effectLst>
                  <a:outerShdw blurRad="38100" dist="38100" dir="2700000" algn="tl">
                    <a:srgbClr val="000000">
                      <a:alpha val="43137"/>
                    </a:srgbClr>
                  </a:outerShdw>
                </a:effectLst>
                <a:latin typeface="Comic Sans MS" panose="030F0702030302020204" pitchFamily="66" charset="0"/>
              </a:rPr>
              <a:t>el </a:t>
            </a:r>
            <a:r>
              <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rPr>
              <a:t>PNPC a la Maestría en Ingeniería de Corrosión</a:t>
            </a:r>
            <a:endParaRPr lang="es-MX" dirty="0">
              <a:solidFill>
                <a:srgbClr val="009900"/>
              </a:solidFill>
              <a:effectLst>
                <a:outerShdw blurRad="38100" dist="38100" dir="2700000" algn="tl">
                  <a:srgbClr val="000000">
                    <a:alpha val="43137"/>
                  </a:srgbClr>
                </a:outerShdw>
              </a:effectLst>
              <a:latin typeface="Comic Sans MS" panose="030F0702030302020204" pitchFamily="66" charset="0"/>
            </a:endParaRPr>
          </a:p>
          <a:p>
            <a:pPr algn="just"/>
            <a:endPar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endParaRPr>
          </a:p>
          <a:p>
            <a:pPr marL="285750" indent="-285750" algn="just">
              <a:buFont typeface="Wingdings" panose="05000000000000000000" pitchFamily="2" charset="2"/>
              <a:buChar char="q"/>
            </a:pPr>
            <a:endParaRPr lang="es-MX" dirty="0" smtClean="0">
              <a:solidFill>
                <a:srgbClr val="009900"/>
              </a:solidFill>
              <a:effectLst>
                <a:outerShdw blurRad="38100" dist="38100" dir="2700000" algn="tl">
                  <a:srgbClr val="000000">
                    <a:alpha val="43137"/>
                  </a:srgbClr>
                </a:outerShdw>
              </a:effectLst>
              <a:latin typeface="Comic Sans MS" panose="030F0702030302020204" pitchFamily="66" charset="0"/>
            </a:endParaRPr>
          </a:p>
          <a:p>
            <a:pPr algn="just"/>
            <a:r>
              <a:rPr lang="es-MX" u="sng" dirty="0" smtClean="0">
                <a:solidFill>
                  <a:srgbClr val="009900"/>
                </a:solidFill>
                <a:effectLst>
                  <a:outerShdw blurRad="38100" dist="38100" dir="2700000" algn="tl">
                    <a:srgbClr val="000000">
                      <a:alpha val="43137"/>
                    </a:srgbClr>
                  </a:outerShdw>
                </a:effectLst>
                <a:latin typeface="Comic Sans MS" panose="030F0702030302020204" pitchFamily="66" charset="0"/>
              </a:rPr>
              <a:t> </a:t>
            </a:r>
            <a:endParaRPr lang="es-MX" u="sng" dirty="0">
              <a:solidFill>
                <a:srgbClr val="009900"/>
              </a:solidFill>
              <a:effectLst>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401013064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2" name="1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23528" y="1381845"/>
            <a:ext cx="8424936" cy="5258053"/>
          </a:xfrm>
          <a:prstGeom prst="rect">
            <a:avLst/>
          </a:prstGeom>
          <a:ln>
            <a:noFill/>
          </a:ln>
          <a:effectLst>
            <a:outerShdw blurRad="190500" algn="tl" rotWithShape="0">
              <a:srgbClr val="000000">
                <a:alpha val="70000"/>
              </a:srgbClr>
            </a:outerShdw>
          </a:effectLst>
        </p:spPr>
      </p:pic>
      <p:pic>
        <p:nvPicPr>
          <p:cNvPr id="3" name="2 Imagen"/>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72859" y="405527"/>
            <a:ext cx="1475605" cy="514226"/>
          </a:xfrm>
          <a:prstGeom prst="rect">
            <a:avLst/>
          </a:prstGeom>
        </p:spPr>
      </p:pic>
    </p:spTree>
    <p:extLst>
      <p:ext uri="{BB962C8B-B14F-4D97-AF65-F5344CB8AC3E}">
        <p14:creationId xmlns:p14="http://schemas.microsoft.com/office/powerpoint/2010/main" val="338192928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8" name="Rectangle 4"/>
          <p:cNvSpPr>
            <a:spLocks noChangeArrowheads="1"/>
          </p:cNvSpPr>
          <p:nvPr/>
        </p:nvSpPr>
        <p:spPr bwMode="auto">
          <a:xfrm>
            <a:off x="323528" y="260648"/>
            <a:ext cx="8496944" cy="1080120"/>
          </a:xfrm>
          <a:prstGeom prst="rect">
            <a:avLst/>
          </a:prstGeom>
          <a:solidFill>
            <a:srgbClr val="00AB4D"/>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1027" name="Rectangle 3"/>
          <p:cNvSpPr>
            <a:spLocks noChangeArrowheads="1"/>
          </p:cNvSpPr>
          <p:nvPr/>
        </p:nvSpPr>
        <p:spPr bwMode="auto">
          <a:xfrm>
            <a:off x="323528" y="260648"/>
            <a:ext cx="6552728" cy="720080"/>
          </a:xfrm>
          <a:prstGeom prst="rect">
            <a:avLst/>
          </a:prstGeom>
          <a:solidFill>
            <a:srgbClr val="005BAA"/>
          </a:solidFill>
          <a:ln w="9525"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es-ES"/>
          </a:p>
        </p:txBody>
      </p:sp>
      <p:sp>
        <p:nvSpPr>
          <p:cNvPr id="8" name="7 CuadroTexto"/>
          <p:cNvSpPr txBox="1"/>
          <p:nvPr/>
        </p:nvSpPr>
        <p:spPr>
          <a:xfrm>
            <a:off x="899592" y="683404"/>
            <a:ext cx="3384376" cy="369332"/>
          </a:xfrm>
          <a:prstGeom prst="rect">
            <a:avLst/>
          </a:prstGeom>
          <a:noFill/>
        </p:spPr>
        <p:txBody>
          <a:bodyPr wrap="square" rtlCol="0">
            <a:spAutoFit/>
          </a:bodyPr>
          <a:lstStyle/>
          <a:p>
            <a:r>
              <a:rPr lang="es-ES" dirty="0" smtClean="0">
                <a:solidFill>
                  <a:schemeClr val="bg1"/>
                </a:solidFill>
                <a:latin typeface="Estrangelo Edessa" pitchFamily="66" charset="0"/>
                <a:ea typeface="Microsoft YaHei" pitchFamily="34" charset="-122"/>
                <a:cs typeface="Estrangelo Edessa" pitchFamily="66" charset="0"/>
              </a:rPr>
              <a:t>Universidad Veracruzana</a:t>
            </a:r>
            <a:endParaRPr lang="es-ES" dirty="0">
              <a:solidFill>
                <a:schemeClr val="bg1"/>
              </a:solidFill>
              <a:latin typeface="Estrangelo Edessa" pitchFamily="66" charset="0"/>
              <a:ea typeface="Microsoft YaHei" pitchFamily="34" charset="-122"/>
              <a:cs typeface="Estrangelo Edessa" pitchFamily="66" charset="0"/>
            </a:endParaRPr>
          </a:p>
        </p:txBody>
      </p:sp>
      <p:sp>
        <p:nvSpPr>
          <p:cNvPr id="11" name="10 CuadroTexto"/>
          <p:cNvSpPr txBox="1"/>
          <p:nvPr/>
        </p:nvSpPr>
        <p:spPr>
          <a:xfrm>
            <a:off x="7092280" y="919753"/>
            <a:ext cx="1800200" cy="307777"/>
          </a:xfrm>
          <a:prstGeom prst="rect">
            <a:avLst/>
          </a:prstGeom>
          <a:noFill/>
        </p:spPr>
        <p:txBody>
          <a:bodyPr wrap="square" rtlCol="0">
            <a:spAutoFit/>
          </a:bodyPr>
          <a:lstStyle/>
          <a:p>
            <a:r>
              <a:rPr lang="es-ES" sz="1400" dirty="0" smtClean="0">
                <a:solidFill>
                  <a:schemeClr val="bg1"/>
                </a:solidFill>
                <a:latin typeface="Estrangelo Edessa" pitchFamily="66" charset="0"/>
                <a:cs typeface="Estrangelo Edessa" pitchFamily="66" charset="0"/>
              </a:rPr>
              <a:t>Instituto de Ingeniería </a:t>
            </a:r>
            <a:endParaRPr lang="es-ES" sz="1400" dirty="0">
              <a:solidFill>
                <a:schemeClr val="bg1"/>
              </a:solidFill>
              <a:latin typeface="Estrangelo Edessa" pitchFamily="66" charset="0"/>
              <a:cs typeface="Estrangelo Edessa" pitchFamily="66" charset="0"/>
            </a:endParaRPr>
          </a:p>
        </p:txBody>
      </p:sp>
      <p:pic>
        <p:nvPicPr>
          <p:cNvPr id="1033" name="Picture 9"/>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a:off x="6507963" y="465930"/>
            <a:ext cx="727331" cy="808773"/>
          </a:xfrm>
          <a:prstGeom prst="rect">
            <a:avLst/>
          </a:prstGeom>
          <a:noFill/>
          <a:ln w="9525" algn="in">
            <a:noFill/>
            <a:miter lim="800000"/>
            <a:headEnd/>
            <a:tailEnd/>
          </a:ln>
          <a:effectLst/>
        </p:spPr>
      </p:pic>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74892" y="1556791"/>
            <a:ext cx="6517488" cy="3889857"/>
          </a:xfrm>
          <a:prstGeom prst="ellipse">
            <a:avLst/>
          </a:prstGeom>
          <a:ln w="9525">
            <a:solidFill>
              <a:schemeClr val="tx1"/>
            </a:solidFill>
            <a:miter lim="800000"/>
            <a:headEnd/>
            <a:tailEnd/>
          </a:ln>
          <a:effectLst>
            <a:glow rad="228600">
              <a:schemeClr val="accent3">
                <a:satMod val="175000"/>
                <a:alpha val="40000"/>
              </a:schemeClr>
            </a:glow>
            <a:outerShdw dist="35921" dir="2700000" algn="ctr" rotWithShape="0">
              <a:schemeClr val="bg2"/>
            </a:outerShdw>
          </a:effectLst>
          <a:extLst>
            <a:ext uri="{909E8E84-426E-40DD-AFC4-6F175D3DCCD1}">
              <a14:hiddenFill xmlns:a14="http://schemas.microsoft.com/office/drawing/2010/main">
                <a:solidFill>
                  <a:schemeClr val="accent1"/>
                </a:solidFill>
              </a14:hiddenFill>
            </a:ext>
          </a:extLst>
        </p:spPr>
      </p:pic>
      <p:pic>
        <p:nvPicPr>
          <p:cNvPr id="5" name="4 Imagen"/>
          <p:cNvPicPr>
            <a:picLocks noChangeAspect="1"/>
          </p:cNvPicPr>
          <p:nvPr/>
        </p:nvPicPr>
        <p:blipFill rotWithShape="1">
          <a:blip r:embed="rId4" cstate="print">
            <a:clrChange>
              <a:clrFrom>
                <a:srgbClr val="FFFFFF"/>
              </a:clrFrom>
              <a:clrTo>
                <a:srgbClr val="FFFFFF">
                  <a:alpha val="0"/>
                </a:srgbClr>
              </a:clrTo>
            </a:clrChange>
            <a:duotone>
              <a:schemeClr val="accent5">
                <a:shade val="45000"/>
                <a:satMod val="135000"/>
              </a:schemeClr>
              <a:prstClr val="white"/>
            </a:duotone>
            <a:extLst>
              <a:ext uri="{BEBA8EAE-BF5A-486C-A8C5-ECC9F3942E4B}">
                <a14:imgProps xmlns:a14="http://schemas.microsoft.com/office/drawing/2010/main">
                  <a14:imgLayer r:embed="rId5">
                    <a14:imgEffect>
                      <a14:artisticPhotocopy/>
                    </a14:imgEffect>
                    <a14:imgEffect>
                      <a14:saturation sat="200000"/>
                    </a14:imgEffect>
                    <a14:imgEffect>
                      <a14:brightnessContrast bright="40000" contrast="-40000"/>
                    </a14:imgEffect>
                  </a14:imgLayer>
                </a14:imgProps>
              </a:ext>
              <a:ext uri="{28A0092B-C50C-407E-A947-70E740481C1C}">
                <a14:useLocalDpi xmlns:a14="http://schemas.microsoft.com/office/drawing/2010/main" val="0"/>
              </a:ext>
            </a:extLst>
          </a:blip>
          <a:srcRect t="12070" b="36778"/>
          <a:stretch/>
        </p:blipFill>
        <p:spPr>
          <a:xfrm>
            <a:off x="6300192" y="5589240"/>
            <a:ext cx="1869866" cy="717371"/>
          </a:xfrm>
          <a:prstGeom prst="rect">
            <a:avLst/>
          </a:prstGeom>
        </p:spPr>
      </p:pic>
      <p:pic>
        <p:nvPicPr>
          <p:cNvPr id="2" name="1 Imagen"/>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254577" y="353844"/>
            <a:ext cx="1475605" cy="514226"/>
          </a:xfrm>
          <a:prstGeom prst="rect">
            <a:avLst/>
          </a:prstGeom>
        </p:spPr>
      </p:pic>
    </p:spTree>
    <p:extLst>
      <p:ext uri="{BB962C8B-B14F-4D97-AF65-F5344CB8AC3E}">
        <p14:creationId xmlns:p14="http://schemas.microsoft.com/office/powerpoint/2010/main" val="2213232320"/>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uv">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Temauv</Template>
  <TotalTime>3486</TotalTime>
  <Words>2132</Words>
  <Application>Microsoft Office PowerPoint</Application>
  <PresentationFormat>Presentación en pantalla (4:3)</PresentationFormat>
  <Paragraphs>404</Paragraphs>
  <Slides>42</Slides>
  <Notes>2</Notes>
  <HiddenSlides>0</HiddenSlides>
  <MMClips>0</MMClips>
  <ScaleCrop>false</ScaleCrop>
  <HeadingPairs>
    <vt:vector size="4" baseType="variant">
      <vt:variant>
        <vt:lpstr>Tema</vt:lpstr>
      </vt:variant>
      <vt:variant>
        <vt:i4>1</vt:i4>
      </vt:variant>
      <vt:variant>
        <vt:lpstr>Títulos de diapositiva</vt:lpstr>
      </vt:variant>
      <vt:variant>
        <vt:i4>42</vt:i4>
      </vt:variant>
    </vt:vector>
  </HeadingPairs>
  <TitlesOfParts>
    <vt:vector size="43" baseType="lpstr">
      <vt:lpstr>Temauv</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Hewlett-Packard Company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uv</dc:creator>
  <cp:lastModifiedBy>emontes</cp:lastModifiedBy>
  <cp:revision>325</cp:revision>
  <dcterms:created xsi:type="dcterms:W3CDTF">2012-11-08T00:16:17Z</dcterms:created>
  <dcterms:modified xsi:type="dcterms:W3CDTF">2014-10-17T22:47:04Z</dcterms:modified>
</cp:coreProperties>
</file>