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49" autoAdjust="0"/>
    <p:restoredTop sz="91852" autoAdjust="0"/>
  </p:normalViewPr>
  <p:slideViewPr>
    <p:cSldViewPr snapToGrid="0" snapToObjects="1">
      <p:cViewPr varScale="1">
        <p:scale>
          <a:sx n="72" d="100"/>
          <a:sy n="72" d="100"/>
        </p:scale>
        <p:origin x="145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330-0907-F24F-AF01-BC43CE22D343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5D1F-B8EC-F947-B54B-5A55AF550C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37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330-0907-F24F-AF01-BC43CE22D343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5D1F-B8EC-F947-B54B-5A55AF550C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564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330-0907-F24F-AF01-BC43CE22D343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5D1F-B8EC-F947-B54B-5A55AF550C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070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330-0907-F24F-AF01-BC43CE22D343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5D1F-B8EC-F947-B54B-5A55AF550C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442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330-0907-F24F-AF01-BC43CE22D343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5D1F-B8EC-F947-B54B-5A55AF550C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98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330-0907-F24F-AF01-BC43CE22D343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5D1F-B8EC-F947-B54B-5A55AF550C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6515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330-0907-F24F-AF01-BC43CE22D343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5D1F-B8EC-F947-B54B-5A55AF550C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5423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330-0907-F24F-AF01-BC43CE22D343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5D1F-B8EC-F947-B54B-5A55AF550C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297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330-0907-F24F-AF01-BC43CE22D343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5D1F-B8EC-F947-B54B-5A55AF550C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889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330-0907-F24F-AF01-BC43CE22D343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5D1F-B8EC-F947-B54B-5A55AF550C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4978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3330-0907-F24F-AF01-BC43CE22D343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5D1F-B8EC-F947-B54B-5A55AF550C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636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A3330-0907-F24F-AF01-BC43CE22D343}" type="datetimeFigureOut">
              <a:rPr lang="es-ES" smtClean="0"/>
              <a:t>03/10/2019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65D1F-B8EC-F947-B54B-5A55AF550C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179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3208193"/>
            <a:ext cx="9144000" cy="1470025"/>
          </a:xfrm>
        </p:spPr>
        <p:txBody>
          <a:bodyPr/>
          <a:lstStyle/>
          <a:p>
            <a:r>
              <a:rPr lang="es-ES" dirty="0"/>
              <a:t>VISITA DE SEGUIMIENTO DE ACREDITACIÓN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022493"/>
            <a:ext cx="9144000" cy="779387"/>
          </a:xfrm>
        </p:spPr>
        <p:txBody>
          <a:bodyPr>
            <a:normAutofit/>
          </a:bodyPr>
          <a:lstStyle/>
          <a:p>
            <a:r>
              <a:rPr lang="es-ES" sz="2800" dirty="0"/>
              <a:t>19-22 DE NOVIEMBRE 2019</a:t>
            </a: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" y="396840"/>
            <a:ext cx="2857810" cy="2321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063" y="396840"/>
            <a:ext cx="1726594" cy="2321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593" y="157030"/>
            <a:ext cx="4234478" cy="25613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6363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023563"/>
              </p:ext>
            </p:extLst>
          </p:nvPr>
        </p:nvGraphicFramePr>
        <p:xfrm>
          <a:off x="1430422" y="648375"/>
          <a:ext cx="651042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CATEGORIA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INDICADOR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GRADO de</a:t>
                      </a:r>
                      <a:r>
                        <a:rPr lang="es-ES" baseline="0" dirty="0"/>
                        <a:t> </a:t>
                      </a:r>
                      <a:r>
                        <a:rPr lang="es-ES" dirty="0"/>
                        <a:t>ATENCIÓN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5.</a:t>
                      </a:r>
                      <a:r>
                        <a:rPr lang="es-ES" baseline="0" dirty="0"/>
                        <a:t> Formación integral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5.3</a:t>
                      </a:r>
                    </a:p>
                    <a:p>
                      <a:pPr algn="ctr"/>
                      <a:r>
                        <a:rPr lang="es-ES" dirty="0"/>
                        <a:t>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000000"/>
                          </a:solidFill>
                        </a:rPr>
                        <a:t>Cumple</a:t>
                      </a:r>
                    </a:p>
                    <a:p>
                      <a:pPr algn="ctr"/>
                      <a:r>
                        <a:rPr lang="es-ES" dirty="0">
                          <a:solidFill>
                            <a:srgbClr val="000000"/>
                          </a:solidFill>
                        </a:rPr>
                        <a:t>Cumple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s-ES" dirty="0"/>
                        <a:t>6. Servicios</a:t>
                      </a:r>
                      <a:r>
                        <a:rPr lang="es-ES" baseline="0" dirty="0"/>
                        <a:t> de Apoyo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Parcial alto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s-ES" dirty="0"/>
                        <a:t>7. Vinculación y extensión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7.1</a:t>
                      </a:r>
                    </a:p>
                    <a:p>
                      <a:pPr algn="ctr"/>
                      <a:r>
                        <a:rPr lang="es-ES" dirty="0"/>
                        <a:t>7.2</a:t>
                      </a:r>
                    </a:p>
                    <a:p>
                      <a:pPr algn="ctr"/>
                      <a:r>
                        <a:rPr lang="es-ES" dirty="0"/>
                        <a:t>7.3</a:t>
                      </a:r>
                    </a:p>
                    <a:p>
                      <a:pPr algn="ctr"/>
                      <a:r>
                        <a:rPr lang="es-ES" dirty="0"/>
                        <a:t>7.5</a:t>
                      </a:r>
                    </a:p>
                    <a:p>
                      <a:pPr algn="ctr"/>
                      <a:r>
                        <a:rPr lang="es-ES" dirty="0"/>
                        <a:t>7.6</a:t>
                      </a:r>
                    </a:p>
                    <a:p>
                      <a:pPr algn="ctr"/>
                      <a:r>
                        <a:rPr lang="es-ES" dirty="0"/>
                        <a:t>7.11</a:t>
                      </a:r>
                    </a:p>
                    <a:p>
                      <a:pPr algn="ctr"/>
                      <a:r>
                        <a:rPr lang="es-ES" dirty="0"/>
                        <a:t>7.14</a:t>
                      </a:r>
                    </a:p>
                    <a:p>
                      <a:pPr algn="ctr"/>
                      <a:r>
                        <a:rPr lang="es-ES" dirty="0"/>
                        <a:t>7.16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Parcial alto</a:t>
                      </a:r>
                    </a:p>
                    <a:p>
                      <a:pPr algn="ctr"/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Parcial</a:t>
                      </a:r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 bajo</a:t>
                      </a:r>
                    </a:p>
                    <a:p>
                      <a:pPr algn="ctr"/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Parcial alto</a:t>
                      </a:r>
                    </a:p>
                    <a:p>
                      <a:pPr algn="ctr"/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Parcial bajo</a:t>
                      </a:r>
                    </a:p>
                    <a:p>
                      <a:pPr algn="ctr"/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Parcial bajo</a:t>
                      </a:r>
                    </a:p>
                    <a:p>
                      <a:pPr algn="ctr"/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Parcial alto</a:t>
                      </a:r>
                    </a:p>
                    <a:p>
                      <a:pPr algn="ctr"/>
                      <a:r>
                        <a:rPr lang="es-ES" baseline="0" dirty="0">
                          <a:solidFill>
                            <a:srgbClr val="FF0000"/>
                          </a:solidFill>
                        </a:rPr>
                        <a:t>No cumple</a:t>
                      </a:r>
                    </a:p>
                    <a:p>
                      <a:pPr algn="ctr"/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Parcial bajo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r>
                        <a:rPr lang="es-ES" dirty="0"/>
                        <a:t>8. Investigación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8.1</a:t>
                      </a:r>
                    </a:p>
                    <a:p>
                      <a:pPr algn="ctr"/>
                      <a:r>
                        <a:rPr lang="es-ES" dirty="0"/>
                        <a:t>8.3</a:t>
                      </a:r>
                    </a:p>
                    <a:p>
                      <a:pPr algn="ctr"/>
                      <a:r>
                        <a:rPr lang="es-ES" dirty="0"/>
                        <a:t>8.5</a:t>
                      </a:r>
                    </a:p>
                    <a:p>
                      <a:pPr algn="ctr"/>
                      <a:r>
                        <a:rPr lang="es-ES" dirty="0"/>
                        <a:t>8.6</a:t>
                      </a:r>
                    </a:p>
                    <a:p>
                      <a:pPr algn="ctr"/>
                      <a:r>
                        <a:rPr lang="es-ES" dirty="0"/>
                        <a:t>8.8</a:t>
                      </a:r>
                    </a:p>
                    <a:p>
                      <a:pPr algn="ctr"/>
                      <a:r>
                        <a:rPr lang="es-ES" dirty="0"/>
                        <a:t>8.11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Parcial bajo</a:t>
                      </a:r>
                    </a:p>
                    <a:p>
                      <a:pPr algn="ctr"/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Parcial alto</a:t>
                      </a:r>
                    </a:p>
                    <a:p>
                      <a:pPr algn="ctr"/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Cumple</a:t>
                      </a:r>
                    </a:p>
                    <a:p>
                      <a:pPr algn="ctr"/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Parcial</a:t>
                      </a:r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 bajo</a:t>
                      </a:r>
                    </a:p>
                    <a:p>
                      <a:pPr algn="ctr"/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Cumple</a:t>
                      </a:r>
                    </a:p>
                    <a:p>
                      <a:pPr algn="ctr"/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Parcial alto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0" y="9608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atin typeface="Arial"/>
                <a:cs typeface="Arial"/>
              </a:rPr>
              <a:t>INDICADORES CON OBSERVACIONES POR ATENDER</a:t>
            </a:r>
          </a:p>
        </p:txBody>
      </p:sp>
    </p:spTree>
    <p:extLst>
      <p:ext uri="{BB962C8B-B14F-4D97-AF65-F5344CB8AC3E}">
        <p14:creationId xmlns:p14="http://schemas.microsoft.com/office/powerpoint/2010/main" val="4023887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763331"/>
              </p:ext>
            </p:extLst>
          </p:nvPr>
        </p:nvGraphicFramePr>
        <p:xfrm>
          <a:off x="1163054" y="955839"/>
          <a:ext cx="6777788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6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1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CATEGORIA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INDICADOR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GRADO  DE ATENCIÓN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1. Infraestructura</a:t>
                      </a:r>
                      <a:r>
                        <a:rPr lang="es-ES" baseline="0" dirty="0"/>
                        <a:t> y equipo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9.4</a:t>
                      </a:r>
                    </a:p>
                    <a:p>
                      <a:pPr algn="ctr"/>
                      <a:r>
                        <a:rPr lang="es-ES" dirty="0"/>
                        <a:t>9.6</a:t>
                      </a:r>
                    </a:p>
                    <a:p>
                      <a:pPr algn="ctr"/>
                      <a:r>
                        <a:rPr lang="es-ES" dirty="0"/>
                        <a:t>9.7</a:t>
                      </a:r>
                    </a:p>
                    <a:p>
                      <a:pPr algn="ctr"/>
                      <a:r>
                        <a:rPr lang="es-ES" dirty="0"/>
                        <a:t>9.9</a:t>
                      </a:r>
                    </a:p>
                    <a:p>
                      <a:pPr algn="ctr"/>
                      <a:r>
                        <a:rPr lang="es-ES" dirty="0"/>
                        <a:t>9.10</a:t>
                      </a:r>
                    </a:p>
                    <a:p>
                      <a:pPr algn="ctr"/>
                      <a:r>
                        <a:rPr lang="es-ES" dirty="0"/>
                        <a:t>9.11</a:t>
                      </a:r>
                    </a:p>
                    <a:p>
                      <a:pPr algn="ctr"/>
                      <a:r>
                        <a:rPr lang="es-ES" dirty="0"/>
                        <a:t>9.12</a:t>
                      </a:r>
                    </a:p>
                    <a:p>
                      <a:pPr algn="ctr"/>
                      <a:r>
                        <a:rPr lang="es-ES" dirty="0"/>
                        <a:t>9.15</a:t>
                      </a:r>
                    </a:p>
                    <a:p>
                      <a:pPr algn="ctr"/>
                      <a:r>
                        <a:rPr lang="es-ES" dirty="0"/>
                        <a:t>9.16</a:t>
                      </a:r>
                    </a:p>
                    <a:p>
                      <a:pPr algn="ctr"/>
                      <a:r>
                        <a:rPr lang="es-ES" dirty="0"/>
                        <a:t>9.17</a:t>
                      </a:r>
                    </a:p>
                    <a:p>
                      <a:pPr algn="ctr"/>
                      <a:r>
                        <a:rPr lang="es-ES" dirty="0"/>
                        <a:t>9.18</a:t>
                      </a:r>
                    </a:p>
                    <a:p>
                      <a:pPr algn="ctr"/>
                      <a:r>
                        <a:rPr lang="es-ES" dirty="0"/>
                        <a:t>9.19</a:t>
                      </a:r>
                    </a:p>
                    <a:p>
                      <a:pPr algn="ctr"/>
                      <a:r>
                        <a:rPr lang="es-ES" dirty="0"/>
                        <a:t>9.20</a:t>
                      </a:r>
                    </a:p>
                    <a:p>
                      <a:pPr algn="ctr"/>
                      <a:r>
                        <a:rPr lang="es-ES" dirty="0"/>
                        <a:t>9.21</a:t>
                      </a:r>
                    </a:p>
                    <a:p>
                      <a:pPr algn="ctr"/>
                      <a:r>
                        <a:rPr lang="es-ES" dirty="0"/>
                        <a:t>9.22</a:t>
                      </a:r>
                    </a:p>
                    <a:p>
                      <a:pPr algn="ctr"/>
                      <a:r>
                        <a:rPr lang="es-ES" dirty="0"/>
                        <a:t>9.23</a:t>
                      </a:r>
                    </a:p>
                    <a:p>
                      <a:pPr algn="ctr"/>
                      <a:r>
                        <a:rPr lang="es-ES" dirty="0"/>
                        <a:t>9.24</a:t>
                      </a:r>
                    </a:p>
                    <a:p>
                      <a:pPr algn="ctr"/>
                      <a:r>
                        <a:rPr lang="es-ES" dirty="0"/>
                        <a:t>9.26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No cumple</a:t>
                      </a:r>
                    </a:p>
                    <a:p>
                      <a:pPr algn="ctr"/>
                      <a:r>
                        <a:rPr lang="es-ES" dirty="0"/>
                        <a:t>Cumple</a:t>
                      </a:r>
                    </a:p>
                    <a:p>
                      <a:pPr algn="ctr"/>
                      <a:r>
                        <a:rPr lang="es-ES" dirty="0"/>
                        <a:t>Parcial bajo</a:t>
                      </a:r>
                    </a:p>
                    <a:p>
                      <a:pPr algn="ctr"/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No cumple</a:t>
                      </a:r>
                    </a:p>
                    <a:p>
                      <a:pPr algn="ctr"/>
                      <a:r>
                        <a:rPr lang="es-ES" dirty="0"/>
                        <a:t>Parcial alto</a:t>
                      </a:r>
                    </a:p>
                    <a:p>
                      <a:pPr algn="ctr"/>
                      <a:r>
                        <a:rPr lang="es-ES" dirty="0"/>
                        <a:t>Parcial bajo</a:t>
                      </a:r>
                    </a:p>
                    <a:p>
                      <a:pPr algn="ctr"/>
                      <a:r>
                        <a:rPr lang="es-ES" dirty="0"/>
                        <a:t>Parcial bajo</a:t>
                      </a:r>
                    </a:p>
                    <a:p>
                      <a:pPr algn="ctr"/>
                      <a:r>
                        <a:rPr lang="es-ES" dirty="0"/>
                        <a:t>Parcial alto</a:t>
                      </a:r>
                    </a:p>
                    <a:p>
                      <a:pPr algn="ctr"/>
                      <a:r>
                        <a:rPr lang="es-ES" dirty="0"/>
                        <a:t>Parcial alto</a:t>
                      </a:r>
                    </a:p>
                    <a:p>
                      <a:pPr algn="ctr"/>
                      <a:r>
                        <a:rPr lang="es-ES" dirty="0"/>
                        <a:t>Cumple</a:t>
                      </a:r>
                    </a:p>
                    <a:p>
                      <a:pPr algn="ctr"/>
                      <a:r>
                        <a:rPr lang="es-ES" dirty="0"/>
                        <a:t>Parcial</a:t>
                      </a:r>
                      <a:r>
                        <a:rPr lang="es-ES" baseline="0" dirty="0"/>
                        <a:t> alto</a:t>
                      </a:r>
                    </a:p>
                    <a:p>
                      <a:pPr algn="ctr"/>
                      <a:r>
                        <a:rPr lang="es-ES" baseline="0" dirty="0"/>
                        <a:t>Parcial bajo</a:t>
                      </a:r>
                    </a:p>
                    <a:p>
                      <a:pPr algn="ctr"/>
                      <a:r>
                        <a:rPr lang="es-ES" baseline="0" dirty="0"/>
                        <a:t>Parcial bajo</a:t>
                      </a:r>
                    </a:p>
                    <a:p>
                      <a:pPr algn="ctr"/>
                      <a:r>
                        <a:rPr lang="es-ES" baseline="0" dirty="0"/>
                        <a:t>Parcial bajo</a:t>
                      </a:r>
                    </a:p>
                    <a:p>
                      <a:pPr algn="ctr"/>
                      <a:r>
                        <a:rPr lang="es-ES" baseline="0" dirty="0"/>
                        <a:t>Parcial alto</a:t>
                      </a:r>
                    </a:p>
                    <a:p>
                      <a:pPr algn="ctr"/>
                      <a:r>
                        <a:rPr lang="es-ES" baseline="0" dirty="0"/>
                        <a:t>Parcial alto</a:t>
                      </a:r>
                    </a:p>
                    <a:p>
                      <a:pPr algn="ctr"/>
                      <a:r>
                        <a:rPr lang="es-ES" baseline="0" dirty="0"/>
                        <a:t>Parcial alto</a:t>
                      </a:r>
                    </a:p>
                    <a:p>
                      <a:pPr algn="ctr"/>
                      <a:r>
                        <a:rPr lang="es-ES" baseline="0" dirty="0"/>
                        <a:t>Parcial bajo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0" y="37680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atin typeface="Arial"/>
                <a:cs typeface="Arial"/>
              </a:rPr>
              <a:t>INDICADORES CON OBSERVACIONES POR ATENDER</a:t>
            </a:r>
          </a:p>
        </p:txBody>
      </p:sp>
    </p:spTree>
    <p:extLst>
      <p:ext uri="{BB962C8B-B14F-4D97-AF65-F5344CB8AC3E}">
        <p14:creationId xmlns:p14="http://schemas.microsoft.com/office/powerpoint/2010/main" val="552405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929237"/>
              </p:ext>
            </p:extLst>
          </p:nvPr>
        </p:nvGraphicFramePr>
        <p:xfrm>
          <a:off x="1163054" y="2105487"/>
          <a:ext cx="6777788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6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1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CATEGORIA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INDICADOR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GRADO  DE ATENCIÓN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10. Gestión </a:t>
                      </a:r>
                      <a:r>
                        <a:rPr lang="es-ES" dirty="0" err="1"/>
                        <a:t>adva</a:t>
                      </a:r>
                      <a:r>
                        <a:rPr lang="es-ES" dirty="0"/>
                        <a:t>. y </a:t>
                      </a:r>
                      <a:r>
                        <a:rPr lang="es-ES" dirty="0" err="1"/>
                        <a:t>financ</a:t>
                      </a:r>
                      <a:r>
                        <a:rPr lang="es-E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10.6</a:t>
                      </a:r>
                    </a:p>
                    <a:p>
                      <a:pPr algn="ctr"/>
                      <a:r>
                        <a:rPr lang="es-ES" dirty="0"/>
                        <a:t>10.7</a:t>
                      </a:r>
                    </a:p>
                    <a:p>
                      <a:pPr algn="ctr"/>
                      <a:r>
                        <a:rPr lang="es-ES" dirty="0"/>
                        <a:t>10.8</a:t>
                      </a:r>
                    </a:p>
                    <a:p>
                      <a:pPr algn="ctr"/>
                      <a:r>
                        <a:rPr lang="es-ES" dirty="0"/>
                        <a:t>10.9</a:t>
                      </a:r>
                    </a:p>
                    <a:p>
                      <a:pPr algn="ctr"/>
                      <a:r>
                        <a:rPr lang="es-ES" dirty="0"/>
                        <a:t>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aseline="0" dirty="0"/>
                        <a:t>Parcial bajo</a:t>
                      </a:r>
                    </a:p>
                    <a:p>
                      <a:pPr algn="ctr"/>
                      <a:r>
                        <a:rPr lang="es-ES" baseline="0" dirty="0"/>
                        <a:t>Cumple</a:t>
                      </a:r>
                    </a:p>
                    <a:p>
                      <a:pPr algn="ctr"/>
                      <a:r>
                        <a:rPr lang="es-ES" baseline="0" dirty="0"/>
                        <a:t>Parcial alto</a:t>
                      </a:r>
                    </a:p>
                    <a:p>
                      <a:pPr algn="ctr"/>
                      <a:r>
                        <a:rPr lang="es-ES" baseline="0" dirty="0"/>
                        <a:t>Parcial bajo</a:t>
                      </a:r>
                    </a:p>
                    <a:p>
                      <a:pPr algn="ctr"/>
                      <a:r>
                        <a:rPr lang="es-ES" baseline="0" dirty="0"/>
                        <a:t>Parcial bajo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0" y="133930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atin typeface="Arial"/>
                <a:cs typeface="Arial"/>
              </a:rPr>
              <a:t>INDICADORES CON OBSERVACIONES POR ATENDER</a:t>
            </a:r>
          </a:p>
        </p:txBody>
      </p:sp>
    </p:spTree>
    <p:extLst>
      <p:ext uri="{BB962C8B-B14F-4D97-AF65-F5344CB8AC3E}">
        <p14:creationId xmlns:p14="http://schemas.microsoft.com/office/powerpoint/2010/main" val="1630276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2207"/>
            <a:ext cx="8229600" cy="473994"/>
          </a:xfrm>
        </p:spPr>
        <p:txBody>
          <a:bodyPr>
            <a:noAutofit/>
          </a:bodyPr>
          <a:lstStyle/>
          <a:p>
            <a:r>
              <a:rPr lang="es-ES" sz="2800" dirty="0">
                <a:latin typeface="Arial"/>
                <a:cs typeface="Arial"/>
              </a:rPr>
              <a:t>PROCESO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30402"/>
            <a:ext cx="8229600" cy="2553366"/>
          </a:xfrm>
        </p:spPr>
        <p:txBody>
          <a:bodyPr>
            <a:noAutofit/>
          </a:bodyPr>
          <a:lstStyle/>
          <a:p>
            <a:r>
              <a:rPr lang="es-ES" sz="2400" dirty="0">
                <a:latin typeface="Arial"/>
                <a:cs typeface="Arial"/>
              </a:rPr>
              <a:t>Visita de seguimiento 19-22 noviembre</a:t>
            </a:r>
          </a:p>
          <a:p>
            <a:r>
              <a:rPr lang="es-ES" sz="2400" dirty="0">
                <a:latin typeface="Arial"/>
                <a:cs typeface="Arial"/>
              </a:rPr>
              <a:t>Información actualizada </a:t>
            </a:r>
            <a:r>
              <a:rPr lang="es-ES" sz="2400" b="1" dirty="0">
                <a:latin typeface="Arial"/>
                <a:cs typeface="Arial"/>
              </a:rPr>
              <a:t>(ultima semana de octubre)</a:t>
            </a:r>
          </a:p>
          <a:p>
            <a:r>
              <a:rPr lang="es-ES" sz="2400" dirty="0">
                <a:latin typeface="Arial"/>
                <a:cs typeface="Arial"/>
              </a:rPr>
              <a:t>Avalar comisión por la Junta Académica </a:t>
            </a:r>
            <a:r>
              <a:rPr lang="es-ES" sz="2400" b="1" dirty="0">
                <a:latin typeface="Arial"/>
                <a:cs typeface="Arial"/>
              </a:rPr>
              <a:t>(primera semana de octubre)</a:t>
            </a:r>
          </a:p>
          <a:p>
            <a:r>
              <a:rPr lang="es-ES" sz="2400" dirty="0">
                <a:latin typeface="Arial"/>
                <a:cs typeface="Arial"/>
              </a:rPr>
              <a:t>Solicitar acceso a la plataforma </a:t>
            </a:r>
            <a:r>
              <a:rPr lang="es-ES" sz="2400" b="1" dirty="0">
                <a:latin typeface="Arial"/>
                <a:cs typeface="Arial"/>
              </a:rPr>
              <a:t>(27 septiembre)</a:t>
            </a:r>
          </a:p>
          <a:p>
            <a:r>
              <a:rPr lang="es-ES" sz="2400" dirty="0">
                <a:latin typeface="Arial"/>
                <a:cs typeface="Arial"/>
              </a:rPr>
              <a:t>Enviar indicadores por atender a cada responsable </a:t>
            </a:r>
            <a:r>
              <a:rPr lang="es-ES" sz="2400" b="1" dirty="0">
                <a:latin typeface="Arial"/>
                <a:cs typeface="Arial"/>
              </a:rPr>
              <a:t>(24 septiembre)</a:t>
            </a:r>
          </a:p>
          <a:p>
            <a:r>
              <a:rPr lang="es-ES" sz="2400" dirty="0">
                <a:latin typeface="Arial"/>
                <a:cs typeface="Arial"/>
              </a:rPr>
              <a:t>Cada responsable trabajará con su equipo para actualizar información </a:t>
            </a:r>
            <a:r>
              <a:rPr lang="es-ES" sz="2400" b="1" dirty="0">
                <a:latin typeface="Arial"/>
                <a:cs typeface="Arial"/>
              </a:rPr>
              <a:t>(reuniones constantes)</a:t>
            </a:r>
            <a:endParaRPr lang="es-ES" sz="2400" dirty="0">
              <a:latin typeface="Arial"/>
              <a:cs typeface="Arial"/>
            </a:endParaRPr>
          </a:p>
          <a:p>
            <a:r>
              <a:rPr lang="es-ES" sz="2400" dirty="0">
                <a:latin typeface="Arial"/>
                <a:cs typeface="Arial"/>
              </a:rPr>
              <a:t>Reunión con responsables para avances </a:t>
            </a:r>
            <a:r>
              <a:rPr lang="es-ES" sz="2400" b="1" dirty="0">
                <a:latin typeface="Arial"/>
                <a:cs typeface="Arial"/>
              </a:rPr>
              <a:t>(semanalmente)</a:t>
            </a:r>
          </a:p>
          <a:p>
            <a:endParaRPr lang="es-E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6337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8032"/>
          </a:xfrm>
        </p:spPr>
        <p:txBody>
          <a:bodyPr/>
          <a:lstStyle/>
          <a:p>
            <a:r>
              <a:rPr lang="es-ES" sz="2800" dirty="0">
                <a:latin typeface="Arial"/>
                <a:cs typeface="Arial"/>
              </a:rPr>
              <a:t>ACADÉMICOS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086258"/>
            <a:ext cx="8229600" cy="5461921"/>
          </a:xfrm>
        </p:spPr>
        <p:txBody>
          <a:bodyPr>
            <a:normAutofit/>
          </a:bodyPr>
          <a:lstStyle/>
          <a:p>
            <a:r>
              <a:rPr lang="es-ES" sz="2400" dirty="0">
                <a:latin typeface="Arial"/>
                <a:cs typeface="Arial"/>
              </a:rPr>
              <a:t>Constancias de ponentes de 2016-fecha</a:t>
            </a:r>
          </a:p>
          <a:p>
            <a:r>
              <a:rPr lang="es-ES" sz="2400" dirty="0">
                <a:latin typeface="Arial"/>
                <a:cs typeface="Arial"/>
              </a:rPr>
              <a:t>Actualizar páginas personales</a:t>
            </a:r>
          </a:p>
          <a:p>
            <a:r>
              <a:rPr lang="es-ES" sz="2400" dirty="0">
                <a:latin typeface="Arial"/>
                <a:cs typeface="Arial"/>
              </a:rPr>
              <a:t>Colocar horarios en puertas de cubículos</a:t>
            </a:r>
          </a:p>
          <a:p>
            <a:r>
              <a:rPr lang="es-ES" sz="2400" dirty="0">
                <a:latin typeface="Arial"/>
                <a:cs typeface="Arial"/>
              </a:rPr>
              <a:t>Actualizar y avalar programas de experiencias educativas</a:t>
            </a:r>
          </a:p>
          <a:p>
            <a:pPr lvl="1"/>
            <a:r>
              <a:rPr lang="es-ES" sz="2000" dirty="0">
                <a:latin typeface="Arial"/>
                <a:cs typeface="Arial"/>
              </a:rPr>
              <a:t>Reuniones de academias 14-23 de octubre</a:t>
            </a:r>
          </a:p>
          <a:p>
            <a:pPr lvl="1"/>
            <a:r>
              <a:rPr lang="es-ES" sz="2000" dirty="0">
                <a:latin typeface="Arial"/>
                <a:cs typeface="Arial"/>
              </a:rPr>
              <a:t>Entregables 25 de octubre</a:t>
            </a:r>
          </a:p>
          <a:p>
            <a:r>
              <a:rPr lang="es-ES" sz="2400" dirty="0">
                <a:latin typeface="Arial"/>
                <a:cs typeface="Arial"/>
              </a:rPr>
              <a:t>Laboratorios, anfiteatro, quirófano, módulos de producción, HVGE, HVPE.</a:t>
            </a:r>
          </a:p>
          <a:p>
            <a:pPr lvl="1"/>
            <a:r>
              <a:rPr lang="es-ES" sz="2000" dirty="0">
                <a:latin typeface="Arial"/>
                <a:cs typeface="Arial"/>
              </a:rPr>
              <a:t>Bitácoras, manuales de procedimientos, </a:t>
            </a:r>
            <a:r>
              <a:rPr lang="es-ES" sz="2000" dirty="0" err="1">
                <a:latin typeface="Arial"/>
                <a:cs typeface="Arial"/>
              </a:rPr>
              <a:t>NOM’s</a:t>
            </a:r>
            <a:endParaRPr lang="es-ES" sz="2000" dirty="0">
              <a:latin typeface="Arial"/>
              <a:cs typeface="Arial"/>
            </a:endParaRPr>
          </a:p>
          <a:p>
            <a:pPr lvl="1"/>
            <a:r>
              <a:rPr lang="es-ES" sz="2000" dirty="0">
                <a:latin typeface="Arial"/>
                <a:cs typeface="Arial"/>
              </a:rPr>
              <a:t>Registros médicos/zootécnicos</a:t>
            </a:r>
          </a:p>
          <a:p>
            <a:pPr lvl="1"/>
            <a:r>
              <a:rPr lang="es-ES" sz="2000" dirty="0">
                <a:latin typeface="Arial"/>
                <a:cs typeface="Arial"/>
              </a:rPr>
              <a:t>Programas de bioseguridad, medicina preventiva</a:t>
            </a:r>
          </a:p>
          <a:p>
            <a:pPr lvl="1"/>
            <a:r>
              <a:rPr lang="es-ES" sz="2000" dirty="0">
                <a:latin typeface="Arial"/>
                <a:cs typeface="Arial"/>
              </a:rPr>
              <a:t>Manuales de prácticas </a:t>
            </a:r>
          </a:p>
        </p:txBody>
      </p:sp>
    </p:spTree>
    <p:extLst>
      <p:ext uri="{BB962C8B-B14F-4D97-AF65-F5344CB8AC3E}">
        <p14:creationId xmlns:p14="http://schemas.microsoft.com/office/powerpoint/2010/main" val="200049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47053" y="147069"/>
            <a:ext cx="8863264" cy="6555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Antecedentes:</a:t>
            </a:r>
          </a:p>
          <a:p>
            <a:pPr marL="342900" indent="-342900">
              <a:buFont typeface="Arial"/>
              <a:buChar char="•"/>
            </a:pPr>
            <a:r>
              <a:rPr lang="es-ES" sz="2800" dirty="0"/>
              <a:t>Visita de Acreditación CONEVET 22 </a:t>
            </a:r>
            <a:r>
              <a:rPr lang="mr-IN" sz="2800" dirty="0"/>
              <a:t>–</a:t>
            </a:r>
            <a:r>
              <a:rPr lang="es-ES" sz="2800" dirty="0"/>
              <a:t> 25 noviembre 2016</a:t>
            </a:r>
          </a:p>
          <a:p>
            <a:pPr marL="342900" indent="-342900">
              <a:buFont typeface="Arial"/>
              <a:buChar char="•"/>
            </a:pPr>
            <a:r>
              <a:rPr lang="es-ES" sz="2800" dirty="0"/>
              <a:t>Evaluadores:</a:t>
            </a:r>
          </a:p>
          <a:p>
            <a:pPr lvl="2"/>
            <a:r>
              <a:rPr lang="es-ES" sz="2800" dirty="0"/>
              <a:t>Juan de Jesús Taylor Preciado (U de G)</a:t>
            </a:r>
          </a:p>
          <a:p>
            <a:r>
              <a:rPr lang="es-ES" sz="2800" dirty="0"/>
              <a:t>		Miguel Ángel Blanco Ochoa (UNAM)</a:t>
            </a:r>
          </a:p>
          <a:p>
            <a:r>
              <a:rPr lang="es-ES" sz="2800" dirty="0"/>
              <a:t>		Víctor Manuel Sánchez Parra (UMSNH)</a:t>
            </a:r>
          </a:p>
          <a:p>
            <a:r>
              <a:rPr lang="es-ES" sz="2800" dirty="0"/>
              <a:t>		Gabriel Gerardo Aguirre </a:t>
            </a:r>
            <a:r>
              <a:rPr lang="es-ES" sz="2800" dirty="0" err="1"/>
              <a:t>Espíndola</a:t>
            </a:r>
            <a:r>
              <a:rPr lang="es-ES" sz="2800" dirty="0"/>
              <a:t> (BUAP)</a:t>
            </a:r>
          </a:p>
          <a:p>
            <a:r>
              <a:rPr lang="es-ES" sz="2800" dirty="0"/>
              <a:t>		Arturo García Álvarez (</a:t>
            </a:r>
            <a:r>
              <a:rPr lang="es-ES" sz="2800" dirty="0" err="1"/>
              <a:t>UAEMex</a:t>
            </a:r>
            <a:r>
              <a:rPr lang="es-ES" sz="2800" dirty="0"/>
              <a:t>)</a:t>
            </a:r>
          </a:p>
          <a:p>
            <a:r>
              <a:rPr lang="es-ES" sz="2800" dirty="0"/>
              <a:t>		</a:t>
            </a:r>
            <a:r>
              <a:rPr lang="es-ES" sz="2800" dirty="0" err="1"/>
              <a:t>Dumar</a:t>
            </a:r>
            <a:r>
              <a:rPr lang="es-ES" sz="2800" dirty="0"/>
              <a:t> Alexander Jaramillo (COPEVET)</a:t>
            </a:r>
          </a:p>
          <a:p>
            <a:r>
              <a:rPr lang="es-ES" sz="2800" dirty="0"/>
              <a:t>		Miguel Ángel Cornejo (COPEVET)</a:t>
            </a:r>
          </a:p>
          <a:p>
            <a:r>
              <a:rPr lang="es-ES" sz="2800" dirty="0"/>
              <a:t>		Miguel </a:t>
            </a:r>
            <a:r>
              <a:rPr lang="es-ES" sz="2800" dirty="0" err="1"/>
              <a:t>Taracena</a:t>
            </a:r>
            <a:r>
              <a:rPr lang="es-ES" sz="2800" dirty="0"/>
              <a:t> (COPEVET)</a:t>
            </a:r>
          </a:p>
          <a:p>
            <a:pPr marL="342900" indent="-342900">
              <a:buFont typeface="Arial"/>
              <a:buChar char="•"/>
            </a:pPr>
            <a:r>
              <a:rPr lang="es-ES" sz="2800" dirty="0"/>
              <a:t>Entrega de Acreditación 9 de marzo 2017 (60 aniversario FMVZ UV)</a:t>
            </a:r>
          </a:p>
          <a:p>
            <a:pPr marL="342900" indent="-342900">
              <a:buFont typeface="Arial"/>
              <a:buChar char="•"/>
            </a:pPr>
            <a:r>
              <a:rPr lang="es-ES" sz="2800" dirty="0"/>
              <a:t>Vigencia: Febrero 2017-enero 2022</a:t>
            </a:r>
          </a:p>
          <a:p>
            <a:pPr marL="342900" indent="-342900">
              <a:buFont typeface="Arial"/>
              <a:buChar char="•"/>
            </a:pPr>
            <a:r>
              <a:rPr lang="es-ES" sz="2800" dirty="0"/>
              <a:t>Visita seguimiento 19-22 noviembre de 2019</a:t>
            </a:r>
          </a:p>
        </p:txBody>
      </p:sp>
    </p:spTree>
    <p:extLst>
      <p:ext uri="{BB962C8B-B14F-4D97-AF65-F5344CB8AC3E}">
        <p14:creationId xmlns:p14="http://schemas.microsoft.com/office/powerpoint/2010/main" val="888833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42781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dirty="0">
                <a:latin typeface="Arial"/>
                <a:cs typeface="Arial"/>
              </a:rPr>
              <a:t>PROPUESTA DE COMITÉ PARA EL SEGUIMIENTO Y LA RE ACREDITACIÓN CONEVET E INTERNACIONAL COPEVET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324226"/>
              </p:ext>
            </p:extLst>
          </p:nvPr>
        </p:nvGraphicFramePr>
        <p:xfrm>
          <a:off x="200532" y="1383632"/>
          <a:ext cx="8742947" cy="4434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9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CATEGORÍA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RESPONSABLES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/>
                        <a:t>1.- Personal Académico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/>
                        <a:t>Jorge Genaro Vicente Martínez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/>
                        <a:t>2.- Estudiantes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/>
                        <a:t>Fabián Francisco </a:t>
                      </a:r>
                      <a:r>
                        <a:rPr lang="es-ES" sz="2400" dirty="0" err="1"/>
                        <a:t>Vanoye</a:t>
                      </a:r>
                      <a:r>
                        <a:rPr lang="es-ES" sz="2400" dirty="0"/>
                        <a:t> Lara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/>
                        <a:t>3.- Plan</a:t>
                      </a:r>
                      <a:r>
                        <a:rPr lang="es-ES" sz="2400" baseline="0" dirty="0"/>
                        <a:t> de estudios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/>
                        <a:t>Francisco Velázquez Sarmiento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/>
                        <a:t>4.- Evaluación del</a:t>
                      </a:r>
                      <a:r>
                        <a:rPr lang="es-ES" sz="2400" baseline="0" dirty="0"/>
                        <a:t> </a:t>
                      </a:r>
                      <a:r>
                        <a:rPr lang="es-ES" sz="2400" dirty="0"/>
                        <a:t>Aprendizaje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/>
                        <a:t>Nelly del Jesús Ibarra Priego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/>
                        <a:t>5.- Formación Integral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/>
                        <a:t>Víctor Hugo </a:t>
                      </a:r>
                      <a:r>
                        <a:rPr lang="es-ES" sz="2400" dirty="0" err="1"/>
                        <a:t>Berdón</a:t>
                      </a:r>
                      <a:r>
                        <a:rPr lang="es-ES" sz="2400" dirty="0"/>
                        <a:t> Carrasco</a:t>
                      </a:r>
                    </a:p>
                    <a:p>
                      <a:r>
                        <a:rPr lang="es-ES" sz="2400" dirty="0"/>
                        <a:t>María Luisa Méndez</a:t>
                      </a:r>
                      <a:r>
                        <a:rPr lang="es-ES" sz="2400" baseline="0" dirty="0"/>
                        <a:t> Ojeda</a:t>
                      </a:r>
                      <a:endParaRPr lang="es-E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38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/>
                        <a:t>6.- Servicios de apoyo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/>
                        <a:t>María Esther Muñoz Pérez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/>
                        <a:t>7.- Vinculación y extensión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/>
                        <a:t>Anabel Cruz Romero</a:t>
                      </a:r>
                    </a:p>
                    <a:p>
                      <a:r>
                        <a:rPr lang="es-ES" sz="2400" dirty="0"/>
                        <a:t>Bertha</a:t>
                      </a:r>
                      <a:r>
                        <a:rPr lang="es-ES" sz="2400" baseline="0" dirty="0"/>
                        <a:t> Clementina Hernández Cruz</a:t>
                      </a:r>
                      <a:endParaRPr lang="es-E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759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117707"/>
              </p:ext>
            </p:extLst>
          </p:nvPr>
        </p:nvGraphicFramePr>
        <p:xfrm>
          <a:off x="106948" y="326087"/>
          <a:ext cx="9023683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9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CATEGORÍA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RESPONSABLES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/>
                        <a:t>8.-</a:t>
                      </a:r>
                      <a:r>
                        <a:rPr lang="es-ES" sz="2400" baseline="0" dirty="0"/>
                        <a:t> Investigación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/>
                        <a:t>Concepción del Carmen </a:t>
                      </a:r>
                      <a:r>
                        <a:rPr lang="es-ES" sz="2400" dirty="0" err="1"/>
                        <a:t>Ahuja</a:t>
                      </a:r>
                      <a:r>
                        <a:rPr lang="es-ES" sz="2400" dirty="0"/>
                        <a:t> Aguirre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/>
                        <a:t>9.- Infraestructura y equipamiento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/>
                        <a:t>Alejandro Taylor Estrada Coates</a:t>
                      </a:r>
                    </a:p>
                    <a:p>
                      <a:r>
                        <a:rPr lang="es-ES" sz="2400" dirty="0"/>
                        <a:t>Miriam Alva Trujillo</a:t>
                      </a:r>
                    </a:p>
                    <a:p>
                      <a:r>
                        <a:rPr lang="es-ES" sz="2400" dirty="0"/>
                        <a:t>Diana</a:t>
                      </a:r>
                      <a:r>
                        <a:rPr lang="es-ES" sz="2400" baseline="0" dirty="0"/>
                        <a:t> Pamela Bonilla </a:t>
                      </a:r>
                      <a:r>
                        <a:rPr lang="es-ES" sz="2400" baseline="0" dirty="0" err="1"/>
                        <a:t>Sessler</a:t>
                      </a:r>
                      <a:endParaRPr lang="es-ES" sz="2400" dirty="0"/>
                    </a:p>
                    <a:p>
                      <a:r>
                        <a:rPr lang="es-ES" sz="2400" dirty="0"/>
                        <a:t>Karla María López Hernández</a:t>
                      </a:r>
                    </a:p>
                    <a:p>
                      <a:r>
                        <a:rPr lang="es-ES" sz="2400" dirty="0"/>
                        <a:t>José Manuel Martínez Hernández</a:t>
                      </a:r>
                    </a:p>
                    <a:p>
                      <a:r>
                        <a:rPr lang="es-ES" sz="2400" dirty="0"/>
                        <a:t>Isaac De </a:t>
                      </a:r>
                      <a:r>
                        <a:rPr lang="es-ES" sz="2400" dirty="0" err="1"/>
                        <a:t>Gasperín</a:t>
                      </a:r>
                      <a:r>
                        <a:rPr lang="es-ES" sz="2400"/>
                        <a:t> Gómez</a:t>
                      </a:r>
                      <a:endParaRPr lang="es-ES" sz="2400" dirty="0"/>
                    </a:p>
                    <a:p>
                      <a:r>
                        <a:rPr lang="es-ES" sz="2400" dirty="0"/>
                        <a:t>Rufino Hinojosa </a:t>
                      </a:r>
                      <a:r>
                        <a:rPr lang="es-ES" sz="2400" dirty="0" err="1"/>
                        <a:t>Couturier</a:t>
                      </a:r>
                      <a:endParaRPr lang="es-ES" sz="2400" dirty="0"/>
                    </a:p>
                    <a:p>
                      <a:r>
                        <a:rPr lang="es-ES" sz="2400" dirty="0"/>
                        <a:t>Dora Romero Salas</a:t>
                      </a:r>
                    </a:p>
                    <a:p>
                      <a:r>
                        <a:rPr lang="es-ES" sz="2400" dirty="0"/>
                        <a:t>Patricia Cervantes Acosta</a:t>
                      </a:r>
                    </a:p>
                    <a:p>
                      <a:r>
                        <a:rPr lang="es-ES" sz="2400" dirty="0"/>
                        <a:t>Amalio</a:t>
                      </a:r>
                      <a:r>
                        <a:rPr lang="es-ES" sz="2400" baseline="0" dirty="0"/>
                        <a:t> Alonso Bustamante</a:t>
                      </a:r>
                      <a:endParaRPr lang="es-ES" sz="2400" dirty="0"/>
                    </a:p>
                    <a:p>
                      <a:r>
                        <a:rPr lang="es-ES" sz="2400" dirty="0"/>
                        <a:t>David Fierro Carrillo</a:t>
                      </a:r>
                    </a:p>
                    <a:p>
                      <a:r>
                        <a:rPr lang="es-ES" sz="2400" dirty="0"/>
                        <a:t>Miguel Canales Rubio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/>
                        <a:t>10.-</a:t>
                      </a:r>
                      <a:r>
                        <a:rPr lang="es-ES" sz="2400" baseline="0" dirty="0"/>
                        <a:t> Gestión Administrativa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/>
                        <a:t>Jorge</a:t>
                      </a:r>
                      <a:r>
                        <a:rPr lang="es-ES" sz="2400" baseline="0" dirty="0"/>
                        <a:t> Genaro Vicente Martínez</a:t>
                      </a:r>
                      <a:endParaRPr lang="es-E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/>
                        <a:t>COORDINADOR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/>
                        <a:t>Francisco</a:t>
                      </a:r>
                      <a:r>
                        <a:rPr lang="es-ES" sz="2400" baseline="0" dirty="0"/>
                        <a:t> Velázquez Sarmiento</a:t>
                      </a:r>
                      <a:endParaRPr lang="es-E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657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721883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dirty="0">
                <a:latin typeface="Arial"/>
                <a:cs typeface="Arial"/>
              </a:rPr>
              <a:t>RESULTADO EVALUACIÓN CONEVET 2016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977656"/>
              </p:ext>
            </p:extLst>
          </p:nvPr>
        </p:nvGraphicFramePr>
        <p:xfrm>
          <a:off x="120318" y="1397000"/>
          <a:ext cx="8849892" cy="433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9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6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4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6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CATEGORIA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CUMPLE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PARCIAL ALTO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PARCIAL</a:t>
                      </a:r>
                      <a:r>
                        <a:rPr lang="es-ES" baseline="0" dirty="0"/>
                        <a:t> BAJO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NO CUMPLE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NO APLICA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1. Personal Académico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2.</a:t>
                      </a:r>
                      <a:r>
                        <a:rPr lang="es-ES" baseline="0" dirty="0"/>
                        <a:t> Estudiantes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3. Plan de estudios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4. Evaluación</a:t>
                      </a:r>
                      <a:r>
                        <a:rPr lang="es-ES" baseline="0" dirty="0"/>
                        <a:t> aprendizaje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5. Formación Integral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6. Servicios apoyo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7. Vinculación y extensión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8. Investigación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s-ES" dirty="0"/>
                        <a:t>9. Infraestructura y equipo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s-ES" dirty="0"/>
                        <a:t>10. Gestión </a:t>
                      </a:r>
                      <a:r>
                        <a:rPr lang="es-ES" dirty="0" err="1"/>
                        <a:t>adva</a:t>
                      </a:r>
                      <a:r>
                        <a:rPr lang="es-ES" dirty="0"/>
                        <a:t>.</a:t>
                      </a:r>
                      <a:r>
                        <a:rPr lang="es-ES" baseline="0" dirty="0"/>
                        <a:t> y </a:t>
                      </a:r>
                      <a:r>
                        <a:rPr lang="es-ES" baseline="0" dirty="0" err="1"/>
                        <a:t>financ</a:t>
                      </a:r>
                      <a:r>
                        <a:rPr lang="es-ES" baseline="0" dirty="0"/>
                        <a:t>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" y="481259"/>
            <a:ext cx="1678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141 Indicadores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700074" y="481259"/>
            <a:ext cx="1457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139 aplicaron</a:t>
            </a:r>
          </a:p>
        </p:txBody>
      </p:sp>
    </p:spTree>
    <p:extLst>
      <p:ext uri="{BB962C8B-B14F-4D97-AF65-F5344CB8AC3E}">
        <p14:creationId xmlns:p14="http://schemas.microsoft.com/office/powerpoint/2010/main" val="2517639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347196"/>
              </p:ext>
            </p:extLst>
          </p:nvPr>
        </p:nvGraphicFramePr>
        <p:xfrm>
          <a:off x="1524000" y="1931720"/>
          <a:ext cx="6096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GRADO</a:t>
                      </a:r>
                      <a:r>
                        <a:rPr lang="es-ES" sz="2400" baseline="0" dirty="0"/>
                        <a:t> DE ATENCIÓN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INDICADORES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PORCENTAJE</a:t>
                      </a:r>
                      <a:r>
                        <a:rPr lang="es-ES" sz="2400" baseline="0" dirty="0"/>
                        <a:t> (139)</a:t>
                      </a:r>
                      <a:endParaRPr lang="es-E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/>
                        <a:t>Cumple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62.5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/>
                        <a:t>Parcial Alto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16.5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/>
                        <a:t>Parcial Bajo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/>
                        <a:t>No Cumple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/>
                        <a:t>No Aplica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4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141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0" y="951633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dirty="0">
                <a:latin typeface="Arial"/>
                <a:cs typeface="Arial"/>
              </a:rPr>
              <a:t>RESUMEN DE LA EVALUACIÓN DE INDICADORES</a:t>
            </a:r>
          </a:p>
          <a:p>
            <a:pPr algn="ctr"/>
            <a:r>
              <a:rPr lang="es-ES" sz="2200" dirty="0">
                <a:latin typeface="Arial"/>
                <a:cs typeface="Arial"/>
              </a:rPr>
              <a:t> CONEVET 2016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980956" y="2861300"/>
            <a:ext cx="6279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/>
              <a:t>110</a:t>
            </a:r>
          </a:p>
          <a:p>
            <a:r>
              <a:rPr lang="es-ES" sz="2000" dirty="0"/>
              <a:t>79%</a:t>
            </a:r>
          </a:p>
        </p:txBody>
      </p:sp>
      <p:sp>
        <p:nvSpPr>
          <p:cNvPr id="7" name="Abrir llave 6"/>
          <p:cNvSpPr/>
          <p:nvPr/>
        </p:nvSpPr>
        <p:spPr>
          <a:xfrm rot="10800000">
            <a:off x="7419488" y="2807359"/>
            <a:ext cx="508000" cy="76200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390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53473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dirty="0">
                <a:latin typeface="Arial"/>
                <a:cs typeface="Arial"/>
              </a:rPr>
              <a:t>OBSERVACIONES POR ATENDER</a:t>
            </a:r>
          </a:p>
          <a:p>
            <a:pPr algn="ctr"/>
            <a:r>
              <a:rPr lang="es-ES" sz="2200" dirty="0">
                <a:latin typeface="Arial"/>
                <a:cs typeface="Arial"/>
              </a:rPr>
              <a:t>EVALUACIÓN CONEVET 2016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733876"/>
              </p:ext>
            </p:extLst>
          </p:nvPr>
        </p:nvGraphicFramePr>
        <p:xfrm>
          <a:off x="1898354" y="1359976"/>
          <a:ext cx="5374076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1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/>
                        <a:t>CATEGORIA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/>
                        <a:t>OBSERVACIONES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/>
                        <a:t>1. Personal Académico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/>
                        <a:t>2.</a:t>
                      </a:r>
                      <a:r>
                        <a:rPr lang="es-ES" sz="2000" baseline="0" dirty="0"/>
                        <a:t> Estudiantes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/>
                        <a:t>3. Plan de estudios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/>
                        <a:t>4. Evaluación</a:t>
                      </a:r>
                      <a:r>
                        <a:rPr lang="es-ES" sz="2000" baseline="0" dirty="0"/>
                        <a:t> aprendizaje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/>
                        <a:t>5. Formación Integral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/>
                        <a:t>6. Servicios apoyo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/>
                        <a:t>7. Vinculación y extensión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/>
                        <a:t>8. Investigación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s-ES" sz="2000" dirty="0"/>
                        <a:t>9. Infraestructura y equipo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s-ES" sz="2000" dirty="0"/>
                        <a:t>10. Gestión </a:t>
                      </a:r>
                      <a:r>
                        <a:rPr lang="es-ES" sz="2000" dirty="0" err="1"/>
                        <a:t>admva</a:t>
                      </a:r>
                      <a:r>
                        <a:rPr lang="es-ES" sz="2000" dirty="0"/>
                        <a:t>.</a:t>
                      </a:r>
                      <a:r>
                        <a:rPr lang="es-ES" sz="2000" baseline="0" dirty="0"/>
                        <a:t> y </a:t>
                      </a:r>
                      <a:r>
                        <a:rPr lang="es-ES" sz="2000" baseline="0" dirty="0" err="1"/>
                        <a:t>financ</a:t>
                      </a:r>
                      <a:r>
                        <a:rPr lang="es-ES" sz="2000" baseline="0" dirty="0"/>
                        <a:t>.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4628641" y="5846983"/>
            <a:ext cx="1857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TOTAL = 76</a:t>
            </a:r>
          </a:p>
        </p:txBody>
      </p:sp>
      <p:sp>
        <p:nvSpPr>
          <p:cNvPr id="3" name="Flecha izquierda 2"/>
          <p:cNvSpPr/>
          <p:nvPr/>
        </p:nvSpPr>
        <p:spPr>
          <a:xfrm>
            <a:off x="6943557" y="2272632"/>
            <a:ext cx="588211" cy="213894"/>
          </a:xfrm>
          <a:prstGeom prst="left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Flecha izquierda 5"/>
          <p:cNvSpPr/>
          <p:nvPr/>
        </p:nvSpPr>
        <p:spPr>
          <a:xfrm>
            <a:off x="6943557" y="2652295"/>
            <a:ext cx="588211" cy="213894"/>
          </a:xfrm>
          <a:prstGeom prst="left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Flecha izquierda 6"/>
          <p:cNvSpPr/>
          <p:nvPr/>
        </p:nvSpPr>
        <p:spPr>
          <a:xfrm>
            <a:off x="6943557" y="5023853"/>
            <a:ext cx="588211" cy="213894"/>
          </a:xfrm>
          <a:prstGeom prst="left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546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02260"/>
              </p:ext>
            </p:extLst>
          </p:nvPr>
        </p:nvGraphicFramePr>
        <p:xfrm>
          <a:off x="1430422" y="1049415"/>
          <a:ext cx="651042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3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2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CATEGORIA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INDICADOR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GRADO  DE ATENCIÓN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1. Personal Académico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1.1</a:t>
                      </a:r>
                    </a:p>
                    <a:p>
                      <a:pPr algn="ctr"/>
                      <a:r>
                        <a:rPr lang="es-ES" dirty="0"/>
                        <a:t>1.4</a:t>
                      </a:r>
                    </a:p>
                    <a:p>
                      <a:pPr algn="ctr"/>
                      <a:r>
                        <a:rPr lang="es-ES" dirty="0"/>
                        <a:t>1.7</a:t>
                      </a:r>
                    </a:p>
                    <a:p>
                      <a:pPr algn="ctr"/>
                      <a:r>
                        <a:rPr lang="es-ES" dirty="0"/>
                        <a:t>1.9</a:t>
                      </a:r>
                    </a:p>
                    <a:p>
                      <a:pPr algn="ctr"/>
                      <a:r>
                        <a:rPr lang="es-ES" dirty="0"/>
                        <a:t>1.13</a:t>
                      </a:r>
                    </a:p>
                    <a:p>
                      <a:pPr algn="ctr"/>
                      <a:r>
                        <a:rPr lang="es-ES" dirty="0"/>
                        <a:t>1.14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Cumple</a:t>
                      </a:r>
                    </a:p>
                    <a:p>
                      <a:pPr algn="ctr"/>
                      <a:r>
                        <a:rPr lang="es-ES" dirty="0"/>
                        <a:t>Cumple</a:t>
                      </a:r>
                    </a:p>
                    <a:p>
                      <a:pPr algn="ctr"/>
                      <a:r>
                        <a:rPr lang="es-ES" dirty="0"/>
                        <a:t>Cumple</a:t>
                      </a:r>
                    </a:p>
                    <a:p>
                      <a:pPr algn="ctr"/>
                      <a:r>
                        <a:rPr lang="es-ES" dirty="0"/>
                        <a:t>Cumple</a:t>
                      </a:r>
                    </a:p>
                    <a:p>
                      <a:pPr algn="ctr"/>
                      <a:r>
                        <a:rPr lang="es-ES" dirty="0"/>
                        <a:t>Cumple</a:t>
                      </a:r>
                    </a:p>
                    <a:p>
                      <a:pPr algn="ctr"/>
                      <a:r>
                        <a:rPr lang="es-ES" dirty="0"/>
                        <a:t>Cumple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2. Estudiantes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2.3</a:t>
                      </a:r>
                    </a:p>
                    <a:p>
                      <a:pPr algn="ctr"/>
                      <a:r>
                        <a:rPr lang="es-ES" dirty="0"/>
                        <a:t>2.4</a:t>
                      </a:r>
                    </a:p>
                    <a:p>
                      <a:pPr algn="ctr"/>
                      <a:r>
                        <a:rPr lang="es-ES" dirty="0"/>
                        <a:t>2.6</a:t>
                      </a:r>
                    </a:p>
                    <a:p>
                      <a:pPr algn="ctr"/>
                      <a:r>
                        <a:rPr lang="es-ES" dirty="0"/>
                        <a:t>2.7</a:t>
                      </a:r>
                    </a:p>
                    <a:p>
                      <a:pPr algn="ctr"/>
                      <a:r>
                        <a:rPr lang="es-ES" dirty="0"/>
                        <a:t>2.8</a:t>
                      </a:r>
                    </a:p>
                    <a:p>
                      <a:pPr algn="ctr"/>
                      <a:r>
                        <a:rPr lang="es-ES" dirty="0"/>
                        <a:t>2.9</a:t>
                      </a:r>
                    </a:p>
                    <a:p>
                      <a:pPr algn="ctr"/>
                      <a:r>
                        <a:rPr lang="es-ES" dirty="0"/>
                        <a:t>2.10</a:t>
                      </a:r>
                    </a:p>
                    <a:p>
                      <a:pPr algn="ctr"/>
                      <a:r>
                        <a:rPr lang="es-ES" dirty="0"/>
                        <a:t>2.11</a:t>
                      </a:r>
                    </a:p>
                    <a:p>
                      <a:pPr algn="ctr"/>
                      <a:r>
                        <a:rPr lang="es-ES" dirty="0"/>
                        <a:t>2,12</a:t>
                      </a:r>
                    </a:p>
                    <a:p>
                      <a:pPr algn="ctr"/>
                      <a:r>
                        <a:rPr lang="es-ES" dirty="0"/>
                        <a:t>2.13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Cumple</a:t>
                      </a:r>
                    </a:p>
                    <a:p>
                      <a:pPr algn="ctr"/>
                      <a:r>
                        <a:rPr lang="es-ES" dirty="0"/>
                        <a:t>Parcial bajo</a:t>
                      </a:r>
                    </a:p>
                    <a:p>
                      <a:pPr algn="ctr"/>
                      <a:r>
                        <a:rPr lang="es-ES" dirty="0"/>
                        <a:t>Parcial bajo</a:t>
                      </a:r>
                    </a:p>
                    <a:p>
                      <a:pPr algn="ctr"/>
                      <a:r>
                        <a:rPr lang="es-ES" dirty="0"/>
                        <a:t>Parcial alto</a:t>
                      </a:r>
                    </a:p>
                    <a:p>
                      <a:pPr algn="ctr"/>
                      <a:r>
                        <a:rPr lang="es-ES" dirty="0"/>
                        <a:t>Parcial alto</a:t>
                      </a:r>
                    </a:p>
                    <a:p>
                      <a:pPr algn="ctr"/>
                      <a:r>
                        <a:rPr lang="es-ES" dirty="0"/>
                        <a:t>Parcial alto</a:t>
                      </a:r>
                    </a:p>
                    <a:p>
                      <a:pPr algn="ctr"/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No cumple</a:t>
                      </a:r>
                    </a:p>
                    <a:p>
                      <a:pPr algn="ctr"/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No cumple</a:t>
                      </a:r>
                    </a:p>
                    <a:p>
                      <a:pPr algn="ctr"/>
                      <a:r>
                        <a:rPr lang="es-ES" dirty="0"/>
                        <a:t>Parcial alto</a:t>
                      </a:r>
                    </a:p>
                    <a:p>
                      <a:pPr algn="ctr"/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No cumple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0" y="37680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Arial"/>
                <a:cs typeface="Arial"/>
              </a:rPr>
              <a:t>INDICADORES CON OBSERVACIONES POR ATENDER</a:t>
            </a:r>
          </a:p>
        </p:txBody>
      </p:sp>
    </p:spTree>
    <p:extLst>
      <p:ext uri="{BB962C8B-B14F-4D97-AF65-F5344CB8AC3E}">
        <p14:creationId xmlns:p14="http://schemas.microsoft.com/office/powerpoint/2010/main" val="4204692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27313"/>
              </p:ext>
            </p:extLst>
          </p:nvPr>
        </p:nvGraphicFramePr>
        <p:xfrm>
          <a:off x="1430422" y="648375"/>
          <a:ext cx="6510420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2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CATEGORIA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INDICADOR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GRADO de</a:t>
                      </a:r>
                      <a:r>
                        <a:rPr lang="es-ES" baseline="0" dirty="0"/>
                        <a:t> </a:t>
                      </a:r>
                      <a:r>
                        <a:rPr lang="es-ES" dirty="0"/>
                        <a:t>ATENCIÓN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3.</a:t>
                      </a:r>
                      <a:r>
                        <a:rPr lang="es-ES" baseline="0" dirty="0"/>
                        <a:t> Plan de Estudios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3.4</a:t>
                      </a:r>
                    </a:p>
                    <a:p>
                      <a:pPr algn="ctr"/>
                      <a:r>
                        <a:rPr lang="es-ES" dirty="0"/>
                        <a:t>3.8</a:t>
                      </a:r>
                    </a:p>
                    <a:p>
                      <a:pPr algn="ctr"/>
                      <a:r>
                        <a:rPr lang="es-ES" dirty="0"/>
                        <a:t>3.9</a:t>
                      </a:r>
                    </a:p>
                    <a:p>
                      <a:pPr algn="ctr"/>
                      <a:r>
                        <a:rPr lang="es-ES" dirty="0"/>
                        <a:t>3.10</a:t>
                      </a:r>
                    </a:p>
                    <a:p>
                      <a:pPr algn="ctr"/>
                      <a:r>
                        <a:rPr lang="es-ES" dirty="0"/>
                        <a:t>3.12</a:t>
                      </a:r>
                    </a:p>
                    <a:p>
                      <a:pPr algn="ctr"/>
                      <a:r>
                        <a:rPr lang="es-ES" dirty="0"/>
                        <a:t>3.13</a:t>
                      </a:r>
                    </a:p>
                    <a:p>
                      <a:pPr algn="ctr"/>
                      <a:r>
                        <a:rPr lang="es-ES" dirty="0"/>
                        <a:t>3.15</a:t>
                      </a:r>
                    </a:p>
                    <a:p>
                      <a:pPr algn="ctr"/>
                      <a:r>
                        <a:rPr lang="es-ES" dirty="0"/>
                        <a:t>3.16</a:t>
                      </a:r>
                    </a:p>
                    <a:p>
                      <a:pPr algn="ctr"/>
                      <a:r>
                        <a:rPr lang="es-ES" dirty="0"/>
                        <a:t>3.17</a:t>
                      </a:r>
                    </a:p>
                    <a:p>
                      <a:pPr algn="ctr"/>
                      <a:r>
                        <a:rPr lang="es-ES" dirty="0"/>
                        <a:t>3.18</a:t>
                      </a:r>
                    </a:p>
                    <a:p>
                      <a:pPr algn="ctr"/>
                      <a:r>
                        <a:rPr lang="es-ES" dirty="0"/>
                        <a:t>3.19</a:t>
                      </a:r>
                    </a:p>
                    <a:p>
                      <a:pPr algn="ctr"/>
                      <a:r>
                        <a:rPr lang="es-ES" dirty="0"/>
                        <a:t>3.20</a:t>
                      </a:r>
                    </a:p>
                    <a:p>
                      <a:pPr algn="ctr"/>
                      <a:r>
                        <a:rPr lang="es-ES" dirty="0"/>
                        <a:t>3.21</a:t>
                      </a:r>
                    </a:p>
                    <a:p>
                      <a:pPr algn="ctr"/>
                      <a:r>
                        <a:rPr lang="es-ES" dirty="0"/>
                        <a:t>3.22</a:t>
                      </a:r>
                    </a:p>
                    <a:p>
                      <a:pPr algn="ctr"/>
                      <a:r>
                        <a:rPr lang="es-ES" dirty="0"/>
                        <a:t>3.23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Parcial bajo</a:t>
                      </a:r>
                    </a:p>
                    <a:p>
                      <a:pPr algn="ctr"/>
                      <a:r>
                        <a:rPr lang="es-ES" dirty="0"/>
                        <a:t>Cumple</a:t>
                      </a:r>
                    </a:p>
                    <a:p>
                      <a:pPr algn="ctr"/>
                      <a:r>
                        <a:rPr lang="es-ES" dirty="0"/>
                        <a:t>Cumple</a:t>
                      </a:r>
                    </a:p>
                    <a:p>
                      <a:pPr algn="ctr"/>
                      <a:r>
                        <a:rPr lang="es-ES" dirty="0">
                          <a:solidFill>
                            <a:srgbClr val="FF0000"/>
                          </a:solidFill>
                        </a:rPr>
                        <a:t>No cumple</a:t>
                      </a:r>
                    </a:p>
                    <a:p>
                      <a:pPr algn="ctr"/>
                      <a:r>
                        <a:rPr lang="es-ES" dirty="0"/>
                        <a:t>Cumple</a:t>
                      </a:r>
                    </a:p>
                    <a:p>
                      <a:pPr algn="ctr"/>
                      <a:r>
                        <a:rPr lang="es-ES" dirty="0"/>
                        <a:t>Cumple</a:t>
                      </a:r>
                    </a:p>
                    <a:p>
                      <a:pPr algn="ctr"/>
                      <a:r>
                        <a:rPr lang="es-ES" dirty="0"/>
                        <a:t>Cumple</a:t>
                      </a:r>
                    </a:p>
                    <a:p>
                      <a:pPr algn="ctr"/>
                      <a:r>
                        <a:rPr lang="es-ES" dirty="0"/>
                        <a:t>Cumple</a:t>
                      </a:r>
                    </a:p>
                    <a:p>
                      <a:pPr algn="ctr"/>
                      <a:r>
                        <a:rPr lang="es-ES" dirty="0"/>
                        <a:t>Parcial bajo</a:t>
                      </a:r>
                    </a:p>
                    <a:p>
                      <a:pPr algn="ctr"/>
                      <a:r>
                        <a:rPr lang="es-ES" dirty="0"/>
                        <a:t>Cumple</a:t>
                      </a:r>
                    </a:p>
                    <a:p>
                      <a:pPr algn="ctr"/>
                      <a:r>
                        <a:rPr lang="es-ES" dirty="0"/>
                        <a:t>Cumple</a:t>
                      </a:r>
                    </a:p>
                    <a:p>
                      <a:pPr algn="ctr"/>
                      <a:r>
                        <a:rPr lang="es-ES" dirty="0"/>
                        <a:t>Parcial</a:t>
                      </a:r>
                      <a:r>
                        <a:rPr lang="es-ES" baseline="0" dirty="0"/>
                        <a:t> alto</a:t>
                      </a:r>
                    </a:p>
                    <a:p>
                      <a:pPr algn="ctr"/>
                      <a:r>
                        <a:rPr lang="es-ES" baseline="0" dirty="0"/>
                        <a:t>Cumple</a:t>
                      </a:r>
                    </a:p>
                    <a:p>
                      <a:pPr algn="ctr"/>
                      <a:r>
                        <a:rPr lang="es-ES" baseline="0" dirty="0"/>
                        <a:t>Cumple</a:t>
                      </a:r>
                    </a:p>
                    <a:p>
                      <a:pPr algn="ctr"/>
                      <a:r>
                        <a:rPr lang="es-ES" baseline="0" dirty="0">
                          <a:solidFill>
                            <a:srgbClr val="FF0000"/>
                          </a:solidFill>
                        </a:rPr>
                        <a:t>No cumple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4. Evaluación aprendizaje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4.2</a:t>
                      </a:r>
                    </a:p>
                    <a:p>
                      <a:pPr algn="ctr"/>
                      <a:r>
                        <a:rPr lang="es-ES" dirty="0"/>
                        <a:t>4.3</a:t>
                      </a:r>
                    </a:p>
                    <a:p>
                      <a:pPr algn="ctr"/>
                      <a:r>
                        <a:rPr lang="es-ES" dirty="0"/>
                        <a:t>4.4</a:t>
                      </a:r>
                    </a:p>
                    <a:p>
                      <a:pPr algn="ctr"/>
                      <a:r>
                        <a:rPr lang="es-ES" dirty="0"/>
                        <a:t>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Parcial</a:t>
                      </a:r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 bajo</a:t>
                      </a:r>
                    </a:p>
                    <a:p>
                      <a:pPr algn="ctr"/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Cumple</a:t>
                      </a:r>
                    </a:p>
                    <a:p>
                      <a:pPr algn="ctr"/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Cumple</a:t>
                      </a:r>
                    </a:p>
                    <a:p>
                      <a:pPr algn="ctr"/>
                      <a:r>
                        <a:rPr lang="es-ES" baseline="0" dirty="0">
                          <a:solidFill>
                            <a:schemeClr val="tx1"/>
                          </a:solidFill>
                        </a:rPr>
                        <a:t>Parcial alto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0" y="9608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dirty="0">
                <a:latin typeface="Arial"/>
                <a:cs typeface="Arial"/>
              </a:rPr>
              <a:t>INDICADORES CON OBSERVACIONES POR ATENDER</a:t>
            </a:r>
          </a:p>
        </p:txBody>
      </p:sp>
    </p:spTree>
    <p:extLst>
      <p:ext uri="{BB962C8B-B14F-4D97-AF65-F5344CB8AC3E}">
        <p14:creationId xmlns:p14="http://schemas.microsoft.com/office/powerpoint/2010/main" val="1896704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831</Words>
  <Application>Microsoft Office PowerPoint</Application>
  <PresentationFormat>Presentación en pantalla (4:3)</PresentationFormat>
  <Paragraphs>375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de Office</vt:lpstr>
      <vt:lpstr>VISITA DE SEGUIMIENTO DE ACREDITACIÓN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PROCESO</vt:lpstr>
      <vt:lpstr>ACADÉMICOS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VISITA DE SEGUIMIENTO DE ACREDITACIÓN</dc:title>
  <dc:creator>Francisco Velázquez Sarmiento</dc:creator>
  <cp:lastModifiedBy>Hinojosa Couturier Rufino</cp:lastModifiedBy>
  <cp:revision>29</cp:revision>
  <dcterms:created xsi:type="dcterms:W3CDTF">2019-09-24T00:21:30Z</dcterms:created>
  <dcterms:modified xsi:type="dcterms:W3CDTF">2019-10-03T23:15:43Z</dcterms:modified>
</cp:coreProperties>
</file>