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Lst>
  <p:notesMasterIdLst>
    <p:notesMasterId r:id="rId35"/>
  </p:notesMasterIdLst>
  <p:sldIdLst>
    <p:sldId id="272" r:id="rId16"/>
    <p:sldId id="276" r:id="rId17"/>
    <p:sldId id="275" r:id="rId18"/>
    <p:sldId id="277" r:id="rId19"/>
    <p:sldId id="257" r:id="rId20"/>
    <p:sldId id="259" r:id="rId21"/>
    <p:sldId id="260" r:id="rId22"/>
    <p:sldId id="261" r:id="rId23"/>
    <p:sldId id="263" r:id="rId24"/>
    <p:sldId id="262" r:id="rId25"/>
    <p:sldId id="264" r:id="rId26"/>
    <p:sldId id="265" r:id="rId27"/>
    <p:sldId id="266" r:id="rId28"/>
    <p:sldId id="267" r:id="rId29"/>
    <p:sldId id="268" r:id="rId30"/>
    <p:sldId id="269" r:id="rId31"/>
    <p:sldId id="279" r:id="rId32"/>
    <p:sldId id="270" r:id="rId33"/>
    <p:sldId id="271" r:id="rId3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15A456-418D-4D82-BEDA-D264A925E9F7}" type="datetimeFigureOut">
              <a:rPr lang="es-MX" smtClean="0"/>
              <a:t>10/01/2018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185C92-A22B-40CF-A7F0-C6CB8BD6D641}" type="slidenum">
              <a:rPr lang="es-MX" smtClean="0"/>
              <a:t>‹Nº›</a:t>
            </a:fld>
            <a:endParaRPr lang="es-MX"/>
          </a:p>
        </p:txBody>
      </p:sp>
    </p:spTree>
    <p:extLst>
      <p:ext uri="{BB962C8B-B14F-4D97-AF65-F5344CB8AC3E}">
        <p14:creationId xmlns:p14="http://schemas.microsoft.com/office/powerpoint/2010/main" val="171398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103428" name="3 Marcador de número de diapositiva"/>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AFFC2E-C3DA-47FB-A553-0D7A878853C8}" type="slidenum">
              <a:rPr lang="es-MX">
                <a:solidFill>
                  <a:prstClr val="black"/>
                </a:solidFill>
                <a:latin typeface="Calibri" panose="020F0502020204030204" pitchFamily="34" charset="0"/>
              </a:rPr>
              <a:pPr eaLnBrk="1" hangingPunct="1"/>
              <a:t>13</a:t>
            </a:fld>
            <a:endParaRPr lang="es-MX">
              <a:solidFill>
                <a:prstClr val="black"/>
              </a:solidFill>
              <a:latin typeface="Calibri" panose="020F0502020204030204" pitchFamily="34" charset="0"/>
            </a:endParaRPr>
          </a:p>
        </p:txBody>
      </p:sp>
    </p:spTree>
    <p:extLst>
      <p:ext uri="{BB962C8B-B14F-4D97-AF65-F5344CB8AC3E}">
        <p14:creationId xmlns:p14="http://schemas.microsoft.com/office/powerpoint/2010/main" val="1550795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latin typeface="Times New Roman" panose="02020603050405020304" pitchFamily="18" charset="0"/>
              <a:cs typeface="Arial" panose="020B0604020202020204" pitchFamily="34" charset="0"/>
            </a:endParaRPr>
          </a:p>
        </p:txBody>
      </p:sp>
      <p:sp>
        <p:nvSpPr>
          <p:cNvPr id="1054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6B502A-D1A5-43C9-ABCF-BB9B14425560}" type="slidenum">
              <a:rPr lang="es-MX">
                <a:solidFill>
                  <a:prstClr val="black"/>
                </a:solidFill>
                <a:cs typeface="Arial" panose="020B0604020202020204" pitchFamily="34" charset="0"/>
              </a:rPr>
              <a:pPr eaLnBrk="1" hangingPunct="1"/>
              <a:t>16</a:t>
            </a:fld>
            <a:endParaRPr lang="es-MX">
              <a:solidFill>
                <a:prstClr val="black"/>
              </a:solidFill>
              <a:cs typeface="Arial" panose="020B0604020202020204" pitchFamily="34" charset="0"/>
            </a:endParaRPr>
          </a:p>
        </p:txBody>
      </p:sp>
    </p:spTree>
    <p:extLst>
      <p:ext uri="{BB962C8B-B14F-4D97-AF65-F5344CB8AC3E}">
        <p14:creationId xmlns:p14="http://schemas.microsoft.com/office/powerpoint/2010/main" val="18254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18169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361524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843380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866903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839"/>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5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582291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673138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9"/>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2"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7115168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2087218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777528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5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74646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5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548797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8168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2"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907822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2"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459704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7796532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210443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817"/>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54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866870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0826816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9"/>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2"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6760439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8808985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8663725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50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4625029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50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66585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505766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2641217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2"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3903746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705554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8810942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93"/>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51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32419529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007159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9"/>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2"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2208692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3004706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627257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8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305454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2761728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8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1135962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4451590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2"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20804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399027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5760391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67"/>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9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52803476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1553902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9"/>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2"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8337342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9230576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32005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945"/>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6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21517667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5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2345548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5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7143021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881793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2"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5120103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390467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834941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020941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7468760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8490973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681632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134343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0404006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3461639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2649465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20190824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7175275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E9C7FBC-A31C-4008-8A44-165FF4FB326A}" type="datetimeFigureOut">
              <a:rPr lang="es-MX" smtClean="0">
                <a:solidFill>
                  <a:prstClr val="black">
                    <a:tint val="75000"/>
                  </a:prstClr>
                </a:solidFill>
              </a:rPr>
              <a:pPr/>
              <a:t>10/01/2018</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4FE9518-421F-43F4-8D39-FA17587F934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1798237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E9C7FBC-A31C-4008-8A44-165FF4FB326A}" type="datetimeFigureOut">
              <a:rPr lang="es-MX" smtClean="0">
                <a:solidFill>
                  <a:prstClr val="black">
                    <a:tint val="75000"/>
                  </a:prstClr>
                </a:solidFill>
              </a:rPr>
              <a:pPr/>
              <a:t>10/01/2018</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4FE9518-421F-43F4-8D39-FA17587F934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1836911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E9C7FBC-A31C-4008-8A44-165FF4FB326A}" type="datetimeFigureOut">
              <a:rPr lang="es-MX" smtClean="0">
                <a:solidFill>
                  <a:prstClr val="black">
                    <a:tint val="75000"/>
                  </a:prstClr>
                </a:solidFill>
              </a:rPr>
              <a:pPr/>
              <a:t>10/01/2018</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4FE9518-421F-43F4-8D39-FA17587F934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20772130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E9C7FBC-A31C-4008-8A44-165FF4FB326A}" type="datetimeFigureOut">
              <a:rPr lang="es-MX" smtClean="0">
                <a:solidFill>
                  <a:prstClr val="black">
                    <a:tint val="75000"/>
                  </a:prstClr>
                </a:solidFill>
              </a:rPr>
              <a:pPr/>
              <a:t>10/01/2018</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4FE9518-421F-43F4-8D39-FA17587F934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6921075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E9C7FBC-A31C-4008-8A44-165FF4FB326A}" type="datetimeFigureOut">
              <a:rPr lang="es-MX" smtClean="0">
                <a:solidFill>
                  <a:prstClr val="black">
                    <a:tint val="75000"/>
                  </a:prstClr>
                </a:solidFill>
              </a:rPr>
              <a:pPr/>
              <a:t>10/01/2018</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4FE9518-421F-43F4-8D39-FA17587F934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16716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9"/>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2"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7636681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E9C7FBC-A31C-4008-8A44-165FF4FB326A}" type="datetimeFigureOut">
              <a:rPr lang="es-MX" smtClean="0">
                <a:solidFill>
                  <a:prstClr val="black">
                    <a:tint val="75000"/>
                  </a:prstClr>
                </a:solidFill>
              </a:rPr>
              <a:pPr/>
              <a:t>10/01/2018</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4FE9518-421F-43F4-8D39-FA17587F934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2099505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E9C7FBC-A31C-4008-8A44-165FF4FB326A}" type="datetimeFigureOut">
              <a:rPr lang="es-MX" smtClean="0">
                <a:solidFill>
                  <a:prstClr val="black">
                    <a:tint val="75000"/>
                  </a:prstClr>
                </a:solidFill>
              </a:rPr>
              <a:pPr/>
              <a:t>10/01/2018</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4FE9518-421F-43F4-8D39-FA17587F934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3907281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E9C7FBC-A31C-4008-8A44-165FF4FB326A}" type="datetimeFigureOut">
              <a:rPr lang="es-MX" smtClean="0">
                <a:solidFill>
                  <a:prstClr val="black">
                    <a:tint val="75000"/>
                  </a:prstClr>
                </a:solidFill>
              </a:rPr>
              <a:pPr/>
              <a:t>10/01/2018</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4FE9518-421F-43F4-8D39-FA17587F934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7497905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E9C7FBC-A31C-4008-8A44-165FF4FB326A}" type="datetimeFigureOut">
              <a:rPr lang="es-MX" smtClean="0">
                <a:solidFill>
                  <a:prstClr val="black">
                    <a:tint val="75000"/>
                  </a:prstClr>
                </a:solidFill>
              </a:rPr>
              <a:pPr/>
              <a:t>10/01/2018</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4FE9518-421F-43F4-8D39-FA17587F934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6048489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E9C7FBC-A31C-4008-8A44-165FF4FB326A}" type="datetimeFigureOut">
              <a:rPr lang="es-MX" smtClean="0">
                <a:solidFill>
                  <a:prstClr val="black">
                    <a:tint val="75000"/>
                  </a:prstClr>
                </a:solidFill>
              </a:rPr>
              <a:pPr/>
              <a:t>10/01/2018</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4FE9518-421F-43F4-8D39-FA17587F934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44637594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E9C7FBC-A31C-4008-8A44-165FF4FB326A}" type="datetimeFigureOut">
              <a:rPr lang="es-MX" smtClean="0">
                <a:solidFill>
                  <a:prstClr val="black">
                    <a:tint val="75000"/>
                  </a:prstClr>
                </a:solidFill>
              </a:rPr>
              <a:pPr/>
              <a:t>10/01/2018</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4FE9518-421F-43F4-8D39-FA17587F934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23187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36784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18694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6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9144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08650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6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91158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94855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2"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216491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57738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058966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937"/>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66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047402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56281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9"/>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2"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1470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1230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45818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951"/>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67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162851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6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11870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62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013036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51098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2"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7571092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946251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30908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929"/>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65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72397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5485339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9"/>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2"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55312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87215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435334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054218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61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8958013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61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253897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452365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2"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0023340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2943928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36746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919"/>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64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59185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429134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9"/>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2"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515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9"/>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2"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0959572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4607559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1086870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60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121873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60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80457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0399556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2"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81140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850041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7517119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907"/>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63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135898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093552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1113261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9"/>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2"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284872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209298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1288633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59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659724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59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648366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9181574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2"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6785506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134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631144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893"/>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61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84833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1217682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7676035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9"/>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2"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2658598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2430693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3360110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58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496711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58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670678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258791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2"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1892262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1559120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84530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63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5786148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877"/>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60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349317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7334214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9"/>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2"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88319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484407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614666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56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288189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56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625451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091458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2"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253996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745167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63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9396139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833225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859"/>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58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64457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151139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9"/>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2"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3299183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144869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8100035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54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367999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54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172808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3323336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2"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888329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56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56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56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989082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4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4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4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8979701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42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42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42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66582360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40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40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40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6202576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7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37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37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4849949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8376034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C7FBC-A31C-4008-8A44-165FF4FB326A}" type="datetimeFigureOut">
              <a:rPr lang="es-MX" smtClean="0">
                <a:solidFill>
                  <a:prstClr val="black">
                    <a:tint val="75000"/>
                  </a:prstClr>
                </a:solidFill>
              </a:rPr>
              <a:pPr/>
              <a:t>10/01/2018</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E9518-421F-43F4-8D39-FA17587F934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60233103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5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5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5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887728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54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54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5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7479658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54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54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5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2275040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53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53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53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207337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51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51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51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53393736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50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50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50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69435479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48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48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48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3107804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47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BF5EB-BC22-4288-88C1-F7E80DFEC534}" type="datetimeFigureOut">
              <a:rPr lang="es-MX" smtClean="0">
                <a:solidFill>
                  <a:prstClr val="black">
                    <a:tint val="75000"/>
                  </a:prstClr>
                </a:solidFill>
              </a:rPr>
              <a:pPr/>
              <a:t>10/01/2018</a:t>
            </a:fld>
            <a:endParaRPr lang="es-MX">
              <a:solidFill>
                <a:prstClr val="black">
                  <a:tint val="75000"/>
                </a:prstClr>
              </a:solidFill>
            </a:endParaRPr>
          </a:p>
        </p:txBody>
      </p:sp>
      <p:sp>
        <p:nvSpPr>
          <p:cNvPr id="5" name="Marcador de pie de página 4"/>
          <p:cNvSpPr>
            <a:spLocks noGrp="1"/>
          </p:cNvSpPr>
          <p:nvPr>
            <p:ph type="ftr" sz="quarter" idx="3"/>
          </p:nvPr>
        </p:nvSpPr>
        <p:spPr>
          <a:xfrm>
            <a:off x="3028950" y="635647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6457950" y="635647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26D96-4DA0-44D5-9E32-ABCB77DF4E3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5508103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3" Type="http://schemas.openxmlformats.org/officeDocument/2006/relationships/hyperlink" Target="http://3anatomiatpv2010.blogspot.com/2010/05/condicion-corporal.html" TargetMode="External"/><Relationship Id="rId2" Type="http://schemas.openxmlformats.org/officeDocument/2006/relationships/notesSlide" Target="../notesSlides/notesSlide2.xml"/><Relationship Id="rId1" Type="http://schemas.openxmlformats.org/officeDocument/2006/relationships/slideLayout" Target="../slideLayouts/slideLayout12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4.bp.blogspot.com/_DRi_HpjYtB8/S983AXN1ImI/AAAAAAAAAOA/2ESmNYZOMCE/s1600/CC.gi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15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9.xml"/></Relationships>
</file>

<file path=ppt/slides/_rels/slide19.xml.rels><?xml version="1.0" encoding="UTF-8" standalone="yes"?>
<Relationships xmlns="http://schemas.openxmlformats.org/package/2006/relationships"><Relationship Id="rId3" Type="http://schemas.openxmlformats.org/officeDocument/2006/relationships/hyperlink" Target="http://es.wikipedia.org/wiki/%C3%81cido_graso" TargetMode="External"/><Relationship Id="rId2" Type="http://schemas.openxmlformats.org/officeDocument/2006/relationships/hyperlink" Target="http://es.wikipedia.org/wiki/L%C3%ADpido" TargetMode="External"/><Relationship Id="rId1" Type="http://schemas.openxmlformats.org/officeDocument/2006/relationships/slideLayout" Target="../slideLayouts/slideLayout150.xml"/><Relationship Id="rId5" Type="http://schemas.openxmlformats.org/officeDocument/2006/relationships/image" Target="../media/image21.png"/><Relationship Id="rId4" Type="http://schemas.openxmlformats.org/officeDocument/2006/relationships/hyperlink" Target="http://es.wikipedia.org/wiki/Eicosanoid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2355506"/>
            <a:ext cx="8208912" cy="2345257"/>
          </a:xfrm>
          <a:prstGeom prst="rect">
            <a:avLst/>
          </a:prstGeom>
        </p:spPr>
        <p:txBody>
          <a:bodyPr wrap="square">
            <a:spAutoFit/>
          </a:bodyPr>
          <a:lstStyle/>
          <a:p>
            <a:pPr marL="342900" lvl="0" indent="-342900" eaLnBrk="0" fontAlgn="base" hangingPunct="0">
              <a:lnSpc>
                <a:spcPct val="110000"/>
              </a:lnSpc>
              <a:spcBef>
                <a:spcPct val="20000"/>
              </a:spcBef>
              <a:spcAft>
                <a:spcPct val="0"/>
              </a:spcAft>
              <a:buFontTx/>
              <a:buChar char="•"/>
            </a:pPr>
            <a:r>
              <a:rPr lang="es-ES" altLang="es-MX" sz="2400" kern="0" dirty="0" smtClean="0">
                <a:solidFill>
                  <a:srgbClr val="003300"/>
                </a:solidFill>
                <a:latin typeface="Times New Roman"/>
              </a:rPr>
              <a:t>DEFINICION DE INSEMINACION ARTIFICIAL.</a:t>
            </a:r>
          </a:p>
          <a:p>
            <a:pPr marL="342900" lvl="0" indent="-342900" eaLnBrk="0" fontAlgn="base" hangingPunct="0">
              <a:lnSpc>
                <a:spcPct val="110000"/>
              </a:lnSpc>
              <a:spcBef>
                <a:spcPct val="20000"/>
              </a:spcBef>
              <a:spcAft>
                <a:spcPct val="0"/>
              </a:spcAft>
              <a:buFontTx/>
              <a:buChar char="•"/>
            </a:pPr>
            <a:endParaRPr lang="es-ES" altLang="es-MX" sz="2400" kern="0" dirty="0">
              <a:solidFill>
                <a:srgbClr val="003300"/>
              </a:solidFill>
              <a:latin typeface="Times New Roman"/>
            </a:endParaRPr>
          </a:p>
          <a:p>
            <a:pPr marL="342900" lvl="0" indent="-342900" eaLnBrk="0" fontAlgn="base" hangingPunct="0">
              <a:lnSpc>
                <a:spcPct val="110000"/>
              </a:lnSpc>
              <a:spcBef>
                <a:spcPct val="20000"/>
              </a:spcBef>
              <a:spcAft>
                <a:spcPct val="0"/>
              </a:spcAft>
              <a:buFontTx/>
              <a:buChar char="•"/>
            </a:pPr>
            <a:r>
              <a:rPr lang="es-ES" altLang="es-MX" sz="2400" kern="0" dirty="0" smtClean="0">
                <a:solidFill>
                  <a:srgbClr val="003300"/>
                </a:solidFill>
                <a:latin typeface="Times New Roman"/>
              </a:rPr>
              <a:t>Es una técnica que consiste en  </a:t>
            </a:r>
            <a:r>
              <a:rPr lang="es-ES" altLang="es-MX" sz="2400" kern="0" dirty="0">
                <a:solidFill>
                  <a:srgbClr val="003300"/>
                </a:solidFill>
                <a:latin typeface="Times New Roman"/>
              </a:rPr>
              <a:t>depositar el semen en la parte del tracto reproductivo de la </a:t>
            </a:r>
            <a:r>
              <a:rPr lang="es-ES" altLang="es-MX" sz="2400" kern="0" dirty="0" smtClean="0">
                <a:solidFill>
                  <a:srgbClr val="003300"/>
                </a:solidFill>
                <a:latin typeface="Times New Roman"/>
              </a:rPr>
              <a:t>hembra.</a:t>
            </a:r>
          </a:p>
          <a:p>
            <a:pPr marL="342900" lvl="0" indent="-342900" eaLnBrk="0" fontAlgn="base" hangingPunct="0">
              <a:lnSpc>
                <a:spcPct val="110000"/>
              </a:lnSpc>
              <a:spcBef>
                <a:spcPct val="20000"/>
              </a:spcBef>
              <a:spcAft>
                <a:spcPct val="0"/>
              </a:spcAft>
              <a:buFontTx/>
              <a:buChar char="•"/>
            </a:pPr>
            <a:endParaRPr lang="es-ES" altLang="es-MX" sz="2400" kern="0" dirty="0">
              <a:solidFill>
                <a:srgbClr val="003300"/>
              </a:solidFill>
              <a:latin typeface="Times New Roman"/>
            </a:endParaRPr>
          </a:p>
        </p:txBody>
      </p:sp>
    </p:spTree>
    <p:extLst>
      <p:ext uri="{BB962C8B-B14F-4D97-AF65-F5344CB8AC3E}">
        <p14:creationId xmlns:p14="http://schemas.microsoft.com/office/powerpoint/2010/main" val="2504363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CuadroTexto"/>
          <p:cNvSpPr txBox="1">
            <a:spLocks noChangeArrowheads="1"/>
          </p:cNvSpPr>
          <p:nvPr/>
        </p:nvSpPr>
        <p:spPr bwMode="auto">
          <a:xfrm>
            <a:off x="1818168" y="836614"/>
            <a:ext cx="583168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sz="2400" dirty="0">
                <a:solidFill>
                  <a:prstClr val="black"/>
                </a:solidFill>
                <a:latin typeface="Century Gothic" panose="020B0502020202020204" pitchFamily="34" charset="0"/>
              </a:rPr>
              <a:t>Vagina</a:t>
            </a:r>
          </a:p>
          <a:p>
            <a:pPr eaLnBrk="1" hangingPunct="1"/>
            <a:endParaRPr lang="es-MX" dirty="0">
              <a:solidFill>
                <a:prstClr val="black"/>
              </a:solidFill>
              <a:latin typeface="Century Gothic" panose="020B0502020202020204" pitchFamily="34" charset="0"/>
            </a:endParaRPr>
          </a:p>
          <a:p>
            <a:pPr algn="just" eaLnBrk="1" hangingPunct="1"/>
            <a:r>
              <a:rPr lang="es-MX" dirty="0">
                <a:solidFill>
                  <a:prstClr val="black"/>
                </a:solidFill>
                <a:latin typeface="Century Gothic" panose="020B0502020202020204" pitchFamily="34" charset="0"/>
              </a:rPr>
              <a:t>Se localiza craneal al vestíbulo y se extiende cranealmente por cerca de </a:t>
            </a:r>
            <a:r>
              <a:rPr lang="es-MX" dirty="0" smtClean="0">
                <a:solidFill>
                  <a:prstClr val="black"/>
                </a:solidFill>
                <a:latin typeface="Century Gothic" panose="020B0502020202020204" pitchFamily="34" charset="0"/>
              </a:rPr>
              <a:t>20 cm </a:t>
            </a:r>
            <a:r>
              <a:rPr lang="es-MX" dirty="0">
                <a:solidFill>
                  <a:prstClr val="black"/>
                </a:solidFill>
                <a:latin typeface="Century Gothic" panose="020B0502020202020204" pitchFamily="34" charset="0"/>
              </a:rPr>
              <a:t>hasta la entrada del </a:t>
            </a:r>
            <a:r>
              <a:rPr lang="es-MX" dirty="0" err="1">
                <a:solidFill>
                  <a:prstClr val="black"/>
                </a:solidFill>
                <a:latin typeface="Century Gothic" panose="020B0502020202020204" pitchFamily="34" charset="0"/>
              </a:rPr>
              <a:t>cervix</a:t>
            </a:r>
            <a:r>
              <a:rPr lang="es-MX" dirty="0">
                <a:solidFill>
                  <a:prstClr val="black"/>
                </a:solidFill>
                <a:latin typeface="Century Gothic" panose="020B0502020202020204" pitchFamily="34" charset="0"/>
              </a:rPr>
              <a:t>. </a:t>
            </a:r>
          </a:p>
          <a:p>
            <a:pPr algn="just" eaLnBrk="1" hangingPunct="1"/>
            <a:endParaRPr lang="es-MX" dirty="0">
              <a:solidFill>
                <a:prstClr val="black"/>
              </a:solidFill>
              <a:latin typeface="Century Gothic" panose="020B0502020202020204" pitchFamily="34" charset="0"/>
            </a:endParaRPr>
          </a:p>
          <a:p>
            <a:pPr algn="just" eaLnBrk="1" hangingPunct="1"/>
            <a:r>
              <a:rPr lang="es-MX" dirty="0">
                <a:solidFill>
                  <a:prstClr val="black"/>
                </a:solidFill>
                <a:latin typeface="Century Gothic" panose="020B0502020202020204" pitchFamily="34" charset="0"/>
              </a:rPr>
              <a:t>La vagina sirve de receptor del semen cuando se realiza la monta</a:t>
            </a:r>
          </a:p>
          <a:p>
            <a:pPr algn="just" eaLnBrk="1" hangingPunct="1"/>
            <a:r>
              <a:rPr lang="es-MX" dirty="0">
                <a:solidFill>
                  <a:prstClr val="black"/>
                </a:solidFill>
                <a:latin typeface="Century Gothic" panose="020B0502020202020204" pitchFamily="34" charset="0"/>
              </a:rPr>
              <a:t>natural. </a:t>
            </a: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l="5125" b="18536"/>
          <a:stretch>
            <a:fillRect/>
          </a:stretch>
        </p:blipFill>
        <p:spPr bwMode="auto">
          <a:xfrm>
            <a:off x="1818168" y="3576108"/>
            <a:ext cx="5831681" cy="328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3 CuadroTexto"/>
          <p:cNvSpPr txBox="1">
            <a:spLocks noChangeArrowheads="1"/>
          </p:cNvSpPr>
          <p:nvPr/>
        </p:nvSpPr>
        <p:spPr bwMode="auto">
          <a:xfrm>
            <a:off x="3600451" y="4797609"/>
            <a:ext cx="1187054"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sz="1200" b="1">
                <a:solidFill>
                  <a:srgbClr val="FFFF00"/>
                </a:solidFill>
                <a:latin typeface="Century Gothic" panose="020B0502020202020204" pitchFamily="34" charset="0"/>
              </a:rPr>
              <a:t>vagina</a:t>
            </a:r>
          </a:p>
        </p:txBody>
      </p:sp>
    </p:spTree>
    <p:extLst>
      <p:ext uri="{BB962C8B-B14F-4D97-AF65-F5344CB8AC3E}">
        <p14:creationId xmlns:p14="http://schemas.microsoft.com/office/powerpoint/2010/main" val="2442079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CuadroTexto"/>
          <p:cNvSpPr txBox="1">
            <a:spLocks noChangeArrowheads="1"/>
          </p:cNvSpPr>
          <p:nvPr/>
        </p:nvSpPr>
        <p:spPr bwMode="auto">
          <a:xfrm>
            <a:off x="1547812" y="692152"/>
            <a:ext cx="3024188"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MX" dirty="0">
                <a:solidFill>
                  <a:prstClr val="black"/>
                </a:solidFill>
                <a:latin typeface="Century Gothic" panose="020B0502020202020204" pitchFamily="34" charset="0"/>
              </a:rPr>
              <a:t>CERVIX</a:t>
            </a:r>
          </a:p>
          <a:p>
            <a:pPr algn="just" eaLnBrk="1" hangingPunct="1"/>
            <a:endParaRPr lang="es-MX" dirty="0">
              <a:solidFill>
                <a:prstClr val="black"/>
              </a:solidFill>
              <a:latin typeface="Century Gothic" panose="020B0502020202020204" pitchFamily="34" charset="0"/>
            </a:endParaRPr>
          </a:p>
          <a:p>
            <a:pPr algn="just" eaLnBrk="1" hangingPunct="1"/>
            <a:r>
              <a:rPr lang="es-MX" dirty="0">
                <a:solidFill>
                  <a:prstClr val="black"/>
                </a:solidFill>
                <a:latin typeface="Century Gothic" panose="020B0502020202020204" pitchFamily="34" charset="0"/>
              </a:rPr>
              <a:t>Con </a:t>
            </a:r>
            <a:r>
              <a:rPr lang="es-MX" dirty="0" smtClean="0">
                <a:solidFill>
                  <a:prstClr val="black"/>
                </a:solidFill>
                <a:latin typeface="Century Gothic" panose="020B0502020202020204" pitchFamily="34" charset="0"/>
              </a:rPr>
              <a:t>unos 10-12 cm de </a:t>
            </a:r>
            <a:r>
              <a:rPr lang="es-MX" dirty="0">
                <a:solidFill>
                  <a:prstClr val="black"/>
                </a:solidFill>
                <a:latin typeface="Century Gothic" panose="020B0502020202020204" pitchFamily="34" charset="0"/>
              </a:rPr>
              <a:t>largo y </a:t>
            </a:r>
            <a:r>
              <a:rPr lang="es-MX" dirty="0" smtClean="0">
                <a:solidFill>
                  <a:prstClr val="black"/>
                </a:solidFill>
                <a:latin typeface="Century Gothic" panose="020B0502020202020204" pitchFamily="34" charset="0"/>
              </a:rPr>
              <a:t>unos 5 cm </a:t>
            </a:r>
            <a:r>
              <a:rPr lang="es-MX" dirty="0">
                <a:solidFill>
                  <a:prstClr val="black"/>
                </a:solidFill>
                <a:latin typeface="Century Gothic" panose="020B0502020202020204" pitchFamily="34" charset="0"/>
              </a:rPr>
              <a:t>de ancho. </a:t>
            </a:r>
          </a:p>
          <a:p>
            <a:pPr algn="just" eaLnBrk="1" hangingPunct="1"/>
            <a:r>
              <a:rPr lang="es-MX" dirty="0">
                <a:solidFill>
                  <a:prstClr val="black"/>
                </a:solidFill>
                <a:latin typeface="Century Gothic" panose="020B0502020202020204" pitchFamily="34" charset="0"/>
              </a:rPr>
              <a:t>Protección del útero a la entrada externa de  contaminantes </a:t>
            </a:r>
          </a:p>
          <a:p>
            <a:pPr algn="just" eaLnBrk="1" hangingPunct="1"/>
            <a:endParaRPr lang="es-MX" dirty="0">
              <a:solidFill>
                <a:prstClr val="black"/>
              </a:solidFill>
              <a:latin typeface="Century Gothic" panose="020B0502020202020204" pitchFamily="34" charset="0"/>
            </a:endParaRPr>
          </a:p>
          <a:p>
            <a:pPr algn="just" eaLnBrk="1" hangingPunct="1"/>
            <a:endParaRPr lang="es-MX" dirty="0">
              <a:solidFill>
                <a:prstClr val="black"/>
              </a:solidFill>
              <a:latin typeface="Century Gothic" panose="020B0502020202020204" pitchFamily="34" charset="0"/>
            </a:endParaRPr>
          </a:p>
          <a:p>
            <a:pPr algn="just" eaLnBrk="1" hangingPunct="1"/>
            <a:endParaRPr lang="es-MX" dirty="0">
              <a:solidFill>
                <a:prstClr val="black"/>
              </a:solidFill>
              <a:latin typeface="Century Gothic" panose="020B0502020202020204" pitchFamily="34" charset="0"/>
            </a:endParaRPr>
          </a:p>
          <a:p>
            <a:pPr algn="just" eaLnBrk="1" hangingPunct="1"/>
            <a:endParaRPr lang="es-MX" dirty="0">
              <a:solidFill>
                <a:prstClr val="black"/>
              </a:solidFill>
              <a:latin typeface="Century Gothic" panose="020B0502020202020204" pitchFamily="34" charset="0"/>
            </a:endParaRPr>
          </a:p>
          <a:p>
            <a:pPr algn="just" eaLnBrk="1" hangingPunct="1"/>
            <a:endParaRPr lang="es-MX" dirty="0">
              <a:solidFill>
                <a:prstClr val="black"/>
              </a:solidFill>
              <a:latin typeface="Century Gothic" panose="020B0502020202020204" pitchFamily="34" charset="0"/>
            </a:endParaRPr>
          </a:p>
          <a:p>
            <a:pPr algn="just" eaLnBrk="1" hangingPunct="1"/>
            <a:endParaRPr lang="es-MX" dirty="0">
              <a:solidFill>
                <a:prstClr val="black"/>
              </a:solidFill>
              <a:latin typeface="Century Gothic" panose="020B0502020202020204" pitchFamily="34" charset="0"/>
            </a:endParaRPr>
          </a:p>
          <a:p>
            <a:pPr algn="just" eaLnBrk="1" hangingPunct="1"/>
            <a:r>
              <a:rPr lang="es-MX" dirty="0" smtClean="0">
                <a:solidFill>
                  <a:prstClr val="black"/>
                </a:solidFill>
                <a:latin typeface="Century Gothic" panose="020B0502020202020204" pitchFamily="34" charset="0"/>
              </a:rPr>
              <a:t>La </a:t>
            </a:r>
            <a:r>
              <a:rPr lang="es-MX" dirty="0">
                <a:solidFill>
                  <a:prstClr val="black"/>
                </a:solidFill>
                <a:latin typeface="Century Gothic" panose="020B0502020202020204" pitchFamily="34" charset="0"/>
              </a:rPr>
              <a:t>luz (lumen) del </a:t>
            </a:r>
            <a:r>
              <a:rPr lang="es-MX" dirty="0" err="1">
                <a:solidFill>
                  <a:prstClr val="black"/>
                </a:solidFill>
                <a:latin typeface="Century Gothic" panose="020B0502020202020204" pitchFamily="34" charset="0"/>
              </a:rPr>
              <a:t>cervix</a:t>
            </a:r>
            <a:r>
              <a:rPr lang="es-MX" dirty="0">
                <a:solidFill>
                  <a:prstClr val="black"/>
                </a:solidFill>
                <a:latin typeface="Century Gothic" panose="020B0502020202020204" pitchFamily="34" charset="0"/>
              </a:rPr>
              <a:t> es muy angosta y contiene una serie de pliegues de la mucosa que forma 3 o 4 anillos internos inclinados en</a:t>
            </a:r>
          </a:p>
          <a:p>
            <a:pPr algn="just" eaLnBrk="1" hangingPunct="1"/>
            <a:r>
              <a:rPr lang="es-MX" dirty="0">
                <a:solidFill>
                  <a:prstClr val="black"/>
                </a:solidFill>
                <a:latin typeface="Century Gothic" panose="020B0502020202020204" pitchFamily="34" charset="0"/>
              </a:rPr>
              <a:t>dirección caudal. </a:t>
            </a: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503" y="404971"/>
            <a:ext cx="2594372"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3 CuadroTexto"/>
          <p:cNvSpPr txBox="1">
            <a:spLocks noChangeArrowheads="1"/>
          </p:cNvSpPr>
          <p:nvPr/>
        </p:nvSpPr>
        <p:spPr bwMode="auto">
          <a:xfrm>
            <a:off x="1601392" y="3068645"/>
            <a:ext cx="61567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solidFill>
                  <a:prstClr val="black"/>
                </a:solidFill>
                <a:latin typeface="Century Gothic" panose="020B0502020202020204" pitchFamily="34" charset="0"/>
              </a:rPr>
              <a:t>En la gestación crea un tapón natural (tapón cervical) para crear un medio estéril y seguro en el que vivirá el feto. </a:t>
            </a:r>
          </a:p>
          <a:p>
            <a:pPr eaLnBrk="1" hangingPunct="1"/>
            <a:endParaRPr lang="es-MX">
              <a:solidFill>
                <a:prstClr val="black"/>
              </a:solidFill>
              <a:latin typeface="Century Gothic" panose="020B0502020202020204" pitchFamily="34" charset="0"/>
            </a:endParaRPr>
          </a:p>
        </p:txBody>
      </p:sp>
      <p:pic>
        <p:nvPicPr>
          <p:cNvPr id="2765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5874" y="4221163"/>
            <a:ext cx="25384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67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l="2563" t="1219" r="2563"/>
          <a:stretch>
            <a:fillRect/>
          </a:stretch>
        </p:blipFill>
        <p:spPr bwMode="auto">
          <a:xfrm>
            <a:off x="1439468" y="549275"/>
            <a:ext cx="3294459"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2 CuadroTexto"/>
          <p:cNvSpPr txBox="1">
            <a:spLocks noChangeArrowheads="1"/>
          </p:cNvSpPr>
          <p:nvPr/>
        </p:nvSpPr>
        <p:spPr bwMode="auto">
          <a:xfrm>
            <a:off x="1439466" y="549392"/>
            <a:ext cx="838200" cy="95410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sz="2400">
                <a:solidFill>
                  <a:prstClr val="black"/>
                </a:solidFill>
                <a:latin typeface="Century Gothic" panose="020B0502020202020204" pitchFamily="34" charset="0"/>
              </a:rPr>
              <a:t>VACA  </a:t>
            </a:r>
            <a:r>
              <a:rPr lang="es-MX" sz="3200">
                <a:solidFill>
                  <a:prstClr val="white"/>
                </a:solidFill>
                <a:latin typeface="Century Gothic" panose="020B0502020202020204" pitchFamily="34" charset="0"/>
              </a:rPr>
              <a:t> </a:t>
            </a:r>
          </a:p>
        </p:txBody>
      </p:sp>
      <p:sp>
        <p:nvSpPr>
          <p:cNvPr id="28676" name="3 CuadroTexto"/>
          <p:cNvSpPr txBox="1">
            <a:spLocks noChangeArrowheads="1"/>
          </p:cNvSpPr>
          <p:nvPr/>
        </p:nvSpPr>
        <p:spPr bwMode="auto">
          <a:xfrm>
            <a:off x="4031457" y="70"/>
            <a:ext cx="144661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sz="3200">
                <a:solidFill>
                  <a:prstClr val="black"/>
                </a:solidFill>
                <a:latin typeface="Century Gothic" panose="020B0502020202020204" pitchFamily="34" charset="0"/>
              </a:rPr>
              <a:t>CERVIX</a:t>
            </a:r>
          </a:p>
        </p:txBody>
      </p:sp>
      <p:sp>
        <p:nvSpPr>
          <p:cNvPr id="28677" name="4 CuadroTexto"/>
          <p:cNvSpPr txBox="1">
            <a:spLocks noChangeArrowheads="1"/>
          </p:cNvSpPr>
          <p:nvPr/>
        </p:nvSpPr>
        <p:spPr bwMode="auto">
          <a:xfrm>
            <a:off x="1143071" y="2997202"/>
            <a:ext cx="187523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solidFill>
                  <a:prstClr val="black"/>
                </a:solidFill>
                <a:latin typeface="Century Gothic" panose="020B0502020202020204" pitchFamily="34" charset="0"/>
              </a:rPr>
              <a:t>Anillos cervicales</a:t>
            </a:r>
          </a:p>
          <a:p>
            <a:pPr eaLnBrk="1" hangingPunct="1"/>
            <a:endParaRPr lang="es-MX">
              <a:solidFill>
                <a:prstClr val="white"/>
              </a:solidFill>
              <a:latin typeface="Century Gothic" panose="020B0502020202020204" pitchFamily="34" charset="0"/>
            </a:endParaRPr>
          </a:p>
          <a:p>
            <a:pPr eaLnBrk="1" hangingPunct="1"/>
            <a:endParaRPr lang="es-MX">
              <a:solidFill>
                <a:prstClr val="white"/>
              </a:solidFill>
              <a:latin typeface="Century Gothic" panose="020B0502020202020204" pitchFamily="34" charset="0"/>
            </a:endParaRPr>
          </a:p>
          <a:p>
            <a:pPr eaLnBrk="1" hangingPunct="1"/>
            <a:endParaRPr lang="es-MX">
              <a:solidFill>
                <a:prstClr val="white"/>
              </a:solidFill>
              <a:latin typeface="Century Gothic" panose="020B0502020202020204" pitchFamily="34" charset="0"/>
            </a:endParaRPr>
          </a:p>
          <a:p>
            <a:pPr eaLnBrk="1" hangingPunct="1"/>
            <a:r>
              <a:rPr lang="es-MX">
                <a:solidFill>
                  <a:prstClr val="black"/>
                </a:solidFill>
                <a:latin typeface="Century Gothic" panose="020B0502020202020204" pitchFamily="34" charset="0"/>
              </a:rPr>
              <a:t>   formix (Vagina)</a:t>
            </a:r>
          </a:p>
        </p:txBody>
      </p:sp>
      <p:pic>
        <p:nvPicPr>
          <p:cNvPr id="286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926" y="549280"/>
            <a:ext cx="3024188"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61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CuadroTexto"/>
          <p:cNvSpPr txBox="1">
            <a:spLocks noChangeArrowheads="1"/>
          </p:cNvSpPr>
          <p:nvPr/>
        </p:nvSpPr>
        <p:spPr bwMode="auto">
          <a:xfrm>
            <a:off x="1331121" y="1196975"/>
            <a:ext cx="329446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MX" sz="2400">
                <a:solidFill>
                  <a:prstClr val="black"/>
                </a:solidFill>
                <a:latin typeface="Century Gothic" panose="020B0502020202020204" pitchFamily="34" charset="0"/>
              </a:rPr>
              <a:t>El útero, el oviducto y los ovarios </a:t>
            </a:r>
            <a:r>
              <a:rPr lang="es-MX" sz="2400" b="1">
                <a:solidFill>
                  <a:srgbClr val="FF33CC"/>
                </a:solidFill>
                <a:latin typeface="Century Gothic" panose="020B0502020202020204" pitchFamily="34" charset="0"/>
              </a:rPr>
              <a:t>son sostenidos dentro de la cavidad abdominal por el ligamento ancho </a:t>
            </a:r>
            <a:r>
              <a:rPr lang="es-MX" sz="2400">
                <a:solidFill>
                  <a:prstClr val="black"/>
                </a:solidFill>
                <a:latin typeface="Century Gothic" panose="020B0502020202020204" pitchFamily="34" charset="0"/>
              </a:rPr>
              <a:t>el cual recibe diferentes nombres según el órgano con el cual se relaciona (mesometrio, mesosálpinx y mesovario).</a:t>
            </a:r>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b="10745"/>
          <a:stretch>
            <a:fillRect/>
          </a:stretch>
        </p:blipFill>
        <p:spPr bwMode="auto">
          <a:xfrm>
            <a:off x="4733925" y="1125662"/>
            <a:ext cx="295275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6 CuadroTexto"/>
          <p:cNvSpPr txBox="1">
            <a:spLocks noChangeArrowheads="1"/>
          </p:cNvSpPr>
          <p:nvPr/>
        </p:nvSpPr>
        <p:spPr bwMode="auto">
          <a:xfrm>
            <a:off x="4895853" y="2349624"/>
            <a:ext cx="118824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b="1">
                <a:solidFill>
                  <a:srgbClr val="FFFF00"/>
                </a:solidFill>
                <a:latin typeface="Century Gothic" panose="020B0502020202020204" pitchFamily="34" charset="0"/>
              </a:rPr>
              <a:t>Ligamento ancho</a:t>
            </a:r>
          </a:p>
        </p:txBody>
      </p:sp>
      <p:sp>
        <p:nvSpPr>
          <p:cNvPr id="22533" name="7 CuadroTexto"/>
          <p:cNvSpPr txBox="1">
            <a:spLocks noChangeArrowheads="1"/>
          </p:cNvSpPr>
          <p:nvPr/>
        </p:nvSpPr>
        <p:spPr bwMode="auto">
          <a:xfrm>
            <a:off x="6462713" y="1484319"/>
            <a:ext cx="647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b="1">
                <a:solidFill>
                  <a:srgbClr val="FFFF00"/>
                </a:solidFill>
                <a:latin typeface="Century Gothic" panose="020B0502020202020204" pitchFamily="34" charset="0"/>
              </a:rPr>
              <a:t>Recto</a:t>
            </a:r>
          </a:p>
        </p:txBody>
      </p:sp>
      <p:sp>
        <p:nvSpPr>
          <p:cNvPr id="22534" name="8 CuadroTexto"/>
          <p:cNvSpPr txBox="1">
            <a:spLocks noChangeArrowheads="1"/>
          </p:cNvSpPr>
          <p:nvPr/>
        </p:nvSpPr>
        <p:spPr bwMode="auto">
          <a:xfrm>
            <a:off x="5868592" y="3141663"/>
            <a:ext cx="124182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b="1">
                <a:solidFill>
                  <a:srgbClr val="FFFF00"/>
                </a:solidFill>
                <a:latin typeface="Century Gothic" panose="020B0502020202020204" pitchFamily="34" charset="0"/>
              </a:rPr>
              <a:t>Cuernos uterinos</a:t>
            </a:r>
          </a:p>
        </p:txBody>
      </p:sp>
      <p:sp>
        <p:nvSpPr>
          <p:cNvPr id="22535" name="9 CuadroTexto"/>
          <p:cNvSpPr txBox="1">
            <a:spLocks noChangeArrowheads="1"/>
          </p:cNvSpPr>
          <p:nvPr/>
        </p:nvSpPr>
        <p:spPr bwMode="auto">
          <a:xfrm>
            <a:off x="7002066" y="3573466"/>
            <a:ext cx="9989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b="1">
                <a:solidFill>
                  <a:srgbClr val="FFFF00"/>
                </a:solidFill>
                <a:latin typeface="Century Gothic" panose="020B0502020202020204" pitchFamily="34" charset="0"/>
              </a:rPr>
              <a:t>Oviducto</a:t>
            </a:r>
          </a:p>
        </p:txBody>
      </p:sp>
      <p:cxnSp>
        <p:nvCxnSpPr>
          <p:cNvPr id="12" name="11 Conector recto de flecha"/>
          <p:cNvCxnSpPr/>
          <p:nvPr/>
        </p:nvCxnSpPr>
        <p:spPr>
          <a:xfrm rot="16200000" flipV="1">
            <a:off x="7218562" y="3554222"/>
            <a:ext cx="215900" cy="108347"/>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2537" name="12 CuadroTexto"/>
          <p:cNvSpPr txBox="1">
            <a:spLocks noChangeArrowheads="1"/>
          </p:cNvSpPr>
          <p:nvPr/>
        </p:nvSpPr>
        <p:spPr bwMode="auto">
          <a:xfrm>
            <a:off x="7056837" y="3068701"/>
            <a:ext cx="7012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b="1">
                <a:solidFill>
                  <a:srgbClr val="FFFF00"/>
                </a:solidFill>
                <a:latin typeface="Century Gothic" panose="020B0502020202020204" pitchFamily="34" charset="0"/>
              </a:rPr>
              <a:t>Ovario</a:t>
            </a:r>
          </a:p>
        </p:txBody>
      </p:sp>
      <p:sp>
        <p:nvSpPr>
          <p:cNvPr id="22538" name="13 CuadroTexto"/>
          <p:cNvSpPr txBox="1">
            <a:spLocks noChangeArrowheads="1"/>
          </p:cNvSpPr>
          <p:nvPr/>
        </p:nvSpPr>
        <p:spPr bwMode="auto">
          <a:xfrm>
            <a:off x="6516294" y="2349624"/>
            <a:ext cx="118824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b="1">
                <a:solidFill>
                  <a:srgbClr val="FFFF00"/>
                </a:solidFill>
                <a:latin typeface="Century Gothic" panose="020B0502020202020204" pitchFamily="34" charset="0"/>
              </a:rPr>
              <a:t>Ligamento ancho</a:t>
            </a:r>
          </a:p>
        </p:txBody>
      </p:sp>
      <p:sp>
        <p:nvSpPr>
          <p:cNvPr id="22539" name="14 CuadroTexto"/>
          <p:cNvSpPr txBox="1">
            <a:spLocks noChangeArrowheads="1"/>
          </p:cNvSpPr>
          <p:nvPr/>
        </p:nvSpPr>
        <p:spPr bwMode="auto">
          <a:xfrm>
            <a:off x="5489973" y="5013388"/>
            <a:ext cx="151209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sz="2400" b="1">
                <a:solidFill>
                  <a:srgbClr val="FF33CC"/>
                </a:solidFill>
                <a:latin typeface="Century Gothic" panose="020B0502020202020204" pitchFamily="34" charset="0"/>
              </a:rPr>
              <a:t>Ligamento intercornual</a:t>
            </a:r>
          </a:p>
        </p:txBody>
      </p:sp>
      <p:cxnSp>
        <p:nvCxnSpPr>
          <p:cNvPr id="17" name="16 Conector recto de flecha"/>
          <p:cNvCxnSpPr/>
          <p:nvPr/>
        </p:nvCxnSpPr>
        <p:spPr>
          <a:xfrm rot="5400000" flipH="1" flipV="1">
            <a:off x="5804557" y="4409938"/>
            <a:ext cx="936625" cy="27027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099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CuadroTexto"/>
          <p:cNvSpPr txBox="1">
            <a:spLocks noChangeArrowheads="1"/>
          </p:cNvSpPr>
          <p:nvPr/>
        </p:nvSpPr>
        <p:spPr bwMode="auto">
          <a:xfrm>
            <a:off x="1494235" y="1700213"/>
            <a:ext cx="318492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MX" sz="2400">
                <a:solidFill>
                  <a:prstClr val="black"/>
                </a:solidFill>
                <a:latin typeface="Century Gothic" panose="020B0502020202020204" pitchFamily="34" charset="0"/>
              </a:rPr>
              <a:t>El útero es el lugar donde se lleva a cabo la gestación.</a:t>
            </a:r>
          </a:p>
          <a:p>
            <a:pPr algn="just" eaLnBrk="1" hangingPunct="1"/>
            <a:endParaRPr lang="es-MX" sz="2400">
              <a:solidFill>
                <a:prstClr val="black"/>
              </a:solidFill>
              <a:latin typeface="Century Gothic" panose="020B0502020202020204" pitchFamily="34" charset="0"/>
            </a:endParaRPr>
          </a:p>
          <a:p>
            <a:pPr algn="just" eaLnBrk="1" hangingPunct="1"/>
            <a:endParaRPr lang="es-MX" sz="2400">
              <a:solidFill>
                <a:prstClr val="black"/>
              </a:solidFill>
              <a:latin typeface="Century Gothic" panose="020B0502020202020204" pitchFamily="34" charset="0"/>
            </a:endParaRPr>
          </a:p>
          <a:p>
            <a:pPr algn="just" eaLnBrk="1" hangingPunct="1"/>
            <a:r>
              <a:rPr lang="es-MX" sz="2400">
                <a:solidFill>
                  <a:prstClr val="black"/>
                </a:solidFill>
                <a:latin typeface="Century Gothic" panose="020B0502020202020204" pitchFamily="34" charset="0"/>
              </a:rPr>
              <a:t>Brinda protección al feto y mantiene una compleja comunicación entre la madre y el feto.</a:t>
            </a: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0620" y="836613"/>
            <a:ext cx="2591991"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4 CuadroTexto"/>
          <p:cNvSpPr txBox="1">
            <a:spLocks noChangeArrowheads="1"/>
          </p:cNvSpPr>
          <p:nvPr/>
        </p:nvSpPr>
        <p:spPr bwMode="auto">
          <a:xfrm>
            <a:off x="6569921" y="4508502"/>
            <a:ext cx="14311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sz="1400">
                <a:solidFill>
                  <a:prstClr val="white"/>
                </a:solidFill>
                <a:latin typeface="Century Gothic" panose="020B0502020202020204" pitchFamily="34" charset="0"/>
              </a:rPr>
              <a:t>ligamento ancho del útero.</a:t>
            </a:r>
            <a:endParaRPr lang="es-MX" sz="1400">
              <a:solidFill>
                <a:prstClr val="white"/>
              </a:solidFill>
            </a:endParaRPr>
          </a:p>
        </p:txBody>
      </p:sp>
      <p:sp>
        <p:nvSpPr>
          <p:cNvPr id="30725" name="5 CuadroTexto"/>
          <p:cNvSpPr txBox="1">
            <a:spLocks noChangeArrowheads="1"/>
          </p:cNvSpPr>
          <p:nvPr/>
        </p:nvSpPr>
        <p:spPr bwMode="auto">
          <a:xfrm>
            <a:off x="5706668" y="5876978"/>
            <a:ext cx="14573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sz="1400">
                <a:solidFill>
                  <a:prstClr val="white"/>
                </a:solidFill>
                <a:latin typeface="Century Gothic" panose="020B0502020202020204" pitchFamily="34" charset="0"/>
              </a:rPr>
              <a:t>Craneal al cervix</a:t>
            </a:r>
            <a:endParaRPr lang="es-MX" sz="1400">
              <a:solidFill>
                <a:prstClr val="white"/>
              </a:solidFill>
            </a:endParaRPr>
          </a:p>
        </p:txBody>
      </p:sp>
    </p:spTree>
    <p:extLst>
      <p:ext uri="{BB962C8B-B14F-4D97-AF65-F5344CB8AC3E}">
        <p14:creationId xmlns:p14="http://schemas.microsoft.com/office/powerpoint/2010/main" val="1264537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l="6784" r="2299"/>
          <a:stretch>
            <a:fillRect/>
          </a:stretch>
        </p:blipFill>
        <p:spPr bwMode="auto">
          <a:xfrm>
            <a:off x="1143001" y="0"/>
            <a:ext cx="467082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2 CuadroTexto"/>
          <p:cNvSpPr txBox="1">
            <a:spLocks noChangeArrowheads="1"/>
          </p:cNvSpPr>
          <p:nvPr/>
        </p:nvSpPr>
        <p:spPr bwMode="auto">
          <a:xfrm>
            <a:off x="3929065" y="214355"/>
            <a:ext cx="16609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solidFill>
                  <a:prstClr val="black"/>
                </a:solidFill>
                <a:latin typeface="Century Gothic" panose="020B0502020202020204" pitchFamily="34" charset="0"/>
              </a:rPr>
              <a:t>Cuerno Uterino</a:t>
            </a:r>
          </a:p>
        </p:txBody>
      </p:sp>
      <p:sp>
        <p:nvSpPr>
          <p:cNvPr id="23556" name="3 CuadroTexto"/>
          <p:cNvSpPr txBox="1">
            <a:spLocks noChangeArrowheads="1"/>
          </p:cNvSpPr>
          <p:nvPr/>
        </p:nvSpPr>
        <p:spPr bwMode="auto">
          <a:xfrm>
            <a:off x="4733925" y="1125578"/>
            <a:ext cx="696516" cy="64633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solidFill>
                  <a:prstClr val="black"/>
                </a:solidFill>
                <a:latin typeface="Century Gothic" panose="020B0502020202020204" pitchFamily="34" charset="0"/>
              </a:rPr>
              <a:t>Ovario</a:t>
            </a:r>
          </a:p>
        </p:txBody>
      </p:sp>
      <p:sp>
        <p:nvSpPr>
          <p:cNvPr id="23557" name="4 CuadroTexto"/>
          <p:cNvSpPr txBox="1">
            <a:spLocks noChangeArrowheads="1"/>
          </p:cNvSpPr>
          <p:nvPr/>
        </p:nvSpPr>
        <p:spPr bwMode="auto">
          <a:xfrm>
            <a:off x="4196956" y="2357520"/>
            <a:ext cx="112514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solidFill>
                  <a:prstClr val="black"/>
                </a:solidFill>
                <a:latin typeface="Century Gothic" panose="020B0502020202020204" pitchFamily="34" charset="0"/>
              </a:rPr>
              <a:t>Cervix</a:t>
            </a:r>
          </a:p>
        </p:txBody>
      </p:sp>
      <p:sp>
        <p:nvSpPr>
          <p:cNvPr id="23558" name="5 CuadroTexto"/>
          <p:cNvSpPr txBox="1">
            <a:spLocks noChangeArrowheads="1"/>
          </p:cNvSpPr>
          <p:nvPr/>
        </p:nvSpPr>
        <p:spPr bwMode="auto">
          <a:xfrm>
            <a:off x="4196954" y="3357569"/>
            <a:ext cx="14466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solidFill>
                  <a:prstClr val="black"/>
                </a:solidFill>
                <a:latin typeface="Century Gothic" panose="020B0502020202020204" pitchFamily="34" charset="0"/>
              </a:rPr>
              <a:t>Vágina anterior</a:t>
            </a:r>
          </a:p>
        </p:txBody>
      </p:sp>
      <p:sp>
        <p:nvSpPr>
          <p:cNvPr id="23559" name="6 CuadroTexto"/>
          <p:cNvSpPr txBox="1">
            <a:spLocks noChangeArrowheads="1"/>
          </p:cNvSpPr>
          <p:nvPr/>
        </p:nvSpPr>
        <p:spPr bwMode="auto">
          <a:xfrm>
            <a:off x="4143375" y="5072145"/>
            <a:ext cx="155376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solidFill>
                  <a:prstClr val="black"/>
                </a:solidFill>
                <a:latin typeface="Century Gothic" panose="020B0502020202020204" pitchFamily="34" charset="0"/>
              </a:rPr>
              <a:t>Vestíbulo</a:t>
            </a:r>
          </a:p>
        </p:txBody>
      </p:sp>
      <p:sp>
        <p:nvSpPr>
          <p:cNvPr id="23560" name="8 CuadroTexto"/>
          <p:cNvSpPr txBox="1">
            <a:spLocks noChangeArrowheads="1"/>
          </p:cNvSpPr>
          <p:nvPr/>
        </p:nvSpPr>
        <p:spPr bwMode="auto">
          <a:xfrm>
            <a:off x="3982641" y="6215105"/>
            <a:ext cx="751284" cy="64633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solidFill>
                  <a:prstClr val="black"/>
                </a:solidFill>
                <a:latin typeface="Century Gothic" panose="020B0502020202020204" pitchFamily="34" charset="0"/>
              </a:rPr>
              <a:t>Vulva</a:t>
            </a:r>
          </a:p>
        </p:txBody>
      </p:sp>
      <p:sp>
        <p:nvSpPr>
          <p:cNvPr id="23561" name="10 CuadroTexto"/>
          <p:cNvSpPr txBox="1">
            <a:spLocks noChangeArrowheads="1"/>
          </p:cNvSpPr>
          <p:nvPr/>
        </p:nvSpPr>
        <p:spPr bwMode="auto">
          <a:xfrm>
            <a:off x="1143041" y="5657890"/>
            <a:ext cx="1232297" cy="1754326"/>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sz="3600">
                <a:solidFill>
                  <a:prstClr val="black"/>
                </a:solidFill>
                <a:latin typeface="Century Gothic" panose="020B0502020202020204" pitchFamily="34" charset="0"/>
              </a:rPr>
              <a:t>Vaca</a:t>
            </a:r>
          </a:p>
          <a:p>
            <a:pPr eaLnBrk="1" hangingPunct="1"/>
            <a:endParaRPr lang="es-MX" sz="3600">
              <a:solidFill>
                <a:prstClr val="white"/>
              </a:solidFill>
              <a:latin typeface="Century Gothic" panose="020B0502020202020204" pitchFamily="34" charset="0"/>
            </a:endParaRPr>
          </a:p>
        </p:txBody>
      </p:sp>
      <p:sp>
        <p:nvSpPr>
          <p:cNvPr id="23562" name="11 CuadroTexto"/>
          <p:cNvSpPr txBox="1">
            <a:spLocks noChangeArrowheads="1"/>
          </p:cNvSpPr>
          <p:nvPr/>
        </p:nvSpPr>
        <p:spPr bwMode="auto">
          <a:xfrm>
            <a:off x="2053829" y="6488195"/>
            <a:ext cx="857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solidFill>
                  <a:prstClr val="black"/>
                </a:solidFill>
                <a:latin typeface="Century Gothic" panose="020B0502020202020204" pitchFamily="34" charset="0"/>
              </a:rPr>
              <a:t>Labio</a:t>
            </a:r>
          </a:p>
        </p:txBody>
      </p:sp>
      <p:sp>
        <p:nvSpPr>
          <p:cNvPr id="23563" name="12 CuadroTexto"/>
          <p:cNvSpPr txBox="1">
            <a:spLocks noChangeArrowheads="1"/>
          </p:cNvSpPr>
          <p:nvPr/>
        </p:nvSpPr>
        <p:spPr bwMode="auto">
          <a:xfrm>
            <a:off x="1410893" y="1714500"/>
            <a:ext cx="144660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solidFill>
                  <a:prstClr val="black"/>
                </a:solidFill>
                <a:latin typeface="Century Gothic" panose="020B0502020202020204" pitchFamily="34" charset="0"/>
              </a:rPr>
              <a:t>Oviducto</a:t>
            </a:r>
          </a:p>
        </p:txBody>
      </p:sp>
      <p:sp>
        <p:nvSpPr>
          <p:cNvPr id="23564" name="13 CuadroTexto"/>
          <p:cNvSpPr txBox="1">
            <a:spLocks noChangeArrowheads="1"/>
          </p:cNvSpPr>
          <p:nvPr/>
        </p:nvSpPr>
        <p:spPr bwMode="auto">
          <a:xfrm>
            <a:off x="1250156" y="500063"/>
            <a:ext cx="1285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solidFill>
                  <a:prstClr val="black"/>
                </a:solidFill>
                <a:latin typeface="Century Gothic" panose="020B0502020202020204" pitchFamily="34" charset="0"/>
              </a:rPr>
              <a:t>Ligamento ancho</a:t>
            </a:r>
          </a:p>
        </p:txBody>
      </p:sp>
      <p:pic>
        <p:nvPicPr>
          <p:cNvPr id="23565" name="Picture 2"/>
          <p:cNvPicPr>
            <a:picLocks noChangeAspect="1" noChangeArrowheads="1"/>
          </p:cNvPicPr>
          <p:nvPr/>
        </p:nvPicPr>
        <p:blipFill>
          <a:blip r:embed="rId2">
            <a:extLst>
              <a:ext uri="{28A0092B-C50C-407E-A947-70E740481C1C}">
                <a14:useLocalDpi xmlns:a14="http://schemas.microsoft.com/office/drawing/2010/main" val="0"/>
              </a:ext>
            </a:extLst>
          </a:blip>
          <a:srcRect l="6784" t="67728" r="65344" b="20723"/>
          <a:stretch>
            <a:fillRect/>
          </a:stretch>
        </p:blipFill>
        <p:spPr bwMode="auto">
          <a:xfrm>
            <a:off x="1763319" y="82"/>
            <a:ext cx="1188244"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16 CuadroTexto"/>
          <p:cNvSpPr txBox="1">
            <a:spLocks noChangeArrowheads="1"/>
          </p:cNvSpPr>
          <p:nvPr/>
        </p:nvSpPr>
        <p:spPr bwMode="auto">
          <a:xfrm>
            <a:off x="4139825" y="5084805"/>
            <a:ext cx="1026319" cy="64633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solidFill>
                  <a:prstClr val="black"/>
                </a:solidFill>
                <a:latin typeface="Century Gothic" panose="020B0502020202020204" pitchFamily="34" charset="0"/>
              </a:rPr>
              <a:t>Vestibulo</a:t>
            </a:r>
          </a:p>
        </p:txBody>
      </p:sp>
      <p:sp>
        <p:nvSpPr>
          <p:cNvPr id="16" name="15 Flecha a la derecha con bandas"/>
          <p:cNvSpPr/>
          <p:nvPr/>
        </p:nvSpPr>
        <p:spPr>
          <a:xfrm rot="16200000">
            <a:off x="4095354" y="2861867"/>
            <a:ext cx="5975350" cy="135016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23568" name="16 CuadroTexto"/>
          <p:cNvSpPr txBox="1">
            <a:spLocks noChangeArrowheads="1"/>
          </p:cNvSpPr>
          <p:nvPr/>
        </p:nvSpPr>
        <p:spPr bwMode="auto">
          <a:xfrm rot="-5400000">
            <a:off x="5394325" y="3423730"/>
            <a:ext cx="3384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solidFill>
                  <a:prstClr val="white"/>
                </a:solidFill>
              </a:rPr>
              <a:t>Dirección caudo-craneal</a:t>
            </a:r>
          </a:p>
        </p:txBody>
      </p:sp>
    </p:spTree>
    <p:extLst>
      <p:ext uri="{BB962C8B-B14F-4D97-AF65-F5344CB8AC3E}">
        <p14:creationId xmlns:p14="http://schemas.microsoft.com/office/powerpoint/2010/main" val="2693767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1143000" y="-1174193"/>
            <a:ext cx="2398092" cy="234838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39675"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E1771E"/>
                </a:solidFill>
                <a:latin typeface="Verdana" panose="020B0604030504040204" pitchFamily="34" charset="0"/>
                <a:hlinkClick r:id="rId3"/>
              </a:rPr>
              <a:t>Condici</a:t>
            </a:r>
            <a:r>
              <a:rPr lang="en-US" sz="1300" b="1">
                <a:solidFill>
                  <a:srgbClr val="E1771E"/>
                </a:solidFill>
                <a:latin typeface="Century Gothic" panose="020B0502020202020204" pitchFamily="34" charset="0"/>
                <a:hlinkClick r:id="rId3"/>
              </a:rPr>
              <a:t>ó</a:t>
            </a:r>
            <a:r>
              <a:rPr lang="en-US" sz="1300" b="1">
                <a:solidFill>
                  <a:srgbClr val="E1771E"/>
                </a:solidFill>
                <a:latin typeface="Verdana" panose="020B0604030504040204" pitchFamily="34" charset="0"/>
                <a:hlinkClick r:id="rId3"/>
              </a:rPr>
              <a:t>n Corporal</a:t>
            </a:r>
            <a:endParaRPr lang="en-US" sz="1300" b="1">
              <a:solidFill>
                <a:srgbClr val="E1771E"/>
              </a:solidFill>
              <a:latin typeface="Verdana" panose="020B0604030504040204" pitchFamily="34" charset="0"/>
            </a:endParaRPr>
          </a:p>
          <a:p>
            <a:r>
              <a:rPr lang="en-US" sz="900" b="1">
                <a:solidFill>
                  <a:srgbClr val="003366"/>
                </a:solidFill>
                <a:latin typeface="Verdana" panose="020B0604030504040204" pitchFamily="34" charset="0"/>
                <a:hlinkClick r:id="rId4"/>
              </a:rPr>
              <a:t>  </a:t>
            </a:r>
            <a:r>
              <a:rPr lang="en-US" sz="11900" b="1">
                <a:solidFill>
                  <a:srgbClr val="003366"/>
                </a:solidFill>
                <a:latin typeface="Century Gothic" panose="020B0502020202020204" pitchFamily="34" charset="0"/>
              </a:rPr>
              <a:t> </a:t>
            </a:r>
            <a:r>
              <a:rPr lang="en-US" sz="900" b="1">
                <a:solidFill>
                  <a:srgbClr val="003366"/>
                </a:solidFill>
                <a:latin typeface="Century Gothic" panose="020B0502020202020204" pitchFamily="34" charset="0"/>
              </a:rPr>
              <a:t>                                                           </a:t>
            </a:r>
            <a:endParaRPr lang="en-US" sz="900">
              <a:solidFill>
                <a:prstClr val="black"/>
              </a:solidFill>
              <a:latin typeface="Century Gothic" panose="020B0502020202020204" pitchFamily="34" charset="0"/>
            </a:endParaRPr>
          </a:p>
          <a:p>
            <a:r>
              <a:rPr lang="en-US" sz="900" b="1">
                <a:solidFill>
                  <a:srgbClr val="003366"/>
                </a:solidFill>
                <a:latin typeface="Verdana" panose="020B0604030504040204" pitchFamily="34" charset="0"/>
              </a:rPr>
              <a:t/>
            </a:r>
            <a:br>
              <a:rPr lang="en-US" sz="900" b="1">
                <a:solidFill>
                  <a:srgbClr val="003366"/>
                </a:solidFill>
                <a:latin typeface="Verdana" panose="020B0604030504040204" pitchFamily="34" charset="0"/>
              </a:rPr>
            </a:br>
            <a:endParaRPr lang="en-US" sz="900" b="1">
              <a:solidFill>
                <a:srgbClr val="003366"/>
              </a:solidFill>
              <a:latin typeface="Verdana" panose="020B0604030504040204" pitchFamily="34" charset="0"/>
            </a:endParaRPr>
          </a:p>
        </p:txBody>
      </p:sp>
      <p:pic>
        <p:nvPicPr>
          <p:cNvPr id="19459" name="Picture 5" descr="http://4.bp.blogspot.com/_DRi_HpjYtB8/S983AXN1ImI/AAAAAAAAAOA/2ESmNYZOMCE/s320/CC.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3" y="58"/>
            <a:ext cx="4617244"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p:cNvPicPr>
            <a:picLocks noChangeAspect="1" noChangeArrowheads="1"/>
          </p:cNvPicPr>
          <p:nvPr/>
        </p:nvPicPr>
        <p:blipFill>
          <a:blip r:embed="rId6">
            <a:extLst>
              <a:ext uri="{28A0092B-C50C-407E-A947-70E740481C1C}">
                <a14:useLocalDpi xmlns:a14="http://schemas.microsoft.com/office/drawing/2010/main" val="0"/>
              </a:ext>
            </a:extLst>
          </a:blip>
          <a:srcRect t="3964" b="4523"/>
          <a:stretch>
            <a:fillRect/>
          </a:stretch>
        </p:blipFill>
        <p:spPr bwMode="auto">
          <a:xfrm>
            <a:off x="5678881" y="3141662"/>
            <a:ext cx="3457829"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4301730" y="2852738"/>
            <a:ext cx="540544"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6" name="5 Rectángulo"/>
          <p:cNvSpPr/>
          <p:nvPr/>
        </p:nvSpPr>
        <p:spPr>
          <a:xfrm>
            <a:off x="5868620" y="2924233"/>
            <a:ext cx="539353" cy="360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7" name="6 Rectángulo"/>
          <p:cNvSpPr/>
          <p:nvPr/>
        </p:nvSpPr>
        <p:spPr>
          <a:xfrm>
            <a:off x="5760244" y="3068638"/>
            <a:ext cx="539354"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solidFill>
                  <a:prstClr val="white"/>
                </a:solidFill>
              </a:rPr>
              <a:t>v</a:t>
            </a:r>
          </a:p>
        </p:txBody>
      </p:sp>
      <p:sp>
        <p:nvSpPr>
          <p:cNvPr id="8" name="7 Rectángulo"/>
          <p:cNvSpPr/>
          <p:nvPr/>
        </p:nvSpPr>
        <p:spPr>
          <a:xfrm>
            <a:off x="4356498" y="6570721"/>
            <a:ext cx="377428" cy="287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9" name="8 Rectángulo"/>
          <p:cNvSpPr/>
          <p:nvPr/>
        </p:nvSpPr>
        <p:spPr>
          <a:xfrm>
            <a:off x="5922177" y="6497638"/>
            <a:ext cx="377429"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10" name="9 Rectángulo"/>
          <p:cNvSpPr/>
          <p:nvPr/>
        </p:nvSpPr>
        <p:spPr>
          <a:xfrm>
            <a:off x="7487870" y="4724458"/>
            <a:ext cx="378619" cy="2889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11" name="10 Rectángulo"/>
          <p:cNvSpPr/>
          <p:nvPr/>
        </p:nvSpPr>
        <p:spPr>
          <a:xfrm>
            <a:off x="7568831" y="6570721"/>
            <a:ext cx="432197" cy="287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12" name="11 Elipse"/>
          <p:cNvSpPr/>
          <p:nvPr/>
        </p:nvSpPr>
        <p:spPr>
          <a:xfrm>
            <a:off x="7487842" y="2924175"/>
            <a:ext cx="325040" cy="217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Tree>
    <p:extLst>
      <p:ext uri="{BB962C8B-B14F-4D97-AF65-F5344CB8AC3E}">
        <p14:creationId xmlns:p14="http://schemas.microsoft.com/office/powerpoint/2010/main" val="1936446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lstStyle/>
          <a:p>
            <a:r>
              <a:rPr lang="es-MX" dirty="0"/>
              <a:t>DIAGNOSTICO DE GESTACION</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125" b="18536"/>
          <a:stretch>
            <a:fillRect/>
          </a:stretch>
        </p:blipFill>
        <p:spPr bwMode="auto">
          <a:xfrm>
            <a:off x="251520" y="1700808"/>
            <a:ext cx="3888432"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animalsciences.missouri.edu/reprod/notes/female/FEMALE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700808"/>
            <a:ext cx="4860032" cy="3888432"/>
          </a:xfrm>
          <a:prstGeom prst="rect">
            <a:avLst/>
          </a:prstGeom>
          <a:solidFill>
            <a:srgbClr val="735874"/>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107504" y="4725144"/>
            <a:ext cx="4572000" cy="1600438"/>
          </a:xfrm>
          <a:prstGeom prst="rect">
            <a:avLst/>
          </a:prstGeom>
        </p:spPr>
        <p:txBody>
          <a:bodyPr>
            <a:spAutoFit/>
          </a:bodyPr>
          <a:lstStyle/>
          <a:p>
            <a:pPr algn="just"/>
            <a:r>
              <a:rPr lang="es-MX" altLang="es-MX" sz="1400" dirty="0">
                <a:solidFill>
                  <a:prstClr val="black"/>
                </a:solidFill>
                <a:latin typeface="Arial" panose="020B0604020202020204" pitchFamily="34" charset="0"/>
                <a:cs typeface="Arial" panose="020B0604020202020204" pitchFamily="34" charset="0"/>
              </a:rPr>
              <a:t>Normalmente el útero en una vaca no gestante se encontrará descansando en el piso de la pelvis muy atrás en la cavidad pélvica </a:t>
            </a:r>
            <a:r>
              <a:rPr lang="es-MX" altLang="es-MX" sz="1400" dirty="0" smtClean="0">
                <a:solidFill>
                  <a:prstClr val="black"/>
                </a:solidFill>
                <a:latin typeface="Arial" panose="020B0604020202020204" pitchFamily="34" charset="0"/>
                <a:cs typeface="Arial" panose="020B0604020202020204" pitchFamily="34" charset="0"/>
              </a:rPr>
              <a:t> (</a:t>
            </a:r>
            <a:r>
              <a:rPr lang="es-MX" altLang="es-MX" sz="1400" dirty="0">
                <a:solidFill>
                  <a:prstClr val="black"/>
                </a:solidFill>
                <a:latin typeface="Arial" panose="020B0604020202020204" pitchFamily="34" charset="0"/>
                <a:cs typeface="Arial" panose="020B0604020202020204" pitchFamily="34" charset="0"/>
              </a:rPr>
              <a:t>posición caudal), contra el techo de la pelvis (posición dorsal) o parcialmente distribuido en la cavidad abdominal (posición anterior). </a:t>
            </a:r>
          </a:p>
          <a:p>
            <a:pPr algn="just"/>
            <a:endParaRPr lang="es-MX" altLang="es-MX" sz="1400" dirty="0">
              <a:solidFill>
                <a:prstClr val="black"/>
              </a:solidFill>
              <a:latin typeface="Century Gothic" pitchFamily="34" charset="0"/>
            </a:endParaRPr>
          </a:p>
          <a:p>
            <a:pPr algn="just"/>
            <a:endParaRPr lang="es-MX" altLang="es-MX" sz="14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9603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143016" y="280472"/>
            <a:ext cx="184731" cy="369332"/>
          </a:xfrm>
          <a:prstGeom prst="rect">
            <a:avLst/>
          </a:prstGeom>
          <a:solidFill>
            <a:srgbClr val="000000"/>
          </a:solidFill>
          <a:ln w="9525">
            <a:solidFill>
              <a:schemeClr val="tx1"/>
            </a:solidFill>
            <a:miter lim="800000"/>
            <a:headEnd/>
            <a:tailEnd/>
          </a:ln>
          <a:effectLst>
            <a:prstShdw prst="shdw13" dist="53882" dir="13500000">
              <a:schemeClr val="bg2">
                <a:alpha val="50000"/>
              </a:schemeClr>
            </a:prstShdw>
          </a:effec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solidFill>
                <a:prstClr val="black"/>
              </a:solidFill>
              <a:latin typeface="Century Gothic" panose="020B0502020202020204" pitchFamily="34" charset="0"/>
            </a:endParaRPr>
          </a:p>
        </p:txBody>
      </p:sp>
      <p:pic>
        <p:nvPicPr>
          <p:cNvPr id="21507" name="Picture 6" descr="http://animalsciences.missouri.edu/reprod/notes/female/FEMAL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solidFill>
            <a:srgbClr val="735874"/>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08" name="5 CuadroTexto"/>
          <p:cNvSpPr txBox="1">
            <a:spLocks noChangeArrowheads="1"/>
          </p:cNvSpPr>
          <p:nvPr/>
        </p:nvSpPr>
        <p:spPr bwMode="auto">
          <a:xfrm>
            <a:off x="1143001" y="214345"/>
            <a:ext cx="964406" cy="369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MX">
                <a:solidFill>
                  <a:prstClr val="black"/>
                </a:solidFill>
                <a:latin typeface="Century Gothic" panose="020B0502020202020204" pitchFamily="34" charset="0"/>
              </a:rPr>
              <a:t>Recto</a:t>
            </a:r>
          </a:p>
        </p:txBody>
      </p:sp>
      <p:sp>
        <p:nvSpPr>
          <p:cNvPr id="21509" name="7 CuadroTexto"/>
          <p:cNvSpPr txBox="1">
            <a:spLocks noChangeArrowheads="1"/>
          </p:cNvSpPr>
          <p:nvPr/>
        </p:nvSpPr>
        <p:spPr bwMode="auto">
          <a:xfrm>
            <a:off x="3714751" y="3643316"/>
            <a:ext cx="803672" cy="646331"/>
          </a:xfrm>
          <a:prstGeom prst="rect">
            <a:avLst/>
          </a:prstGeom>
          <a:solidFill>
            <a:srgbClr val="CD9B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solidFill>
                  <a:prstClr val="black"/>
                </a:solidFill>
                <a:latin typeface="Century Gothic" panose="020B0502020202020204" pitchFamily="34" charset="0"/>
              </a:rPr>
              <a:t>Vejiga</a:t>
            </a:r>
          </a:p>
        </p:txBody>
      </p:sp>
      <p:sp>
        <p:nvSpPr>
          <p:cNvPr id="21510" name="8 CuadroTexto"/>
          <p:cNvSpPr txBox="1">
            <a:spLocks noChangeArrowheads="1"/>
          </p:cNvSpPr>
          <p:nvPr/>
        </p:nvSpPr>
        <p:spPr bwMode="auto">
          <a:xfrm>
            <a:off x="5219702" y="3860807"/>
            <a:ext cx="1285875" cy="646113"/>
          </a:xfrm>
          <a:prstGeom prst="rect">
            <a:avLst/>
          </a:prstGeom>
          <a:solidFill>
            <a:srgbClr val="CD9B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solidFill>
                  <a:prstClr val="black"/>
                </a:solidFill>
                <a:latin typeface="Century Gothic" panose="020B0502020202020204" pitchFamily="34" charset="0"/>
              </a:rPr>
              <a:t>Ligamento ancho</a:t>
            </a:r>
          </a:p>
        </p:txBody>
      </p:sp>
      <p:sp>
        <p:nvSpPr>
          <p:cNvPr id="21511" name="9 CuadroTexto"/>
          <p:cNvSpPr txBox="1">
            <a:spLocks noChangeArrowheads="1"/>
          </p:cNvSpPr>
          <p:nvPr/>
        </p:nvSpPr>
        <p:spPr bwMode="auto">
          <a:xfrm>
            <a:off x="7143751" y="1428750"/>
            <a:ext cx="642938" cy="646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solidFill>
                  <a:prstClr val="black"/>
                </a:solidFill>
                <a:latin typeface="Century Gothic" panose="020B0502020202020204" pitchFamily="34" charset="0"/>
              </a:rPr>
              <a:t>Útero</a:t>
            </a:r>
          </a:p>
        </p:txBody>
      </p:sp>
      <p:sp>
        <p:nvSpPr>
          <p:cNvPr id="21512" name="10 CuadroTexto"/>
          <p:cNvSpPr txBox="1">
            <a:spLocks noChangeArrowheads="1"/>
          </p:cNvSpPr>
          <p:nvPr/>
        </p:nvSpPr>
        <p:spPr bwMode="auto">
          <a:xfrm>
            <a:off x="7250908" y="2786095"/>
            <a:ext cx="642938" cy="646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solidFill>
                  <a:prstClr val="black"/>
                </a:solidFill>
                <a:latin typeface="Century Gothic" panose="020B0502020202020204" pitchFamily="34" charset="0"/>
              </a:rPr>
              <a:t>Ovario</a:t>
            </a:r>
          </a:p>
        </p:txBody>
      </p:sp>
      <p:sp>
        <p:nvSpPr>
          <p:cNvPr id="21513" name="11 CuadroTexto"/>
          <p:cNvSpPr txBox="1">
            <a:spLocks noChangeArrowheads="1"/>
          </p:cNvSpPr>
          <p:nvPr/>
        </p:nvSpPr>
        <p:spPr bwMode="auto">
          <a:xfrm>
            <a:off x="7197328" y="3571882"/>
            <a:ext cx="803672" cy="646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solidFill>
                  <a:prstClr val="black"/>
                </a:solidFill>
                <a:latin typeface="Century Gothic" panose="020B0502020202020204" pitchFamily="34" charset="0"/>
              </a:rPr>
              <a:t>oviducto</a:t>
            </a:r>
          </a:p>
        </p:txBody>
      </p:sp>
      <p:sp>
        <p:nvSpPr>
          <p:cNvPr id="21514" name="9 CuadroTexto"/>
          <p:cNvSpPr txBox="1">
            <a:spLocks noChangeArrowheads="1"/>
          </p:cNvSpPr>
          <p:nvPr/>
        </p:nvSpPr>
        <p:spPr bwMode="auto">
          <a:xfrm>
            <a:off x="4625593" y="6027753"/>
            <a:ext cx="294679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MX" sz="2400">
                <a:solidFill>
                  <a:prstClr val="black"/>
                </a:solidFill>
                <a:latin typeface="Century Gothic" panose="020B0502020202020204" pitchFamily="34" charset="0"/>
              </a:rPr>
              <a:t>Anatomía del Aparato Reproductor Femenino</a:t>
            </a:r>
          </a:p>
        </p:txBody>
      </p:sp>
      <p:sp>
        <p:nvSpPr>
          <p:cNvPr id="11" name="10 Rectángulo"/>
          <p:cNvSpPr/>
          <p:nvPr/>
        </p:nvSpPr>
        <p:spPr>
          <a:xfrm>
            <a:off x="3071813" y="5429250"/>
            <a:ext cx="1125141" cy="642938"/>
          </a:xfrm>
          <a:prstGeom prst="rect">
            <a:avLst/>
          </a:prstGeom>
          <a:solidFill>
            <a:srgbClr val="7358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21516" name="11 CuadroTexto"/>
          <p:cNvSpPr txBox="1">
            <a:spLocks noChangeArrowheads="1"/>
          </p:cNvSpPr>
          <p:nvPr/>
        </p:nvSpPr>
        <p:spPr bwMode="auto">
          <a:xfrm>
            <a:off x="2250298" y="1700218"/>
            <a:ext cx="237529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solidFill>
                  <a:prstClr val="white"/>
                </a:solidFill>
                <a:latin typeface="Century Gothic" panose="020B0502020202020204" pitchFamily="34" charset="0"/>
              </a:rPr>
              <a:t>Cavidad Pelvica</a:t>
            </a:r>
          </a:p>
        </p:txBody>
      </p:sp>
      <p:sp>
        <p:nvSpPr>
          <p:cNvPr id="21517" name="12 CuadroTexto"/>
          <p:cNvSpPr txBox="1">
            <a:spLocks noChangeArrowheads="1"/>
          </p:cNvSpPr>
          <p:nvPr/>
        </p:nvSpPr>
        <p:spPr bwMode="auto">
          <a:xfrm>
            <a:off x="4356499" y="4437080"/>
            <a:ext cx="25919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solidFill>
                  <a:prstClr val="white"/>
                </a:solidFill>
                <a:latin typeface="Century Gothic" panose="020B0502020202020204" pitchFamily="34" charset="0"/>
              </a:rPr>
              <a:t>Ccavidad abdominal</a:t>
            </a:r>
            <a:endParaRPr lang="es-MX">
              <a:solidFill>
                <a:prstClr val="black"/>
              </a:solidFill>
              <a:latin typeface="Century Gothic" panose="020B0502020202020204" pitchFamily="34" charset="0"/>
            </a:endParaRPr>
          </a:p>
        </p:txBody>
      </p:sp>
      <p:sp>
        <p:nvSpPr>
          <p:cNvPr id="21518" name="13 CuadroTexto"/>
          <p:cNvSpPr txBox="1">
            <a:spLocks noChangeArrowheads="1"/>
          </p:cNvSpPr>
          <p:nvPr/>
        </p:nvSpPr>
        <p:spPr bwMode="auto">
          <a:xfrm>
            <a:off x="3924315" y="5516580"/>
            <a:ext cx="388858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MX" sz="1400">
                <a:solidFill>
                  <a:prstClr val="white"/>
                </a:solidFill>
                <a:latin typeface="Century Gothic" panose="020B0502020202020204" pitchFamily="34" charset="0"/>
              </a:rPr>
              <a:t>Normalmente el útero en una vaca no gestante se encontrará descansando en el piso de la pelvis muy atrás en la cavidad pélvica (posición caudal), contra el techo de la pelvis (posición dorsal) o parcialmente distribuido en la cavidad abdominal (posición anterior). </a:t>
            </a:r>
          </a:p>
          <a:p>
            <a:pPr algn="just" eaLnBrk="1" hangingPunct="1"/>
            <a:endParaRPr lang="es-MX" sz="140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712518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439467" y="0"/>
            <a:ext cx="631864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MX" sz="2400">
                <a:solidFill>
                  <a:prstClr val="black"/>
                </a:solidFill>
                <a:latin typeface="Times New Roman" panose="02020603050405020304" pitchFamily="18" charset="0"/>
              </a:rPr>
              <a:t>ÚTERO: Producción de PGF2</a:t>
            </a:r>
            <a:r>
              <a:rPr lang="el-GR" sz="2400">
                <a:solidFill>
                  <a:prstClr val="black"/>
                </a:solidFill>
                <a:latin typeface="Times New Roman" panose="02020603050405020304" pitchFamily="18" charset="0"/>
                <a:cs typeface="Times New Roman" panose="02020603050405020304" pitchFamily="18" charset="0"/>
              </a:rPr>
              <a:t>α</a:t>
            </a:r>
            <a:r>
              <a:rPr lang="es-MX" sz="2400">
                <a:solidFill>
                  <a:prstClr val="black"/>
                </a:solidFill>
                <a:latin typeface="Times New Roman" panose="02020603050405020304" pitchFamily="18" charset="0"/>
                <a:cs typeface="Times New Roman" panose="02020603050405020304" pitchFamily="18" charset="0"/>
              </a:rPr>
              <a:t>,</a:t>
            </a:r>
            <a:r>
              <a:rPr lang="es-MX" sz="2400">
                <a:solidFill>
                  <a:prstClr val="black"/>
                </a:solidFill>
                <a:latin typeface="Times New Roman" panose="02020603050405020304" pitchFamily="18" charset="0"/>
              </a:rPr>
              <a:t> la cual interviene en la regulación neuroendócrina del ciclo estral mediante su efecto luteolítico.</a:t>
            </a:r>
          </a:p>
          <a:p>
            <a:pPr algn="just" eaLnBrk="1" hangingPunct="1"/>
            <a:r>
              <a:rPr lang="es-MX" sz="2400">
                <a:solidFill>
                  <a:prstClr val="black"/>
                </a:solidFill>
                <a:latin typeface="Times New Roman" panose="02020603050405020304" pitchFamily="18" charset="0"/>
              </a:rPr>
              <a:t> </a:t>
            </a:r>
          </a:p>
          <a:p>
            <a:pPr algn="just" eaLnBrk="1" hangingPunct="1"/>
            <a:r>
              <a:rPr lang="es-MX" sz="1200" b="1">
                <a:solidFill>
                  <a:prstClr val="black"/>
                </a:solidFill>
              </a:rPr>
              <a:t>Prostaglandinas</a:t>
            </a:r>
            <a:r>
              <a:rPr lang="es-MX" sz="1200">
                <a:solidFill>
                  <a:prstClr val="black"/>
                </a:solidFill>
              </a:rPr>
              <a:t> :conjunto de sustancias de carácter </a:t>
            </a:r>
            <a:r>
              <a:rPr lang="es-MX" sz="1200">
                <a:solidFill>
                  <a:prstClr val="black"/>
                </a:solidFill>
                <a:hlinkClick r:id="rId2" action="ppaction://hlinkfile" tooltip="Lípido"/>
              </a:rPr>
              <a:t>lipídico</a:t>
            </a:r>
            <a:r>
              <a:rPr lang="es-MX" sz="1200">
                <a:solidFill>
                  <a:prstClr val="black"/>
                </a:solidFill>
              </a:rPr>
              <a:t> derivadas de los </a:t>
            </a:r>
            <a:r>
              <a:rPr lang="es-MX" sz="1200">
                <a:solidFill>
                  <a:prstClr val="black"/>
                </a:solidFill>
                <a:hlinkClick r:id="rId3" action="ppaction://hlinkfile" tooltip="Ácido graso"/>
              </a:rPr>
              <a:t>ácidos grasos</a:t>
            </a:r>
            <a:r>
              <a:rPr lang="es-MX" sz="1200">
                <a:solidFill>
                  <a:prstClr val="black"/>
                </a:solidFill>
              </a:rPr>
              <a:t> de 20 carbonos (</a:t>
            </a:r>
            <a:r>
              <a:rPr lang="es-MX" sz="1200">
                <a:solidFill>
                  <a:prstClr val="black"/>
                </a:solidFill>
                <a:hlinkClick r:id="rId4" action="ppaction://hlinkfile" tooltip="Eicosanoide"/>
              </a:rPr>
              <a:t>eicosanoides</a:t>
            </a:r>
            <a:r>
              <a:rPr lang="es-MX" sz="1200">
                <a:solidFill>
                  <a:prstClr val="black"/>
                </a:solidFill>
              </a:rPr>
              <a:t>) </a:t>
            </a:r>
            <a:endParaRPr lang="es-MX" sz="1200">
              <a:solidFill>
                <a:prstClr val="black"/>
              </a:solidFill>
              <a:latin typeface="Times New Roman" panose="02020603050405020304" pitchFamily="18" charset="0"/>
            </a:endParaRPr>
          </a:p>
        </p:txBody>
      </p:sp>
      <p:pic>
        <p:nvPicPr>
          <p:cNvPr id="3174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7315" y="1866900"/>
            <a:ext cx="6375797"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4 Conector recto de flecha"/>
          <p:cNvCxnSpPr/>
          <p:nvPr/>
        </p:nvCxnSpPr>
        <p:spPr>
          <a:xfrm>
            <a:off x="2357437" y="3716342"/>
            <a:ext cx="1404938"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49" name="5 CuadroTexto"/>
          <p:cNvSpPr txBox="1">
            <a:spLocks noChangeArrowheads="1"/>
          </p:cNvSpPr>
          <p:nvPr/>
        </p:nvSpPr>
        <p:spPr bwMode="auto">
          <a:xfrm>
            <a:off x="2250281" y="3789367"/>
            <a:ext cx="1457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sz="1200" b="1">
                <a:solidFill>
                  <a:prstClr val="white"/>
                </a:solidFill>
              </a:rPr>
              <a:t>Dirección caudo craneal</a:t>
            </a:r>
          </a:p>
        </p:txBody>
      </p:sp>
      <p:cxnSp>
        <p:nvCxnSpPr>
          <p:cNvPr id="8" name="7 Conector recto de flecha"/>
          <p:cNvCxnSpPr/>
          <p:nvPr/>
        </p:nvCxnSpPr>
        <p:spPr>
          <a:xfrm rot="16200000" flipH="1">
            <a:off x="6542883" y="3366295"/>
            <a:ext cx="649287" cy="4857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51" name="8 CuadroTexto"/>
          <p:cNvSpPr txBox="1">
            <a:spLocks noChangeArrowheads="1"/>
          </p:cNvSpPr>
          <p:nvPr/>
        </p:nvSpPr>
        <p:spPr bwMode="auto">
          <a:xfrm>
            <a:off x="5651898" y="4005265"/>
            <a:ext cx="1079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MX" sz="1200" b="1">
                <a:solidFill>
                  <a:prstClr val="white"/>
                </a:solidFill>
              </a:rPr>
              <a:t>posición ventrocaudal</a:t>
            </a:r>
          </a:p>
        </p:txBody>
      </p:sp>
      <p:cxnSp>
        <p:nvCxnSpPr>
          <p:cNvPr id="12" name="11 Conector recto de flecha"/>
          <p:cNvCxnSpPr/>
          <p:nvPr/>
        </p:nvCxnSpPr>
        <p:spPr>
          <a:xfrm rot="5400000" flipH="1" flipV="1">
            <a:off x="7083227" y="4770638"/>
            <a:ext cx="431800" cy="5357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53" name="12 CuadroTexto"/>
          <p:cNvSpPr txBox="1">
            <a:spLocks noChangeArrowheads="1"/>
          </p:cNvSpPr>
          <p:nvPr/>
        </p:nvSpPr>
        <p:spPr bwMode="auto">
          <a:xfrm>
            <a:off x="6893721" y="5084763"/>
            <a:ext cx="75604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MX" sz="1200">
                <a:solidFill>
                  <a:prstClr val="black"/>
                </a:solidFill>
              </a:rPr>
              <a:t>Dorsal</a:t>
            </a:r>
          </a:p>
        </p:txBody>
      </p:sp>
    </p:spTree>
    <p:extLst>
      <p:ext uri="{BB962C8B-B14F-4D97-AF65-F5344CB8AC3E}">
        <p14:creationId xmlns:p14="http://schemas.microsoft.com/office/powerpoint/2010/main" val="4064745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685800" y="152400"/>
            <a:ext cx="7772400" cy="685800"/>
          </a:xfrm>
        </p:spPr>
        <p:txBody>
          <a:bodyPr/>
          <a:lstStyle/>
          <a:p>
            <a:r>
              <a:rPr lang="es-ES_tradnl" altLang="es-MX" sz="2800" b="1" dirty="0" smtClean="0">
                <a:solidFill>
                  <a:srgbClr val="003300"/>
                </a:solidFill>
              </a:rPr>
              <a:t>Ventajas de la inseminación artificial</a:t>
            </a:r>
          </a:p>
        </p:txBody>
      </p:sp>
      <p:sp>
        <p:nvSpPr>
          <p:cNvPr id="5123" name="Rectangle 1027"/>
          <p:cNvSpPr>
            <a:spLocks noGrp="1" noChangeArrowheads="1"/>
          </p:cNvSpPr>
          <p:nvPr>
            <p:ph type="body" idx="1"/>
          </p:nvPr>
        </p:nvSpPr>
        <p:spPr>
          <a:xfrm>
            <a:off x="533400" y="2667000"/>
            <a:ext cx="8077200" cy="3657600"/>
          </a:xfrm>
        </p:spPr>
        <p:txBody>
          <a:bodyPr>
            <a:normAutofit lnSpcReduction="10000"/>
          </a:bodyPr>
          <a:lstStyle/>
          <a:p>
            <a:pPr>
              <a:lnSpc>
                <a:spcPct val="110000"/>
              </a:lnSpc>
            </a:pPr>
            <a:r>
              <a:rPr lang="es-ES" altLang="es-MX" sz="2400" smtClean="0">
                <a:solidFill>
                  <a:srgbClr val="003300"/>
                </a:solidFill>
              </a:rPr>
              <a:t>Rápida mejora en rasgos importantes como facilidad al parto, tasa de crecimiento, habilidad materna y calidad de la canal.</a:t>
            </a:r>
          </a:p>
          <a:p>
            <a:pPr>
              <a:lnSpc>
                <a:spcPct val="30000"/>
              </a:lnSpc>
              <a:buFontTx/>
              <a:buNone/>
            </a:pPr>
            <a:endParaRPr lang="es-ES" altLang="es-MX" sz="2400" smtClean="0">
              <a:solidFill>
                <a:srgbClr val="003300"/>
              </a:solidFill>
            </a:endParaRPr>
          </a:p>
          <a:p>
            <a:r>
              <a:rPr lang="es-ES" altLang="es-MX" sz="2400" smtClean="0">
                <a:solidFill>
                  <a:srgbClr val="003300"/>
                </a:solidFill>
              </a:rPr>
              <a:t>Menor riesgo de herencia a las crías de genes no deseables.</a:t>
            </a:r>
          </a:p>
          <a:p>
            <a:pPr>
              <a:lnSpc>
                <a:spcPct val="40000"/>
              </a:lnSpc>
              <a:buFontTx/>
              <a:buNone/>
            </a:pPr>
            <a:endParaRPr lang="es-ES" altLang="es-MX" sz="2400" smtClean="0">
              <a:solidFill>
                <a:srgbClr val="003300"/>
              </a:solidFill>
            </a:endParaRPr>
          </a:p>
          <a:p>
            <a:r>
              <a:rPr lang="es-ES" altLang="es-MX" sz="2400" smtClean="0">
                <a:solidFill>
                  <a:srgbClr val="003300"/>
                </a:solidFill>
              </a:rPr>
              <a:t>Control de enfermedades, en especial de transmisión sexual</a:t>
            </a:r>
          </a:p>
          <a:p>
            <a:pPr>
              <a:lnSpc>
                <a:spcPct val="40000"/>
              </a:lnSpc>
              <a:buFontTx/>
              <a:buNone/>
            </a:pPr>
            <a:endParaRPr lang="es-ES" altLang="es-MX" sz="2400" smtClean="0">
              <a:solidFill>
                <a:srgbClr val="003300"/>
              </a:solidFill>
            </a:endParaRPr>
          </a:p>
          <a:p>
            <a:r>
              <a:rPr lang="es-ES" altLang="es-MX" sz="2400" smtClean="0">
                <a:solidFill>
                  <a:srgbClr val="003300"/>
                </a:solidFill>
              </a:rPr>
              <a:t>Obtención de crías de diferentes padres.</a:t>
            </a:r>
          </a:p>
          <a:p>
            <a:pPr>
              <a:lnSpc>
                <a:spcPct val="20000"/>
              </a:lnSpc>
              <a:buFontTx/>
              <a:buNone/>
            </a:pPr>
            <a:endParaRPr lang="es-ES" altLang="es-MX" sz="2400" smtClean="0">
              <a:solidFill>
                <a:srgbClr val="003300"/>
              </a:solidFill>
            </a:endParaRPr>
          </a:p>
          <a:p>
            <a:pPr>
              <a:lnSpc>
                <a:spcPct val="130000"/>
              </a:lnSpc>
            </a:pPr>
            <a:r>
              <a:rPr lang="es-ES" altLang="es-MX" sz="2400" smtClean="0">
                <a:solidFill>
                  <a:srgbClr val="003300"/>
                </a:solidFill>
              </a:rPr>
              <a:t>Producción de las propias vaquillas de reemplazo.</a:t>
            </a:r>
          </a:p>
        </p:txBody>
      </p:sp>
      <p:sp>
        <p:nvSpPr>
          <p:cNvPr id="5124" name="Text Box 1032"/>
          <p:cNvSpPr txBox="1">
            <a:spLocks noChangeArrowheads="1"/>
          </p:cNvSpPr>
          <p:nvPr/>
        </p:nvSpPr>
        <p:spPr bwMode="auto">
          <a:xfrm>
            <a:off x="533400" y="1143000"/>
            <a:ext cx="533400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10000"/>
              </a:lnSpc>
              <a:buFontTx/>
              <a:buChar char="•"/>
            </a:pPr>
            <a:r>
              <a:rPr lang="es-ES" altLang="es-MX">
                <a:solidFill>
                  <a:srgbClr val="003300"/>
                </a:solidFill>
              </a:rPr>
              <a:t>   Selección de padres genéticamente  </a:t>
            </a:r>
          </a:p>
          <a:p>
            <a:pPr>
              <a:lnSpc>
                <a:spcPct val="120000"/>
              </a:lnSpc>
            </a:pPr>
            <a:r>
              <a:rPr lang="es-ES" altLang="es-MX">
                <a:solidFill>
                  <a:srgbClr val="003300"/>
                </a:solidFill>
              </a:rPr>
              <a:t>    valiosos, no accesibles para cualquier  </a:t>
            </a:r>
          </a:p>
          <a:p>
            <a:r>
              <a:rPr lang="es-ES" altLang="es-MX">
                <a:solidFill>
                  <a:srgbClr val="003300"/>
                </a:solidFill>
              </a:rPr>
              <a:t>    productor por su alto costo.</a:t>
            </a:r>
            <a:endParaRPr lang="es-ES_tradnl" altLang="es-MX"/>
          </a:p>
        </p:txBody>
      </p:sp>
      <p:pic>
        <p:nvPicPr>
          <p:cNvPr id="5125" name="Picture 1036" descr="C:\Mis documentos\Imágenes\Bovinos\Toro Holste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777875"/>
            <a:ext cx="28956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034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631311"/>
            <a:ext cx="8640960" cy="3453253"/>
          </a:xfrm>
          <a:prstGeom prst="rect">
            <a:avLst/>
          </a:prstGeom>
        </p:spPr>
        <p:txBody>
          <a:bodyPr wrap="square">
            <a:spAutoFit/>
          </a:bodyPr>
          <a:lstStyle/>
          <a:p>
            <a:pPr marL="342900" lvl="0" indent="-342900" eaLnBrk="0" fontAlgn="base" hangingPunct="0">
              <a:spcBef>
                <a:spcPct val="20000"/>
              </a:spcBef>
              <a:spcAft>
                <a:spcPct val="0"/>
              </a:spcAft>
              <a:buFontTx/>
              <a:buChar char="•"/>
            </a:pPr>
            <a:r>
              <a:rPr lang="es-ES" altLang="es-MX" sz="2400" kern="0" dirty="0">
                <a:solidFill>
                  <a:srgbClr val="003300"/>
                </a:solidFill>
                <a:latin typeface="Times New Roman"/>
              </a:rPr>
              <a:t>Temporadas de partos y empadre cortas y concentradas. </a:t>
            </a:r>
          </a:p>
          <a:p>
            <a:pPr marL="342900" lvl="0" indent="-342900" eaLnBrk="0" fontAlgn="base" hangingPunct="0">
              <a:lnSpc>
                <a:spcPct val="30000"/>
              </a:lnSpc>
              <a:spcBef>
                <a:spcPct val="20000"/>
              </a:spcBef>
              <a:spcAft>
                <a:spcPct val="0"/>
              </a:spcAft>
            </a:pPr>
            <a:endParaRPr lang="es-ES" altLang="es-MX" sz="2400" kern="0" dirty="0">
              <a:solidFill>
                <a:srgbClr val="003300"/>
              </a:solidFill>
              <a:latin typeface="Times New Roman"/>
            </a:endParaRPr>
          </a:p>
          <a:p>
            <a:pPr marL="342900" lvl="0" indent="-342900" eaLnBrk="0" fontAlgn="base" hangingPunct="0">
              <a:spcBef>
                <a:spcPct val="20000"/>
              </a:spcBef>
              <a:spcAft>
                <a:spcPct val="0"/>
              </a:spcAft>
              <a:buFontTx/>
              <a:buChar char="•"/>
            </a:pPr>
            <a:r>
              <a:rPr lang="es-ES" altLang="es-MX" sz="2400" kern="0" dirty="0">
                <a:solidFill>
                  <a:srgbClr val="003300"/>
                </a:solidFill>
                <a:latin typeface="Times New Roman"/>
              </a:rPr>
              <a:t>Mayor control sobre los empadres y sus costos.</a:t>
            </a:r>
          </a:p>
          <a:p>
            <a:pPr marL="342900" lvl="0" indent="-342900" eaLnBrk="0" fontAlgn="base" hangingPunct="0">
              <a:lnSpc>
                <a:spcPct val="40000"/>
              </a:lnSpc>
              <a:spcBef>
                <a:spcPct val="20000"/>
              </a:spcBef>
              <a:spcAft>
                <a:spcPct val="0"/>
              </a:spcAft>
            </a:pPr>
            <a:endParaRPr lang="es-ES" altLang="es-MX" sz="2400" kern="0" dirty="0">
              <a:solidFill>
                <a:srgbClr val="003300"/>
              </a:solidFill>
              <a:latin typeface="Times New Roman"/>
            </a:endParaRPr>
          </a:p>
          <a:p>
            <a:pPr marL="342900" lvl="0" indent="-342900" eaLnBrk="0" fontAlgn="base" hangingPunct="0">
              <a:lnSpc>
                <a:spcPct val="80000"/>
              </a:lnSpc>
              <a:spcBef>
                <a:spcPct val="20000"/>
              </a:spcBef>
              <a:spcAft>
                <a:spcPct val="0"/>
              </a:spcAft>
              <a:buFontTx/>
              <a:buChar char="•"/>
            </a:pPr>
            <a:r>
              <a:rPr lang="es-ES" altLang="es-MX" sz="2400" kern="0" dirty="0">
                <a:solidFill>
                  <a:srgbClr val="003300"/>
                </a:solidFill>
                <a:latin typeface="Times New Roman"/>
              </a:rPr>
              <a:t>Menor costo que comprar y mantener un semental.</a:t>
            </a:r>
          </a:p>
          <a:p>
            <a:pPr marL="342900" lvl="0" indent="-342900" eaLnBrk="0" fontAlgn="base" hangingPunct="0">
              <a:lnSpc>
                <a:spcPct val="60000"/>
              </a:lnSpc>
              <a:spcBef>
                <a:spcPct val="20000"/>
              </a:spcBef>
              <a:spcAft>
                <a:spcPct val="0"/>
              </a:spcAft>
            </a:pPr>
            <a:endParaRPr lang="es-ES" altLang="es-MX" sz="2400" kern="0" dirty="0">
              <a:solidFill>
                <a:srgbClr val="003300"/>
              </a:solidFill>
              <a:latin typeface="Times New Roman"/>
            </a:endParaRPr>
          </a:p>
          <a:p>
            <a:pPr marL="342900" lvl="0" indent="-342900" eaLnBrk="0" fontAlgn="base" hangingPunct="0">
              <a:lnSpc>
                <a:spcPct val="80000"/>
              </a:lnSpc>
              <a:spcBef>
                <a:spcPct val="20000"/>
              </a:spcBef>
              <a:spcAft>
                <a:spcPct val="0"/>
              </a:spcAft>
              <a:buFontTx/>
              <a:buChar char="•"/>
            </a:pPr>
            <a:r>
              <a:rPr lang="es-ES" altLang="es-MX" sz="2400" kern="0" dirty="0">
                <a:solidFill>
                  <a:srgbClr val="003300"/>
                </a:solidFill>
                <a:latin typeface="Times New Roman"/>
              </a:rPr>
              <a:t>Mejor control de registros de la explotación.</a:t>
            </a:r>
          </a:p>
          <a:p>
            <a:pPr marL="342900" lvl="0" indent="-342900" eaLnBrk="0" fontAlgn="base" hangingPunct="0">
              <a:lnSpc>
                <a:spcPct val="40000"/>
              </a:lnSpc>
              <a:spcBef>
                <a:spcPct val="20000"/>
              </a:spcBef>
              <a:spcAft>
                <a:spcPct val="0"/>
              </a:spcAft>
            </a:pPr>
            <a:endParaRPr lang="es-ES" altLang="es-MX" sz="2400" kern="0" dirty="0">
              <a:solidFill>
                <a:srgbClr val="003300"/>
              </a:solidFill>
              <a:latin typeface="Times New Roman"/>
            </a:endParaRPr>
          </a:p>
          <a:p>
            <a:pPr marL="342900" lvl="0" indent="-342900" eaLnBrk="0" fontAlgn="base" hangingPunct="0">
              <a:lnSpc>
                <a:spcPct val="110000"/>
              </a:lnSpc>
              <a:spcBef>
                <a:spcPct val="20000"/>
              </a:spcBef>
              <a:spcAft>
                <a:spcPct val="0"/>
              </a:spcAft>
              <a:buFontTx/>
              <a:buChar char="•"/>
            </a:pPr>
            <a:r>
              <a:rPr lang="es-ES" altLang="es-MX" sz="2400" kern="0" dirty="0">
                <a:solidFill>
                  <a:srgbClr val="003300"/>
                </a:solidFill>
                <a:latin typeface="Times New Roman"/>
              </a:rPr>
              <a:t>Mayor seguridad en el manejo, ya que los toros pueden ser agresivos y potencialmente peligrosos.</a:t>
            </a:r>
            <a:endParaRPr lang="es-ES_tradnl" altLang="es-MX" sz="2400" kern="0" dirty="0">
              <a:solidFill>
                <a:srgbClr val="003300"/>
              </a:solidFill>
              <a:latin typeface="Times New Roman"/>
            </a:endParaRPr>
          </a:p>
        </p:txBody>
      </p:sp>
      <p:pic>
        <p:nvPicPr>
          <p:cNvPr id="3" name="Picture 6" descr="C:\Mis documentos\Colima\Reproducción Aplicada\Transferencia de embriones\Termo 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293096"/>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254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43000" y="1122363"/>
            <a:ext cx="6858000" cy="146397"/>
          </a:xfrm>
        </p:spPr>
        <p:txBody>
          <a:bodyPr>
            <a:normAutofit fontScale="90000"/>
          </a:bodyPr>
          <a:lstStyle/>
          <a:p>
            <a:r>
              <a:rPr lang="es-MX" sz="2800" dirty="0" smtClean="0"/>
              <a:t> </a:t>
            </a:r>
            <a:r>
              <a:rPr lang="es-MX" sz="2800" b="1" dirty="0"/>
              <a:t>Desventajas de la inseminación </a:t>
            </a:r>
            <a:r>
              <a:rPr lang="es-MX" sz="2800" b="1" dirty="0" smtClean="0"/>
              <a:t>artificial.</a:t>
            </a:r>
            <a:endParaRPr lang="es-MX" sz="2800" b="1" dirty="0"/>
          </a:p>
        </p:txBody>
      </p:sp>
      <p:sp>
        <p:nvSpPr>
          <p:cNvPr id="3" name="2 Subtítulo"/>
          <p:cNvSpPr>
            <a:spLocks noGrp="1"/>
          </p:cNvSpPr>
          <p:nvPr>
            <p:ph type="subTitle" idx="1"/>
          </p:nvPr>
        </p:nvSpPr>
        <p:spPr>
          <a:xfrm>
            <a:off x="1143000" y="2276872"/>
            <a:ext cx="6858000" cy="2980928"/>
          </a:xfrm>
        </p:spPr>
        <p:txBody>
          <a:bodyPr>
            <a:normAutofit/>
          </a:bodyPr>
          <a:lstStyle/>
          <a:p>
            <a:pPr marL="342900" indent="-342900" algn="just">
              <a:buFont typeface="Wingdings" panose="05000000000000000000" pitchFamily="2" charset="2"/>
              <a:buChar char="ü"/>
            </a:pPr>
            <a:r>
              <a:rPr lang="es-MX" dirty="0" smtClean="0"/>
              <a:t>Infraestructura (manga ,prensa).</a:t>
            </a:r>
          </a:p>
          <a:p>
            <a:pPr marL="342900" indent="-342900" algn="just">
              <a:buFont typeface="Wingdings" panose="05000000000000000000" pitchFamily="2" charset="2"/>
              <a:buChar char="ü"/>
            </a:pPr>
            <a:r>
              <a:rPr lang="es-MX" dirty="0" smtClean="0"/>
              <a:t>Equipo ( termo, aplicador, corta pajillas, fundas, termo </a:t>
            </a:r>
            <a:r>
              <a:rPr lang="es-MX" dirty="0" err="1" smtClean="0"/>
              <a:t>descongelador</a:t>
            </a:r>
            <a:r>
              <a:rPr lang="es-MX" dirty="0" smtClean="0"/>
              <a:t>, termómetro).</a:t>
            </a:r>
          </a:p>
          <a:p>
            <a:pPr marL="342900" indent="-342900" algn="just">
              <a:buFont typeface="Wingdings" panose="05000000000000000000" pitchFamily="2" charset="2"/>
              <a:buChar char="ü"/>
            </a:pPr>
            <a:r>
              <a:rPr lang="es-MX" dirty="0" smtClean="0"/>
              <a:t>Personal capacitado para realizar la técnica).</a:t>
            </a:r>
            <a:endParaRPr lang="es-MX"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966248"/>
            <a:ext cx="4283968" cy="289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198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CuadroTexto"/>
          <p:cNvSpPr txBox="1">
            <a:spLocks noChangeArrowheads="1"/>
          </p:cNvSpPr>
          <p:nvPr/>
        </p:nvSpPr>
        <p:spPr bwMode="auto">
          <a:xfrm>
            <a:off x="1763317" y="188915"/>
            <a:ext cx="407193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sz="4800" dirty="0">
                <a:solidFill>
                  <a:prstClr val="black"/>
                </a:solidFill>
                <a:latin typeface="Century Gothic" panose="020B0502020202020204" pitchFamily="34" charset="0"/>
              </a:rPr>
              <a:t>ANATOMÍA DEL TRACTO REPRODUCTIVO</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562" y="2781300"/>
            <a:ext cx="396954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Elipse"/>
          <p:cNvSpPr/>
          <p:nvPr/>
        </p:nvSpPr>
        <p:spPr>
          <a:xfrm>
            <a:off x="2736165" y="2852747"/>
            <a:ext cx="1727597" cy="15843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Tree>
    <p:extLst>
      <p:ext uri="{BB962C8B-B14F-4D97-AF65-F5344CB8AC3E}">
        <p14:creationId xmlns:p14="http://schemas.microsoft.com/office/powerpoint/2010/main" val="975821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CuadroTexto"/>
          <p:cNvSpPr txBox="1">
            <a:spLocks noChangeArrowheads="1"/>
          </p:cNvSpPr>
          <p:nvPr/>
        </p:nvSpPr>
        <p:spPr bwMode="auto">
          <a:xfrm>
            <a:off x="1980010" y="260352"/>
            <a:ext cx="508992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MX" b="1">
              <a:solidFill>
                <a:prstClr val="black"/>
              </a:solidFill>
              <a:latin typeface="Century Gothic" panose="020B0502020202020204" pitchFamily="34" charset="0"/>
            </a:endParaRPr>
          </a:p>
          <a:p>
            <a:pPr algn="ctr" eaLnBrk="1" hangingPunct="1"/>
            <a:r>
              <a:rPr lang="es-MX" sz="2400" b="1">
                <a:solidFill>
                  <a:prstClr val="black"/>
                </a:solidFill>
                <a:latin typeface="Century Gothic" panose="020B0502020202020204" pitchFamily="34" charset="0"/>
              </a:rPr>
              <a:t>FUNCIONES GENERALES DEL TRACTO REPRODUCTIVO DE LA HEMBRA</a:t>
            </a:r>
            <a:endParaRPr lang="es-MX" sz="2800" b="1">
              <a:solidFill>
                <a:prstClr val="black"/>
              </a:solidFill>
              <a:latin typeface="Century Gothic" panose="020B0502020202020204" pitchFamily="34" charset="0"/>
            </a:endParaRPr>
          </a:p>
        </p:txBody>
      </p:sp>
      <p:pic>
        <p:nvPicPr>
          <p:cNvPr id="1741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3844"/>
          <a:stretch>
            <a:fillRect/>
          </a:stretch>
        </p:blipFill>
        <p:spPr bwMode="auto">
          <a:xfrm>
            <a:off x="5922169" y="2924180"/>
            <a:ext cx="1458516"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5853" y="1341438"/>
            <a:ext cx="138231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6 CuadroTexto"/>
          <p:cNvSpPr txBox="1">
            <a:spLocks noChangeArrowheads="1"/>
          </p:cNvSpPr>
          <p:nvPr/>
        </p:nvSpPr>
        <p:spPr bwMode="auto">
          <a:xfrm>
            <a:off x="1709739" y="1628777"/>
            <a:ext cx="426601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sz="2400" b="1" dirty="0">
                <a:solidFill>
                  <a:prstClr val="black"/>
                </a:solidFill>
                <a:latin typeface="Century Gothic" panose="020B0502020202020204" pitchFamily="34" charset="0"/>
              </a:rPr>
              <a:t>Facilita la fertilización</a:t>
            </a:r>
          </a:p>
          <a:p>
            <a:pPr eaLnBrk="1" hangingPunct="1"/>
            <a:endParaRPr lang="es-MX" sz="2400" b="1" dirty="0">
              <a:solidFill>
                <a:prstClr val="black"/>
              </a:solidFill>
              <a:latin typeface="Century Gothic" panose="020B0502020202020204" pitchFamily="34" charset="0"/>
            </a:endParaRPr>
          </a:p>
          <a:p>
            <a:pPr eaLnBrk="1" hangingPunct="1"/>
            <a:endParaRPr lang="es-MX" sz="2400" b="1" dirty="0">
              <a:solidFill>
                <a:prstClr val="black"/>
              </a:solidFill>
              <a:latin typeface="Century Gothic" panose="020B0502020202020204" pitchFamily="34" charset="0"/>
            </a:endParaRPr>
          </a:p>
          <a:p>
            <a:pPr eaLnBrk="1" hangingPunct="1"/>
            <a:endParaRPr lang="es-MX" sz="2400" b="1" dirty="0">
              <a:solidFill>
                <a:prstClr val="black"/>
              </a:solidFill>
              <a:latin typeface="Century Gothic" panose="020B0502020202020204" pitchFamily="34" charset="0"/>
            </a:endParaRPr>
          </a:p>
          <a:p>
            <a:pPr eaLnBrk="1" hangingPunct="1"/>
            <a:r>
              <a:rPr lang="es-MX" sz="2400" b="1" dirty="0">
                <a:solidFill>
                  <a:prstClr val="black"/>
                </a:solidFill>
                <a:latin typeface="Century Gothic" panose="020B0502020202020204" pitchFamily="34" charset="0"/>
              </a:rPr>
              <a:t>Provee un medio ambiente adecuado para el embrión y el feto</a:t>
            </a:r>
          </a:p>
          <a:p>
            <a:pPr eaLnBrk="1" hangingPunct="1"/>
            <a:endParaRPr lang="es-MX" sz="2400" b="1" dirty="0">
              <a:solidFill>
                <a:prstClr val="black"/>
              </a:solidFill>
              <a:latin typeface="Century Gothic" panose="020B0502020202020204" pitchFamily="34" charset="0"/>
            </a:endParaRPr>
          </a:p>
          <a:p>
            <a:pPr eaLnBrk="1" hangingPunct="1"/>
            <a:endParaRPr lang="es-MX" sz="2400" b="1" dirty="0">
              <a:solidFill>
                <a:prstClr val="black"/>
              </a:solidFill>
              <a:latin typeface="Century Gothic" panose="020B0502020202020204" pitchFamily="34" charset="0"/>
            </a:endParaRPr>
          </a:p>
          <a:p>
            <a:pPr eaLnBrk="1" hangingPunct="1"/>
            <a:endParaRPr lang="es-MX" sz="2400" b="1" dirty="0">
              <a:solidFill>
                <a:prstClr val="black"/>
              </a:solidFill>
              <a:latin typeface="Century Gothic" panose="020B0502020202020204" pitchFamily="34" charset="0"/>
            </a:endParaRPr>
          </a:p>
          <a:p>
            <a:pPr eaLnBrk="1" hangingPunct="1"/>
            <a:r>
              <a:rPr lang="es-MX" sz="2400" b="1" dirty="0">
                <a:solidFill>
                  <a:prstClr val="black"/>
                </a:solidFill>
                <a:latin typeface="Century Gothic" panose="020B0502020202020204" pitchFamily="34" charset="0"/>
              </a:rPr>
              <a:t>Involuciona y se repara para gestarse otra vez</a:t>
            </a:r>
            <a:endParaRPr lang="es-MX" sz="2400" dirty="0">
              <a:solidFill>
                <a:prstClr val="black"/>
              </a:solidFill>
              <a:latin typeface="Century Gothic" panose="020B0502020202020204" pitchFamily="34" charset="0"/>
            </a:endParaRPr>
          </a:p>
          <a:p>
            <a:pPr eaLnBrk="1" hangingPunct="1"/>
            <a:endParaRPr lang="es-MX" sz="2400" dirty="0">
              <a:solidFill>
                <a:prstClr val="black"/>
              </a:solidFill>
              <a:latin typeface="Century Gothic" panose="020B0502020202020204" pitchFamily="34" charset="0"/>
            </a:endParaRPr>
          </a:p>
        </p:txBody>
      </p:sp>
      <p:pic>
        <p:nvPicPr>
          <p:cNvPr id="17414" name="Picture 6"/>
          <p:cNvPicPr>
            <a:picLocks noChangeAspect="1" noChangeArrowheads="1"/>
          </p:cNvPicPr>
          <p:nvPr/>
        </p:nvPicPr>
        <p:blipFill>
          <a:blip r:embed="rId4">
            <a:extLst>
              <a:ext uri="{28A0092B-C50C-407E-A947-70E740481C1C}">
                <a14:useLocalDpi xmlns:a14="http://schemas.microsoft.com/office/drawing/2010/main" val="0"/>
              </a:ext>
            </a:extLst>
          </a:blip>
          <a:srcRect r="67233"/>
          <a:stretch>
            <a:fillRect/>
          </a:stretch>
        </p:blipFill>
        <p:spPr bwMode="auto">
          <a:xfrm>
            <a:off x="6030621" y="4724400"/>
            <a:ext cx="1377553"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643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80011" y="908221"/>
            <a:ext cx="5345906" cy="5447645"/>
          </a:xfrm>
          <a:prstGeom prst="rect">
            <a:avLst/>
          </a:prstGeom>
          <a:noFill/>
        </p:spPr>
        <p:txBody>
          <a:bodyPr>
            <a:spAutoFit/>
          </a:bodyPr>
          <a:lstStyle/>
          <a:p>
            <a:pPr>
              <a:defRPr/>
            </a:pPr>
            <a:r>
              <a:rPr lang="es-ES" sz="2400" b="1" u="sng" dirty="0">
                <a:solidFill>
                  <a:prstClr val="black"/>
                </a:solidFill>
              </a:rPr>
              <a:t>Anatomía de la hembra</a:t>
            </a:r>
            <a:endParaRPr lang="es-MX" sz="2400" dirty="0">
              <a:solidFill>
                <a:prstClr val="black"/>
              </a:solidFill>
            </a:endParaRPr>
          </a:p>
          <a:p>
            <a:pPr>
              <a:defRPr/>
            </a:pPr>
            <a:r>
              <a:rPr lang="es-ES" sz="2400" dirty="0">
                <a:solidFill>
                  <a:prstClr val="black"/>
                </a:solidFill>
              </a:rPr>
              <a:t> </a:t>
            </a:r>
            <a:endParaRPr lang="es-MX" sz="2400" dirty="0">
              <a:solidFill>
                <a:prstClr val="black"/>
              </a:solidFill>
            </a:endParaRPr>
          </a:p>
          <a:p>
            <a:pPr algn="just">
              <a:defRPr/>
            </a:pPr>
            <a:r>
              <a:rPr lang="es-ES" sz="2400" dirty="0">
                <a:solidFill>
                  <a:prstClr val="black"/>
                </a:solidFill>
              </a:rPr>
              <a:t>El sistema reproductor de la hembra  esta constituido por los órganos </a:t>
            </a:r>
            <a:r>
              <a:rPr lang="es-ES" sz="2400" dirty="0">
                <a:solidFill>
                  <a:srgbClr val="ED7D31">
                    <a:lumMod val="60000"/>
                    <a:lumOff val="40000"/>
                  </a:srgbClr>
                </a:solidFill>
              </a:rPr>
              <a:t>internos y externos. </a:t>
            </a:r>
          </a:p>
          <a:p>
            <a:pPr algn="just">
              <a:defRPr/>
            </a:pPr>
            <a:endParaRPr lang="es-ES" sz="2400" dirty="0">
              <a:solidFill>
                <a:prstClr val="black"/>
              </a:solidFill>
            </a:endParaRPr>
          </a:p>
          <a:p>
            <a:pPr algn="just">
              <a:defRPr/>
            </a:pPr>
            <a:r>
              <a:rPr lang="es-ES" sz="2400" dirty="0">
                <a:solidFill>
                  <a:prstClr val="black"/>
                </a:solidFill>
              </a:rPr>
              <a:t>Los primeros incluyen el </a:t>
            </a:r>
            <a:r>
              <a:rPr lang="es-ES" sz="2400" dirty="0">
                <a:solidFill>
                  <a:srgbClr val="ED7D31">
                    <a:lumMod val="60000"/>
                    <a:lumOff val="40000"/>
                  </a:srgbClr>
                </a:solidFill>
              </a:rPr>
              <a:t>ovario</a:t>
            </a:r>
            <a:r>
              <a:rPr lang="es-ES" sz="2400" dirty="0">
                <a:solidFill>
                  <a:prstClr val="black"/>
                </a:solidFill>
              </a:rPr>
              <a:t> (conocido como la glándula sexual femenina) y al sistema de conductos formados por el </a:t>
            </a:r>
            <a:r>
              <a:rPr lang="es-ES" sz="2400" dirty="0">
                <a:solidFill>
                  <a:srgbClr val="ED7D31">
                    <a:lumMod val="60000"/>
                    <a:lumOff val="40000"/>
                  </a:srgbClr>
                </a:solidFill>
              </a:rPr>
              <a:t>oviducto, útero, </a:t>
            </a:r>
            <a:r>
              <a:rPr lang="es-ES" sz="2400" dirty="0" err="1">
                <a:solidFill>
                  <a:srgbClr val="ED7D31">
                    <a:lumMod val="60000"/>
                    <a:lumOff val="40000"/>
                  </a:srgbClr>
                </a:solidFill>
              </a:rPr>
              <a:t>cervix</a:t>
            </a:r>
            <a:r>
              <a:rPr lang="es-ES" sz="2400" dirty="0">
                <a:solidFill>
                  <a:srgbClr val="ED7D31">
                    <a:lumMod val="60000"/>
                    <a:lumOff val="40000"/>
                  </a:srgbClr>
                </a:solidFill>
              </a:rPr>
              <a:t> y vagina.</a:t>
            </a:r>
          </a:p>
          <a:p>
            <a:pPr algn="just">
              <a:defRPr/>
            </a:pPr>
            <a:endParaRPr lang="es-ES" sz="2400" dirty="0">
              <a:solidFill>
                <a:prstClr val="black"/>
              </a:solidFill>
            </a:endParaRPr>
          </a:p>
          <a:p>
            <a:pPr algn="just">
              <a:defRPr/>
            </a:pPr>
            <a:r>
              <a:rPr lang="es-ES" sz="2400" dirty="0">
                <a:solidFill>
                  <a:prstClr val="black"/>
                </a:solidFill>
              </a:rPr>
              <a:t>Los segundos están representados por el vestíbulo </a:t>
            </a:r>
            <a:r>
              <a:rPr lang="es-ES" sz="2400" dirty="0">
                <a:solidFill>
                  <a:srgbClr val="ED7D31">
                    <a:lumMod val="60000"/>
                    <a:lumOff val="40000"/>
                  </a:srgbClr>
                </a:solidFill>
              </a:rPr>
              <a:t>vaginal y la vulva.</a:t>
            </a:r>
            <a:endParaRPr lang="es-MX" sz="2400" dirty="0">
              <a:solidFill>
                <a:srgbClr val="ED7D31">
                  <a:lumMod val="60000"/>
                  <a:lumOff val="40000"/>
                </a:srgbClr>
              </a:solidFill>
            </a:endParaRPr>
          </a:p>
          <a:p>
            <a:pPr algn="just">
              <a:defRPr/>
            </a:pPr>
            <a:r>
              <a:rPr lang="es-ES" dirty="0">
                <a:solidFill>
                  <a:srgbClr val="ED7D31">
                    <a:lumMod val="60000"/>
                    <a:lumOff val="40000"/>
                  </a:srgbClr>
                </a:solidFill>
              </a:rPr>
              <a:t> </a:t>
            </a:r>
            <a:endParaRPr lang="es-MX" dirty="0">
              <a:solidFill>
                <a:srgbClr val="ED7D31">
                  <a:lumMod val="60000"/>
                  <a:lumOff val="40000"/>
                </a:srgbClr>
              </a:solidFill>
            </a:endParaRPr>
          </a:p>
          <a:p>
            <a:pPr algn="just">
              <a:defRPr/>
            </a:pPr>
            <a:endParaRPr lang="es-MX" dirty="0">
              <a:solidFill>
                <a:prstClr val="black"/>
              </a:solidFill>
            </a:endParaRPr>
          </a:p>
        </p:txBody>
      </p:sp>
    </p:spTree>
    <p:extLst>
      <p:ext uri="{BB962C8B-B14F-4D97-AF65-F5344CB8AC3E}">
        <p14:creationId xmlns:p14="http://schemas.microsoft.com/office/powerpoint/2010/main" val="1844982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Oluta IAS 014"/>
          <p:cNvPicPr>
            <a:picLocks noChangeAspect="1" noChangeArrowheads="1"/>
          </p:cNvPicPr>
          <p:nvPr/>
        </p:nvPicPr>
        <p:blipFill>
          <a:blip r:embed="rId2">
            <a:extLst>
              <a:ext uri="{28A0092B-C50C-407E-A947-70E740481C1C}">
                <a14:useLocalDpi xmlns:a14="http://schemas.microsoft.com/office/drawing/2010/main" val="0"/>
              </a:ext>
            </a:extLst>
          </a:blip>
          <a:srcRect r="35211"/>
          <a:stretch>
            <a:fillRect/>
          </a:stretch>
        </p:blipFill>
        <p:spPr bwMode="auto">
          <a:xfrm>
            <a:off x="4787506" y="549275"/>
            <a:ext cx="226814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2 CuadroTexto"/>
          <p:cNvSpPr txBox="1">
            <a:spLocks noChangeArrowheads="1"/>
          </p:cNvSpPr>
          <p:nvPr/>
        </p:nvSpPr>
        <p:spPr bwMode="auto">
          <a:xfrm>
            <a:off x="1439467" y="765181"/>
            <a:ext cx="307895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solidFill>
                  <a:prstClr val="black"/>
                </a:solidFill>
                <a:cs typeface="Arial" panose="020B0604020202020204" pitchFamily="34" charset="0"/>
              </a:rPr>
              <a:t>La vulva formada por los labios externos derecho e izquierdo.</a:t>
            </a:r>
          </a:p>
          <a:p>
            <a:pPr algn="just" eaLnBrk="1" hangingPunct="1"/>
            <a:endParaRPr lang="es-MX">
              <a:solidFill>
                <a:prstClr val="black"/>
              </a:solidFill>
              <a:cs typeface="Arial" panose="020B0604020202020204" pitchFamily="34" charset="0"/>
            </a:endParaRPr>
          </a:p>
          <a:p>
            <a:pPr algn="just" eaLnBrk="1" hangingPunct="1"/>
            <a:r>
              <a:rPr lang="es-MX">
                <a:solidFill>
                  <a:prstClr val="black"/>
                </a:solidFill>
                <a:cs typeface="Arial" panose="020B0604020202020204" pitchFamily="34" charset="0"/>
              </a:rPr>
              <a:t>Está localizada  inmediatamente</a:t>
            </a:r>
          </a:p>
          <a:p>
            <a:pPr algn="just" eaLnBrk="1" hangingPunct="1"/>
            <a:r>
              <a:rPr lang="es-MX">
                <a:solidFill>
                  <a:prstClr val="black"/>
                </a:solidFill>
                <a:cs typeface="Arial" panose="020B0604020202020204" pitchFamily="34" charset="0"/>
              </a:rPr>
              <a:t>debajo de la abertura externa del recto y de la cola.</a:t>
            </a:r>
          </a:p>
          <a:p>
            <a:pPr algn="just" eaLnBrk="1" hangingPunct="1"/>
            <a:endParaRPr lang="es-ES">
              <a:solidFill>
                <a:prstClr val="black"/>
              </a:solidFill>
              <a:latin typeface="Century Gothic" panose="020B0502020202020204" pitchFamily="34" charset="0"/>
            </a:endParaRPr>
          </a:p>
        </p:txBody>
      </p:sp>
      <p:sp>
        <p:nvSpPr>
          <p:cNvPr id="20484" name="3 CuadroTexto"/>
          <p:cNvSpPr txBox="1">
            <a:spLocks noChangeArrowheads="1"/>
          </p:cNvSpPr>
          <p:nvPr/>
        </p:nvSpPr>
        <p:spPr bwMode="auto">
          <a:xfrm>
            <a:off x="4193383" y="4076702"/>
            <a:ext cx="340280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MX">
                <a:solidFill>
                  <a:prstClr val="black"/>
                </a:solidFill>
              </a:rPr>
              <a:t>Clitoris: provisto de terminaciones nerviosas.</a:t>
            </a:r>
          </a:p>
          <a:p>
            <a:pPr algn="just" eaLnBrk="1" hangingPunct="1"/>
            <a:endParaRPr lang="es-MX">
              <a:solidFill>
                <a:prstClr val="black"/>
              </a:solidFill>
            </a:endParaRPr>
          </a:p>
          <a:p>
            <a:pPr algn="just" eaLnBrk="1" hangingPunct="1"/>
            <a:r>
              <a:rPr lang="es-MX">
                <a:solidFill>
                  <a:prstClr val="black"/>
                </a:solidFill>
              </a:rPr>
              <a:t>Estimulado por el toro durante la monta y manualmente en la IA</a:t>
            </a:r>
          </a:p>
          <a:p>
            <a:pPr algn="just" eaLnBrk="1" hangingPunct="1"/>
            <a:endParaRPr lang="es-MX">
              <a:solidFill>
                <a:prstClr val="black"/>
              </a:solidFill>
            </a:endParaRPr>
          </a:p>
          <a:p>
            <a:pPr algn="just" eaLnBrk="1" hangingPunct="1"/>
            <a:r>
              <a:rPr lang="es-MX">
                <a:solidFill>
                  <a:prstClr val="black"/>
                </a:solidFill>
              </a:rPr>
              <a:t>Aumento en las contracciones uterinas = transporte espermático </a:t>
            </a:r>
          </a:p>
        </p:txBody>
      </p:sp>
      <p:cxnSp>
        <p:nvCxnSpPr>
          <p:cNvPr id="8" name="7 Conector recto de flecha"/>
          <p:cNvCxnSpPr/>
          <p:nvPr/>
        </p:nvCxnSpPr>
        <p:spPr>
          <a:xfrm rot="5400000" flipH="1" flipV="1">
            <a:off x="5417939" y="3374834"/>
            <a:ext cx="1657350" cy="75604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486" name="8 CuadroTexto"/>
          <p:cNvSpPr txBox="1">
            <a:spLocks noChangeArrowheads="1"/>
          </p:cNvSpPr>
          <p:nvPr/>
        </p:nvSpPr>
        <p:spPr bwMode="auto">
          <a:xfrm>
            <a:off x="5112564" y="2060673"/>
            <a:ext cx="10798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solidFill>
                  <a:prstClr val="black"/>
                </a:solidFill>
              </a:rPr>
              <a:t>3 a 4 pulgadas</a:t>
            </a:r>
          </a:p>
        </p:txBody>
      </p:sp>
    </p:spTree>
    <p:extLst>
      <p:ext uri="{BB962C8B-B14F-4D97-AF65-F5344CB8AC3E}">
        <p14:creationId xmlns:p14="http://schemas.microsoft.com/office/powerpoint/2010/main" val="3691301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CuadroTexto"/>
          <p:cNvSpPr txBox="1">
            <a:spLocks noChangeArrowheads="1"/>
          </p:cNvSpPr>
          <p:nvPr/>
        </p:nvSpPr>
        <p:spPr bwMode="auto">
          <a:xfrm>
            <a:off x="4680348" y="1628775"/>
            <a:ext cx="2807494"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MX" dirty="0">
                <a:solidFill>
                  <a:prstClr val="black"/>
                </a:solidFill>
                <a:latin typeface="Century Gothic" panose="020B0502020202020204" pitchFamily="34" charset="0"/>
              </a:rPr>
              <a:t>El vestíbulo es la primera estructura que se encuentra craneal a la vulva, mide </a:t>
            </a:r>
            <a:r>
              <a:rPr lang="es-MX" dirty="0" smtClean="0">
                <a:solidFill>
                  <a:prstClr val="black"/>
                </a:solidFill>
                <a:latin typeface="Century Gothic" panose="020B0502020202020204" pitchFamily="34" charset="0"/>
              </a:rPr>
              <a:t>7-8 cm </a:t>
            </a:r>
            <a:r>
              <a:rPr lang="es-MX" dirty="0">
                <a:solidFill>
                  <a:prstClr val="black"/>
                </a:solidFill>
                <a:latin typeface="Century Gothic" panose="020B0502020202020204" pitchFamily="34" charset="0"/>
              </a:rPr>
              <a:t>de Largo</a:t>
            </a:r>
          </a:p>
          <a:p>
            <a:pPr algn="just" eaLnBrk="1" hangingPunct="1"/>
            <a:endParaRPr lang="es-MX" dirty="0">
              <a:solidFill>
                <a:prstClr val="black"/>
              </a:solidFill>
              <a:latin typeface="Century Gothic" panose="020B0502020202020204" pitchFamily="34" charset="0"/>
            </a:endParaRPr>
          </a:p>
          <a:p>
            <a:pPr eaLnBrk="1" hangingPunct="1"/>
            <a:endParaRPr lang="es-MX" dirty="0">
              <a:solidFill>
                <a:prstClr val="black"/>
              </a:solidFill>
              <a:latin typeface="Century Gothic" panose="020B0502020202020204" pitchFamily="34" charset="0"/>
            </a:endParaRPr>
          </a:p>
          <a:p>
            <a:pPr eaLnBrk="1" hangingPunct="1"/>
            <a:endParaRPr lang="es-MX" dirty="0">
              <a:solidFill>
                <a:prstClr val="black"/>
              </a:solidFill>
              <a:latin typeface="Century Gothic" panose="020B0502020202020204" pitchFamily="34" charset="0"/>
            </a:endParaRPr>
          </a:p>
          <a:p>
            <a:pPr eaLnBrk="1" hangingPunct="1"/>
            <a:endParaRPr lang="es-MX" dirty="0">
              <a:solidFill>
                <a:prstClr val="black"/>
              </a:solidFill>
              <a:latin typeface="Century Gothic" panose="020B0502020202020204" pitchFamily="34" charset="0"/>
            </a:endParaRPr>
          </a:p>
          <a:p>
            <a:pPr algn="just" eaLnBrk="1" hangingPunct="1"/>
            <a:r>
              <a:rPr lang="es-MX" dirty="0">
                <a:solidFill>
                  <a:prstClr val="black"/>
                </a:solidFill>
                <a:latin typeface="Century Gothic" panose="020B0502020202020204" pitchFamily="34" charset="0"/>
              </a:rPr>
              <a:t>La abertura externa de la uretra está localizada en el piso del vestíbulo. Caudal a esta estructura podemos encontrar un saco ciego (divertículo </a:t>
            </a:r>
            <a:r>
              <a:rPr lang="es-MX" dirty="0" err="1">
                <a:solidFill>
                  <a:prstClr val="black"/>
                </a:solidFill>
                <a:latin typeface="Century Gothic" panose="020B0502020202020204" pitchFamily="34" charset="0"/>
              </a:rPr>
              <a:t>suburetral</a:t>
            </a:r>
            <a:r>
              <a:rPr lang="es-MX" dirty="0">
                <a:solidFill>
                  <a:prstClr val="black"/>
                </a:solidFill>
                <a:latin typeface="Century Gothic" panose="020B0502020202020204" pitchFamily="34" charset="0"/>
              </a:rPr>
              <a:t>). </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l="1817" t="10016" r="9947" b="21205"/>
          <a:stretch>
            <a:fillRect/>
          </a:stretch>
        </p:blipFill>
        <p:spPr bwMode="auto">
          <a:xfrm>
            <a:off x="1143032" y="0"/>
            <a:ext cx="314086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3 CuadroTexto"/>
          <p:cNvSpPr txBox="1">
            <a:spLocks noChangeArrowheads="1"/>
          </p:cNvSpPr>
          <p:nvPr/>
        </p:nvSpPr>
        <p:spPr bwMode="auto">
          <a:xfrm>
            <a:off x="1818171" y="2205038"/>
            <a:ext cx="86320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sz="1200" b="1">
                <a:solidFill>
                  <a:srgbClr val="FF33CC"/>
                </a:solidFill>
                <a:latin typeface="Century Gothic" panose="020B0502020202020204" pitchFamily="34" charset="0"/>
              </a:rPr>
              <a:t>Ligamento ancho</a:t>
            </a:r>
          </a:p>
        </p:txBody>
      </p:sp>
      <p:sp>
        <p:nvSpPr>
          <p:cNvPr id="25605" name="4 CuadroTexto"/>
          <p:cNvSpPr txBox="1">
            <a:spLocks noChangeArrowheads="1"/>
          </p:cNvSpPr>
          <p:nvPr/>
        </p:nvSpPr>
        <p:spPr bwMode="auto">
          <a:xfrm>
            <a:off x="2303946" y="260522"/>
            <a:ext cx="1997869"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sz="1200" b="1">
                <a:solidFill>
                  <a:prstClr val="white"/>
                </a:solidFill>
                <a:latin typeface="Century Gothic" panose="020B0502020202020204" pitchFamily="34" charset="0"/>
              </a:rPr>
              <a:t>Ligamento intercornual</a:t>
            </a:r>
          </a:p>
        </p:txBody>
      </p:sp>
      <p:cxnSp>
        <p:nvCxnSpPr>
          <p:cNvPr id="7" name="6 Conector recto de flecha"/>
          <p:cNvCxnSpPr/>
          <p:nvPr/>
        </p:nvCxnSpPr>
        <p:spPr>
          <a:xfrm rot="5400000" flipH="1" flipV="1">
            <a:off x="1440148" y="4761198"/>
            <a:ext cx="2376487" cy="11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rot="10800000" flipV="1">
            <a:off x="2844465" y="4581525"/>
            <a:ext cx="592931" cy="5032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406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9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10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1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1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13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1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7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8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717</Words>
  <Application>Microsoft Office PowerPoint</Application>
  <PresentationFormat>Presentación en pantalla (4:3)</PresentationFormat>
  <Paragraphs>144</Paragraphs>
  <Slides>19</Slides>
  <Notes>2</Notes>
  <HiddenSlides>0</HiddenSlides>
  <MMClips>0</MMClips>
  <ScaleCrop>false</ScaleCrop>
  <HeadingPairs>
    <vt:vector size="4" baseType="variant">
      <vt:variant>
        <vt:lpstr>Tema</vt:lpstr>
      </vt:variant>
      <vt:variant>
        <vt:i4>15</vt:i4>
      </vt:variant>
      <vt:variant>
        <vt:lpstr>Títulos de diapositiva</vt:lpstr>
      </vt:variant>
      <vt:variant>
        <vt:i4>19</vt:i4>
      </vt:variant>
    </vt:vector>
  </HeadingPairs>
  <TitlesOfParts>
    <vt:vector size="34" baseType="lpstr">
      <vt:lpstr>1_Tema de Office</vt:lpstr>
      <vt:lpstr>2_Tema de Office</vt:lpstr>
      <vt:lpstr>3_Tema de Office</vt:lpstr>
      <vt:lpstr>Tema de Office</vt:lpstr>
      <vt:lpstr>4_Tema de Office</vt:lpstr>
      <vt:lpstr>5_Tema de Office</vt:lpstr>
      <vt:lpstr>6_Tema de Office</vt:lpstr>
      <vt:lpstr>7_Tema de Office</vt:lpstr>
      <vt:lpstr>8_Tema de Office</vt:lpstr>
      <vt:lpstr>9_Tema de Office</vt:lpstr>
      <vt:lpstr>10_Tema de Office</vt:lpstr>
      <vt:lpstr>11_Tema de Office</vt:lpstr>
      <vt:lpstr>12_Tema de Office</vt:lpstr>
      <vt:lpstr>13_Tema de Office</vt:lpstr>
      <vt:lpstr>14_Tema de Office</vt:lpstr>
      <vt:lpstr>Presentación de PowerPoint</vt:lpstr>
      <vt:lpstr>Ventajas de la inseminación artificial</vt:lpstr>
      <vt:lpstr>Presentación de PowerPoint</vt:lpstr>
      <vt:lpstr> Desventajas de la inseminación artificial.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DIAGNOSTICO DE GESTACION</vt:lpstr>
      <vt:lpstr>Presentación de PowerPoint</vt:lpstr>
      <vt:lpstr>Presentación de PowerPoint</vt:lpstr>
    </vt:vector>
  </TitlesOfParts>
  <Company>UV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UV</dc:creator>
  <cp:lastModifiedBy>UV</cp:lastModifiedBy>
  <cp:revision>8</cp:revision>
  <dcterms:created xsi:type="dcterms:W3CDTF">2018-01-10T14:59:54Z</dcterms:created>
  <dcterms:modified xsi:type="dcterms:W3CDTF">2018-01-10T15:22:28Z</dcterms:modified>
</cp:coreProperties>
</file>