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1"/>
  </p:notesMasterIdLst>
  <p:sldIdLst>
    <p:sldId id="258" r:id="rId3"/>
    <p:sldId id="321" r:id="rId4"/>
    <p:sldId id="324" r:id="rId5"/>
    <p:sldId id="325" r:id="rId6"/>
    <p:sldId id="323" r:id="rId7"/>
    <p:sldId id="322" r:id="rId8"/>
    <p:sldId id="264" r:id="rId9"/>
    <p:sldId id="326" r:id="rId10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8">
          <p15:clr>
            <a:srgbClr val="A4A3A4"/>
          </p15:clr>
        </p15:guide>
        <p15:guide id="2" pos="56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300"/>
    <a:srgbClr val="009900"/>
    <a:srgbClr val="FF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21" autoAdjust="0"/>
    <p:restoredTop sz="94227" autoAdjust="0"/>
  </p:normalViewPr>
  <p:slideViewPr>
    <p:cSldViewPr showGuides="1">
      <p:cViewPr varScale="1">
        <p:scale>
          <a:sx n="64" d="100"/>
          <a:sy n="64" d="100"/>
        </p:scale>
        <p:origin x="822" y="72"/>
      </p:cViewPr>
      <p:guideLst>
        <p:guide orient="horz" pos="3158"/>
        <p:guide pos="560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B4414-B0B3-4199-B990-03BB6D7197EA}" type="datetimeFigureOut">
              <a:rPr lang="es-ES" smtClean="0"/>
              <a:t>07/10/2019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1593C-FE1E-435D-A382-7DD951E9EFA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549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1593C-FE1E-435D-A382-7DD951E9EFAB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2536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1593C-FE1E-435D-A382-7DD951E9EFAB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0301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1593C-FE1E-435D-A382-7DD951E9EFAB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9236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1593C-FE1E-435D-A382-7DD951E9EFAB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0030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1593C-FE1E-435D-A382-7DD951E9EFAB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70305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A1593C-FE1E-435D-A382-7DD951E9EFAB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959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>
            <a:alphaModFix amt="1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TALLER DE LINEAS DE TRANSMISION                                                                                                                M.C. LUIS H. PORRAGAS BELTRAN</a:t>
            </a:r>
          </a:p>
        </p:txBody>
      </p:sp>
    </p:spTree>
    <p:extLst>
      <p:ext uri="{BB962C8B-B14F-4D97-AF65-F5344CB8AC3E}">
        <p14:creationId xmlns:p14="http://schemas.microsoft.com/office/powerpoint/2010/main" val="67575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TALLER DE LINEAS DE TRANSMISION                                                                                                                M.C. LUIS H. PORRAGAS BELTRAN</a:t>
            </a:r>
          </a:p>
        </p:txBody>
      </p:sp>
    </p:spTree>
    <p:extLst>
      <p:ext uri="{BB962C8B-B14F-4D97-AF65-F5344CB8AC3E}">
        <p14:creationId xmlns:p14="http://schemas.microsoft.com/office/powerpoint/2010/main" val="93553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TALLER DE LINEAS DE TRANSMISION                                                                                                                M.C. LUIS H. PORRAGAS BELTRAN</a:t>
            </a:r>
          </a:p>
        </p:txBody>
      </p:sp>
    </p:spTree>
    <p:extLst>
      <p:ext uri="{BB962C8B-B14F-4D97-AF65-F5344CB8AC3E}">
        <p14:creationId xmlns:p14="http://schemas.microsoft.com/office/powerpoint/2010/main" val="244165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97B9BF5-7FCE-438F-A1B4-3F31CC218F90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DAD6E3-D85B-4BA7-83EC-E3BC6C5293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167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9BF5-7FCE-438F-A1B4-3F31CC218F90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D6E3-D85B-4BA7-83EC-E3BC6C5293C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92397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9BF5-7FCE-438F-A1B4-3F31CC218F90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D6E3-D85B-4BA7-83EC-E3BC6C5293C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517599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9BF5-7FCE-438F-A1B4-3F31CC218F90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D6E3-D85B-4BA7-83EC-E3BC6C5293C5}" type="slidenum">
              <a:rPr lang="es-MX" smtClean="0"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45403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9BF5-7FCE-438F-A1B4-3F31CC218F90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D6E3-D85B-4BA7-83EC-E3BC6C5293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657189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9BF5-7FCE-438F-A1B4-3F31CC218F90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D6E3-D85B-4BA7-83EC-E3BC6C5293C5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42640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9BF5-7FCE-438F-A1B4-3F31CC218F90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D6E3-D85B-4BA7-83EC-E3BC6C5293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5251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897B9BF5-7FCE-438F-A1B4-3F31CC218F90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D6E3-D85B-4BA7-83EC-E3BC6C5293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89518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TALLER DE LINEAS DE TRANSMISION                                                                                                                M.C. LUIS H. PORRAGAS BELTRAN</a:t>
            </a:r>
          </a:p>
        </p:txBody>
      </p:sp>
    </p:spTree>
    <p:extLst>
      <p:ext uri="{BB962C8B-B14F-4D97-AF65-F5344CB8AC3E}">
        <p14:creationId xmlns:p14="http://schemas.microsoft.com/office/powerpoint/2010/main" val="8326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97B9BF5-7FCE-438F-A1B4-3F31CC218F90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DAD6E3-D85B-4BA7-83EC-E3BC6C5293C5}" type="slidenum">
              <a:rPr lang="es-MX" smtClean="0"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014624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9BF5-7FCE-438F-A1B4-3F31CC218F90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D6E3-D85B-4BA7-83EC-E3BC6C5293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3818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B9BF5-7FCE-438F-A1B4-3F31CC218F90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AD6E3-D85B-4BA7-83EC-E3BC6C5293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8294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TALLER DE LINEAS DE TRANSMISION                                                                                                                M.C. LUIS H. PORRAGAS BELTRAN</a:t>
            </a:r>
          </a:p>
        </p:txBody>
      </p:sp>
    </p:spTree>
    <p:extLst>
      <p:ext uri="{BB962C8B-B14F-4D97-AF65-F5344CB8AC3E}">
        <p14:creationId xmlns:p14="http://schemas.microsoft.com/office/powerpoint/2010/main" val="407745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TALLER DE LINEAS DE TRANSMISION                                                                                                                M.C. LUIS H. PORRAGAS BELTRAN</a:t>
            </a:r>
          </a:p>
        </p:txBody>
      </p:sp>
    </p:spTree>
    <p:extLst>
      <p:ext uri="{BB962C8B-B14F-4D97-AF65-F5344CB8AC3E}">
        <p14:creationId xmlns:p14="http://schemas.microsoft.com/office/powerpoint/2010/main" val="15149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TALLER DE LINEAS DE TRANSMISION                                                                                                                M.C. LUIS H. PORRAGAS BELTRAN</a:t>
            </a:r>
          </a:p>
        </p:txBody>
      </p:sp>
    </p:spTree>
    <p:extLst>
      <p:ext uri="{BB962C8B-B14F-4D97-AF65-F5344CB8AC3E}">
        <p14:creationId xmlns:p14="http://schemas.microsoft.com/office/powerpoint/2010/main" val="147330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TALLER DE LINEAS DE TRANSMISION                                                                                                                M.C. LUIS H. PORRAGAS BELTRAN</a:t>
            </a:r>
          </a:p>
        </p:txBody>
      </p:sp>
    </p:spTree>
    <p:extLst>
      <p:ext uri="{BB962C8B-B14F-4D97-AF65-F5344CB8AC3E}">
        <p14:creationId xmlns:p14="http://schemas.microsoft.com/office/powerpoint/2010/main" val="196326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TALLER DE LINEAS DE TRANSMISION                                                                                                                M.C. LUIS H. PORRAGAS BELTRAN</a:t>
            </a:r>
          </a:p>
        </p:txBody>
      </p:sp>
    </p:spTree>
    <p:extLst>
      <p:ext uri="{BB962C8B-B14F-4D97-AF65-F5344CB8AC3E}">
        <p14:creationId xmlns:p14="http://schemas.microsoft.com/office/powerpoint/2010/main" val="279237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TALLER DE LINEAS DE TRANSMISION                                                                                                                M.C. LUIS H. PORRAGAS BELTRAN</a:t>
            </a:r>
          </a:p>
        </p:txBody>
      </p:sp>
    </p:spTree>
    <p:extLst>
      <p:ext uri="{BB962C8B-B14F-4D97-AF65-F5344CB8AC3E}">
        <p14:creationId xmlns:p14="http://schemas.microsoft.com/office/powerpoint/2010/main" val="420122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MX"/>
              <a:t>TALLER DE LINEAS DE TRANSMISION                                                                                                                M.C. LUIS H. PORRAGAS BELTRAN</a:t>
            </a:r>
          </a:p>
        </p:txBody>
      </p:sp>
    </p:spTree>
    <p:extLst>
      <p:ext uri="{BB962C8B-B14F-4D97-AF65-F5344CB8AC3E}">
        <p14:creationId xmlns:p14="http://schemas.microsoft.com/office/powerpoint/2010/main" val="225312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0825" y="6524625"/>
            <a:ext cx="8640763" cy="3333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1" i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s-MX"/>
              <a:t>LINEAS DE TRANSMISION                                                                                                 DR. RODOLFO NERI VELA /  M.C. LUIS H. PORRAGAS  B.</a:t>
            </a:r>
          </a:p>
        </p:txBody>
      </p:sp>
    </p:spTree>
    <p:extLst>
      <p:ext uri="{BB962C8B-B14F-4D97-AF65-F5344CB8AC3E}">
        <p14:creationId xmlns:p14="http://schemas.microsoft.com/office/powerpoint/2010/main" val="58767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folHlink"/>
          </a:solidFill>
          <a:latin typeface="Copperplate Gothic Ligh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folHlink"/>
          </a:solidFill>
          <a:latin typeface="Copperplate Gothic Ligh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folHlink"/>
          </a:solidFill>
          <a:latin typeface="Copperplate Gothic Ligh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folHlink"/>
          </a:solidFill>
          <a:latin typeface="Copperplate Gothic Ligh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folHlink"/>
          </a:solidFill>
          <a:latin typeface="Copperplate Gothic Ligh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folHlink"/>
          </a:solidFill>
          <a:latin typeface="Copperplate Gothic Ligh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folHlink"/>
          </a:solidFill>
          <a:latin typeface="Copperplate Gothic Ligh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folHlink"/>
          </a:solidFill>
          <a:latin typeface="Copperplate Gothic Light" pitchFamily="34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just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just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97B9BF5-7FCE-438F-A1B4-3F31CC218F90}" type="datetimeFigureOut">
              <a:rPr lang="es-MX" smtClean="0"/>
              <a:t>07/10/2019</a:t>
            </a:fld>
            <a:endParaRPr lang="es-MX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MX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DDAD6E3-D85B-4BA7-83EC-E3BC6C5293C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7652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21B1C26C-472C-4F37-B3B9-907C040099D2}"/>
              </a:ext>
            </a:extLst>
          </p:cNvPr>
          <p:cNvGrpSpPr/>
          <p:nvPr/>
        </p:nvGrpSpPr>
        <p:grpSpPr>
          <a:xfrm>
            <a:off x="0" y="1"/>
            <a:ext cx="9124240" cy="3584904"/>
            <a:chOff x="0" y="0"/>
            <a:chExt cx="12192000" cy="5384804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EA6ECAC0-9CBB-410E-A5FC-50AF339893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739" t="-339" r="14246" b="66991"/>
            <a:stretch/>
          </p:blipFill>
          <p:spPr>
            <a:xfrm>
              <a:off x="0" y="0"/>
              <a:ext cx="12192000" cy="3033486"/>
            </a:xfrm>
            <a:prstGeom prst="rect">
              <a:avLst/>
            </a:prstGeom>
          </p:spPr>
        </p:pic>
        <p:pic>
          <p:nvPicPr>
            <p:cNvPr id="22" name="Picture 6" descr="Resultado de imagen para logo semana mundial del espacio mexico 2019">
              <a:extLst>
                <a:ext uri="{FF2B5EF4-FFF2-40B4-BE49-F238E27FC236}">
                  <a16:creationId xmlns:a16="http://schemas.microsoft.com/office/drawing/2014/main" id="{3277FBA3-80DC-4166-B551-DCC4F5D59F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454"/>
            <a:stretch/>
          </p:blipFill>
          <p:spPr bwMode="auto">
            <a:xfrm>
              <a:off x="0" y="3026152"/>
              <a:ext cx="12192000" cy="235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338" name="1 Título"/>
          <p:cNvSpPr>
            <a:spLocks noGrp="1"/>
          </p:cNvSpPr>
          <p:nvPr>
            <p:ph type="ctrTitle"/>
          </p:nvPr>
        </p:nvSpPr>
        <p:spPr bwMode="auto">
          <a:xfrm>
            <a:off x="470229" y="3811087"/>
            <a:ext cx="8011284" cy="1202089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ES" altLang="es-ES" sz="3400" b="1" dirty="0">
                <a:solidFill>
                  <a:schemeClr val="accent2"/>
                </a:solidFill>
                <a:latin typeface="+mn-lt"/>
              </a:rPr>
              <a:t>Semana Mundial del Espacio 2019</a:t>
            </a:r>
            <a:br>
              <a:rPr lang="es-ES" altLang="es-ES" sz="3400" b="1" dirty="0">
                <a:solidFill>
                  <a:schemeClr val="accent2"/>
                </a:solidFill>
                <a:latin typeface="+mn-lt"/>
              </a:rPr>
            </a:br>
            <a:r>
              <a:rPr lang="es-ES" altLang="es-ES" sz="3400" b="1" dirty="0">
                <a:solidFill>
                  <a:schemeClr val="accent2"/>
                </a:solidFill>
                <a:latin typeface="+mn-lt"/>
              </a:rPr>
              <a:t>La Luna: Puerta a las Estrellas</a:t>
            </a:r>
            <a:endParaRPr lang="es-ES" altLang="es-ES" sz="34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7" name="Picture 15" descr="LUZ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23653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 descr="LUZ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476250"/>
            <a:ext cx="23653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557008" y="2002908"/>
            <a:ext cx="60102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>
                <a:solidFill>
                  <a:schemeClr val="bg1"/>
                </a:solidFill>
              </a:rPr>
              <a:t>FACULTAD DE INGENIERÍA ELÉCTRICA Y ELECTRÓNICA</a:t>
            </a:r>
            <a:endParaRPr lang="es-ES" sz="2600" b="1" dirty="0">
              <a:solidFill>
                <a:schemeClr val="bg1"/>
              </a:solidFill>
            </a:endParaRPr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32354942-6D2A-4896-942E-B691A7B22D0A}"/>
              </a:ext>
            </a:extLst>
          </p:cNvPr>
          <p:cNvGrpSpPr/>
          <p:nvPr/>
        </p:nvGrpSpPr>
        <p:grpSpPr>
          <a:xfrm>
            <a:off x="5652120" y="5373216"/>
            <a:ext cx="3384376" cy="1107996"/>
            <a:chOff x="6623664" y="952852"/>
            <a:chExt cx="3384376" cy="1107996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6E45F640-7F0C-4416-82D2-E39A6D4242C1}"/>
                </a:ext>
              </a:extLst>
            </p:cNvPr>
            <p:cNvSpPr txBox="1"/>
            <p:nvPr/>
          </p:nvSpPr>
          <p:spPr>
            <a:xfrm>
              <a:off x="6623664" y="952852"/>
              <a:ext cx="1409360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6600" dirty="0">
                  <a:solidFill>
                    <a:srgbClr val="C00000"/>
                  </a:solidFill>
                </a:rPr>
                <a:t>7-8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68A5F777-DB4E-46A1-B145-7EC1C50CEC83}"/>
                </a:ext>
              </a:extLst>
            </p:cNvPr>
            <p:cNvSpPr txBox="1"/>
            <p:nvPr/>
          </p:nvSpPr>
          <p:spPr>
            <a:xfrm>
              <a:off x="7944718" y="1048801"/>
              <a:ext cx="2063322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De Octubre de 2019</a:t>
              </a:r>
            </a:p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Sala Videoconferencias</a:t>
              </a:r>
            </a:p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USBI Veracruz</a:t>
              </a:r>
            </a:p>
            <a:p>
              <a:pPr algn="ctr"/>
              <a:r>
                <a:rPr lang="es-MX" sz="1400" dirty="0">
                  <a:solidFill>
                    <a:schemeClr val="bg1"/>
                  </a:solidFill>
                </a:rPr>
                <a:t>8:00 a 12:00 </a:t>
              </a:r>
              <a:r>
                <a:rPr lang="es-MX" sz="1400" dirty="0" err="1">
                  <a:solidFill>
                    <a:schemeClr val="bg1"/>
                  </a:solidFill>
                </a:rPr>
                <a:t>Hrs</a:t>
              </a:r>
              <a:endParaRPr lang="es-MX" sz="1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18" name="Imagen 17">
            <a:extLst>
              <a:ext uri="{FF2B5EF4-FFF2-40B4-BE49-F238E27FC236}">
                <a16:creationId xmlns:a16="http://schemas.microsoft.com/office/drawing/2014/main" id="{F37CAF14-F43A-4788-BF09-B1A61CA8D8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434" y="5125012"/>
            <a:ext cx="1327929" cy="1281113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4A0A48C9-F322-44C1-82A0-0124E946FBD4}"/>
              </a:ext>
            </a:extLst>
          </p:cNvPr>
          <p:cNvSpPr txBox="1"/>
          <p:nvPr/>
        </p:nvSpPr>
        <p:spPr>
          <a:xfrm>
            <a:off x="-36512" y="6341258"/>
            <a:ext cx="1464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00" dirty="0">
                <a:solidFill>
                  <a:schemeClr val="bg1"/>
                </a:solidFill>
              </a:rPr>
              <a:t>Universidad Veracruzana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9096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21B1C26C-472C-4F37-B3B9-907C040099D2}"/>
              </a:ext>
            </a:extLst>
          </p:cNvPr>
          <p:cNvGrpSpPr/>
          <p:nvPr/>
        </p:nvGrpSpPr>
        <p:grpSpPr>
          <a:xfrm>
            <a:off x="0" y="1"/>
            <a:ext cx="9124240" cy="3366444"/>
            <a:chOff x="0" y="0"/>
            <a:chExt cx="12192000" cy="5384804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EA6ECAC0-9CBB-410E-A5FC-50AF339893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739" t="-339" r="14246" b="66991"/>
            <a:stretch/>
          </p:blipFill>
          <p:spPr>
            <a:xfrm>
              <a:off x="0" y="0"/>
              <a:ext cx="12192000" cy="3033486"/>
            </a:xfrm>
            <a:prstGeom prst="rect">
              <a:avLst/>
            </a:prstGeom>
          </p:spPr>
        </p:pic>
        <p:pic>
          <p:nvPicPr>
            <p:cNvPr id="22" name="Picture 6" descr="Resultado de imagen para logo semana mundial del espacio mexico 2019">
              <a:extLst>
                <a:ext uri="{FF2B5EF4-FFF2-40B4-BE49-F238E27FC236}">
                  <a16:creationId xmlns:a16="http://schemas.microsoft.com/office/drawing/2014/main" id="{3277FBA3-80DC-4166-B551-DCC4F5D59F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454"/>
            <a:stretch/>
          </p:blipFill>
          <p:spPr bwMode="auto">
            <a:xfrm>
              <a:off x="0" y="3026152"/>
              <a:ext cx="12192000" cy="235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15" descr="LUZ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23653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 descr="LUZ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476250"/>
            <a:ext cx="23653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-108520" y="6177498"/>
            <a:ext cx="9289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>
                <a:solidFill>
                  <a:srgbClr val="00B0F0"/>
                </a:solidFill>
              </a:rPr>
              <a:t>Semana del Espacio  2019</a:t>
            </a:r>
          </a:p>
          <a:p>
            <a:pPr algn="ctr"/>
            <a:r>
              <a:rPr lang="es-MX" sz="2000" b="1" dirty="0">
                <a:solidFill>
                  <a:srgbClr val="92D050"/>
                </a:solidFill>
              </a:rPr>
              <a:t>Facultad De Ingeniería Eléctrica y Electrónica</a:t>
            </a:r>
            <a:endParaRPr lang="es-ES" sz="2000" b="1" dirty="0">
              <a:solidFill>
                <a:srgbClr val="92D050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58780A0-8256-4DC6-B77F-FC2464C27016}"/>
              </a:ext>
            </a:extLst>
          </p:cNvPr>
          <p:cNvSpPr txBox="1"/>
          <p:nvPr/>
        </p:nvSpPr>
        <p:spPr>
          <a:xfrm>
            <a:off x="-43261" y="1988840"/>
            <a:ext cx="893574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45085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Semana Mundial del Espacio (SME) es una celebración internacional de ciencia y tecnología y sus contribuciones al mejoramiento de la humanidad. </a:t>
            </a:r>
          </a:p>
          <a:p>
            <a:pPr marL="534988" indent="-450850" algn="just">
              <a:buFont typeface="Arial" panose="020B0604020202020204" pitchFamily="34" charset="0"/>
              <a:buChar char="•"/>
            </a:pPr>
            <a:endParaRPr lang="es-MX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4988" indent="-45085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Asamblea General de Naciones Unidas declaró en 1999 que la SME se realizaría anualmente del 4 al 10 de octubre para conmemorar dos sucesos:</a:t>
            </a:r>
          </a:p>
          <a:p>
            <a:pPr marL="1168400" indent="-366713" algn="just">
              <a:buFont typeface="Wingdings" panose="05000000000000000000" pitchFamily="2" charset="2"/>
              <a:buChar char="§"/>
            </a:pPr>
            <a:r>
              <a:rPr lang="es-MX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4 de octubre de 1957, se lanzó el primer satélite artificial hecho por el ser humano, el Sputnik 1.</a:t>
            </a:r>
          </a:p>
          <a:p>
            <a:pPr marL="1168400" indent="-366713" algn="just">
              <a:buFont typeface="Wingdings" panose="05000000000000000000" pitchFamily="2" charset="2"/>
              <a:buChar char="§"/>
            </a:pPr>
            <a:r>
              <a:rPr lang="es-MX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10 de octubre de 1967, entró en vigor el primer tratado para usos pacíficos del espacio.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466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21B1C26C-472C-4F37-B3B9-907C040099D2}"/>
              </a:ext>
            </a:extLst>
          </p:cNvPr>
          <p:cNvGrpSpPr/>
          <p:nvPr/>
        </p:nvGrpSpPr>
        <p:grpSpPr>
          <a:xfrm>
            <a:off x="0" y="1"/>
            <a:ext cx="9124240" cy="3366444"/>
            <a:chOff x="0" y="0"/>
            <a:chExt cx="12192000" cy="5384804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EA6ECAC0-9CBB-410E-A5FC-50AF339893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739" t="-339" r="14246" b="66991"/>
            <a:stretch/>
          </p:blipFill>
          <p:spPr>
            <a:xfrm>
              <a:off x="0" y="0"/>
              <a:ext cx="12192000" cy="3033486"/>
            </a:xfrm>
            <a:prstGeom prst="rect">
              <a:avLst/>
            </a:prstGeom>
          </p:spPr>
        </p:pic>
        <p:pic>
          <p:nvPicPr>
            <p:cNvPr id="22" name="Picture 6" descr="Resultado de imagen para logo semana mundial del espacio mexico 2019">
              <a:extLst>
                <a:ext uri="{FF2B5EF4-FFF2-40B4-BE49-F238E27FC236}">
                  <a16:creationId xmlns:a16="http://schemas.microsoft.com/office/drawing/2014/main" id="{3277FBA3-80DC-4166-B551-DCC4F5D59F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454"/>
            <a:stretch/>
          </p:blipFill>
          <p:spPr bwMode="auto">
            <a:xfrm>
              <a:off x="0" y="3026152"/>
              <a:ext cx="12192000" cy="235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15" descr="LUZ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23653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 descr="LUZ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476250"/>
            <a:ext cx="23653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-108520" y="6177498"/>
            <a:ext cx="9289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>
                <a:solidFill>
                  <a:srgbClr val="00B0F0"/>
                </a:solidFill>
              </a:rPr>
              <a:t>Semana del Espacio  2019</a:t>
            </a:r>
          </a:p>
          <a:p>
            <a:pPr algn="ctr"/>
            <a:r>
              <a:rPr lang="es-MX" sz="2000" b="1" dirty="0">
                <a:solidFill>
                  <a:srgbClr val="92D050"/>
                </a:solidFill>
              </a:rPr>
              <a:t>Facultad De Ingeniería Eléctrica y Electrónica</a:t>
            </a:r>
            <a:endParaRPr lang="es-ES" sz="2000" b="1" dirty="0">
              <a:solidFill>
                <a:srgbClr val="92D050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58780A0-8256-4DC6-B77F-FC2464C27016}"/>
              </a:ext>
            </a:extLst>
          </p:cNvPr>
          <p:cNvSpPr txBox="1"/>
          <p:nvPr/>
        </p:nvSpPr>
        <p:spPr>
          <a:xfrm>
            <a:off x="-43261" y="2235636"/>
            <a:ext cx="89357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45085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primera participación de México con la coordinación de la AEM fue en 2013 con la participación de 11 estados. En 2014 se duplicó el alcance a 22 estados, 43 ciudades, 82 sedes y más de 75,000 participantes. En 2015 alcanzamos los 32 estados de la República Mexicana, con al menos 2 ciudades o sedes registradas en cada estado y más de 100 000 participantes; para 2016 se mantuvo la participación de los 32 estados de la República, y más de 110 000 asistentes. En 2017 contamos con la participación de todo </a:t>
            </a:r>
            <a:r>
              <a:rPr lang="es-MX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méxico</a:t>
            </a:r>
            <a:r>
              <a:rPr lang="es-MX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una participación de más de cien mil asistentes en las 190 sedes.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068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21B1C26C-472C-4F37-B3B9-907C040099D2}"/>
              </a:ext>
            </a:extLst>
          </p:cNvPr>
          <p:cNvGrpSpPr/>
          <p:nvPr/>
        </p:nvGrpSpPr>
        <p:grpSpPr>
          <a:xfrm>
            <a:off x="0" y="1"/>
            <a:ext cx="9124240" cy="3366444"/>
            <a:chOff x="0" y="0"/>
            <a:chExt cx="12192000" cy="5384804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EA6ECAC0-9CBB-410E-A5FC-50AF339893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739" t="-339" r="14246" b="66991"/>
            <a:stretch/>
          </p:blipFill>
          <p:spPr>
            <a:xfrm>
              <a:off x="0" y="0"/>
              <a:ext cx="12192000" cy="3033486"/>
            </a:xfrm>
            <a:prstGeom prst="rect">
              <a:avLst/>
            </a:prstGeom>
          </p:spPr>
        </p:pic>
        <p:pic>
          <p:nvPicPr>
            <p:cNvPr id="22" name="Picture 6" descr="Resultado de imagen para logo semana mundial del espacio mexico 2019">
              <a:extLst>
                <a:ext uri="{FF2B5EF4-FFF2-40B4-BE49-F238E27FC236}">
                  <a16:creationId xmlns:a16="http://schemas.microsoft.com/office/drawing/2014/main" id="{3277FBA3-80DC-4166-B551-DCC4F5D59F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454"/>
            <a:stretch/>
          </p:blipFill>
          <p:spPr bwMode="auto">
            <a:xfrm>
              <a:off x="0" y="3026152"/>
              <a:ext cx="12192000" cy="235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15" descr="LUZ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23653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 descr="LUZ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476250"/>
            <a:ext cx="23653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-108520" y="6177498"/>
            <a:ext cx="9289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i="1" dirty="0">
                <a:solidFill>
                  <a:srgbClr val="00B0F0"/>
                </a:solidFill>
              </a:rPr>
              <a:t>Semana del Espacio  2019</a:t>
            </a:r>
          </a:p>
          <a:p>
            <a:pPr algn="ctr"/>
            <a:r>
              <a:rPr lang="es-MX" sz="2000" b="1" dirty="0">
                <a:solidFill>
                  <a:srgbClr val="92D050"/>
                </a:solidFill>
              </a:rPr>
              <a:t>Facultad De Ingeniería Eléctrica y Electrónica</a:t>
            </a:r>
            <a:endParaRPr lang="es-ES" sz="2000" b="1" dirty="0">
              <a:solidFill>
                <a:srgbClr val="92D050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58780A0-8256-4DC6-B77F-FC2464C27016}"/>
              </a:ext>
            </a:extLst>
          </p:cNvPr>
          <p:cNvSpPr txBox="1"/>
          <p:nvPr/>
        </p:nvSpPr>
        <p:spPr>
          <a:xfrm>
            <a:off x="-43261" y="2235636"/>
            <a:ext cx="89357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45085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tema para </a:t>
            </a:r>
            <a:r>
              <a:rPr lang="es-MX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</a:t>
            </a:r>
            <a:r>
              <a:rPr lang="es-MX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 </a:t>
            </a:r>
            <a:r>
              <a:rPr lang="es-MX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"El Espacio une al Mundo"</a:t>
            </a:r>
            <a:r>
              <a:rPr lang="es-MX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en esta edición se sumaron 160 ciudades con 313 sedes llegando a una participación de más de 170,000 asistentes.</a:t>
            </a:r>
          </a:p>
          <a:p>
            <a:pPr marL="534988" indent="-450850" algn="just">
              <a:buFont typeface="Arial" panose="020B0604020202020204" pitchFamily="34" charset="0"/>
              <a:buChar char="•"/>
            </a:pPr>
            <a:r>
              <a:rPr lang="es-MX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Tema para la </a:t>
            </a:r>
            <a:r>
              <a:rPr lang="es-MX" sz="24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SME México 2019</a:t>
            </a:r>
            <a:r>
              <a:rPr lang="es-MX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“La Luna, portal a las estrellas”</a:t>
            </a:r>
            <a:r>
              <a:rPr lang="es-MX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se hará énfasis en la herencia tecnológica que los viajes a la Luna tripulados y no tripulados dejaron a la humanidad. Además, en 2019, celebramos el 50 aniversario del primer hombre en pisar la Luna, y 20 años de que la ONU instituyera la SME. Este año se mantuvo la participación de los 32 estados de la Republica  con 97 ciudades y 214 sedes.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41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21B1C26C-472C-4F37-B3B9-907C040099D2}"/>
              </a:ext>
            </a:extLst>
          </p:cNvPr>
          <p:cNvGrpSpPr/>
          <p:nvPr/>
        </p:nvGrpSpPr>
        <p:grpSpPr>
          <a:xfrm>
            <a:off x="0" y="1"/>
            <a:ext cx="9124240" cy="3366444"/>
            <a:chOff x="0" y="0"/>
            <a:chExt cx="12192000" cy="5384804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EA6ECAC0-9CBB-410E-A5FC-50AF339893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739" t="-339" r="14246" b="66991"/>
            <a:stretch/>
          </p:blipFill>
          <p:spPr>
            <a:xfrm>
              <a:off x="0" y="0"/>
              <a:ext cx="12192000" cy="3033486"/>
            </a:xfrm>
            <a:prstGeom prst="rect">
              <a:avLst/>
            </a:prstGeom>
          </p:spPr>
        </p:pic>
        <p:pic>
          <p:nvPicPr>
            <p:cNvPr id="22" name="Picture 6" descr="Resultado de imagen para logo semana mundial del espacio mexico 2019">
              <a:extLst>
                <a:ext uri="{FF2B5EF4-FFF2-40B4-BE49-F238E27FC236}">
                  <a16:creationId xmlns:a16="http://schemas.microsoft.com/office/drawing/2014/main" id="{3277FBA3-80DC-4166-B551-DCC4F5D59F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454"/>
            <a:stretch/>
          </p:blipFill>
          <p:spPr bwMode="auto">
            <a:xfrm>
              <a:off x="0" y="3026152"/>
              <a:ext cx="12192000" cy="235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15" descr="LUZ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23653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 descr="LUZ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476250"/>
            <a:ext cx="23653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658120" y="1992322"/>
            <a:ext cx="60102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>
                <a:solidFill>
                  <a:schemeClr val="bg1"/>
                </a:solidFill>
              </a:rPr>
              <a:t>Semana del Espacio  2019</a:t>
            </a:r>
          </a:p>
          <a:p>
            <a:pPr algn="ctr"/>
            <a:r>
              <a:rPr lang="es-MX" sz="2600" b="1" dirty="0">
                <a:solidFill>
                  <a:schemeClr val="bg1"/>
                </a:solidFill>
              </a:rPr>
              <a:t>Facultad De Ingeniería Eléctrica y Electrónica</a:t>
            </a:r>
            <a:endParaRPr lang="es-ES" sz="2600" b="1" dirty="0">
              <a:solidFill>
                <a:schemeClr val="bg1"/>
              </a:solidFill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D0EBF45-BB30-4F50-8D72-40B78894E23C}"/>
              </a:ext>
            </a:extLst>
          </p:cNvPr>
          <p:cNvSpPr txBox="1"/>
          <p:nvPr/>
        </p:nvSpPr>
        <p:spPr>
          <a:xfrm>
            <a:off x="3275856" y="3358153"/>
            <a:ext cx="19752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b="1" dirty="0">
                <a:solidFill>
                  <a:srgbClr val="0070C0"/>
                </a:solidFill>
              </a:rPr>
              <a:t>Conferencias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AB4445C7-9B6D-4FE1-B703-6C3F118A1905}"/>
              </a:ext>
            </a:extLst>
          </p:cNvPr>
          <p:cNvSpPr txBox="1"/>
          <p:nvPr/>
        </p:nvSpPr>
        <p:spPr>
          <a:xfrm>
            <a:off x="4631155" y="3718466"/>
            <a:ext cx="41893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</a:rPr>
              <a:t>Ponencia Magistral </a:t>
            </a:r>
            <a:r>
              <a:rPr lang="es-MX" sz="1200" b="1" dirty="0">
                <a:solidFill>
                  <a:srgbClr val="FFFF00"/>
                </a:solidFill>
              </a:rPr>
              <a:t>“Propuesta de Cartografiado de Marte por </a:t>
            </a:r>
            <a:r>
              <a:rPr lang="es-MX" sz="1200" b="1" dirty="0" err="1">
                <a:solidFill>
                  <a:srgbClr val="FFFF00"/>
                </a:solidFill>
              </a:rPr>
              <a:t>AerofogrametrÍa</a:t>
            </a:r>
            <a:r>
              <a:rPr lang="es-MX" sz="1200" b="1" dirty="0">
                <a:solidFill>
                  <a:srgbClr val="FFFF00"/>
                </a:solidFill>
              </a:rPr>
              <a:t>”</a:t>
            </a:r>
          </a:p>
          <a:p>
            <a:r>
              <a:rPr lang="es-MX" sz="1200" dirty="0">
                <a:solidFill>
                  <a:schemeClr val="bg1"/>
                </a:solidFill>
              </a:rPr>
              <a:t>       </a:t>
            </a:r>
            <a:r>
              <a:rPr lang="es-MX" sz="1200" i="1" dirty="0">
                <a:solidFill>
                  <a:schemeClr val="bg1"/>
                </a:solidFill>
              </a:rPr>
              <a:t>Dr. Jaime Horacio Pinzón </a:t>
            </a:r>
            <a:r>
              <a:rPr lang="es-MX" sz="1200" i="1" dirty="0" err="1">
                <a:solidFill>
                  <a:schemeClr val="bg1"/>
                </a:solidFill>
              </a:rPr>
              <a:t>Hijar</a:t>
            </a:r>
            <a:r>
              <a:rPr lang="es-MX" sz="1200" i="1" dirty="0">
                <a:solidFill>
                  <a:schemeClr val="bg1"/>
                </a:solidFill>
              </a:rPr>
              <a:t>  (TAX Company)</a:t>
            </a:r>
          </a:p>
          <a:p>
            <a:r>
              <a:rPr lang="es-MX" sz="1200" dirty="0">
                <a:solidFill>
                  <a:schemeClr val="bg1"/>
                </a:solidFill>
              </a:rPr>
              <a:t>       Videoconferencias USBI   Martes 8   10:00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958780A0-8256-4DC6-B77F-FC2464C27016}"/>
              </a:ext>
            </a:extLst>
          </p:cNvPr>
          <p:cNvSpPr txBox="1"/>
          <p:nvPr/>
        </p:nvSpPr>
        <p:spPr>
          <a:xfrm>
            <a:off x="22643" y="3717032"/>
            <a:ext cx="3893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</a:rPr>
              <a:t>Ponencia Magistral   </a:t>
            </a:r>
            <a:r>
              <a:rPr lang="es-MX" sz="1200" b="1" dirty="0">
                <a:solidFill>
                  <a:srgbClr val="FFFF00"/>
                </a:solidFill>
              </a:rPr>
              <a:t>“The Future </a:t>
            </a:r>
            <a:r>
              <a:rPr lang="es-MX" sz="1200" b="1" dirty="0" err="1">
                <a:solidFill>
                  <a:srgbClr val="FFFF00"/>
                </a:solidFill>
              </a:rPr>
              <a:t>is</a:t>
            </a:r>
            <a:r>
              <a:rPr lang="es-MX" sz="1200" b="1" dirty="0">
                <a:solidFill>
                  <a:srgbClr val="FFFF00"/>
                </a:solidFill>
              </a:rPr>
              <a:t> </a:t>
            </a:r>
            <a:r>
              <a:rPr lang="es-MX" sz="1200" b="1" dirty="0" err="1">
                <a:solidFill>
                  <a:srgbClr val="FFFF00"/>
                </a:solidFill>
              </a:rPr>
              <a:t>Now</a:t>
            </a:r>
            <a:r>
              <a:rPr lang="es-MX" sz="1200" b="1" dirty="0">
                <a:solidFill>
                  <a:srgbClr val="FFFF00"/>
                </a:solidFill>
              </a:rPr>
              <a:t>”</a:t>
            </a:r>
          </a:p>
          <a:p>
            <a:r>
              <a:rPr lang="es-MX" sz="1200" dirty="0">
                <a:solidFill>
                  <a:schemeClr val="bg1"/>
                </a:solidFill>
              </a:rPr>
              <a:t>       </a:t>
            </a:r>
            <a:r>
              <a:rPr lang="es-MX" sz="1200" i="1" dirty="0">
                <a:solidFill>
                  <a:schemeClr val="bg1"/>
                </a:solidFill>
              </a:rPr>
              <a:t>Mtro. Esteban Carrera  (</a:t>
            </a:r>
            <a:r>
              <a:rPr lang="es-MX" sz="1200" i="1" dirty="0" err="1">
                <a:solidFill>
                  <a:schemeClr val="bg1"/>
                </a:solidFill>
              </a:rPr>
              <a:t>Cluster</a:t>
            </a:r>
            <a:r>
              <a:rPr lang="es-MX" sz="1200" i="1" dirty="0">
                <a:solidFill>
                  <a:schemeClr val="bg1"/>
                </a:solidFill>
              </a:rPr>
              <a:t> Espacial México)</a:t>
            </a:r>
          </a:p>
          <a:p>
            <a:r>
              <a:rPr lang="es-MX" sz="1200" dirty="0">
                <a:solidFill>
                  <a:schemeClr val="bg1"/>
                </a:solidFill>
              </a:rPr>
              <a:t>       Videoconferencias USBI   Lunes 7  09:00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FD7CFBB-0EA5-429E-8B66-198532D3970E}"/>
              </a:ext>
            </a:extLst>
          </p:cNvPr>
          <p:cNvSpPr txBox="1"/>
          <p:nvPr/>
        </p:nvSpPr>
        <p:spPr>
          <a:xfrm>
            <a:off x="-20528" y="5229200"/>
            <a:ext cx="3751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</a:rPr>
              <a:t>Ponencia Magistral </a:t>
            </a:r>
            <a:r>
              <a:rPr lang="es-MX" sz="1200" b="1" dirty="0">
                <a:solidFill>
                  <a:srgbClr val="FFFF00"/>
                </a:solidFill>
              </a:rPr>
              <a:t>“Herramientas de Gestión del Espectro Radioeléctrico del IFT”</a:t>
            </a:r>
            <a:r>
              <a:rPr lang="es-MX" sz="1200" dirty="0">
                <a:solidFill>
                  <a:schemeClr val="bg1"/>
                </a:solidFill>
              </a:rPr>
              <a:t> </a:t>
            </a:r>
          </a:p>
          <a:p>
            <a:r>
              <a:rPr lang="es-MX" sz="1200" dirty="0">
                <a:solidFill>
                  <a:schemeClr val="bg1"/>
                </a:solidFill>
              </a:rPr>
              <a:t>       </a:t>
            </a:r>
            <a:r>
              <a:rPr lang="es-MX" sz="1200" i="1" dirty="0">
                <a:solidFill>
                  <a:schemeClr val="bg1"/>
                </a:solidFill>
              </a:rPr>
              <a:t>Mtro. Javier Beltrán Valencia  (FIEE)</a:t>
            </a:r>
          </a:p>
          <a:p>
            <a:r>
              <a:rPr lang="es-MX" sz="1200" dirty="0">
                <a:solidFill>
                  <a:schemeClr val="bg1"/>
                </a:solidFill>
              </a:rPr>
              <a:t>       Videoconferencias USBI   Lunes 7    11:00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25AD8D9F-6C24-483D-B88C-7BDE6977C99C}"/>
              </a:ext>
            </a:extLst>
          </p:cNvPr>
          <p:cNvSpPr txBox="1"/>
          <p:nvPr/>
        </p:nvSpPr>
        <p:spPr>
          <a:xfrm>
            <a:off x="-51094" y="6054387"/>
            <a:ext cx="4407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</a:rPr>
              <a:t>Ponencia Magistral  </a:t>
            </a:r>
            <a:r>
              <a:rPr lang="es-MX" sz="1200" b="1" dirty="0">
                <a:solidFill>
                  <a:srgbClr val="FFFF00"/>
                </a:solidFill>
              </a:rPr>
              <a:t>“Celdas Solares Orgánicas y para Aplicaciones Espaciales”</a:t>
            </a:r>
          </a:p>
          <a:p>
            <a:r>
              <a:rPr lang="es-MX" sz="1200" dirty="0">
                <a:solidFill>
                  <a:schemeClr val="bg1"/>
                </a:solidFill>
              </a:rPr>
              <a:t>       </a:t>
            </a:r>
            <a:r>
              <a:rPr lang="es-MX" sz="1200" i="1" dirty="0">
                <a:solidFill>
                  <a:schemeClr val="bg1"/>
                </a:solidFill>
              </a:rPr>
              <a:t>Dr. Jairo Cesar Nolasco Montaño  (FIEE)</a:t>
            </a:r>
          </a:p>
          <a:p>
            <a:r>
              <a:rPr lang="es-MX" sz="1200" dirty="0">
                <a:solidFill>
                  <a:schemeClr val="bg1"/>
                </a:solidFill>
              </a:rPr>
              <a:t>       Videoconferencia  USBI  Lunes 7  12:00 </a:t>
            </a:r>
            <a:r>
              <a:rPr lang="es-MX" sz="1200" dirty="0" err="1">
                <a:solidFill>
                  <a:schemeClr val="bg1"/>
                </a:solidFill>
              </a:rPr>
              <a:t>Hrs</a:t>
            </a:r>
            <a:r>
              <a:rPr lang="es-MX" sz="1200" dirty="0">
                <a:solidFill>
                  <a:schemeClr val="bg1"/>
                </a:solidFill>
              </a:rPr>
              <a:t>   (</a:t>
            </a:r>
            <a:r>
              <a:rPr lang="es-MX" sz="1200" dirty="0" err="1">
                <a:solidFill>
                  <a:schemeClr val="bg1"/>
                </a:solidFill>
              </a:rPr>
              <a:t>Videoconf</a:t>
            </a:r>
            <a:r>
              <a:rPr lang="es-MX" sz="1200" dirty="0">
                <a:solidFill>
                  <a:schemeClr val="bg1"/>
                </a:solidFill>
              </a:rPr>
              <a:t>) 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C5F38B1-80FB-4796-B04F-4C5E099A33B5}"/>
              </a:ext>
            </a:extLst>
          </p:cNvPr>
          <p:cNvSpPr txBox="1"/>
          <p:nvPr/>
        </p:nvSpPr>
        <p:spPr>
          <a:xfrm>
            <a:off x="4644008" y="5373216"/>
            <a:ext cx="3751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</a:rPr>
              <a:t>Ponencia Magistral </a:t>
            </a:r>
            <a:r>
              <a:rPr lang="es-MX" sz="1200" b="1" dirty="0">
                <a:solidFill>
                  <a:srgbClr val="FFFF00"/>
                </a:solidFill>
              </a:rPr>
              <a:t>“La Microelectrónica en Aplicaciones Espaciales”</a:t>
            </a:r>
          </a:p>
          <a:p>
            <a:r>
              <a:rPr lang="es-MX" sz="1200" dirty="0">
                <a:solidFill>
                  <a:schemeClr val="bg1"/>
                </a:solidFill>
              </a:rPr>
              <a:t>       Dr. Jaime Martínez Castillo (FIEE)</a:t>
            </a:r>
          </a:p>
          <a:p>
            <a:r>
              <a:rPr lang="es-MX" sz="1200" dirty="0">
                <a:solidFill>
                  <a:schemeClr val="bg1"/>
                </a:solidFill>
              </a:rPr>
              <a:t>       Videoconferencias  USBO  Martes 8  12:00  </a:t>
            </a:r>
          </a:p>
        </p:txBody>
      </p:sp>
      <p:pic>
        <p:nvPicPr>
          <p:cNvPr id="37" name="Picture 8">
            <a:extLst>
              <a:ext uri="{FF2B5EF4-FFF2-40B4-BE49-F238E27FC236}">
                <a16:creationId xmlns:a16="http://schemas.microsoft.com/office/drawing/2014/main" id="{E654D029-7189-4676-A913-C02192DB4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6502">
            <a:off x="7344742" y="1639302"/>
            <a:ext cx="1491358" cy="105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0" descr="https://encrypted-tbn0.gstatic.com/images?q=tbn:ANd9GcT840IbIm6uXLroUspvSN9LjXhjwjzWnxa3AnZPlSIHs0sk5m9-">
            <a:extLst>
              <a:ext uri="{FF2B5EF4-FFF2-40B4-BE49-F238E27FC236}">
                <a16:creationId xmlns:a16="http://schemas.microsoft.com/office/drawing/2014/main" id="{2DABB2FB-40C7-4860-8910-E8215A96A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30009">
            <a:off x="191422" y="1451310"/>
            <a:ext cx="1465937" cy="117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660E43A3-162E-4AF7-81AE-9B4600A2ED46}"/>
              </a:ext>
            </a:extLst>
          </p:cNvPr>
          <p:cNvSpPr txBox="1"/>
          <p:nvPr/>
        </p:nvSpPr>
        <p:spPr>
          <a:xfrm>
            <a:off x="19453" y="4365104"/>
            <a:ext cx="36023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</a:rPr>
              <a:t>Ponencia Magistral   </a:t>
            </a:r>
            <a:r>
              <a:rPr lang="es-MX" sz="1200" b="1" dirty="0">
                <a:solidFill>
                  <a:srgbClr val="FFFF00"/>
                </a:solidFill>
              </a:rPr>
              <a:t>“Materiales Aplicados a la Industria Aeroespacial”</a:t>
            </a:r>
          </a:p>
          <a:p>
            <a:r>
              <a:rPr lang="es-MX" sz="1200" dirty="0">
                <a:solidFill>
                  <a:schemeClr val="bg1"/>
                </a:solidFill>
              </a:rPr>
              <a:t>       </a:t>
            </a:r>
            <a:r>
              <a:rPr lang="es-MX" sz="1200" i="1" dirty="0">
                <a:solidFill>
                  <a:schemeClr val="bg1"/>
                </a:solidFill>
              </a:rPr>
              <a:t>Dr. Alberto </a:t>
            </a:r>
            <a:r>
              <a:rPr lang="es-MX" sz="1200" i="1" dirty="0" err="1">
                <a:solidFill>
                  <a:schemeClr val="bg1"/>
                </a:solidFill>
              </a:rPr>
              <a:t>Servin</a:t>
            </a:r>
            <a:r>
              <a:rPr lang="es-MX" sz="1200" i="1" dirty="0">
                <a:solidFill>
                  <a:schemeClr val="bg1"/>
                </a:solidFill>
              </a:rPr>
              <a:t> Martínez  (</a:t>
            </a:r>
            <a:r>
              <a:rPr lang="es-MX" sz="1200" i="1" dirty="0" err="1">
                <a:solidFill>
                  <a:schemeClr val="bg1"/>
                </a:solidFill>
              </a:rPr>
              <a:t>ITVer</a:t>
            </a:r>
            <a:r>
              <a:rPr lang="es-MX" sz="1200" i="1" dirty="0">
                <a:solidFill>
                  <a:schemeClr val="bg1"/>
                </a:solidFill>
              </a:rPr>
              <a:t>)</a:t>
            </a:r>
          </a:p>
          <a:p>
            <a:r>
              <a:rPr lang="es-MX" sz="1200" dirty="0">
                <a:solidFill>
                  <a:schemeClr val="bg1"/>
                </a:solidFill>
              </a:rPr>
              <a:t>       Videoconferencias USBI   Lunes 7  10:00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314D5F46-C707-4EDD-8179-69E4D746EC65}"/>
              </a:ext>
            </a:extLst>
          </p:cNvPr>
          <p:cNvSpPr txBox="1"/>
          <p:nvPr/>
        </p:nvSpPr>
        <p:spPr>
          <a:xfrm>
            <a:off x="4644008" y="4581128"/>
            <a:ext cx="4551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200" dirty="0">
                <a:solidFill>
                  <a:schemeClr val="bg1"/>
                </a:solidFill>
              </a:rPr>
              <a:t>Ponencia Magistral  </a:t>
            </a:r>
            <a:r>
              <a:rPr lang="es-MX" sz="1200" b="1" dirty="0">
                <a:solidFill>
                  <a:srgbClr val="FFFF00"/>
                </a:solidFill>
              </a:rPr>
              <a:t>“Sistema de Soporte Vital para una Nave Espacial”</a:t>
            </a:r>
          </a:p>
          <a:p>
            <a:r>
              <a:rPr lang="es-MX" sz="1200" dirty="0">
                <a:solidFill>
                  <a:schemeClr val="bg1"/>
                </a:solidFill>
              </a:rPr>
              <a:t>       </a:t>
            </a:r>
            <a:r>
              <a:rPr lang="es-MX" sz="1200" i="1" dirty="0">
                <a:solidFill>
                  <a:schemeClr val="bg1"/>
                </a:solidFill>
              </a:rPr>
              <a:t>Dr. Eduardo Santamaria del Ángel  (UABC)</a:t>
            </a:r>
          </a:p>
          <a:p>
            <a:r>
              <a:rPr lang="es-MX" sz="1200" dirty="0">
                <a:solidFill>
                  <a:schemeClr val="bg1"/>
                </a:solidFill>
              </a:rPr>
              <a:t>       Videoconferencia  USBI  Martes 8  11:00 </a:t>
            </a:r>
            <a:r>
              <a:rPr lang="es-MX" sz="1200" dirty="0" err="1">
                <a:solidFill>
                  <a:schemeClr val="bg1"/>
                </a:solidFill>
              </a:rPr>
              <a:t>Hrs</a:t>
            </a:r>
            <a:r>
              <a:rPr lang="es-MX" sz="1200" dirty="0">
                <a:solidFill>
                  <a:schemeClr val="bg1"/>
                </a:solidFill>
              </a:rPr>
              <a:t>   (</a:t>
            </a:r>
            <a:r>
              <a:rPr lang="es-MX" sz="1200" dirty="0" err="1">
                <a:solidFill>
                  <a:schemeClr val="bg1"/>
                </a:solidFill>
              </a:rPr>
              <a:t>Videoconf</a:t>
            </a:r>
            <a:r>
              <a:rPr lang="es-MX" sz="1200" dirty="0">
                <a:solidFill>
                  <a:schemeClr val="bg1"/>
                </a:solidFill>
              </a:rPr>
              <a:t>)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125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>
            <a:extLst>
              <a:ext uri="{FF2B5EF4-FFF2-40B4-BE49-F238E27FC236}">
                <a16:creationId xmlns:a16="http://schemas.microsoft.com/office/drawing/2014/main" id="{21B1C26C-472C-4F37-B3B9-907C040099D2}"/>
              </a:ext>
            </a:extLst>
          </p:cNvPr>
          <p:cNvGrpSpPr/>
          <p:nvPr/>
        </p:nvGrpSpPr>
        <p:grpSpPr>
          <a:xfrm>
            <a:off x="0" y="-56270"/>
            <a:ext cx="9124240" cy="3366444"/>
            <a:chOff x="0" y="0"/>
            <a:chExt cx="12192000" cy="5384804"/>
          </a:xfrm>
        </p:grpSpPr>
        <p:pic>
          <p:nvPicPr>
            <p:cNvPr id="21" name="Imagen 20">
              <a:extLst>
                <a:ext uri="{FF2B5EF4-FFF2-40B4-BE49-F238E27FC236}">
                  <a16:creationId xmlns:a16="http://schemas.microsoft.com/office/drawing/2014/main" id="{EA6ECAC0-9CBB-410E-A5FC-50AF339893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8739" t="-339" r="14246" b="66991"/>
            <a:stretch/>
          </p:blipFill>
          <p:spPr>
            <a:xfrm>
              <a:off x="0" y="0"/>
              <a:ext cx="12192000" cy="3033486"/>
            </a:xfrm>
            <a:prstGeom prst="rect">
              <a:avLst/>
            </a:prstGeom>
          </p:spPr>
        </p:pic>
        <p:pic>
          <p:nvPicPr>
            <p:cNvPr id="22" name="Picture 6" descr="Resultado de imagen para logo semana mundial del espacio mexico 2019">
              <a:extLst>
                <a:ext uri="{FF2B5EF4-FFF2-40B4-BE49-F238E27FC236}">
                  <a16:creationId xmlns:a16="http://schemas.microsoft.com/office/drawing/2014/main" id="{3277FBA3-80DC-4166-B551-DCC4F5D59F6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454"/>
            <a:stretch/>
          </p:blipFill>
          <p:spPr bwMode="auto">
            <a:xfrm>
              <a:off x="0" y="3026152"/>
              <a:ext cx="12192000" cy="23586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15" descr="LUZ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3375"/>
            <a:ext cx="23653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 descr="LUZ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9788" y="476250"/>
            <a:ext cx="236537" cy="23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658120" y="1992322"/>
            <a:ext cx="60102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600" b="1" dirty="0">
                <a:solidFill>
                  <a:schemeClr val="bg1"/>
                </a:solidFill>
              </a:rPr>
              <a:t>Semana del Espacio  2019</a:t>
            </a:r>
          </a:p>
          <a:p>
            <a:pPr algn="ctr"/>
            <a:r>
              <a:rPr lang="es-MX" sz="2600" b="1" dirty="0">
                <a:solidFill>
                  <a:schemeClr val="bg1"/>
                </a:solidFill>
              </a:rPr>
              <a:t>Facultad De Ingeniería Eléctrica y Electrónica</a:t>
            </a:r>
            <a:endParaRPr lang="es-ES" sz="2600" b="1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0093133-31FF-42B4-8138-0633A1ADC239}"/>
              </a:ext>
            </a:extLst>
          </p:cNvPr>
          <p:cNvSpPr txBox="1"/>
          <p:nvPr/>
        </p:nvSpPr>
        <p:spPr>
          <a:xfrm>
            <a:off x="1396485" y="3284984"/>
            <a:ext cx="12312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b="1" dirty="0">
                <a:solidFill>
                  <a:srgbClr val="0070C0"/>
                </a:solidFill>
              </a:rPr>
              <a:t>Talleres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FAF5BB51-1301-4CC4-8343-591F03568D24}"/>
              </a:ext>
            </a:extLst>
          </p:cNvPr>
          <p:cNvSpPr txBox="1"/>
          <p:nvPr/>
        </p:nvSpPr>
        <p:spPr>
          <a:xfrm>
            <a:off x="6637876" y="3356992"/>
            <a:ext cx="136287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200" b="1" dirty="0">
                <a:solidFill>
                  <a:srgbClr val="0070C0"/>
                </a:solidFill>
              </a:rPr>
              <a:t>Eventos 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5A1DF2F0-5AD7-44F6-B6A9-62960ACC27B8}"/>
              </a:ext>
            </a:extLst>
          </p:cNvPr>
          <p:cNvSpPr txBox="1"/>
          <p:nvPr/>
        </p:nvSpPr>
        <p:spPr>
          <a:xfrm>
            <a:off x="-187628" y="3717032"/>
            <a:ext cx="48316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FFFF00"/>
                </a:solidFill>
              </a:rPr>
              <a:t>MATLAB para Ingeniería</a:t>
            </a:r>
          </a:p>
          <a:p>
            <a:r>
              <a:rPr lang="es-MX" sz="1600" dirty="0">
                <a:solidFill>
                  <a:schemeClr val="bg1"/>
                </a:solidFill>
              </a:rPr>
              <a:t>       Dr. Rogelio Portillo Vélez</a:t>
            </a:r>
          </a:p>
          <a:p>
            <a:r>
              <a:rPr lang="es-MX" sz="1600" dirty="0">
                <a:solidFill>
                  <a:schemeClr val="bg1"/>
                </a:solidFill>
              </a:rPr>
              <a:t>       Sábado: 5 Oct   Horario: 8:00-14:00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204BF82C-B5FB-453F-A8B9-A3F59ED1DEB2}"/>
              </a:ext>
            </a:extLst>
          </p:cNvPr>
          <p:cNvSpPr txBox="1"/>
          <p:nvPr/>
        </p:nvSpPr>
        <p:spPr>
          <a:xfrm>
            <a:off x="-243889" y="4584030"/>
            <a:ext cx="5391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FFFF00"/>
                </a:solidFill>
              </a:rPr>
              <a:t>Ingeniería Espacial de Nanosatélites</a:t>
            </a:r>
          </a:p>
          <a:p>
            <a:r>
              <a:rPr lang="es-MX" sz="1600" dirty="0">
                <a:solidFill>
                  <a:schemeClr val="bg1"/>
                </a:solidFill>
              </a:rPr>
              <a:t>       Ing. Bernardo Pablo López</a:t>
            </a:r>
          </a:p>
          <a:p>
            <a:r>
              <a:rPr lang="es-MX" sz="1600" dirty="0">
                <a:solidFill>
                  <a:schemeClr val="bg1"/>
                </a:solidFill>
              </a:rPr>
              <a:t>       </a:t>
            </a:r>
            <a:r>
              <a:rPr lang="es-MX" sz="1600" dirty="0" err="1">
                <a:solidFill>
                  <a:schemeClr val="bg1"/>
                </a:solidFill>
              </a:rPr>
              <a:t>Lab</a:t>
            </a:r>
            <a:r>
              <a:rPr lang="es-MX" sz="1600" dirty="0">
                <a:solidFill>
                  <a:schemeClr val="bg1"/>
                </a:solidFill>
              </a:rPr>
              <a:t> Tópicos Avanzados  FIEE</a:t>
            </a:r>
          </a:p>
          <a:p>
            <a:r>
              <a:rPr lang="es-MX" sz="1600" dirty="0">
                <a:solidFill>
                  <a:schemeClr val="bg1"/>
                </a:solidFill>
              </a:rPr>
              <a:t>       Sábados: 5, 12  Oct  Horario: 9:00-14:00</a:t>
            </a:r>
          </a:p>
        </p:txBody>
      </p:sp>
      <p:pic>
        <p:nvPicPr>
          <p:cNvPr id="37" name="Picture 8">
            <a:extLst>
              <a:ext uri="{FF2B5EF4-FFF2-40B4-BE49-F238E27FC236}">
                <a16:creationId xmlns:a16="http://schemas.microsoft.com/office/drawing/2014/main" id="{E654D029-7189-4676-A913-C02192DB4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6502">
            <a:off x="7344742" y="1639302"/>
            <a:ext cx="1491358" cy="105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0" descr="https://encrypted-tbn0.gstatic.com/images?q=tbn:ANd9GcT840IbIm6uXLroUspvSN9LjXhjwjzWnxa3AnZPlSIHs0sk5m9-">
            <a:extLst>
              <a:ext uri="{FF2B5EF4-FFF2-40B4-BE49-F238E27FC236}">
                <a16:creationId xmlns:a16="http://schemas.microsoft.com/office/drawing/2014/main" id="{2DABB2FB-40C7-4860-8910-E8215A96A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30009">
            <a:off x="191422" y="1451310"/>
            <a:ext cx="1465937" cy="117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0B325BF5-AF5E-422B-8250-FD782B8E9E92}"/>
              </a:ext>
            </a:extLst>
          </p:cNvPr>
          <p:cNvSpPr txBox="1"/>
          <p:nvPr/>
        </p:nvSpPr>
        <p:spPr>
          <a:xfrm>
            <a:off x="4860032" y="3861048"/>
            <a:ext cx="41201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bg1"/>
                </a:solidFill>
              </a:rPr>
              <a:t>Presentación Videos Documentales</a:t>
            </a:r>
          </a:p>
          <a:p>
            <a:r>
              <a:rPr lang="es-MX" sz="1600" dirty="0">
                <a:solidFill>
                  <a:schemeClr val="bg1"/>
                </a:solidFill>
              </a:rPr>
              <a:t>       </a:t>
            </a:r>
          </a:p>
          <a:p>
            <a:r>
              <a:rPr lang="es-MX" sz="1600" dirty="0">
                <a:solidFill>
                  <a:schemeClr val="bg1"/>
                </a:solidFill>
              </a:rPr>
              <a:t>       </a:t>
            </a:r>
            <a:r>
              <a:rPr lang="es-MX" sz="1600" b="1" dirty="0">
                <a:solidFill>
                  <a:srgbClr val="FFFF00"/>
                </a:solidFill>
              </a:rPr>
              <a:t>Sobreviviendo en Marte</a:t>
            </a:r>
            <a:r>
              <a:rPr lang="es-MX" sz="1600" dirty="0">
                <a:solidFill>
                  <a:schemeClr val="bg1"/>
                </a:solidFill>
              </a:rPr>
              <a:t>  98 min</a:t>
            </a:r>
          </a:p>
          <a:p>
            <a:r>
              <a:rPr lang="es-MX" sz="1600" dirty="0">
                <a:solidFill>
                  <a:schemeClr val="bg1"/>
                </a:solidFill>
              </a:rPr>
              <a:t>       Lunes  7 Oct   18:00 – 19:00  F25</a:t>
            </a:r>
          </a:p>
          <a:p>
            <a:endParaRPr lang="es-MX" sz="1600" dirty="0">
              <a:solidFill>
                <a:schemeClr val="bg1"/>
              </a:solidFill>
            </a:endParaRPr>
          </a:p>
          <a:p>
            <a:r>
              <a:rPr lang="es-MX" sz="1600" dirty="0">
                <a:solidFill>
                  <a:schemeClr val="bg1"/>
                </a:solidFill>
              </a:rPr>
              <a:t>       </a:t>
            </a:r>
            <a:r>
              <a:rPr lang="es-MX" sz="1600" b="1" dirty="0">
                <a:solidFill>
                  <a:srgbClr val="FFFF00"/>
                </a:solidFill>
              </a:rPr>
              <a:t>Proyecto Estación Espacial</a:t>
            </a:r>
            <a:r>
              <a:rPr lang="es-MX" sz="1600" dirty="0">
                <a:solidFill>
                  <a:schemeClr val="bg1"/>
                </a:solidFill>
              </a:rPr>
              <a:t>  45 min</a:t>
            </a:r>
          </a:p>
          <a:p>
            <a:r>
              <a:rPr lang="es-MX" sz="1600" dirty="0">
                <a:solidFill>
                  <a:schemeClr val="bg1"/>
                </a:solidFill>
              </a:rPr>
              <a:t>       Martes  8 Oct  18:00-19:00  F25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FB06241-26D6-44A0-ABD9-AD566047DE38}"/>
              </a:ext>
            </a:extLst>
          </p:cNvPr>
          <p:cNvSpPr txBox="1"/>
          <p:nvPr/>
        </p:nvSpPr>
        <p:spPr>
          <a:xfrm>
            <a:off x="-243889" y="5664150"/>
            <a:ext cx="5391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rgbClr val="FFFF00"/>
                </a:solidFill>
              </a:rPr>
              <a:t>Introducción a los Sistemas Satelitales</a:t>
            </a:r>
          </a:p>
          <a:p>
            <a:r>
              <a:rPr lang="es-MX" sz="1600" dirty="0">
                <a:solidFill>
                  <a:schemeClr val="bg1"/>
                </a:solidFill>
              </a:rPr>
              <a:t>       M.C. Luis Héctor Porragas Beltrán</a:t>
            </a:r>
          </a:p>
          <a:p>
            <a:r>
              <a:rPr lang="es-MX" sz="1600" dirty="0">
                <a:solidFill>
                  <a:schemeClr val="bg1"/>
                </a:solidFill>
              </a:rPr>
              <a:t>       </a:t>
            </a:r>
            <a:r>
              <a:rPr lang="es-MX" sz="1600" dirty="0" err="1">
                <a:solidFill>
                  <a:schemeClr val="bg1"/>
                </a:solidFill>
              </a:rPr>
              <a:t>Lab</a:t>
            </a:r>
            <a:r>
              <a:rPr lang="es-MX" sz="1600" dirty="0">
                <a:solidFill>
                  <a:schemeClr val="bg1"/>
                </a:solidFill>
              </a:rPr>
              <a:t> Electrónica Básica   FIEE</a:t>
            </a:r>
          </a:p>
          <a:p>
            <a:r>
              <a:rPr lang="es-MX" sz="1600" dirty="0">
                <a:solidFill>
                  <a:schemeClr val="bg1"/>
                </a:solidFill>
              </a:rPr>
              <a:t>       Sábados: 5, 12  Oct  Horario: 9:00-14:00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577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"/>
                            </p:stCondLst>
                            <p:childTnLst>
                              <p:par>
                                <p:cTn id="1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3882" y="1717023"/>
            <a:ext cx="7644622" cy="4592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051720" y="274638"/>
            <a:ext cx="6635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“The Future </a:t>
            </a:r>
            <a:r>
              <a:rPr lang="es-MX" dirty="0" err="1"/>
              <a:t>is</a:t>
            </a:r>
            <a:r>
              <a:rPr lang="es-MX" dirty="0"/>
              <a:t> </a:t>
            </a:r>
            <a:r>
              <a:rPr lang="es-MX" dirty="0" err="1"/>
              <a:t>Now</a:t>
            </a:r>
            <a:r>
              <a:rPr lang="es-MX" dirty="0"/>
              <a:t>”</a:t>
            </a:r>
            <a:br>
              <a:rPr lang="es-MX" dirty="0"/>
            </a:br>
            <a:r>
              <a:rPr lang="es-MX" dirty="0"/>
              <a:t>Esteban Carrera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29" t="30937" r="7537" b="48138"/>
          <a:stretch/>
        </p:blipFill>
        <p:spPr bwMode="auto">
          <a:xfrm>
            <a:off x="57192" y="188640"/>
            <a:ext cx="1490472" cy="170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895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4E2D07-2F6B-48B0-AF6B-1EDA418609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400" t="20586" r="37401" b="24788"/>
          <a:stretch/>
        </p:blipFill>
        <p:spPr>
          <a:xfrm>
            <a:off x="3275856" y="44623"/>
            <a:ext cx="5616624" cy="6845263"/>
          </a:xfrm>
          <a:prstGeom prst="rect">
            <a:avLst/>
          </a:prstGeom>
        </p:spPr>
      </p:pic>
      <p:sp>
        <p:nvSpPr>
          <p:cNvPr id="9" name="1 Título">
            <a:extLst>
              <a:ext uri="{FF2B5EF4-FFF2-40B4-BE49-F238E27FC236}">
                <a16:creationId xmlns:a16="http://schemas.microsoft.com/office/drawing/2014/main" id="{7866B79F-E085-460D-9650-EF0622368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496" y="2574032"/>
            <a:ext cx="345638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“Herramientas de Gestión del Espectro Radioeléctrico del IFT”</a:t>
            </a:r>
          </a:p>
        </p:txBody>
      </p:sp>
    </p:spTree>
    <p:extLst>
      <p:ext uri="{BB962C8B-B14F-4D97-AF65-F5344CB8AC3E}">
        <p14:creationId xmlns:p14="http://schemas.microsoft.com/office/powerpoint/2010/main" val="12487475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7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5_Diseño predeterminado">
  <a:themeElements>
    <a:clrScheme name="5_Diseño predeterminado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990000"/>
      </a:folHlink>
    </a:clrScheme>
    <a:fontScheme name="5_Diseño predeterminado">
      <a:majorFont>
        <a:latin typeface="Copperplate Gothic Ligh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iseño predeterminado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FF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6FF"/>
        </a:hlink>
        <a:folHlink>
          <a:srgbClr val="33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iseño predeterminado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1539</TotalTime>
  <Words>720</Words>
  <Application>Microsoft Office PowerPoint</Application>
  <PresentationFormat>Presentación en pantalla (4:3)</PresentationFormat>
  <Paragraphs>76</Paragraphs>
  <Slides>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9" baseType="lpstr">
      <vt:lpstr>Arial</vt:lpstr>
      <vt:lpstr>Calibri</vt:lpstr>
      <vt:lpstr>Copperplate Gothic Light</vt:lpstr>
      <vt:lpstr>Lucida Sans Unicode</vt:lpstr>
      <vt:lpstr>Times New Roman</vt:lpstr>
      <vt:lpstr>Verdana</vt:lpstr>
      <vt:lpstr>Wingdings</vt:lpstr>
      <vt:lpstr>Wingdings 2</vt:lpstr>
      <vt:lpstr>Wingdings 3</vt:lpstr>
      <vt:lpstr>5_Diseño predeterminado</vt:lpstr>
      <vt:lpstr>Concurrencia</vt:lpstr>
      <vt:lpstr>Semana Mundial del Espacio 2019 La Luna: Puerta a las Estrellas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“The Future is Now” Esteban Carrera</vt:lpstr>
      <vt:lpstr>“Herramientas de Gestión del Espectro Radioeléctrico del IFT”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EVOLUVIÓN DE LOS SATÉLITES ARTIFICIALES EN MÉXICO</dc:title>
  <dc:creator>usuario</dc:creator>
  <cp:lastModifiedBy>Porragas Beltran Luis Hector</cp:lastModifiedBy>
  <cp:revision>133</cp:revision>
  <dcterms:created xsi:type="dcterms:W3CDTF">2017-10-05T15:45:57Z</dcterms:created>
  <dcterms:modified xsi:type="dcterms:W3CDTF">2019-10-07T12:47:12Z</dcterms:modified>
</cp:coreProperties>
</file>