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9" r:id="rId3"/>
    <p:sldId id="298" r:id="rId4"/>
    <p:sldId id="259" r:id="rId5"/>
    <p:sldId id="258" r:id="rId6"/>
    <p:sldId id="257" r:id="rId7"/>
    <p:sldId id="261" r:id="rId8"/>
    <p:sldId id="260" r:id="rId9"/>
    <p:sldId id="262" r:id="rId10"/>
    <p:sldId id="263" r:id="rId11"/>
    <p:sldId id="264" r:id="rId12"/>
    <p:sldId id="265" r:id="rId13"/>
    <p:sldId id="267" r:id="rId14"/>
    <p:sldId id="266"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3" r:id="rId30"/>
    <p:sldId id="284" r:id="rId31"/>
    <p:sldId id="293" r:id="rId32"/>
    <p:sldId id="294" r:id="rId33"/>
    <p:sldId id="295" r:id="rId34"/>
    <p:sldId id="285" r:id="rId35"/>
    <p:sldId id="286" r:id="rId36"/>
    <p:sldId id="287" r:id="rId37"/>
    <p:sldId id="289" r:id="rId38"/>
    <p:sldId id="291" r:id="rId39"/>
    <p:sldId id="292" r:id="rId40"/>
    <p:sldId id="296" r:id="rId41"/>
    <p:sldId id="297" r:id="rId4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660"/>
  </p:normalViewPr>
  <p:slideViewPr>
    <p:cSldViewPr snapToGrid="0">
      <p:cViewPr varScale="1">
        <p:scale>
          <a:sx n="73" d="100"/>
          <a:sy n="73" d="100"/>
        </p:scale>
        <p:origin x="5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A7BF8CE5-12A5-4AE0-95BF-3C9F4944FEE5}" type="datetimeFigureOut">
              <a:rPr lang="es-MX" smtClean="0"/>
              <a:t>10/11/2020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5A929EE-77AB-423B-A736-5083786B9354}" type="slidenum">
              <a:rPr lang="es-MX" smtClean="0"/>
              <a:t>‹Nº›</a:t>
            </a:fld>
            <a:endParaRPr lang="es-MX"/>
          </a:p>
        </p:txBody>
      </p:sp>
    </p:spTree>
    <p:extLst>
      <p:ext uri="{BB962C8B-B14F-4D97-AF65-F5344CB8AC3E}">
        <p14:creationId xmlns:p14="http://schemas.microsoft.com/office/powerpoint/2010/main" val="2229293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A7BF8CE5-12A5-4AE0-95BF-3C9F4944FEE5}" type="datetimeFigureOut">
              <a:rPr lang="es-MX" smtClean="0"/>
              <a:t>10/11/2020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5A929EE-77AB-423B-A736-5083786B9354}" type="slidenum">
              <a:rPr lang="es-MX" smtClean="0"/>
              <a:t>‹Nº›</a:t>
            </a:fld>
            <a:endParaRPr lang="es-MX"/>
          </a:p>
        </p:txBody>
      </p:sp>
    </p:spTree>
    <p:extLst>
      <p:ext uri="{BB962C8B-B14F-4D97-AF65-F5344CB8AC3E}">
        <p14:creationId xmlns:p14="http://schemas.microsoft.com/office/powerpoint/2010/main" val="2017949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A7BF8CE5-12A5-4AE0-95BF-3C9F4944FEE5}" type="datetimeFigureOut">
              <a:rPr lang="es-MX" smtClean="0"/>
              <a:t>10/11/2020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5A929EE-77AB-423B-A736-5083786B9354}" type="slidenum">
              <a:rPr lang="es-MX" smtClean="0"/>
              <a:t>‹Nº›</a:t>
            </a:fld>
            <a:endParaRPr lang="es-MX"/>
          </a:p>
        </p:txBody>
      </p:sp>
    </p:spTree>
    <p:extLst>
      <p:ext uri="{BB962C8B-B14F-4D97-AF65-F5344CB8AC3E}">
        <p14:creationId xmlns:p14="http://schemas.microsoft.com/office/powerpoint/2010/main" val="428033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A7BF8CE5-12A5-4AE0-95BF-3C9F4944FEE5}" type="datetimeFigureOut">
              <a:rPr lang="es-MX" smtClean="0"/>
              <a:t>10/11/2020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5A929EE-77AB-423B-A736-5083786B9354}" type="slidenum">
              <a:rPr lang="es-MX" smtClean="0"/>
              <a:t>‹Nº›</a:t>
            </a:fld>
            <a:endParaRPr lang="es-MX"/>
          </a:p>
        </p:txBody>
      </p:sp>
    </p:spTree>
    <p:extLst>
      <p:ext uri="{BB962C8B-B14F-4D97-AF65-F5344CB8AC3E}">
        <p14:creationId xmlns:p14="http://schemas.microsoft.com/office/powerpoint/2010/main" val="3552946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A7BF8CE5-12A5-4AE0-95BF-3C9F4944FEE5}" type="datetimeFigureOut">
              <a:rPr lang="es-MX" smtClean="0"/>
              <a:t>10/11/2020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5A929EE-77AB-423B-A736-5083786B9354}" type="slidenum">
              <a:rPr lang="es-MX" smtClean="0"/>
              <a:t>‹Nº›</a:t>
            </a:fld>
            <a:endParaRPr lang="es-MX"/>
          </a:p>
        </p:txBody>
      </p:sp>
    </p:spTree>
    <p:extLst>
      <p:ext uri="{BB962C8B-B14F-4D97-AF65-F5344CB8AC3E}">
        <p14:creationId xmlns:p14="http://schemas.microsoft.com/office/powerpoint/2010/main" val="132422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A7BF8CE5-12A5-4AE0-95BF-3C9F4944FEE5}" type="datetimeFigureOut">
              <a:rPr lang="es-MX" smtClean="0"/>
              <a:t>10/11/2020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5A929EE-77AB-423B-A736-5083786B9354}" type="slidenum">
              <a:rPr lang="es-MX" smtClean="0"/>
              <a:t>‹Nº›</a:t>
            </a:fld>
            <a:endParaRPr lang="es-MX"/>
          </a:p>
        </p:txBody>
      </p:sp>
    </p:spTree>
    <p:extLst>
      <p:ext uri="{BB962C8B-B14F-4D97-AF65-F5344CB8AC3E}">
        <p14:creationId xmlns:p14="http://schemas.microsoft.com/office/powerpoint/2010/main" val="1962012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A7BF8CE5-12A5-4AE0-95BF-3C9F4944FEE5}" type="datetimeFigureOut">
              <a:rPr lang="es-MX" smtClean="0"/>
              <a:t>10/11/2020</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A5A929EE-77AB-423B-A736-5083786B9354}" type="slidenum">
              <a:rPr lang="es-MX" smtClean="0"/>
              <a:t>‹Nº›</a:t>
            </a:fld>
            <a:endParaRPr lang="es-MX"/>
          </a:p>
        </p:txBody>
      </p:sp>
    </p:spTree>
    <p:extLst>
      <p:ext uri="{BB962C8B-B14F-4D97-AF65-F5344CB8AC3E}">
        <p14:creationId xmlns:p14="http://schemas.microsoft.com/office/powerpoint/2010/main" val="190142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A7BF8CE5-12A5-4AE0-95BF-3C9F4944FEE5}" type="datetimeFigureOut">
              <a:rPr lang="es-MX" smtClean="0"/>
              <a:t>10/11/2020</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A5A929EE-77AB-423B-A736-5083786B9354}" type="slidenum">
              <a:rPr lang="es-MX" smtClean="0"/>
              <a:t>‹Nº›</a:t>
            </a:fld>
            <a:endParaRPr lang="es-MX"/>
          </a:p>
        </p:txBody>
      </p:sp>
    </p:spTree>
    <p:extLst>
      <p:ext uri="{BB962C8B-B14F-4D97-AF65-F5344CB8AC3E}">
        <p14:creationId xmlns:p14="http://schemas.microsoft.com/office/powerpoint/2010/main" val="4250413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7BF8CE5-12A5-4AE0-95BF-3C9F4944FEE5}" type="datetimeFigureOut">
              <a:rPr lang="es-MX" smtClean="0"/>
              <a:t>10/11/2020</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A5A929EE-77AB-423B-A736-5083786B9354}" type="slidenum">
              <a:rPr lang="es-MX" smtClean="0"/>
              <a:t>‹Nº›</a:t>
            </a:fld>
            <a:endParaRPr lang="es-MX"/>
          </a:p>
        </p:txBody>
      </p:sp>
    </p:spTree>
    <p:extLst>
      <p:ext uri="{BB962C8B-B14F-4D97-AF65-F5344CB8AC3E}">
        <p14:creationId xmlns:p14="http://schemas.microsoft.com/office/powerpoint/2010/main" val="2315452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A7BF8CE5-12A5-4AE0-95BF-3C9F4944FEE5}" type="datetimeFigureOut">
              <a:rPr lang="es-MX" smtClean="0"/>
              <a:t>10/11/2020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5A929EE-77AB-423B-A736-5083786B9354}" type="slidenum">
              <a:rPr lang="es-MX" smtClean="0"/>
              <a:t>‹Nº›</a:t>
            </a:fld>
            <a:endParaRPr lang="es-MX"/>
          </a:p>
        </p:txBody>
      </p:sp>
    </p:spTree>
    <p:extLst>
      <p:ext uri="{BB962C8B-B14F-4D97-AF65-F5344CB8AC3E}">
        <p14:creationId xmlns:p14="http://schemas.microsoft.com/office/powerpoint/2010/main" val="2468303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A7BF8CE5-12A5-4AE0-95BF-3C9F4944FEE5}" type="datetimeFigureOut">
              <a:rPr lang="es-MX" smtClean="0"/>
              <a:t>10/11/2020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5A929EE-77AB-423B-A736-5083786B9354}" type="slidenum">
              <a:rPr lang="es-MX" smtClean="0"/>
              <a:t>‹Nº›</a:t>
            </a:fld>
            <a:endParaRPr lang="es-MX"/>
          </a:p>
        </p:txBody>
      </p:sp>
    </p:spTree>
    <p:extLst>
      <p:ext uri="{BB962C8B-B14F-4D97-AF65-F5344CB8AC3E}">
        <p14:creationId xmlns:p14="http://schemas.microsoft.com/office/powerpoint/2010/main" val="4004701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F8CE5-12A5-4AE0-95BF-3C9F4944FEE5}" type="datetimeFigureOut">
              <a:rPr lang="es-MX" smtClean="0"/>
              <a:t>10/11/2020</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929EE-77AB-423B-A736-5083786B9354}" type="slidenum">
              <a:rPr lang="es-MX" smtClean="0"/>
              <a:t>‹Nº›</a:t>
            </a:fld>
            <a:endParaRPr lang="es-MX"/>
          </a:p>
        </p:txBody>
      </p:sp>
    </p:spTree>
    <p:extLst>
      <p:ext uri="{BB962C8B-B14F-4D97-AF65-F5344CB8AC3E}">
        <p14:creationId xmlns:p14="http://schemas.microsoft.com/office/powerpoint/2010/main" val="2025901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mailto:rigalvan@uv.mx" TargetMode="External"/><Relationship Id="rId13" Type="http://schemas.openxmlformats.org/officeDocument/2006/relationships/hyperlink" Target="mailto:luiszamora@uv.mx" TargetMode="External"/><Relationship Id="rId3" Type="http://schemas.openxmlformats.org/officeDocument/2006/relationships/hyperlink" Target="mailto:eabsalon@uv.mx" TargetMode="External"/><Relationship Id="rId7" Type="http://schemas.openxmlformats.org/officeDocument/2006/relationships/hyperlink" Target="mailto:dudiaz@uv.mx" TargetMode="External"/><Relationship Id="rId12" Type="http://schemas.openxmlformats.org/officeDocument/2006/relationships/hyperlink" Target="mailto:gsolis@uv.mx"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mailto:kbelmares@uv.mx" TargetMode="External"/><Relationship Id="rId11" Type="http://schemas.openxmlformats.org/officeDocument/2006/relationships/hyperlink" Target="mailto:rorozco@uv.mx" TargetMode="External"/><Relationship Id="rId5" Type="http://schemas.openxmlformats.org/officeDocument/2006/relationships/hyperlink" Target="mailto:adbaez@uv.mx" TargetMode="External"/><Relationship Id="rId10" Type="http://schemas.openxmlformats.org/officeDocument/2006/relationships/hyperlink" Target="mailto:julihernandez@uv.mx" TargetMode="External"/><Relationship Id="rId4" Type="http://schemas.openxmlformats.org/officeDocument/2006/relationships/hyperlink" Target="mailto:daaraujo@uv.mx" TargetMode="External"/><Relationship Id="rId9" Type="http://schemas.openxmlformats.org/officeDocument/2006/relationships/hyperlink" Target="mailto:leagarcia@uv.mx"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8273" t="21072" r="13457" b="10714"/>
          <a:stretch/>
        </p:blipFill>
        <p:spPr>
          <a:xfrm>
            <a:off x="0" y="0"/>
            <a:ext cx="12048308" cy="6858000"/>
          </a:xfrm>
          <a:prstGeom prst="rect">
            <a:avLst/>
          </a:prstGeom>
        </p:spPr>
      </p:pic>
      <p:sp>
        <p:nvSpPr>
          <p:cNvPr id="2" name="Rectángulo redondeado 1"/>
          <p:cNvSpPr/>
          <p:nvPr/>
        </p:nvSpPr>
        <p:spPr>
          <a:xfrm>
            <a:off x="483326" y="2547257"/>
            <a:ext cx="3853543" cy="1097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FACULTAD DE CIENCIAS QUÍMICAS</a:t>
            </a:r>
          </a:p>
          <a:p>
            <a:pPr algn="ctr"/>
            <a:r>
              <a:rPr lang="es-MX" dirty="0"/>
              <a:t>REGIÓN VERACRUZ</a:t>
            </a:r>
          </a:p>
        </p:txBody>
      </p:sp>
      <p:sp>
        <p:nvSpPr>
          <p:cNvPr id="3" name="Rectángulo redondeado 2"/>
          <p:cNvSpPr/>
          <p:nvPr/>
        </p:nvSpPr>
        <p:spPr>
          <a:xfrm rot="20779605">
            <a:off x="3526971" y="5603966"/>
            <a:ext cx="2403566" cy="7968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PE  ING. QUÍMICA</a:t>
            </a:r>
          </a:p>
          <a:p>
            <a:pPr algn="ctr"/>
            <a:r>
              <a:rPr lang="es-MX" dirty="0"/>
              <a:t>PE  IMCM</a:t>
            </a:r>
          </a:p>
        </p:txBody>
      </p:sp>
      <p:pic>
        <p:nvPicPr>
          <p:cNvPr id="5" name="Imagen 4"/>
          <p:cNvPicPr>
            <a:picLocks noChangeAspect="1"/>
          </p:cNvPicPr>
          <p:nvPr/>
        </p:nvPicPr>
        <p:blipFill>
          <a:blip r:embed="rId3"/>
          <a:stretch>
            <a:fillRect/>
          </a:stretch>
        </p:blipFill>
        <p:spPr>
          <a:xfrm rot="1744317">
            <a:off x="7757296" y="3794679"/>
            <a:ext cx="4359768" cy="847435"/>
          </a:xfrm>
          <a:prstGeom prst="rect">
            <a:avLst/>
          </a:prstGeom>
        </p:spPr>
      </p:pic>
    </p:spTree>
    <p:extLst>
      <p:ext uri="{BB962C8B-B14F-4D97-AF65-F5344CB8AC3E}">
        <p14:creationId xmlns:p14="http://schemas.microsoft.com/office/powerpoint/2010/main" val="167584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142309" y="300446"/>
            <a:ext cx="8974182" cy="6557554"/>
          </a:xfrm>
          <a:prstGeom prst="rect">
            <a:avLst/>
          </a:prstGeom>
        </p:spPr>
      </p:pic>
      <p:pic>
        <p:nvPicPr>
          <p:cNvPr id="5" name="Imagen 4"/>
          <p:cNvPicPr>
            <a:picLocks noChangeAspect="1"/>
          </p:cNvPicPr>
          <p:nvPr/>
        </p:nvPicPr>
        <p:blipFill>
          <a:blip r:embed="rId3"/>
          <a:stretch>
            <a:fillRect/>
          </a:stretch>
        </p:blipFill>
        <p:spPr>
          <a:xfrm>
            <a:off x="10498574" y="300446"/>
            <a:ext cx="1018120" cy="1109568"/>
          </a:xfrm>
          <a:prstGeom prst="rect">
            <a:avLst/>
          </a:prstGeom>
        </p:spPr>
      </p:pic>
    </p:spTree>
    <p:extLst>
      <p:ext uri="{BB962C8B-B14F-4D97-AF65-F5344CB8AC3E}">
        <p14:creationId xmlns:p14="http://schemas.microsoft.com/office/powerpoint/2010/main" val="13850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10335680" y="365125"/>
            <a:ext cx="1018120" cy="1109568"/>
          </a:xfrm>
          <a:prstGeom prst="rect">
            <a:avLst/>
          </a:prstGeom>
        </p:spPr>
      </p:pic>
      <p:sp>
        <p:nvSpPr>
          <p:cNvPr id="2" name="Título 1"/>
          <p:cNvSpPr>
            <a:spLocks noGrp="1"/>
          </p:cNvSpPr>
          <p:nvPr>
            <p:ph type="title"/>
          </p:nvPr>
        </p:nvSpPr>
        <p:spPr/>
        <p:txBody>
          <a:bodyPr>
            <a:normAutofit/>
          </a:bodyPr>
          <a:lstStyle/>
          <a:p>
            <a:pPr algn="ctr"/>
            <a:r>
              <a:rPr lang="es-MX" sz="2000" b="1" dirty="0">
                <a:latin typeface="Arial Black" panose="020B0A04020102020204" pitchFamily="34" charset="0"/>
              </a:rPr>
              <a:t>FACULTAD DE CIENCIAS QUÍMICAS</a:t>
            </a:r>
            <a:br>
              <a:rPr lang="es-MX" sz="2000" b="1" dirty="0">
                <a:latin typeface="Arial Black" panose="020B0A04020102020204" pitchFamily="34" charset="0"/>
              </a:rPr>
            </a:br>
            <a:r>
              <a:rPr lang="es-MX" sz="2000" b="1" dirty="0">
                <a:latin typeface="Arial Black" panose="020B0A04020102020204" pitchFamily="34" charset="0"/>
              </a:rPr>
              <a:t>REGIÓN VERACRUZ</a:t>
            </a:r>
            <a:br>
              <a:rPr lang="es-MX" sz="2000" b="1" dirty="0">
                <a:latin typeface="Arial Black" panose="020B0A04020102020204" pitchFamily="34" charset="0"/>
              </a:rPr>
            </a:br>
            <a:r>
              <a:rPr lang="es-MX" sz="2000" b="1" dirty="0">
                <a:latin typeface="Arial Black" panose="020B0A04020102020204" pitchFamily="34" charset="0"/>
              </a:rPr>
              <a:t>PE.  IMCM</a:t>
            </a:r>
          </a:p>
        </p:txBody>
      </p:sp>
      <p:sp>
        <p:nvSpPr>
          <p:cNvPr id="3" name="Marcador de contenido 2"/>
          <p:cNvSpPr>
            <a:spLocks noGrp="1"/>
          </p:cNvSpPr>
          <p:nvPr>
            <p:ph idx="1"/>
          </p:nvPr>
        </p:nvSpPr>
        <p:spPr>
          <a:xfrm>
            <a:off x="838200" y="1825624"/>
            <a:ext cx="10515600" cy="5032375"/>
          </a:xfrm>
        </p:spPr>
        <p:txBody>
          <a:bodyPr/>
          <a:lstStyle/>
          <a:p>
            <a:r>
              <a:rPr lang="es-ES" sz="2000" dirty="0"/>
              <a:t>Absalón Sánchez, Edilberto 		(</a:t>
            </a:r>
            <a:r>
              <a:rPr lang="es-ES" sz="2000" dirty="0">
                <a:hlinkClick r:id="rId3"/>
              </a:rPr>
              <a:t>eabsalon@uv.mx</a:t>
            </a:r>
            <a:r>
              <a:rPr lang="es-ES" sz="2000" dirty="0"/>
              <a:t>)</a:t>
            </a:r>
          </a:p>
          <a:p>
            <a:r>
              <a:rPr lang="es-ES" sz="2000" dirty="0"/>
              <a:t>Araujo Pérez, Daniel de Jesús		 (</a:t>
            </a:r>
            <a:r>
              <a:rPr lang="es-ES" sz="2000" dirty="0">
                <a:hlinkClick r:id="rId4"/>
              </a:rPr>
              <a:t>daaraujo@uv.mx</a:t>
            </a:r>
            <a:r>
              <a:rPr lang="es-ES" sz="2000" dirty="0"/>
              <a:t>)</a:t>
            </a:r>
          </a:p>
          <a:p>
            <a:r>
              <a:rPr lang="es-ES" sz="2000" dirty="0" err="1"/>
              <a:t>Baez</a:t>
            </a:r>
            <a:r>
              <a:rPr lang="es-ES" sz="2000" dirty="0"/>
              <a:t> Rodríguez, Adriana			</a:t>
            </a:r>
            <a:r>
              <a:rPr lang="es-MX" sz="2000" dirty="0"/>
              <a:t> </a:t>
            </a:r>
            <a:r>
              <a:rPr lang="es-ES" sz="2000" dirty="0"/>
              <a:t>(</a:t>
            </a:r>
            <a:r>
              <a:rPr lang="es-ES" sz="2000" dirty="0">
                <a:hlinkClick r:id="rId5"/>
              </a:rPr>
              <a:t>adbaez@uv.mx</a:t>
            </a:r>
            <a:r>
              <a:rPr lang="es-ES" sz="2000" dirty="0"/>
              <a:t>)</a:t>
            </a:r>
          </a:p>
          <a:p>
            <a:r>
              <a:rPr lang="es-ES" sz="2000" dirty="0" err="1"/>
              <a:t>Belmares</a:t>
            </a:r>
            <a:r>
              <a:rPr lang="es-ES" sz="2000" dirty="0"/>
              <a:t> Morales, Karen Abigail	 	(</a:t>
            </a:r>
            <a:r>
              <a:rPr lang="es-ES" sz="2000" dirty="0">
                <a:hlinkClick r:id="rId6"/>
              </a:rPr>
              <a:t>kbelmares@uv.mx</a:t>
            </a:r>
            <a:r>
              <a:rPr lang="es-ES" sz="2000" dirty="0"/>
              <a:t>)</a:t>
            </a:r>
          </a:p>
          <a:p>
            <a:r>
              <a:rPr lang="es-ES" sz="2000" dirty="0"/>
              <a:t>Díaz </a:t>
            </a:r>
            <a:r>
              <a:rPr lang="es-ES" sz="2000" dirty="0" err="1"/>
              <a:t>Díaz</a:t>
            </a:r>
            <a:r>
              <a:rPr lang="es-ES" sz="2000" dirty="0"/>
              <a:t>, </a:t>
            </a:r>
            <a:r>
              <a:rPr lang="es-ES" sz="2000" dirty="0" err="1"/>
              <a:t>Dunia</a:t>
            </a:r>
            <a:r>
              <a:rPr lang="es-ES" sz="2000" dirty="0"/>
              <a:t> Araceli 			(</a:t>
            </a:r>
            <a:r>
              <a:rPr lang="es-ES" sz="2000" dirty="0">
                <a:hlinkClick r:id="rId7"/>
              </a:rPr>
              <a:t>dudiaz@uv.mx</a:t>
            </a:r>
            <a:r>
              <a:rPr lang="es-ES" sz="2000" dirty="0"/>
              <a:t>)</a:t>
            </a:r>
          </a:p>
          <a:p>
            <a:r>
              <a:rPr lang="es-ES" sz="2000" dirty="0"/>
              <a:t>Galván Martínez, Ricardo		 (</a:t>
            </a:r>
            <a:r>
              <a:rPr lang="es-ES" sz="2000" dirty="0">
                <a:hlinkClick r:id="rId8"/>
              </a:rPr>
              <a:t>rigalvan@uv.mx</a:t>
            </a:r>
            <a:r>
              <a:rPr lang="es-ES" sz="2000" dirty="0"/>
              <a:t>)</a:t>
            </a:r>
          </a:p>
          <a:p>
            <a:r>
              <a:rPr lang="es-ES" sz="2000" dirty="0"/>
              <a:t>García González, Leandro		 (</a:t>
            </a:r>
            <a:r>
              <a:rPr lang="es-ES" sz="2000" dirty="0">
                <a:hlinkClick r:id="rId9"/>
              </a:rPr>
              <a:t>leagarcia@uv.mx</a:t>
            </a:r>
            <a:r>
              <a:rPr lang="es-ES" sz="2000" dirty="0"/>
              <a:t>)</a:t>
            </a:r>
          </a:p>
          <a:p>
            <a:r>
              <a:rPr lang="es-ES" sz="2000" dirty="0"/>
              <a:t>Hernández Torres, Julián 		(</a:t>
            </a:r>
            <a:r>
              <a:rPr lang="es-ES" sz="2000" dirty="0">
                <a:hlinkClick r:id="rId10"/>
              </a:rPr>
              <a:t>julihernandez@uv.mx</a:t>
            </a:r>
            <a:r>
              <a:rPr lang="es-ES" sz="2000" dirty="0"/>
              <a:t>)</a:t>
            </a:r>
          </a:p>
          <a:p>
            <a:r>
              <a:rPr lang="es-ES" sz="2000" dirty="0"/>
              <a:t>Orozco Cruz, Ricardo			 (</a:t>
            </a:r>
            <a:r>
              <a:rPr lang="es-ES" sz="2000" dirty="0">
                <a:hlinkClick r:id="rId11"/>
              </a:rPr>
              <a:t>rorozco@uv.mx</a:t>
            </a:r>
            <a:r>
              <a:rPr lang="es-ES" sz="2000" dirty="0"/>
              <a:t>)</a:t>
            </a:r>
            <a:r>
              <a:rPr lang="es-ES" dirty="0">
                <a:latin typeface="Times New Roman" panose="02020603050405020304" pitchFamily="18" charset="0"/>
                <a:ea typeface="Carlito"/>
                <a:cs typeface="Carlito"/>
              </a:rPr>
              <a:t> </a:t>
            </a:r>
            <a:endParaRPr lang="es-MX" dirty="0">
              <a:latin typeface="Carlito"/>
              <a:ea typeface="Carlito"/>
              <a:cs typeface="Carlito"/>
            </a:endParaRPr>
          </a:p>
          <a:p>
            <a:r>
              <a:rPr lang="es-ES" sz="2000" dirty="0">
                <a:latin typeface="Carlito"/>
                <a:ea typeface="Carlito"/>
                <a:cs typeface="Carlito"/>
              </a:rPr>
              <a:t>Solís Bravo, Gregorio			 (</a:t>
            </a:r>
            <a:r>
              <a:rPr lang="es-ES" sz="2000" dirty="0">
                <a:latin typeface="Carlito"/>
                <a:ea typeface="Carlito"/>
                <a:cs typeface="Carlito"/>
                <a:hlinkClick r:id="rId12"/>
              </a:rPr>
              <a:t>gsolis@uv.mx</a:t>
            </a:r>
            <a:r>
              <a:rPr lang="es-ES" sz="2000" dirty="0">
                <a:latin typeface="Carlito"/>
                <a:ea typeface="Carlito"/>
                <a:cs typeface="Carlito"/>
              </a:rPr>
              <a:t>)</a:t>
            </a:r>
          </a:p>
          <a:p>
            <a:r>
              <a:rPr lang="es-ES" sz="2400" dirty="0"/>
              <a:t>Zamora Peredo, Luis			 (</a:t>
            </a:r>
            <a:r>
              <a:rPr lang="es-ES" sz="2400" dirty="0">
                <a:hlinkClick r:id="rId13"/>
              </a:rPr>
              <a:t>luiszamora@uv.mx</a:t>
            </a:r>
            <a:r>
              <a:rPr lang="es-ES" sz="2400" dirty="0"/>
              <a:t>)</a:t>
            </a:r>
          </a:p>
          <a:p>
            <a:endParaRPr lang="es-ES" sz="2400" dirty="0"/>
          </a:p>
          <a:p>
            <a:endParaRPr lang="es-MX" dirty="0"/>
          </a:p>
        </p:txBody>
      </p:sp>
    </p:spTree>
    <p:extLst>
      <p:ext uri="{BB962C8B-B14F-4D97-AF65-F5344CB8AC3E}">
        <p14:creationId xmlns:p14="http://schemas.microsoft.com/office/powerpoint/2010/main" val="2063436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335680" y="473122"/>
            <a:ext cx="1018120" cy="1109568"/>
          </a:xfrm>
          <a:prstGeom prst="rect">
            <a:avLst/>
          </a:prstGeom>
        </p:spPr>
      </p:pic>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pPr algn="just"/>
            <a:r>
              <a:rPr lang="es-MX" dirty="0"/>
              <a:t>Debes saber que existen 4 tipos de Tutorías: </a:t>
            </a:r>
          </a:p>
          <a:p>
            <a:pPr algn="just"/>
            <a:r>
              <a:rPr lang="es-MX" dirty="0"/>
              <a:t>1.- la Tutoría Académica</a:t>
            </a:r>
          </a:p>
          <a:p>
            <a:pPr algn="just"/>
            <a:r>
              <a:rPr lang="es-MX" dirty="0"/>
              <a:t>2.- La enseñanza tutorial que contempla Programas de Apoyo a la Formación Integral del Estudiante (PAFI),</a:t>
            </a:r>
          </a:p>
          <a:p>
            <a:pPr algn="just"/>
            <a:r>
              <a:rPr lang="es-MX" dirty="0"/>
              <a:t>3.- La Tutoría para la apreciación artística</a:t>
            </a:r>
          </a:p>
          <a:p>
            <a:pPr algn="just"/>
            <a:r>
              <a:rPr lang="es-MX" dirty="0"/>
              <a:t>4.- La Tutoría para la Investigación, todas ayudan a tu formación integral.</a:t>
            </a:r>
          </a:p>
        </p:txBody>
      </p:sp>
    </p:spTree>
    <p:extLst>
      <p:ext uri="{BB962C8B-B14F-4D97-AF65-F5344CB8AC3E}">
        <p14:creationId xmlns:p14="http://schemas.microsoft.com/office/powerpoint/2010/main" val="4189477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620103" y="459870"/>
            <a:ext cx="1018120" cy="1109568"/>
          </a:xfrm>
          <a:prstGeom prst="rect">
            <a:avLst/>
          </a:prstGeom>
        </p:spPr>
      </p:pic>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pPr marL="0" indent="0">
              <a:buNone/>
            </a:pPr>
            <a:r>
              <a:rPr lang="es-MX" dirty="0"/>
              <a:t>¿Sabías que tienes derecho a recibir al menos 3 sesiones de tutorías en cada período escolar?</a:t>
            </a:r>
          </a:p>
          <a:p>
            <a:pPr marL="0" indent="0">
              <a:buNone/>
            </a:pPr>
            <a:endParaRPr lang="es-MX" dirty="0"/>
          </a:p>
          <a:p>
            <a:pPr marL="0" indent="0">
              <a:buNone/>
            </a:pPr>
            <a:endParaRPr lang="es-MX" dirty="0"/>
          </a:p>
        </p:txBody>
      </p:sp>
      <p:pic>
        <p:nvPicPr>
          <p:cNvPr id="6" name="Imagen 5" descr="Imagen que contiene persona, interior, hombre, mujer&#10;&#10;Descripción generada automáticamente">
            <a:extLst>
              <a:ext uri="{FF2B5EF4-FFF2-40B4-BE49-F238E27FC236}">
                <a16:creationId xmlns:a16="http://schemas.microsoft.com/office/drawing/2014/main" id="{4C582F14-4914-4C9E-A59C-B5BF668539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939" y="3273287"/>
            <a:ext cx="3360000" cy="2520000"/>
          </a:xfrm>
          <a:prstGeom prst="rect">
            <a:avLst/>
          </a:prstGeom>
        </p:spPr>
      </p:pic>
      <p:pic>
        <p:nvPicPr>
          <p:cNvPr id="8" name="Imagen 7">
            <a:extLst>
              <a:ext uri="{FF2B5EF4-FFF2-40B4-BE49-F238E27FC236}">
                <a16:creationId xmlns:a16="http://schemas.microsoft.com/office/drawing/2014/main" id="{D29D3BCC-4DA7-4056-830E-D519202824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9163" y="3273287"/>
            <a:ext cx="4480000" cy="2520000"/>
          </a:xfrm>
          <a:prstGeom prst="rect">
            <a:avLst/>
          </a:prstGeom>
        </p:spPr>
      </p:pic>
    </p:spTree>
    <p:extLst>
      <p:ext uri="{BB962C8B-B14F-4D97-AF65-F5344CB8AC3E}">
        <p14:creationId xmlns:p14="http://schemas.microsoft.com/office/powerpoint/2010/main" val="2614453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189029" y="581120"/>
            <a:ext cx="1018120" cy="1109568"/>
          </a:xfrm>
          <a:prstGeom prst="rect">
            <a:avLst/>
          </a:prstGeom>
        </p:spPr>
      </p:pic>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normAutofit lnSpcReduction="10000"/>
          </a:bodyPr>
          <a:lstStyle/>
          <a:p>
            <a:pPr marL="0" indent="0" algn="just">
              <a:buNone/>
            </a:pPr>
            <a:r>
              <a:rPr lang="es-MX" dirty="0"/>
              <a:t>Conoce el Área de Formación Básica General (AFBG) que tiene como propósito promover que los estudiantes universitarios alcancen un nivel analítico y crítico en las competencias de comunicación y autoaprendizaje. Abarca talleres enfocados al manejo de idiomas, pensamiento crítico, digitalización y lectura y redacción. Esta es un área sumamente importante ya que debe ser acreditada dentro del primer 50% de créditos de tu plan de estudios. Es importante que sepas que puedes realizar exámenes por competencias, para liberar experiencias educativas del Área de Formación Básica General, toma nota de ello.</a:t>
            </a:r>
          </a:p>
          <a:p>
            <a:pPr marL="0" indent="0" algn="just">
              <a:buNone/>
            </a:pPr>
            <a:endParaRPr lang="es-MX" dirty="0"/>
          </a:p>
          <a:p>
            <a:pPr marL="0" indent="0" algn="just">
              <a:buNone/>
            </a:pPr>
            <a:r>
              <a:rPr lang="es-MX" dirty="0"/>
              <a:t>Sitio web: https://www.uv.mx/afbg/</a:t>
            </a:r>
          </a:p>
          <a:p>
            <a:pPr algn="just"/>
            <a:endParaRPr lang="es-MX" dirty="0"/>
          </a:p>
        </p:txBody>
      </p:sp>
    </p:spTree>
    <p:extLst>
      <p:ext uri="{BB962C8B-B14F-4D97-AF65-F5344CB8AC3E}">
        <p14:creationId xmlns:p14="http://schemas.microsoft.com/office/powerpoint/2010/main" val="555057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335680" y="648589"/>
            <a:ext cx="1018120" cy="1109568"/>
          </a:xfrm>
          <a:prstGeom prst="rect">
            <a:avLst/>
          </a:prstGeom>
        </p:spPr>
      </p:pic>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pPr marL="0" indent="0" algn="just">
              <a:buNone/>
            </a:pPr>
            <a:r>
              <a:rPr lang="es-MX" dirty="0"/>
              <a:t>Debes conocer las oportunidades para acreditar las experiencias educativas en todas las áreas que contempla tu plan de estudios, consulta el Estatuto de los alumnos para conocer tus derechos y obligaciones:</a:t>
            </a:r>
          </a:p>
          <a:p>
            <a:pPr marL="0" indent="0" algn="just">
              <a:buNone/>
            </a:pPr>
            <a:endParaRPr lang="es-MX" dirty="0"/>
          </a:p>
          <a:p>
            <a:pPr marL="0" indent="0" algn="just">
              <a:buNone/>
            </a:pPr>
            <a:r>
              <a:rPr lang="es-MX" dirty="0"/>
              <a:t>Sitio web: https://www.uv.mx/estudiantes/estatuto/</a:t>
            </a:r>
          </a:p>
        </p:txBody>
      </p:sp>
    </p:spTree>
    <p:extLst>
      <p:ext uri="{BB962C8B-B14F-4D97-AF65-F5344CB8AC3E}">
        <p14:creationId xmlns:p14="http://schemas.microsoft.com/office/powerpoint/2010/main" val="2896553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335680" y="473122"/>
            <a:ext cx="1018120" cy="1109568"/>
          </a:xfrm>
          <a:prstGeom prst="rect">
            <a:avLst/>
          </a:prstGeom>
        </p:spPr>
      </p:pic>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pPr marL="0" indent="0" algn="just">
              <a:buNone/>
            </a:pPr>
            <a:r>
              <a:rPr lang="es-MX" dirty="0"/>
              <a:t>Existe el Área de Formación de elección libre (AFEL), que abarca actividades deportivas, de artes y de difusión cultural, contempla experiencias educativas que coadyuvan a tu formación integral.</a:t>
            </a:r>
          </a:p>
          <a:p>
            <a:pPr algn="just"/>
            <a:endParaRPr lang="es-MX" dirty="0"/>
          </a:p>
          <a:p>
            <a:pPr marL="0" indent="0" algn="just">
              <a:buNone/>
            </a:pPr>
            <a:r>
              <a:rPr lang="es-MX" dirty="0"/>
              <a:t>https://www.uv.mx/formacionintegral/afel/alternativas-para-obtener-creditos/</a:t>
            </a:r>
          </a:p>
        </p:txBody>
      </p:sp>
    </p:spTree>
    <p:extLst>
      <p:ext uri="{BB962C8B-B14F-4D97-AF65-F5344CB8AC3E}">
        <p14:creationId xmlns:p14="http://schemas.microsoft.com/office/powerpoint/2010/main" val="2646101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335680" y="473122"/>
            <a:ext cx="1018120" cy="1109568"/>
          </a:xfrm>
          <a:prstGeom prst="rect">
            <a:avLst/>
          </a:prstGeom>
        </p:spPr>
      </p:pic>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normAutofit fontScale="92500" lnSpcReduction="20000"/>
          </a:bodyPr>
          <a:lstStyle/>
          <a:p>
            <a:pPr marL="0" indent="0" algn="just">
              <a:buNone/>
            </a:pPr>
            <a:r>
              <a:rPr lang="es-MX" dirty="0"/>
              <a:t>Visita las páginas de la región Veracruz y de tu dependencia, mantente informado.</a:t>
            </a:r>
          </a:p>
          <a:p>
            <a:pPr algn="just"/>
            <a:endParaRPr lang="es-MX" dirty="0"/>
          </a:p>
          <a:p>
            <a:pPr algn="just"/>
            <a:r>
              <a:rPr lang="es-MX" dirty="0"/>
              <a:t>Región Veracruz: </a:t>
            </a:r>
          </a:p>
          <a:p>
            <a:pPr marL="0" indent="0" algn="just">
              <a:buNone/>
            </a:pPr>
            <a:r>
              <a:rPr lang="es-MX" dirty="0"/>
              <a:t>Facebook: UV Región Veracruz</a:t>
            </a:r>
          </a:p>
          <a:p>
            <a:pPr marL="0" indent="0" algn="just">
              <a:buNone/>
            </a:pPr>
            <a:endParaRPr lang="es-MX" dirty="0"/>
          </a:p>
          <a:p>
            <a:pPr algn="just"/>
            <a:r>
              <a:rPr lang="es-MX" dirty="0"/>
              <a:t>Facultad de Ciencias Químicas:</a:t>
            </a:r>
          </a:p>
          <a:p>
            <a:pPr marL="0" indent="0" algn="just">
              <a:buNone/>
            </a:pPr>
            <a:r>
              <a:rPr lang="es-MX" dirty="0"/>
              <a:t>Facebook - </a:t>
            </a:r>
            <a:r>
              <a:rPr lang="es-MX" dirty="0" err="1"/>
              <a:t>Luzio</a:t>
            </a:r>
            <a:r>
              <a:rPr lang="es-MX" dirty="0"/>
              <a:t> </a:t>
            </a:r>
            <a:r>
              <a:rPr lang="es-MX" dirty="0" err="1"/>
              <a:t>Fcq</a:t>
            </a:r>
            <a:endParaRPr lang="es-MX" dirty="0"/>
          </a:p>
          <a:p>
            <a:pPr marL="0" indent="0" algn="just">
              <a:buNone/>
            </a:pPr>
            <a:endParaRPr lang="es-MX" dirty="0"/>
          </a:p>
          <a:p>
            <a:pPr algn="just"/>
            <a:r>
              <a:rPr lang="es-MX" dirty="0"/>
              <a:t>Ingeniería Metalúrgica y Ciencias de los Materiales:</a:t>
            </a:r>
          </a:p>
          <a:p>
            <a:pPr marL="0" indent="0" algn="just">
              <a:buNone/>
            </a:pPr>
            <a:r>
              <a:rPr lang="es-MX" dirty="0"/>
              <a:t>Facebook: </a:t>
            </a:r>
            <a:r>
              <a:rPr lang="es-MX" dirty="0" err="1"/>
              <a:t>Imcm</a:t>
            </a:r>
            <a:r>
              <a:rPr lang="es-MX" dirty="0"/>
              <a:t> UV, Tutorías </a:t>
            </a:r>
            <a:r>
              <a:rPr lang="es-MX" dirty="0" err="1"/>
              <a:t>Imcm</a:t>
            </a:r>
            <a:endParaRPr lang="es-MX" dirty="0"/>
          </a:p>
          <a:p>
            <a:pPr marL="0" indent="0" algn="just">
              <a:buNone/>
            </a:pPr>
            <a:endParaRPr lang="es-MX" dirty="0"/>
          </a:p>
        </p:txBody>
      </p:sp>
    </p:spTree>
    <p:extLst>
      <p:ext uri="{BB962C8B-B14F-4D97-AF65-F5344CB8AC3E}">
        <p14:creationId xmlns:p14="http://schemas.microsoft.com/office/powerpoint/2010/main" val="348865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149840" y="567422"/>
            <a:ext cx="1018120" cy="1109568"/>
          </a:xfrm>
          <a:prstGeom prst="rect">
            <a:avLst/>
          </a:prstGeom>
        </p:spPr>
      </p:pic>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pPr marL="0" indent="0" algn="just">
              <a:buNone/>
            </a:pPr>
            <a:r>
              <a:rPr lang="es-MX" dirty="0"/>
              <a:t>Existe el Programa de Internacionalización y Movilidad, una gran oportunidad, considéralo.</a:t>
            </a:r>
          </a:p>
          <a:p>
            <a:pPr marL="0" indent="0" algn="just">
              <a:buNone/>
            </a:pPr>
            <a:endParaRPr lang="es-MX" dirty="0"/>
          </a:p>
          <a:p>
            <a:pPr algn="just"/>
            <a:r>
              <a:rPr lang="es-MX" dirty="0"/>
              <a:t>Sitio web: </a:t>
            </a:r>
            <a:r>
              <a:rPr lang="es-MX" dirty="0">
                <a:solidFill>
                  <a:schemeClr val="tx1">
                    <a:lumMod val="95000"/>
                    <a:lumOff val="5000"/>
                  </a:schemeClr>
                </a:solidFill>
              </a:rPr>
              <a:t>https://www.uv.mx/movilidad/</a:t>
            </a:r>
          </a:p>
          <a:p>
            <a:pPr marL="0" indent="0" algn="just">
              <a:buNone/>
            </a:pPr>
            <a:endParaRPr lang="es-MX" dirty="0"/>
          </a:p>
          <a:p>
            <a:pPr algn="just"/>
            <a:r>
              <a:rPr lang="es-MX" dirty="0"/>
              <a:t>Facebook: UV Movilidad Veracruz, Movilidad FCQ Veracruz</a:t>
            </a:r>
          </a:p>
          <a:p>
            <a:pPr marL="0" indent="0" algn="just">
              <a:buNone/>
            </a:pPr>
            <a:endParaRPr lang="es-MX" dirty="0"/>
          </a:p>
          <a:p>
            <a:pPr marL="0" indent="0" algn="just">
              <a:buNone/>
            </a:pPr>
            <a:endParaRPr lang="es-MX" dirty="0"/>
          </a:p>
        </p:txBody>
      </p:sp>
    </p:spTree>
    <p:extLst>
      <p:ext uri="{BB962C8B-B14F-4D97-AF65-F5344CB8AC3E}">
        <p14:creationId xmlns:p14="http://schemas.microsoft.com/office/powerpoint/2010/main" val="257406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189029" y="473122"/>
            <a:ext cx="1018120" cy="1109568"/>
          </a:xfrm>
          <a:prstGeom prst="rect">
            <a:avLst/>
          </a:prstGeom>
        </p:spPr>
      </p:pic>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pPr marL="0" indent="0">
              <a:buNone/>
            </a:pPr>
            <a:r>
              <a:rPr lang="es-MX" dirty="0"/>
              <a:t>Conoce el programa de Vinculación que te ofrece la UV con entidades acorde a tu profesión.</a:t>
            </a:r>
          </a:p>
          <a:p>
            <a:pPr marL="0" indent="0">
              <a:buNone/>
            </a:pPr>
            <a:endParaRPr lang="es-MX" dirty="0"/>
          </a:p>
          <a:p>
            <a:pPr marL="0" indent="0">
              <a:buNone/>
            </a:pPr>
            <a:r>
              <a:rPr lang="es-MX" dirty="0">
                <a:solidFill>
                  <a:schemeClr val="tx1">
                    <a:lumMod val="95000"/>
                    <a:lumOff val="5000"/>
                  </a:schemeClr>
                </a:solidFill>
              </a:rPr>
              <a:t>Sitio web: https://www.uv.mx/vinculación/</a:t>
            </a:r>
          </a:p>
          <a:p>
            <a:pPr marL="0" indent="0">
              <a:buNone/>
            </a:pPr>
            <a:endParaRPr lang="es-MX" dirty="0"/>
          </a:p>
          <a:p>
            <a:pPr marL="0" indent="0">
              <a:buNone/>
            </a:pPr>
            <a:endParaRPr lang="es-MX" dirty="0"/>
          </a:p>
        </p:txBody>
      </p:sp>
      <p:pic>
        <p:nvPicPr>
          <p:cNvPr id="8" name="Imagen 7" descr="Dos colegas planificando en un tablero con notas adhesivas">
            <a:extLst>
              <a:ext uri="{FF2B5EF4-FFF2-40B4-BE49-F238E27FC236}">
                <a16:creationId xmlns:a16="http://schemas.microsoft.com/office/drawing/2014/main" id="{02BCDB8D-B220-422F-9EF0-C2CAA43FE8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2879" y="3864878"/>
            <a:ext cx="3778155" cy="2520000"/>
          </a:xfrm>
          <a:prstGeom prst="rect">
            <a:avLst/>
          </a:prstGeom>
        </p:spPr>
      </p:pic>
      <p:pic>
        <p:nvPicPr>
          <p:cNvPr id="10" name="Imagen 9" descr="Ingeniero con linterna inspecciona un cilindro de acero">
            <a:extLst>
              <a:ext uri="{FF2B5EF4-FFF2-40B4-BE49-F238E27FC236}">
                <a16:creationId xmlns:a16="http://schemas.microsoft.com/office/drawing/2014/main" id="{8C3ECEA9-8D17-4F56-9F91-40FD8BB661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3864878"/>
            <a:ext cx="3780923" cy="2520000"/>
          </a:xfrm>
          <a:prstGeom prst="rect">
            <a:avLst/>
          </a:prstGeom>
        </p:spPr>
      </p:pic>
    </p:spTree>
    <p:extLst>
      <p:ext uri="{BB962C8B-B14F-4D97-AF65-F5344CB8AC3E}">
        <p14:creationId xmlns:p14="http://schemas.microsoft.com/office/powerpoint/2010/main" val="3553446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365125"/>
            <a:ext cx="10515600" cy="5996486"/>
          </a:xfrm>
        </p:spPr>
        <p:txBody>
          <a:bodyPr>
            <a:normAutofit/>
          </a:bodyPr>
          <a:lstStyle/>
          <a:p>
            <a:pPr algn="ctr"/>
            <a:r>
              <a:rPr lang="es-MX" dirty="0" smtClean="0">
                <a:latin typeface="Algerian" panose="04020705040A02060702" pitchFamily="82" charset="0"/>
              </a:rPr>
              <a:t>PROGRAMA “EL A- B- C DE LA TUTORÍA”</a:t>
            </a:r>
            <a:br>
              <a:rPr lang="es-MX" dirty="0" smtClean="0">
                <a:latin typeface="Algerian" panose="04020705040A02060702" pitchFamily="82" charset="0"/>
              </a:rPr>
            </a:br>
            <a:r>
              <a:rPr lang="es-MX" dirty="0" smtClean="0">
                <a:latin typeface="Algerian" panose="04020705040A02060702" pitchFamily="82" charset="0"/>
              </a:rPr>
              <a:t>FACULTAD DE CIENCIAS QUÍMICAS</a:t>
            </a:r>
            <a:br>
              <a:rPr lang="es-MX" dirty="0" smtClean="0">
                <a:latin typeface="Algerian" panose="04020705040A02060702" pitchFamily="82" charset="0"/>
              </a:rPr>
            </a:br>
            <a:r>
              <a:rPr lang="es-MX" dirty="0" smtClean="0">
                <a:latin typeface="Algerian" panose="04020705040A02060702" pitchFamily="82" charset="0"/>
              </a:rPr>
              <a:t>REGIÓN VERACRUZ</a:t>
            </a:r>
            <a:endParaRPr lang="es-MX" dirty="0">
              <a:latin typeface="Algerian" panose="04020705040A02060702" pitchFamily="82" charset="0"/>
            </a:endParaRPr>
          </a:p>
        </p:txBody>
      </p:sp>
      <p:pic>
        <p:nvPicPr>
          <p:cNvPr id="5" name="Imagen 4"/>
          <p:cNvPicPr>
            <a:picLocks noChangeAspect="1"/>
          </p:cNvPicPr>
          <p:nvPr/>
        </p:nvPicPr>
        <p:blipFill>
          <a:blip r:embed="rId2"/>
          <a:stretch>
            <a:fillRect/>
          </a:stretch>
        </p:blipFill>
        <p:spPr>
          <a:xfrm>
            <a:off x="1777252" y="4450695"/>
            <a:ext cx="8395447" cy="2164399"/>
          </a:xfrm>
          <a:prstGeom prst="rect">
            <a:avLst/>
          </a:prstGeom>
        </p:spPr>
      </p:pic>
      <p:pic>
        <p:nvPicPr>
          <p:cNvPr id="6" name="Imagen 5"/>
          <p:cNvPicPr>
            <a:picLocks noChangeAspect="1"/>
          </p:cNvPicPr>
          <p:nvPr/>
        </p:nvPicPr>
        <p:blipFill>
          <a:blip r:embed="rId3"/>
          <a:stretch>
            <a:fillRect/>
          </a:stretch>
        </p:blipFill>
        <p:spPr>
          <a:xfrm>
            <a:off x="5465915" y="743558"/>
            <a:ext cx="1018120" cy="1109568"/>
          </a:xfrm>
          <a:prstGeom prst="rect">
            <a:avLst/>
          </a:prstGeom>
        </p:spPr>
      </p:pic>
    </p:spTree>
    <p:extLst>
      <p:ext uri="{BB962C8B-B14F-4D97-AF65-F5344CB8AC3E}">
        <p14:creationId xmlns:p14="http://schemas.microsoft.com/office/powerpoint/2010/main" val="3737075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335680" y="581120"/>
            <a:ext cx="1018120" cy="1109568"/>
          </a:xfrm>
          <a:prstGeom prst="rect">
            <a:avLst/>
          </a:prstGeom>
        </p:spPr>
      </p:pic>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pPr marL="0" indent="0">
              <a:buNone/>
            </a:pPr>
            <a:r>
              <a:rPr lang="es-MX" dirty="0"/>
              <a:t>Existe el programa de salud integral (PSI), síguelo, recuerda: “Mente sana en cuerpo sano”.</a:t>
            </a:r>
          </a:p>
          <a:p>
            <a:pPr marL="0" indent="0">
              <a:buNone/>
            </a:pPr>
            <a:endParaRPr lang="es-MX" dirty="0"/>
          </a:p>
          <a:p>
            <a:pPr marL="0" indent="0">
              <a:buNone/>
            </a:pPr>
            <a:r>
              <a:rPr lang="es-MX" dirty="0"/>
              <a:t>Facebook: Programa de Salud Integral Campus de Ingenierías </a:t>
            </a:r>
          </a:p>
        </p:txBody>
      </p:sp>
      <p:pic>
        <p:nvPicPr>
          <p:cNvPr id="10" name="Imagen 9" descr="Estetoscopio sobre fondo blanco">
            <a:extLst>
              <a:ext uri="{FF2B5EF4-FFF2-40B4-BE49-F238E27FC236}">
                <a16:creationId xmlns:a16="http://schemas.microsoft.com/office/drawing/2014/main" id="{805FF507-F4C5-4900-B81A-6DAE1B4360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2991" y="4001294"/>
            <a:ext cx="3806018" cy="2520000"/>
          </a:xfrm>
          <a:prstGeom prst="rect">
            <a:avLst/>
          </a:prstGeom>
        </p:spPr>
      </p:pic>
    </p:spTree>
    <p:extLst>
      <p:ext uri="{BB962C8B-B14F-4D97-AF65-F5344CB8AC3E}">
        <p14:creationId xmlns:p14="http://schemas.microsoft.com/office/powerpoint/2010/main" val="3292375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335680" y="473122"/>
            <a:ext cx="1018120" cy="1109568"/>
          </a:xfrm>
          <a:prstGeom prst="rect">
            <a:avLst/>
          </a:prstGeom>
        </p:spPr>
      </p:pic>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pPr marL="0" indent="0" algn="just">
              <a:buNone/>
            </a:pPr>
            <a:r>
              <a:rPr lang="es-MX" dirty="0"/>
              <a:t>Conoce el programa de Sustentabilidad, revisa sus alcances en la página:</a:t>
            </a:r>
          </a:p>
          <a:p>
            <a:pPr marL="0" indent="0" algn="just">
              <a:buNone/>
            </a:pPr>
            <a:endParaRPr lang="es-MX" dirty="0"/>
          </a:p>
          <a:p>
            <a:pPr marL="0" indent="0" algn="just">
              <a:buNone/>
            </a:pPr>
            <a:r>
              <a:rPr lang="es-MX" dirty="0"/>
              <a:t>https://www.uv.mx/cosustenta/</a:t>
            </a:r>
          </a:p>
          <a:p>
            <a:pPr marL="0" indent="0" algn="just">
              <a:buNone/>
            </a:pPr>
            <a:endParaRPr lang="es-MX" dirty="0"/>
          </a:p>
        </p:txBody>
      </p:sp>
      <p:pic>
        <p:nvPicPr>
          <p:cNvPr id="6" name="Imagen 5" descr="Sección transversal de una planta joven y de las raíces">
            <a:extLst>
              <a:ext uri="{FF2B5EF4-FFF2-40B4-BE49-F238E27FC236}">
                <a16:creationId xmlns:a16="http://schemas.microsoft.com/office/drawing/2014/main" id="{EAC0A3D4-549A-477F-910A-CCC2351822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2172" y="3715955"/>
            <a:ext cx="3527655" cy="2520000"/>
          </a:xfrm>
          <a:prstGeom prst="rect">
            <a:avLst/>
          </a:prstGeom>
        </p:spPr>
      </p:pic>
    </p:spTree>
    <p:extLst>
      <p:ext uri="{BB962C8B-B14F-4D97-AF65-F5344CB8AC3E}">
        <p14:creationId xmlns:p14="http://schemas.microsoft.com/office/powerpoint/2010/main" val="2445493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335680" y="473122"/>
            <a:ext cx="1018120" cy="1109568"/>
          </a:xfrm>
          <a:prstGeom prst="rect">
            <a:avLst/>
          </a:prstGeom>
        </p:spPr>
      </p:pic>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pPr marL="0" indent="0" algn="just">
              <a:buNone/>
            </a:pPr>
            <a:r>
              <a:rPr lang="es-MX" dirty="0"/>
              <a:t>Existe el programa de Equidad de Género, entérate de su operación.</a:t>
            </a:r>
          </a:p>
          <a:p>
            <a:pPr marL="0" indent="0" algn="just">
              <a:buNone/>
            </a:pPr>
            <a:endParaRPr lang="es-MX" dirty="0"/>
          </a:p>
          <a:p>
            <a:pPr algn="just"/>
            <a:r>
              <a:rPr lang="es-MX" dirty="0"/>
              <a:t>Sitio web: https://www.uv.mx/uge/</a:t>
            </a:r>
          </a:p>
          <a:p>
            <a:pPr algn="just"/>
            <a:endParaRPr lang="es-MX" dirty="0"/>
          </a:p>
          <a:p>
            <a:pPr algn="just"/>
            <a:r>
              <a:rPr lang="es-MX" dirty="0"/>
              <a:t>Facebook: Equidad de Género Región Veracruz</a:t>
            </a:r>
          </a:p>
          <a:p>
            <a:pPr marL="0" indent="0" algn="just">
              <a:buNone/>
            </a:pPr>
            <a:endParaRPr lang="es-MX" dirty="0"/>
          </a:p>
          <a:p>
            <a:pPr marL="0" indent="0" algn="just">
              <a:buNone/>
            </a:pPr>
            <a:endParaRPr lang="es-MX" dirty="0"/>
          </a:p>
        </p:txBody>
      </p:sp>
      <p:pic>
        <p:nvPicPr>
          <p:cNvPr id="10" name="Picture 2" descr="Soñar con una Balanza | Que significa">
            <a:extLst>
              <a:ext uri="{FF2B5EF4-FFF2-40B4-BE49-F238E27FC236}">
                <a16:creationId xmlns:a16="http://schemas.microsoft.com/office/drawing/2014/main" id="{E7EBE349-65A0-4B31-BA61-C6B4500C76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842" t="8478" r="11161" b="8478"/>
          <a:stretch/>
        </p:blipFill>
        <p:spPr bwMode="auto">
          <a:xfrm>
            <a:off x="8983021" y="4016963"/>
            <a:ext cx="2370779"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860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a:xfrm>
            <a:off x="838200" y="1798685"/>
            <a:ext cx="10515600" cy="4351338"/>
          </a:xfrm>
        </p:spPr>
        <p:txBody>
          <a:bodyPr/>
          <a:lstStyle/>
          <a:p>
            <a:pPr marL="0" indent="0" algn="just">
              <a:buNone/>
            </a:pPr>
            <a:r>
              <a:rPr lang="es-MX" dirty="0"/>
              <a:t>¿Sabías que existe un programa de Inclusión? ¡Conócelo!, es indispensable su adopción.</a:t>
            </a:r>
          </a:p>
          <a:p>
            <a:pPr marL="0" indent="0" algn="just">
              <a:buNone/>
            </a:pPr>
            <a:endParaRPr lang="es-MX" dirty="0"/>
          </a:p>
          <a:p>
            <a:pPr marL="0" indent="0" algn="just">
              <a:buNone/>
            </a:pPr>
            <a:r>
              <a:rPr lang="es-MX" dirty="0"/>
              <a:t>Sitio web: https://www.uv.mx/edu-cont/general/la-universidad-inclusiva-estrategias-de-inclusion/</a:t>
            </a:r>
          </a:p>
          <a:p>
            <a:pPr marL="0" indent="0" algn="just">
              <a:buNone/>
            </a:pPr>
            <a:endParaRPr lang="es-MX" dirty="0"/>
          </a:p>
          <a:p>
            <a:pPr marL="0" indent="0" algn="just">
              <a:buNone/>
            </a:pPr>
            <a:endParaRPr lang="es-MX" dirty="0"/>
          </a:p>
        </p:txBody>
      </p:sp>
      <p:pic>
        <p:nvPicPr>
          <p:cNvPr id="4" name="Imagen 3"/>
          <p:cNvPicPr>
            <a:picLocks noChangeAspect="1"/>
          </p:cNvPicPr>
          <p:nvPr/>
        </p:nvPicPr>
        <p:blipFill>
          <a:blip r:embed="rId2"/>
          <a:stretch>
            <a:fillRect/>
          </a:stretch>
        </p:blipFill>
        <p:spPr>
          <a:xfrm>
            <a:off x="10041374" y="473122"/>
            <a:ext cx="1018120" cy="1109568"/>
          </a:xfrm>
          <a:prstGeom prst="rect">
            <a:avLst/>
          </a:prstGeom>
        </p:spPr>
      </p:pic>
      <p:pic>
        <p:nvPicPr>
          <p:cNvPr id="6" name="Imagen 5" descr="Numerosas manos levantadas y listas para responder una pregunta">
            <a:extLst>
              <a:ext uri="{FF2B5EF4-FFF2-40B4-BE49-F238E27FC236}">
                <a16:creationId xmlns:a16="http://schemas.microsoft.com/office/drawing/2014/main" id="{FA5FFBEC-D23B-401A-80F4-B3FBEFC5ED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8409" y="3864878"/>
            <a:ext cx="3775391" cy="2520000"/>
          </a:xfrm>
          <a:prstGeom prst="rect">
            <a:avLst/>
          </a:prstGeom>
        </p:spPr>
      </p:pic>
    </p:spTree>
    <p:extLst>
      <p:ext uri="{BB962C8B-B14F-4D97-AF65-F5344CB8AC3E}">
        <p14:creationId xmlns:p14="http://schemas.microsoft.com/office/powerpoint/2010/main" val="3296628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175965" y="515171"/>
            <a:ext cx="1018120" cy="1109568"/>
          </a:xfrm>
          <a:prstGeom prst="rect">
            <a:avLst/>
          </a:prstGeom>
        </p:spPr>
      </p:pic>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pPr marL="0" indent="0">
              <a:buNone/>
            </a:pPr>
            <a:r>
              <a:rPr lang="es-MX" dirty="0"/>
              <a:t>Existe un Departamento Psicopedagógico, ubícalo para que te apoye en asuntos no académicos.</a:t>
            </a:r>
          </a:p>
          <a:p>
            <a:pPr marL="0" indent="0">
              <a:buNone/>
            </a:pPr>
            <a:endParaRPr lang="es-MX" dirty="0"/>
          </a:p>
          <a:p>
            <a:pPr marL="0" indent="0">
              <a:buNone/>
            </a:pPr>
            <a:r>
              <a:rPr lang="es-MX" dirty="0"/>
              <a:t>Facebook: Depto. Psicopedagógico de FIMCN Y FCQ.</a:t>
            </a:r>
          </a:p>
        </p:txBody>
      </p:sp>
      <p:pic>
        <p:nvPicPr>
          <p:cNvPr id="6" name="Imagen 5" descr="Mesa rosas con artículos para doctores">
            <a:extLst>
              <a:ext uri="{FF2B5EF4-FFF2-40B4-BE49-F238E27FC236}">
                <a16:creationId xmlns:a16="http://schemas.microsoft.com/office/drawing/2014/main" id="{F4E0F355-0116-49D0-874F-A9961852A1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5538" y="3791900"/>
            <a:ext cx="3780923" cy="2520000"/>
          </a:xfrm>
          <a:prstGeom prst="rect">
            <a:avLst/>
          </a:prstGeom>
        </p:spPr>
      </p:pic>
    </p:spTree>
    <p:extLst>
      <p:ext uri="{BB962C8B-B14F-4D97-AF65-F5344CB8AC3E}">
        <p14:creationId xmlns:p14="http://schemas.microsoft.com/office/powerpoint/2010/main" val="4077451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489474" y="365125"/>
            <a:ext cx="1018120" cy="1109568"/>
          </a:xfrm>
          <a:prstGeom prst="rect">
            <a:avLst/>
          </a:prstGeom>
        </p:spPr>
      </p:pic>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pPr marL="0" indent="0">
              <a:buNone/>
            </a:pPr>
            <a:r>
              <a:rPr lang="es-MX" dirty="0"/>
              <a:t>Existe un programa de seguimiento de egresados… ¡No lo olvides!</a:t>
            </a:r>
          </a:p>
          <a:p>
            <a:pPr marL="0" indent="0">
              <a:buNone/>
            </a:pPr>
            <a:endParaRPr lang="es-MX" dirty="0"/>
          </a:p>
          <a:p>
            <a:pPr marL="0" indent="0">
              <a:buNone/>
            </a:pPr>
            <a:r>
              <a:rPr lang="es-MX" dirty="0"/>
              <a:t>Sitio web: https://www.uv.mx/egresados/</a:t>
            </a:r>
          </a:p>
          <a:p>
            <a:pPr marL="0" indent="0">
              <a:buNone/>
            </a:pPr>
            <a:endParaRPr lang="es-MX" dirty="0"/>
          </a:p>
          <a:p>
            <a:pPr marL="0" indent="0">
              <a:buNone/>
            </a:pPr>
            <a:endParaRPr lang="es-MX" dirty="0"/>
          </a:p>
        </p:txBody>
      </p:sp>
      <p:pic>
        <p:nvPicPr>
          <p:cNvPr id="6" name="Imagen 5" descr="Estudiantes universitarios en una graduación">
            <a:extLst>
              <a:ext uri="{FF2B5EF4-FFF2-40B4-BE49-F238E27FC236}">
                <a16:creationId xmlns:a16="http://schemas.microsoft.com/office/drawing/2014/main" id="{9A233724-42CB-425F-98D0-C5408EEE5E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6000" y="3656963"/>
            <a:ext cx="3780000" cy="2520000"/>
          </a:xfrm>
          <a:prstGeom prst="rect">
            <a:avLst/>
          </a:prstGeom>
        </p:spPr>
      </p:pic>
    </p:spTree>
    <p:extLst>
      <p:ext uri="{BB962C8B-B14F-4D97-AF65-F5344CB8AC3E}">
        <p14:creationId xmlns:p14="http://schemas.microsoft.com/office/powerpoint/2010/main" val="1257563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335680" y="286113"/>
            <a:ext cx="1018120" cy="1109568"/>
          </a:xfrm>
          <a:prstGeom prst="rect">
            <a:avLst/>
          </a:prstGeom>
        </p:spPr>
      </p:pic>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pPr marL="0" indent="0" algn="just">
              <a:buNone/>
            </a:pPr>
            <a:r>
              <a:rPr lang="es-MX" dirty="0"/>
              <a:t>¿Sabes que puedes fungir como “monitor” en apoyo a las tutorías? Busca las bases de participación.</a:t>
            </a:r>
          </a:p>
          <a:p>
            <a:pPr marL="0" indent="0" algn="just">
              <a:buNone/>
            </a:pPr>
            <a:endParaRPr lang="es-MX" dirty="0"/>
          </a:p>
          <a:p>
            <a:pPr marL="0" indent="0" algn="just">
              <a:buNone/>
            </a:pPr>
            <a:r>
              <a:rPr lang="es-MX" dirty="0"/>
              <a:t>Sitio web: https://www.uv.mx/formacionintegral/category/programa-de-monitores/</a:t>
            </a:r>
          </a:p>
          <a:p>
            <a:pPr marL="0" indent="0" algn="just">
              <a:buNone/>
            </a:pPr>
            <a:endParaRPr lang="es-MX" dirty="0"/>
          </a:p>
        </p:txBody>
      </p:sp>
      <p:pic>
        <p:nvPicPr>
          <p:cNvPr id="6" name="Imagen 5" descr="Grupo de personas que unen sus manos en el centro de un círculo">
            <a:extLst>
              <a:ext uri="{FF2B5EF4-FFF2-40B4-BE49-F238E27FC236}">
                <a16:creationId xmlns:a16="http://schemas.microsoft.com/office/drawing/2014/main" id="{CE07FC26-1DE0-4654-8B24-4165DA754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5538" y="4001294"/>
            <a:ext cx="3780923" cy="2520000"/>
          </a:xfrm>
          <a:prstGeom prst="rect">
            <a:avLst/>
          </a:prstGeom>
        </p:spPr>
      </p:pic>
    </p:spTree>
    <p:extLst>
      <p:ext uri="{BB962C8B-B14F-4D97-AF65-F5344CB8AC3E}">
        <p14:creationId xmlns:p14="http://schemas.microsoft.com/office/powerpoint/2010/main" val="474251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algn="just"/>
            <a:r>
              <a:rPr lang="es-MX" dirty="0"/>
              <a:t>¿Sabías que puedes hacer uso de la biblioteca virtual para consultar acervo bibliográfico en la Unidad de Servicios Bibliotecarios y de Información: USBI? Infórmate.</a:t>
            </a:r>
          </a:p>
          <a:p>
            <a:pPr algn="just"/>
            <a:endParaRPr lang="es-MX" dirty="0"/>
          </a:p>
          <a:p>
            <a:pPr marL="0" indent="0" algn="just">
              <a:buNone/>
            </a:pPr>
            <a:r>
              <a:rPr lang="es-MX" dirty="0"/>
              <a:t>Sitio web: https://www.uv.mx/veracruz/usbi/</a:t>
            </a:r>
          </a:p>
          <a:p>
            <a:pPr marL="0" indent="0" algn="just">
              <a:buNone/>
            </a:pPr>
            <a:endParaRPr lang="es-MX" dirty="0"/>
          </a:p>
        </p:txBody>
      </p:sp>
      <p:pic>
        <p:nvPicPr>
          <p:cNvPr id="4" name="Imagen 3"/>
          <p:cNvPicPr>
            <a:picLocks noChangeAspect="1"/>
          </p:cNvPicPr>
          <p:nvPr/>
        </p:nvPicPr>
        <p:blipFill>
          <a:blip r:embed="rId2"/>
          <a:stretch>
            <a:fillRect/>
          </a:stretch>
        </p:blipFill>
        <p:spPr>
          <a:xfrm>
            <a:off x="10198128" y="473122"/>
            <a:ext cx="1018120" cy="1109568"/>
          </a:xfrm>
          <a:prstGeom prst="rect">
            <a:avLst/>
          </a:prstGeom>
        </p:spPr>
      </p:pic>
      <p:pic>
        <p:nvPicPr>
          <p:cNvPr id="6" name="Imagen 5" descr="Libros en un estante">
            <a:extLst>
              <a:ext uri="{FF2B5EF4-FFF2-40B4-BE49-F238E27FC236}">
                <a16:creationId xmlns:a16="http://schemas.microsoft.com/office/drawing/2014/main" id="{042F73B4-2526-405F-9046-423230B03E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7329" y="3705821"/>
            <a:ext cx="3786471" cy="2520000"/>
          </a:xfrm>
          <a:prstGeom prst="rect">
            <a:avLst/>
          </a:prstGeom>
        </p:spPr>
      </p:pic>
    </p:spTree>
    <p:extLst>
      <p:ext uri="{BB962C8B-B14F-4D97-AF65-F5344CB8AC3E}">
        <p14:creationId xmlns:p14="http://schemas.microsoft.com/office/powerpoint/2010/main" val="1168199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241280" y="581120"/>
            <a:ext cx="1018120" cy="1109568"/>
          </a:xfrm>
          <a:prstGeom prst="rect">
            <a:avLst/>
          </a:prstGeom>
        </p:spPr>
      </p:pic>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pPr marL="0" indent="0" algn="just">
              <a:buNone/>
            </a:pPr>
            <a:r>
              <a:rPr lang="es-MX" dirty="0"/>
              <a:t>Existe un Seguro Facultativo, verifica este servicio y mantente asegurado.</a:t>
            </a:r>
          </a:p>
          <a:p>
            <a:pPr algn="just"/>
            <a:endParaRPr lang="es-MX" dirty="0"/>
          </a:p>
          <a:p>
            <a:pPr marL="0" indent="0" algn="just">
              <a:buNone/>
            </a:pPr>
            <a:r>
              <a:rPr lang="es-MX" dirty="0"/>
              <a:t>Sitio web: https://www.uv.mx/estudiantes/seguro-facultativo/</a:t>
            </a:r>
          </a:p>
          <a:p>
            <a:pPr marL="0" indent="0" algn="just">
              <a:buNone/>
            </a:pPr>
            <a:endParaRPr lang="es-MX" dirty="0"/>
          </a:p>
        </p:txBody>
      </p:sp>
    </p:spTree>
    <p:extLst>
      <p:ext uri="{BB962C8B-B14F-4D97-AF65-F5344CB8AC3E}">
        <p14:creationId xmlns:p14="http://schemas.microsoft.com/office/powerpoint/2010/main" val="3099409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335680" y="716057"/>
            <a:ext cx="1018120" cy="1109568"/>
          </a:xfrm>
          <a:prstGeom prst="rect">
            <a:avLst/>
          </a:prstGeom>
        </p:spPr>
      </p:pic>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pPr marL="0" indent="0" algn="just">
              <a:buNone/>
            </a:pPr>
            <a:r>
              <a:rPr lang="es-MX" dirty="0"/>
              <a:t>¿Sabes que existe la defensoría de los derechos universitarios? Conoce su cobertura.</a:t>
            </a:r>
          </a:p>
          <a:p>
            <a:pPr marL="0" indent="0" algn="just">
              <a:buNone/>
            </a:pPr>
            <a:endParaRPr lang="es-MX" dirty="0"/>
          </a:p>
          <a:p>
            <a:pPr marL="0" indent="0" algn="just">
              <a:buNone/>
            </a:pPr>
            <a:r>
              <a:rPr lang="es-MX" dirty="0"/>
              <a:t>Sitio web: https://www.uv.mx/defensoria/</a:t>
            </a:r>
          </a:p>
          <a:p>
            <a:pPr marL="0" indent="0" algn="just">
              <a:buNone/>
            </a:pPr>
            <a:endParaRPr lang="es-MX" dirty="0"/>
          </a:p>
        </p:txBody>
      </p:sp>
      <p:pic>
        <p:nvPicPr>
          <p:cNvPr id="6" name="Imagen 5" descr="Gafas encima de un libro">
            <a:extLst>
              <a:ext uri="{FF2B5EF4-FFF2-40B4-BE49-F238E27FC236}">
                <a16:creationId xmlns:a16="http://schemas.microsoft.com/office/drawing/2014/main" id="{D80FD3FF-D616-4A3D-BB84-6FACCBE614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2991" y="3791900"/>
            <a:ext cx="3806018" cy="2520000"/>
          </a:xfrm>
          <a:prstGeom prst="rect">
            <a:avLst/>
          </a:prstGeom>
        </p:spPr>
      </p:pic>
    </p:spTree>
    <p:extLst>
      <p:ext uri="{BB962C8B-B14F-4D97-AF65-F5344CB8AC3E}">
        <p14:creationId xmlns:p14="http://schemas.microsoft.com/office/powerpoint/2010/main" val="994059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139083" y="473122"/>
            <a:ext cx="1018120" cy="1109568"/>
          </a:xfrm>
          <a:prstGeom prst="rect">
            <a:avLst/>
          </a:prstGeom>
        </p:spPr>
      </p:pic>
      <p:sp>
        <p:nvSpPr>
          <p:cNvPr id="2" name="Título 1"/>
          <p:cNvSpPr>
            <a:spLocks noGrp="1"/>
          </p:cNvSpPr>
          <p:nvPr>
            <p:ph type="title"/>
          </p:nvPr>
        </p:nvSpPr>
        <p:spPr/>
        <p:txBody>
          <a:bodyPr/>
          <a:lstStyle/>
          <a:p>
            <a:pPr algn="ctr"/>
            <a:r>
              <a:rPr lang="es-MX" dirty="0">
                <a:latin typeface="Bauhaus 93" panose="04030905020B02020C02" pitchFamily="82" charset="0"/>
              </a:rPr>
              <a:t>FACULTAD DE CIENCIAS QUÍMICAS</a:t>
            </a:r>
            <a:br>
              <a:rPr lang="es-MX" dirty="0">
                <a:latin typeface="Bauhaus 93" panose="04030905020B02020C02" pitchFamily="82" charset="0"/>
              </a:rPr>
            </a:br>
            <a:r>
              <a:rPr lang="es-MX" dirty="0">
                <a:latin typeface="Bauhaus 93" panose="04030905020B02020C02" pitchFamily="82" charset="0"/>
              </a:rPr>
              <a:t>REGIÓN VERACRUZ</a:t>
            </a:r>
            <a:endParaRPr lang="es-MX" dirty="0"/>
          </a:p>
        </p:txBody>
      </p:sp>
      <p:sp>
        <p:nvSpPr>
          <p:cNvPr id="3" name="Marcador de contenido 2"/>
          <p:cNvSpPr>
            <a:spLocks noGrp="1"/>
          </p:cNvSpPr>
          <p:nvPr>
            <p:ph idx="1"/>
          </p:nvPr>
        </p:nvSpPr>
        <p:spPr/>
        <p:txBody>
          <a:bodyPr/>
          <a:lstStyle/>
          <a:p>
            <a:pPr lvl="0" algn="ctr"/>
            <a:r>
              <a:rPr lang="es-MX" dirty="0">
                <a:solidFill>
                  <a:prstClr val="black"/>
                </a:solidFill>
              </a:rPr>
              <a:t>OBJETIVO GENERAL</a:t>
            </a:r>
          </a:p>
          <a:p>
            <a:pPr lvl="0" algn="ctr"/>
            <a:endParaRPr lang="es-MX" dirty="0">
              <a:solidFill>
                <a:prstClr val="black"/>
              </a:solidFill>
            </a:endParaRPr>
          </a:p>
          <a:p>
            <a:pPr lvl="0" algn="just"/>
            <a:r>
              <a:rPr lang="es-MX" dirty="0">
                <a:solidFill>
                  <a:prstClr val="black"/>
                </a:solidFill>
              </a:rPr>
              <a:t>Apoyar oportunamente a los estudiantes a resolver problemas de tipo académico, promover su autonomía y formación integral, así como contribuir a mejorar su rendimiento académico, a partir de una atención personalizada, fortaleciendo el Programa Educativo al reducir el índice de riesgo en la reprobación o deserción escolar.</a:t>
            </a:r>
          </a:p>
          <a:p>
            <a:endParaRPr lang="es-MX" dirty="0"/>
          </a:p>
        </p:txBody>
      </p:sp>
    </p:spTree>
    <p:extLst>
      <p:ext uri="{BB962C8B-B14F-4D97-AF65-F5344CB8AC3E}">
        <p14:creationId xmlns:p14="http://schemas.microsoft.com/office/powerpoint/2010/main" val="712939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335680" y="581120"/>
            <a:ext cx="1018120" cy="1109568"/>
          </a:xfrm>
          <a:prstGeom prst="rect">
            <a:avLst/>
          </a:prstGeom>
        </p:spPr>
      </p:pic>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pPr marL="0" indent="0" algn="just">
              <a:buNone/>
            </a:pPr>
            <a:r>
              <a:rPr lang="es-MX" dirty="0"/>
              <a:t>Existe el Reglamento Institucional de Tutorías, verifica los derechos y obligaciones en la tutoría.</a:t>
            </a:r>
          </a:p>
          <a:p>
            <a:pPr algn="just"/>
            <a:endParaRPr lang="es-MX" dirty="0"/>
          </a:p>
          <a:p>
            <a:pPr marL="0" indent="0" algn="just">
              <a:buNone/>
            </a:pPr>
            <a:r>
              <a:rPr lang="es-MX" dirty="0"/>
              <a:t>Sitio web: https://www.uv.mx/legislacion/files/2017/07/Tutorias-Universidad-Veracruzana.pdf</a:t>
            </a:r>
          </a:p>
        </p:txBody>
      </p:sp>
    </p:spTree>
    <p:extLst>
      <p:ext uri="{BB962C8B-B14F-4D97-AF65-F5344CB8AC3E}">
        <p14:creationId xmlns:p14="http://schemas.microsoft.com/office/powerpoint/2010/main" val="2996828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181230" y="630806"/>
            <a:ext cx="1018120" cy="1109568"/>
          </a:xfrm>
          <a:prstGeom prst="rect">
            <a:avLst/>
          </a:prstGeom>
        </p:spPr>
      </p:pic>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pPr marL="0" indent="0" algn="just">
              <a:buNone/>
            </a:pPr>
            <a:r>
              <a:rPr lang="es-MX" dirty="0"/>
              <a:t>Seguramente ya sabes que la plataforma institucional de la UV es </a:t>
            </a:r>
            <a:r>
              <a:rPr lang="es-MX" dirty="0" err="1"/>
              <a:t>Eminus</a:t>
            </a:r>
            <a:r>
              <a:rPr lang="es-MX" dirty="0"/>
              <a:t> en su versión 3.0, te invito a que explores su nueva versión 4.0</a:t>
            </a:r>
          </a:p>
          <a:p>
            <a:pPr algn="just"/>
            <a:endParaRPr lang="es-MX" dirty="0"/>
          </a:p>
          <a:p>
            <a:pPr marL="0" indent="0" algn="just">
              <a:buNone/>
            </a:pPr>
            <a:r>
              <a:rPr lang="es-MX" dirty="0"/>
              <a:t>Sitio web: https://eminus.uv.mx/eminus4</a:t>
            </a:r>
          </a:p>
        </p:txBody>
      </p:sp>
    </p:spTree>
    <p:extLst>
      <p:ext uri="{BB962C8B-B14F-4D97-AF65-F5344CB8AC3E}">
        <p14:creationId xmlns:p14="http://schemas.microsoft.com/office/powerpoint/2010/main" val="3943155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153934" y="473122"/>
            <a:ext cx="1018120" cy="1109568"/>
          </a:xfrm>
          <a:prstGeom prst="rect">
            <a:avLst/>
          </a:prstGeom>
        </p:spPr>
      </p:pic>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pPr marL="0" indent="0" algn="just">
              <a:buNone/>
            </a:pPr>
            <a:r>
              <a:rPr lang="es-MX" dirty="0"/>
              <a:t>Como estudiante de UV, tienes acceso libre a paquetería Office 365 (Word, Excel, </a:t>
            </a:r>
            <a:r>
              <a:rPr lang="es-MX" dirty="0" err="1"/>
              <a:t>power</a:t>
            </a:r>
            <a:r>
              <a:rPr lang="es-MX" dirty="0"/>
              <a:t> </a:t>
            </a:r>
            <a:r>
              <a:rPr lang="es-MX" dirty="0" err="1"/>
              <a:t>point</a:t>
            </a:r>
            <a:r>
              <a:rPr lang="es-MX" dirty="0"/>
              <a:t>, etc.), así como otras aplicaciones, todo desde tu portal universitario, aprovéchalo.</a:t>
            </a:r>
          </a:p>
        </p:txBody>
      </p:sp>
    </p:spTree>
    <p:extLst>
      <p:ext uri="{BB962C8B-B14F-4D97-AF65-F5344CB8AC3E}">
        <p14:creationId xmlns:p14="http://schemas.microsoft.com/office/powerpoint/2010/main" val="749597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335680" y="581120"/>
            <a:ext cx="1018120" cy="1109568"/>
          </a:xfrm>
          <a:prstGeom prst="rect">
            <a:avLst/>
          </a:prstGeom>
        </p:spPr>
      </p:pic>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pPr marL="0" indent="0" algn="just">
              <a:buNone/>
            </a:pPr>
            <a:r>
              <a:rPr lang="es-MX" dirty="0"/>
              <a:t>Recuerda que tu correo institucional es el medio de comunicación oficial en la UV, utilízalo.</a:t>
            </a:r>
          </a:p>
        </p:txBody>
      </p:sp>
    </p:spTree>
    <p:extLst>
      <p:ext uri="{BB962C8B-B14F-4D97-AF65-F5344CB8AC3E}">
        <p14:creationId xmlns:p14="http://schemas.microsoft.com/office/powerpoint/2010/main" val="3533574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335680" y="473122"/>
            <a:ext cx="1018120" cy="1109568"/>
          </a:xfrm>
          <a:prstGeom prst="rect">
            <a:avLst/>
          </a:prstGeom>
        </p:spPr>
      </p:pic>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pPr marL="0" indent="0" algn="just">
              <a:buNone/>
            </a:pPr>
            <a:r>
              <a:rPr lang="es-MX" dirty="0"/>
              <a:t>No olvides revisar la Guía del estudiante online, te será de mucha utilidad.</a:t>
            </a:r>
          </a:p>
          <a:p>
            <a:pPr marL="0" indent="0" algn="just">
              <a:buNone/>
            </a:pPr>
            <a:endParaRPr lang="es-MX" dirty="0"/>
          </a:p>
          <a:p>
            <a:pPr marL="0" indent="0" algn="just">
              <a:buNone/>
            </a:pPr>
            <a:r>
              <a:rPr lang="es-MX" dirty="0"/>
              <a:t>Sitio web: https://www.uv.mx/estudiantes/general/guia-estudiante/</a:t>
            </a:r>
          </a:p>
        </p:txBody>
      </p:sp>
    </p:spTree>
    <p:extLst>
      <p:ext uri="{BB962C8B-B14F-4D97-AF65-F5344CB8AC3E}">
        <p14:creationId xmlns:p14="http://schemas.microsoft.com/office/powerpoint/2010/main" val="323596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335680" y="581120"/>
            <a:ext cx="1018120" cy="1109568"/>
          </a:xfrm>
          <a:prstGeom prst="rect">
            <a:avLst/>
          </a:prstGeom>
        </p:spPr>
      </p:pic>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pPr marL="0" indent="0" algn="just">
              <a:buNone/>
            </a:pPr>
            <a:r>
              <a:rPr lang="es-MX" dirty="0"/>
              <a:t>¿Sabes en qué consiste el Sistema Institucional de tutorías (SIT)? Conoce su objetivo y estructura.</a:t>
            </a:r>
          </a:p>
          <a:p>
            <a:pPr marL="0" indent="0" algn="just">
              <a:buNone/>
            </a:pPr>
            <a:endParaRPr lang="es-MX" dirty="0"/>
          </a:p>
          <a:p>
            <a:pPr marL="0" indent="0" algn="just">
              <a:buNone/>
            </a:pPr>
            <a:endParaRPr lang="es-MX" dirty="0"/>
          </a:p>
        </p:txBody>
      </p:sp>
    </p:spTree>
    <p:extLst>
      <p:ext uri="{BB962C8B-B14F-4D97-AF65-F5344CB8AC3E}">
        <p14:creationId xmlns:p14="http://schemas.microsoft.com/office/powerpoint/2010/main" val="3379049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335680" y="581120"/>
            <a:ext cx="1018120" cy="1109568"/>
          </a:xfrm>
          <a:prstGeom prst="rect">
            <a:avLst/>
          </a:prstGeom>
        </p:spPr>
      </p:pic>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pPr marL="0" indent="0" algn="just">
              <a:buNone/>
            </a:pPr>
            <a:r>
              <a:rPr lang="es-MX" dirty="0"/>
              <a:t>Seguramente ya te has habituado a tu portal de </a:t>
            </a:r>
            <a:r>
              <a:rPr lang="es-MX" dirty="0" err="1"/>
              <a:t>MiUV</a:t>
            </a:r>
            <a:r>
              <a:rPr lang="es-MX" dirty="0"/>
              <a:t>, continúa explorándolo.</a:t>
            </a:r>
          </a:p>
        </p:txBody>
      </p:sp>
      <p:pic>
        <p:nvPicPr>
          <p:cNvPr id="5" name="Imagen 4">
            <a:extLst>
              <a:ext uri="{FF2B5EF4-FFF2-40B4-BE49-F238E27FC236}">
                <a16:creationId xmlns:a16="http://schemas.microsoft.com/office/drawing/2014/main" id="{63D0C353-938A-4952-B4F2-4B6E3A6B8079}"/>
              </a:ext>
            </a:extLst>
          </p:cNvPr>
          <p:cNvPicPr>
            <a:picLocks noChangeAspect="1"/>
          </p:cNvPicPr>
          <p:nvPr/>
        </p:nvPicPr>
        <p:blipFill rotWithShape="1">
          <a:blip r:embed="rId3"/>
          <a:srcRect t="12929" r="1087" b="12639"/>
          <a:stretch/>
        </p:blipFill>
        <p:spPr>
          <a:xfrm>
            <a:off x="2692364" y="3190459"/>
            <a:ext cx="6807272" cy="2880000"/>
          </a:xfrm>
          <a:prstGeom prst="rect">
            <a:avLst/>
          </a:prstGeom>
        </p:spPr>
      </p:pic>
    </p:spTree>
    <p:extLst>
      <p:ext uri="{BB962C8B-B14F-4D97-AF65-F5344CB8AC3E}">
        <p14:creationId xmlns:p14="http://schemas.microsoft.com/office/powerpoint/2010/main" val="11146508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335680" y="495869"/>
            <a:ext cx="1018120" cy="1109568"/>
          </a:xfrm>
          <a:prstGeom prst="rect">
            <a:avLst/>
          </a:prstGeom>
        </p:spPr>
      </p:pic>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normAutofit fontScale="92500"/>
          </a:bodyPr>
          <a:lstStyle/>
          <a:p>
            <a:pPr marL="0" indent="0" algn="just">
              <a:buNone/>
            </a:pPr>
            <a:r>
              <a:rPr lang="es-MX" dirty="0"/>
              <a:t>¿Sabías que tienes un tiempo límite de permanencia en la UV? Verifica tu plan de estudios.</a:t>
            </a:r>
          </a:p>
          <a:p>
            <a:pPr marL="0" indent="0" algn="just">
              <a:buNone/>
            </a:pPr>
            <a:r>
              <a:rPr lang="es-MX" dirty="0"/>
              <a:t>El plan de estudios y mapa curricular que cursas es sumamente importante, debes concluirlo para poder egresar, revísalos cada período escolar.</a:t>
            </a:r>
          </a:p>
          <a:p>
            <a:pPr marL="0" indent="0" algn="just">
              <a:buNone/>
            </a:pPr>
            <a:endParaRPr lang="es-MX" dirty="0"/>
          </a:p>
          <a:p>
            <a:pPr algn="just"/>
            <a:r>
              <a:rPr lang="es-MX" dirty="0" err="1"/>
              <a:t>IMCM:https</a:t>
            </a:r>
            <a:r>
              <a:rPr lang="es-MX" dirty="0"/>
              <a:t>://www.uv.mx/oferta-educativa/mapa-curricular/?programa=IMCM-10-E-CR</a:t>
            </a:r>
          </a:p>
          <a:p>
            <a:pPr marL="0" indent="0" algn="just">
              <a:buNone/>
            </a:pPr>
            <a:endParaRPr lang="es-MX" dirty="0"/>
          </a:p>
          <a:p>
            <a:pPr algn="just"/>
            <a:r>
              <a:rPr lang="es-MX" dirty="0" err="1"/>
              <a:t>IQ:https</a:t>
            </a:r>
            <a:r>
              <a:rPr lang="es-MX" dirty="0"/>
              <a:t>://www.uv.mx/oferta-educativa/mapa-curricular/?programa=QUIM-10-E-CR</a:t>
            </a:r>
          </a:p>
        </p:txBody>
      </p:sp>
    </p:spTree>
    <p:extLst>
      <p:ext uri="{BB962C8B-B14F-4D97-AF65-F5344CB8AC3E}">
        <p14:creationId xmlns:p14="http://schemas.microsoft.com/office/powerpoint/2010/main" val="3418008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335680" y="473122"/>
            <a:ext cx="1018120" cy="1109568"/>
          </a:xfrm>
          <a:prstGeom prst="rect">
            <a:avLst/>
          </a:prstGeom>
        </p:spPr>
      </p:pic>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pPr marL="0" indent="0" algn="just">
              <a:buNone/>
            </a:pPr>
            <a:r>
              <a:rPr lang="es-MX" dirty="0"/>
              <a:t>Algo que también debes conocer son las formas de titulación que existen en la UV, para planear tu proyecto de vida académica, la titulación por promedio es una de ellas, conócelas.</a:t>
            </a:r>
          </a:p>
          <a:p>
            <a:pPr marL="0" indent="0" algn="just">
              <a:buNone/>
            </a:pPr>
            <a:endParaRPr lang="es-MX" dirty="0"/>
          </a:p>
          <a:p>
            <a:pPr marL="0" indent="0" algn="just">
              <a:buNone/>
            </a:pPr>
            <a:r>
              <a:rPr lang="es-MX" dirty="0"/>
              <a:t>Sitio web: https://www.uv.mx/estudiantes/titulacion/</a:t>
            </a:r>
          </a:p>
          <a:p>
            <a:pPr marL="0" indent="0" algn="just">
              <a:buNone/>
            </a:pPr>
            <a:endParaRPr lang="es-MX" dirty="0"/>
          </a:p>
        </p:txBody>
      </p:sp>
      <p:pic>
        <p:nvPicPr>
          <p:cNvPr id="6" name="Imagen 5" descr="Estudiantes durante la ceremonia de graduación">
            <a:extLst>
              <a:ext uri="{FF2B5EF4-FFF2-40B4-BE49-F238E27FC236}">
                <a16:creationId xmlns:a16="http://schemas.microsoft.com/office/drawing/2014/main" id="{DBDFCFE3-7FF2-43D7-B297-58217785F0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6621" y="4187687"/>
            <a:ext cx="4237241" cy="2520000"/>
          </a:xfrm>
          <a:prstGeom prst="rect">
            <a:avLst/>
          </a:prstGeom>
        </p:spPr>
      </p:pic>
    </p:spTree>
    <p:extLst>
      <p:ext uri="{BB962C8B-B14F-4D97-AF65-F5344CB8AC3E}">
        <p14:creationId xmlns:p14="http://schemas.microsoft.com/office/powerpoint/2010/main" val="42477632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335680" y="581120"/>
            <a:ext cx="1018120" cy="1109568"/>
          </a:xfrm>
          <a:prstGeom prst="rect">
            <a:avLst/>
          </a:prstGeom>
        </p:spPr>
      </p:pic>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pPr marL="0" indent="0" algn="just">
              <a:buNone/>
            </a:pPr>
            <a:r>
              <a:rPr lang="es-MX" dirty="0"/>
              <a:t>Un tema que debes conocer son las becas que ofrece la UV a estudiantes con alto desempeño escolar, ubícalas.</a:t>
            </a:r>
          </a:p>
          <a:p>
            <a:pPr marL="0" indent="0" algn="just">
              <a:buNone/>
            </a:pPr>
            <a:endParaRPr lang="es-MX" dirty="0"/>
          </a:p>
          <a:p>
            <a:pPr marL="0" indent="0" algn="just">
              <a:buNone/>
            </a:pPr>
            <a:r>
              <a:rPr lang="es-MX" dirty="0"/>
              <a:t>Sitio web: https://www.uv.mx/estudiantes/becas/</a:t>
            </a:r>
          </a:p>
        </p:txBody>
      </p:sp>
    </p:spTree>
    <p:extLst>
      <p:ext uri="{BB962C8B-B14F-4D97-AF65-F5344CB8AC3E}">
        <p14:creationId xmlns:p14="http://schemas.microsoft.com/office/powerpoint/2010/main" val="469942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5137" y="365125"/>
            <a:ext cx="10515600" cy="1325563"/>
          </a:xfrm>
        </p:spPr>
        <p:txBody>
          <a:bodyPr/>
          <a:lstStyle/>
          <a:p>
            <a:pPr algn="ctr"/>
            <a:r>
              <a:rPr lang="es-MX" dirty="0">
                <a:latin typeface="Bauhaus 93" panose="04030905020B02020C02" pitchFamily="82" charset="0"/>
              </a:rPr>
              <a:t>FACULTAD DE CIENCIAS QUÍMICAS</a:t>
            </a:r>
            <a:br>
              <a:rPr lang="es-MX" dirty="0">
                <a:latin typeface="Bauhaus 93" panose="04030905020B02020C02" pitchFamily="82" charset="0"/>
              </a:rPr>
            </a:br>
            <a:r>
              <a:rPr lang="es-MX" dirty="0">
                <a:latin typeface="Bauhaus 93" panose="04030905020B02020C02" pitchFamily="82" charset="0"/>
              </a:rPr>
              <a:t>REGIÓN VERACRUZ</a:t>
            </a:r>
          </a:p>
        </p:txBody>
      </p:sp>
      <p:pic>
        <p:nvPicPr>
          <p:cNvPr id="4" name="Marcador de contenido 3"/>
          <p:cNvPicPr>
            <a:picLocks noGrp="1" noChangeAspect="1"/>
          </p:cNvPicPr>
          <p:nvPr>
            <p:ph idx="1"/>
          </p:nvPr>
        </p:nvPicPr>
        <p:blipFill rotWithShape="1">
          <a:blip r:embed="rId2"/>
          <a:srcRect l="17481" t="59513" r="19563" b="23975"/>
          <a:stretch/>
        </p:blipFill>
        <p:spPr>
          <a:xfrm>
            <a:off x="838200" y="2103121"/>
            <a:ext cx="10515600" cy="3827416"/>
          </a:xfrm>
          <a:prstGeom prst="rect">
            <a:avLst/>
          </a:prstGeom>
        </p:spPr>
      </p:pic>
      <p:pic>
        <p:nvPicPr>
          <p:cNvPr id="5" name="Imagen 4"/>
          <p:cNvPicPr>
            <a:picLocks noChangeAspect="1"/>
          </p:cNvPicPr>
          <p:nvPr/>
        </p:nvPicPr>
        <p:blipFill rotWithShape="1">
          <a:blip r:embed="rId3"/>
          <a:srcRect l="77890" t="4956" r="4754" b="66094"/>
          <a:stretch/>
        </p:blipFill>
        <p:spPr>
          <a:xfrm>
            <a:off x="10593977" y="339634"/>
            <a:ext cx="1018903" cy="1110344"/>
          </a:xfrm>
          <a:prstGeom prst="rect">
            <a:avLst/>
          </a:prstGeom>
        </p:spPr>
      </p:pic>
    </p:spTree>
    <p:extLst>
      <p:ext uri="{BB962C8B-B14F-4D97-AF65-F5344CB8AC3E}">
        <p14:creationId xmlns:p14="http://schemas.microsoft.com/office/powerpoint/2010/main" val="1903061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335680" y="375408"/>
            <a:ext cx="1018120" cy="1109568"/>
          </a:xfrm>
          <a:prstGeom prst="rect">
            <a:avLst/>
          </a:prstGeom>
        </p:spPr>
      </p:pic>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pPr marL="0" indent="0" algn="just">
              <a:buNone/>
            </a:pPr>
            <a:r>
              <a:rPr lang="es-MX" dirty="0"/>
              <a:t>¿Sabías que existen certificaciones para acreditar el idioma inglés? El Centro de Idiomas te ofrece ésa información, revísala.</a:t>
            </a:r>
          </a:p>
          <a:p>
            <a:pPr marL="0" indent="0" algn="just">
              <a:buNone/>
            </a:pPr>
            <a:endParaRPr lang="es-MX" dirty="0"/>
          </a:p>
          <a:p>
            <a:pPr marL="0" indent="0" algn="just">
              <a:buNone/>
            </a:pPr>
            <a:r>
              <a:rPr lang="es-MX" dirty="0"/>
              <a:t>Sitio web: https://www.uv.mx/dcia/certificaciones-y-cursos/</a:t>
            </a:r>
          </a:p>
          <a:p>
            <a:pPr marL="0" indent="0" algn="just">
              <a:buNone/>
            </a:pPr>
            <a:endParaRPr lang="es-MX" dirty="0"/>
          </a:p>
          <a:p>
            <a:pPr marL="0" indent="0" algn="just">
              <a:buNone/>
            </a:pPr>
            <a:endParaRPr lang="es-MX" dirty="0"/>
          </a:p>
        </p:txBody>
      </p:sp>
      <p:pic>
        <p:nvPicPr>
          <p:cNvPr id="6" name="Imagen 5" descr="Manos de niño en un globo terráqueo">
            <a:extLst>
              <a:ext uri="{FF2B5EF4-FFF2-40B4-BE49-F238E27FC236}">
                <a16:creationId xmlns:a16="http://schemas.microsoft.com/office/drawing/2014/main" id="{051A2590-8F14-4356-8924-37F45E9FC0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5538" y="3816786"/>
            <a:ext cx="3780923" cy="2520000"/>
          </a:xfrm>
          <a:prstGeom prst="rect">
            <a:avLst/>
          </a:prstGeom>
        </p:spPr>
      </p:pic>
    </p:spTree>
    <p:extLst>
      <p:ext uri="{BB962C8B-B14F-4D97-AF65-F5344CB8AC3E}">
        <p14:creationId xmlns:p14="http://schemas.microsoft.com/office/powerpoint/2010/main" val="3781261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335680" y="473122"/>
            <a:ext cx="1018120" cy="1109568"/>
          </a:xfrm>
          <a:prstGeom prst="rect">
            <a:avLst/>
          </a:prstGeom>
        </p:spPr>
      </p:pic>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pPr marL="0" indent="0" algn="just">
              <a:buNone/>
            </a:pPr>
            <a:r>
              <a:rPr lang="es-MX" dirty="0"/>
              <a:t>Sin duda manejas las redes sociales como Facebook, Twitter y WhatsApp, estas herramientas también se utilizan como apoyo a la comunicación universitaria, síguelas.</a:t>
            </a:r>
          </a:p>
        </p:txBody>
      </p:sp>
    </p:spTree>
    <p:extLst>
      <p:ext uri="{BB962C8B-B14F-4D97-AF65-F5344CB8AC3E}">
        <p14:creationId xmlns:p14="http://schemas.microsoft.com/office/powerpoint/2010/main" val="1732303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pic>
        <p:nvPicPr>
          <p:cNvPr id="4" name="Marcador de contenido 3"/>
          <p:cNvPicPr>
            <a:picLocks noGrp="1" noChangeAspect="1"/>
          </p:cNvPicPr>
          <p:nvPr>
            <p:ph idx="1"/>
          </p:nvPr>
        </p:nvPicPr>
        <p:blipFill rotWithShape="1">
          <a:blip r:embed="rId2"/>
          <a:srcRect l="18156" t="20787" r="13487" b="10467"/>
          <a:stretch/>
        </p:blipFill>
        <p:spPr>
          <a:xfrm>
            <a:off x="0" y="0"/>
            <a:ext cx="12192000" cy="6858000"/>
          </a:xfrm>
          <a:prstGeom prst="rect">
            <a:avLst/>
          </a:prstGeom>
        </p:spPr>
      </p:pic>
    </p:spTree>
    <p:extLst>
      <p:ext uri="{BB962C8B-B14F-4D97-AF65-F5344CB8AC3E}">
        <p14:creationId xmlns:p14="http://schemas.microsoft.com/office/powerpoint/2010/main" val="1907540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pic>
        <p:nvPicPr>
          <p:cNvPr id="4" name="Marcador de contenido 3"/>
          <p:cNvPicPr>
            <a:picLocks noGrp="1" noChangeAspect="1"/>
          </p:cNvPicPr>
          <p:nvPr>
            <p:ph idx="1"/>
          </p:nvPr>
        </p:nvPicPr>
        <p:blipFill rotWithShape="1">
          <a:blip r:embed="rId2"/>
          <a:srcRect l="18325" t="21688" r="13318" b="10466"/>
          <a:stretch/>
        </p:blipFill>
        <p:spPr>
          <a:xfrm>
            <a:off x="1" y="117566"/>
            <a:ext cx="12191999" cy="6740434"/>
          </a:xfrm>
          <a:prstGeom prst="rect">
            <a:avLst/>
          </a:prstGeom>
        </p:spPr>
      </p:pic>
    </p:spTree>
    <p:extLst>
      <p:ext uri="{BB962C8B-B14F-4D97-AF65-F5344CB8AC3E}">
        <p14:creationId xmlns:p14="http://schemas.microsoft.com/office/powerpoint/2010/main" val="3757995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latin typeface="Bauhaus 93" panose="04030905020B02020C02" pitchFamily="82" charset="0"/>
              </a:rPr>
              <a:t>FACULTAD DE CIENCIAS QUÍMICAS</a:t>
            </a:r>
            <a:br>
              <a:rPr lang="es-MX" dirty="0">
                <a:latin typeface="Bauhaus 93" panose="04030905020B02020C02" pitchFamily="82" charset="0"/>
              </a:rPr>
            </a:br>
            <a:r>
              <a:rPr lang="es-MX" dirty="0">
                <a:latin typeface="Bauhaus 93" panose="04030905020B02020C02" pitchFamily="82" charset="0"/>
              </a:rPr>
              <a:t>REGIÓN VERACRUZ</a:t>
            </a:r>
            <a:endParaRPr lang="es-MX" dirty="0"/>
          </a:p>
        </p:txBody>
      </p:sp>
      <p:pic>
        <p:nvPicPr>
          <p:cNvPr id="4" name="Marcador de contenido 3"/>
          <p:cNvPicPr>
            <a:picLocks noGrp="1" noChangeAspect="1"/>
          </p:cNvPicPr>
          <p:nvPr>
            <p:ph idx="1"/>
          </p:nvPr>
        </p:nvPicPr>
        <p:blipFill rotWithShape="1">
          <a:blip r:embed="rId2"/>
          <a:srcRect l="17313" t="41201" r="18551" b="35683"/>
          <a:stretch/>
        </p:blipFill>
        <p:spPr>
          <a:xfrm>
            <a:off x="838200" y="2037806"/>
            <a:ext cx="10515600" cy="4663440"/>
          </a:xfrm>
          <a:prstGeom prst="rect">
            <a:avLst/>
          </a:prstGeom>
        </p:spPr>
      </p:pic>
      <p:pic>
        <p:nvPicPr>
          <p:cNvPr id="5" name="Imagen 4"/>
          <p:cNvPicPr>
            <a:picLocks noChangeAspect="1"/>
          </p:cNvPicPr>
          <p:nvPr/>
        </p:nvPicPr>
        <p:blipFill>
          <a:blip r:embed="rId3"/>
          <a:stretch>
            <a:fillRect/>
          </a:stretch>
        </p:blipFill>
        <p:spPr>
          <a:xfrm>
            <a:off x="10694517" y="365125"/>
            <a:ext cx="1018120" cy="1109568"/>
          </a:xfrm>
          <a:prstGeom prst="rect">
            <a:avLst/>
          </a:prstGeom>
        </p:spPr>
      </p:pic>
    </p:spTree>
    <p:extLst>
      <p:ext uri="{BB962C8B-B14F-4D97-AF65-F5344CB8AC3E}">
        <p14:creationId xmlns:p14="http://schemas.microsoft.com/office/powerpoint/2010/main" val="1782684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latin typeface="Bauhaus 93" panose="04030905020B02020C02" pitchFamily="82" charset="0"/>
              </a:rPr>
              <a:t>FACULTAD DE CIENCIAS QUÍMICAS</a:t>
            </a:r>
            <a:br>
              <a:rPr lang="es-MX" dirty="0">
                <a:latin typeface="Bauhaus 93" panose="04030905020B02020C02" pitchFamily="82" charset="0"/>
              </a:rPr>
            </a:br>
            <a:r>
              <a:rPr lang="es-MX" dirty="0">
                <a:latin typeface="Bauhaus 93" panose="04030905020B02020C02" pitchFamily="82" charset="0"/>
              </a:rPr>
              <a:t>REGIÓN VERACRUZ</a:t>
            </a:r>
            <a:endParaRPr lang="es-MX" dirty="0"/>
          </a:p>
        </p:txBody>
      </p:sp>
      <p:pic>
        <p:nvPicPr>
          <p:cNvPr id="4" name="Marcador de contenido 3"/>
          <p:cNvPicPr>
            <a:picLocks noGrp="1" noChangeAspect="1"/>
          </p:cNvPicPr>
          <p:nvPr>
            <p:ph idx="1"/>
          </p:nvPr>
        </p:nvPicPr>
        <p:blipFill rotWithShape="1">
          <a:blip r:embed="rId2"/>
          <a:srcRect l="17312" t="18986" r="18382" b="18872"/>
          <a:stretch/>
        </p:blipFill>
        <p:spPr>
          <a:xfrm>
            <a:off x="0" y="1789611"/>
            <a:ext cx="12192000" cy="5068389"/>
          </a:xfrm>
          <a:prstGeom prst="rect">
            <a:avLst/>
          </a:prstGeom>
        </p:spPr>
      </p:pic>
      <p:pic>
        <p:nvPicPr>
          <p:cNvPr id="5" name="Imagen 4"/>
          <p:cNvPicPr>
            <a:picLocks noChangeAspect="1"/>
          </p:cNvPicPr>
          <p:nvPr/>
        </p:nvPicPr>
        <p:blipFill>
          <a:blip r:embed="rId3"/>
          <a:stretch>
            <a:fillRect/>
          </a:stretch>
        </p:blipFill>
        <p:spPr>
          <a:xfrm>
            <a:off x="10590014" y="473122"/>
            <a:ext cx="1018120" cy="1109568"/>
          </a:xfrm>
          <a:prstGeom prst="rect">
            <a:avLst/>
          </a:prstGeom>
        </p:spPr>
      </p:pic>
    </p:spTree>
    <p:extLst>
      <p:ext uri="{BB962C8B-B14F-4D97-AF65-F5344CB8AC3E}">
        <p14:creationId xmlns:p14="http://schemas.microsoft.com/office/powerpoint/2010/main" val="48884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763486" y="0"/>
            <a:ext cx="9039497" cy="6857999"/>
          </a:xfrm>
          <a:prstGeom prst="rect">
            <a:avLst/>
          </a:prstGeom>
        </p:spPr>
      </p:pic>
      <p:pic>
        <p:nvPicPr>
          <p:cNvPr id="5" name="Imagen 4"/>
          <p:cNvPicPr>
            <a:picLocks noChangeAspect="1"/>
          </p:cNvPicPr>
          <p:nvPr/>
        </p:nvPicPr>
        <p:blipFill>
          <a:blip r:embed="rId3"/>
          <a:stretch>
            <a:fillRect/>
          </a:stretch>
        </p:blipFill>
        <p:spPr>
          <a:xfrm>
            <a:off x="9497480" y="0"/>
            <a:ext cx="1018120" cy="1109568"/>
          </a:xfrm>
          <a:prstGeom prst="rect">
            <a:avLst/>
          </a:prstGeom>
        </p:spPr>
      </p:pic>
    </p:spTree>
    <p:extLst>
      <p:ext uri="{BB962C8B-B14F-4D97-AF65-F5344CB8AC3E}">
        <p14:creationId xmlns:p14="http://schemas.microsoft.com/office/powerpoint/2010/main" val="234280004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TotalTime>
  <Words>1046</Words>
  <Application>Microsoft Office PowerPoint</Application>
  <PresentationFormat>Panorámica</PresentationFormat>
  <Paragraphs>118</Paragraphs>
  <Slides>41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41</vt:i4>
      </vt:variant>
    </vt:vector>
  </HeadingPairs>
  <TitlesOfParts>
    <vt:vector size="50" baseType="lpstr">
      <vt:lpstr>Algerian</vt:lpstr>
      <vt:lpstr>Arial</vt:lpstr>
      <vt:lpstr>Arial Black</vt:lpstr>
      <vt:lpstr>Bauhaus 93</vt:lpstr>
      <vt:lpstr>Calibri</vt:lpstr>
      <vt:lpstr>Calibri Light</vt:lpstr>
      <vt:lpstr>Carlito</vt:lpstr>
      <vt:lpstr>Times New Roman</vt:lpstr>
      <vt:lpstr>Tema de Office</vt:lpstr>
      <vt:lpstr>Presentación de PowerPoint</vt:lpstr>
      <vt:lpstr>PROGRAMA “EL A- B- C DE LA TUTORÍA” FACULTAD DE CIENCIAS QUÍMICAS REGIÓN VERACRUZ</vt:lpstr>
      <vt:lpstr>FACULTAD DE CIENCIAS QUÍMICAS REGIÓN VERACRUZ</vt:lpstr>
      <vt:lpstr>FACULTAD DE CIENCIAS QUÍMICAS REGIÓN VERACRUZ</vt:lpstr>
      <vt:lpstr>Presentación de PowerPoint</vt:lpstr>
      <vt:lpstr>Presentación de PowerPoint</vt:lpstr>
      <vt:lpstr>FACULTAD DE CIENCIAS QUÍMICAS REGIÓN VERACRUZ</vt:lpstr>
      <vt:lpstr>FACULTAD DE CIENCIAS QUÍMICAS REGIÓN VERACRUZ</vt:lpstr>
      <vt:lpstr>Presentación de PowerPoint</vt:lpstr>
      <vt:lpstr>Presentación de PowerPoint</vt:lpstr>
      <vt:lpstr>FACULTAD DE CIENCIAS QUÍMICAS REGIÓN VERACRUZ PE.  IMCM</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Gloria</dc:creator>
  <cp:lastModifiedBy>Gloria</cp:lastModifiedBy>
  <cp:revision>42</cp:revision>
  <dcterms:created xsi:type="dcterms:W3CDTF">2020-11-07T23:35:47Z</dcterms:created>
  <dcterms:modified xsi:type="dcterms:W3CDTF">2020-11-10T22:51:59Z</dcterms:modified>
</cp:coreProperties>
</file>