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4" r:id="rId2"/>
    <p:sldId id="258" r:id="rId3"/>
    <p:sldId id="265" r:id="rId4"/>
    <p:sldId id="325" r:id="rId5"/>
    <p:sldId id="326" r:id="rId6"/>
    <p:sldId id="327" r:id="rId7"/>
    <p:sldId id="328" r:id="rId8"/>
    <p:sldId id="333" r:id="rId9"/>
    <p:sldId id="329" r:id="rId10"/>
    <p:sldId id="334" r:id="rId11"/>
    <p:sldId id="336" r:id="rId12"/>
    <p:sldId id="340" r:id="rId13"/>
    <p:sldId id="343" r:id="rId14"/>
    <p:sldId id="284" r:id="rId15"/>
    <p:sldId id="344" r:id="rId16"/>
    <p:sldId id="345" r:id="rId17"/>
    <p:sldId id="346" r:id="rId18"/>
    <p:sldId id="347" r:id="rId19"/>
    <p:sldId id="348" r:id="rId20"/>
    <p:sldId id="369" r:id="rId21"/>
    <p:sldId id="349" r:id="rId22"/>
    <p:sldId id="350" r:id="rId23"/>
    <p:sldId id="342" r:id="rId24"/>
    <p:sldId id="338" r:id="rId25"/>
    <p:sldId id="337" r:id="rId26"/>
    <p:sldId id="339" r:id="rId27"/>
    <p:sldId id="335" r:id="rId28"/>
    <p:sldId id="353" r:id="rId29"/>
    <p:sldId id="330" r:id="rId30"/>
    <p:sldId id="351" r:id="rId31"/>
    <p:sldId id="352" r:id="rId32"/>
    <p:sldId id="362" r:id="rId33"/>
    <p:sldId id="364" r:id="rId34"/>
    <p:sldId id="355" r:id="rId35"/>
    <p:sldId id="356" r:id="rId36"/>
    <p:sldId id="360" r:id="rId37"/>
    <p:sldId id="303" r:id="rId38"/>
    <p:sldId id="354" r:id="rId39"/>
    <p:sldId id="365" r:id="rId40"/>
    <p:sldId id="367" r:id="rId41"/>
    <p:sldId id="370" r:id="rId42"/>
    <p:sldId id="372" r:id="rId43"/>
    <p:sldId id="371" r:id="rId44"/>
    <p:sldId id="311" r:id="rId45"/>
    <p:sldId id="312" r:id="rId46"/>
    <p:sldId id="313" r:id="rId47"/>
    <p:sldId id="366" r:id="rId48"/>
    <p:sldId id="314" r:id="rId49"/>
  </p:sldIdLst>
  <p:sldSz cx="10045700" cy="7777163"/>
  <p:notesSz cx="6858000" cy="9144000"/>
  <p:defaultTextStyle>
    <a:defPPr>
      <a:defRPr lang="es-MX"/>
    </a:defPPr>
    <a:lvl1pPr algn="l" defTabSz="1017588" rtl="0" fontAlgn="base">
      <a:spcBef>
        <a:spcPct val="0"/>
      </a:spcBef>
      <a:spcAft>
        <a:spcPct val="0"/>
      </a:spcAft>
      <a:defRPr sz="2000" kern="1200">
        <a:solidFill>
          <a:schemeClr val="tx1"/>
        </a:solidFill>
        <a:latin typeface="Arial" charset="0"/>
        <a:ea typeface="+mn-ea"/>
        <a:cs typeface="Arial" charset="0"/>
      </a:defRPr>
    </a:lvl1pPr>
    <a:lvl2pPr marL="508000" indent="-50800" algn="l" defTabSz="1017588" rtl="0" fontAlgn="base">
      <a:spcBef>
        <a:spcPct val="0"/>
      </a:spcBef>
      <a:spcAft>
        <a:spcPct val="0"/>
      </a:spcAft>
      <a:defRPr sz="2000" kern="1200">
        <a:solidFill>
          <a:schemeClr val="tx1"/>
        </a:solidFill>
        <a:latin typeface="Arial" charset="0"/>
        <a:ea typeface="+mn-ea"/>
        <a:cs typeface="Arial" charset="0"/>
      </a:defRPr>
    </a:lvl2pPr>
    <a:lvl3pPr marL="1017588" indent="-103188" algn="l" defTabSz="1017588" rtl="0" fontAlgn="base">
      <a:spcBef>
        <a:spcPct val="0"/>
      </a:spcBef>
      <a:spcAft>
        <a:spcPct val="0"/>
      </a:spcAft>
      <a:defRPr sz="2000" kern="1200">
        <a:solidFill>
          <a:schemeClr val="tx1"/>
        </a:solidFill>
        <a:latin typeface="Arial" charset="0"/>
        <a:ea typeface="+mn-ea"/>
        <a:cs typeface="Arial" charset="0"/>
      </a:defRPr>
    </a:lvl3pPr>
    <a:lvl4pPr marL="1527175" indent="-155575" algn="l" defTabSz="1017588" rtl="0" fontAlgn="base">
      <a:spcBef>
        <a:spcPct val="0"/>
      </a:spcBef>
      <a:spcAft>
        <a:spcPct val="0"/>
      </a:spcAft>
      <a:defRPr sz="2000" kern="1200">
        <a:solidFill>
          <a:schemeClr val="tx1"/>
        </a:solidFill>
        <a:latin typeface="Arial" charset="0"/>
        <a:ea typeface="+mn-ea"/>
        <a:cs typeface="Arial" charset="0"/>
      </a:defRPr>
    </a:lvl4pPr>
    <a:lvl5pPr marL="2036763" indent="-207963" algn="l" defTabSz="10175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9">
          <p15:clr>
            <a:srgbClr val="A4A3A4"/>
          </p15:clr>
        </p15:guide>
        <p15:guide id="2" pos="31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1E1E1"/>
    <a:srgbClr val="EBEBEB"/>
    <a:srgbClr val="F7F7F7"/>
    <a:srgbClr val="F5F5F5"/>
    <a:srgbClr val="F6F6F6"/>
    <a:srgbClr val="F9F9F9"/>
    <a:srgbClr val="FBFBFB"/>
    <a:srgbClr val="F0F0F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9" autoAdjust="0"/>
    <p:restoredTop sz="86471" autoAdjust="0"/>
  </p:normalViewPr>
  <p:slideViewPr>
    <p:cSldViewPr>
      <p:cViewPr varScale="1">
        <p:scale>
          <a:sx n="45" d="100"/>
          <a:sy n="45" d="100"/>
        </p:scale>
        <p:origin x="870" y="66"/>
      </p:cViewPr>
      <p:guideLst>
        <p:guide orient="horz" pos="2449"/>
        <p:guide pos="3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FE8E1-D2FB-4AEF-9766-E5DAAA20802E}" type="doc">
      <dgm:prSet loTypeId="urn:microsoft.com/office/officeart/2005/8/layout/equation2" loCatId="process" qsTypeId="urn:microsoft.com/office/officeart/2005/8/quickstyle/3d1" qsCatId="3D" csTypeId="urn:microsoft.com/office/officeart/2005/8/colors/colorful5" csCatId="colorful" phldr="1"/>
      <dgm:spPr/>
      <dgm:t>
        <a:bodyPr/>
        <a:lstStyle/>
        <a:p>
          <a:endParaRPr lang="es-MX"/>
        </a:p>
      </dgm:t>
    </dgm:pt>
    <dgm:pt modelId="{8D2EBF9D-ACA7-431E-94B8-95F695A52B1F}">
      <dgm:prSet phldrT="[Texto]"/>
      <dgm:spPr>
        <a:solidFill>
          <a:srgbClr val="00458E"/>
        </a:solidFill>
      </dgm:spPr>
      <dgm:t>
        <a:bodyPr/>
        <a:lstStyle/>
        <a:p>
          <a:r>
            <a:rPr lang="es-MX" dirty="0" smtClean="0"/>
            <a:t>Estudiantes</a:t>
          </a:r>
          <a:endParaRPr lang="es-ES" dirty="0"/>
        </a:p>
      </dgm:t>
    </dgm:pt>
    <dgm:pt modelId="{1BF57587-08FC-4516-8A8A-1650B1B6D711}" type="parTrans" cxnId="{6F20730C-BC14-4AF8-A1BA-7471D8758BE1}">
      <dgm:prSet/>
      <dgm:spPr/>
      <dgm:t>
        <a:bodyPr/>
        <a:lstStyle/>
        <a:p>
          <a:endParaRPr lang="es-ES"/>
        </a:p>
      </dgm:t>
    </dgm:pt>
    <dgm:pt modelId="{B5C247E5-A906-4F98-B5D7-A90407229EEF}" type="sibTrans" cxnId="{6F20730C-BC14-4AF8-A1BA-7471D8758BE1}">
      <dgm:prSet/>
      <dgm:spPr>
        <a:solidFill>
          <a:srgbClr val="87C3FF"/>
        </a:solidFill>
        <a:ln>
          <a:solidFill>
            <a:srgbClr val="87C3FF"/>
          </a:solidFill>
        </a:ln>
      </dgm:spPr>
      <dgm:t>
        <a:bodyPr/>
        <a:lstStyle/>
        <a:p>
          <a:endParaRPr lang="es-ES"/>
        </a:p>
      </dgm:t>
    </dgm:pt>
    <dgm:pt modelId="{55805C54-FC99-456A-A6C0-84952FDEF40B}">
      <dgm:prSet phldrT="[Texto]"/>
      <dgm:spPr>
        <a:solidFill>
          <a:srgbClr val="006699"/>
        </a:solidFill>
      </dgm:spPr>
      <dgm:t>
        <a:bodyPr/>
        <a:lstStyle/>
        <a:p>
          <a:r>
            <a:rPr lang="es-MX" dirty="0" smtClean="0"/>
            <a:t>Recursos Humanos</a:t>
          </a:r>
          <a:endParaRPr lang="es-ES" dirty="0"/>
        </a:p>
      </dgm:t>
    </dgm:pt>
    <dgm:pt modelId="{267C5EB7-05BA-4C83-9865-0C3157E48D48}" type="parTrans" cxnId="{60083B36-97DF-4EE9-9A9D-1ECAD8BCA36F}">
      <dgm:prSet/>
      <dgm:spPr/>
      <dgm:t>
        <a:bodyPr/>
        <a:lstStyle/>
        <a:p>
          <a:endParaRPr lang="es-ES"/>
        </a:p>
      </dgm:t>
    </dgm:pt>
    <dgm:pt modelId="{CCAAAAAF-7ABA-413A-992A-150862163419}" type="sibTrans" cxnId="{60083B36-97DF-4EE9-9A9D-1ECAD8BCA36F}">
      <dgm:prSet/>
      <dgm:spPr>
        <a:solidFill>
          <a:srgbClr val="00458E"/>
        </a:solidFill>
      </dgm:spPr>
      <dgm:t>
        <a:bodyPr/>
        <a:lstStyle/>
        <a:p>
          <a:endParaRPr lang="es-ES"/>
        </a:p>
      </dgm:t>
    </dgm:pt>
    <dgm:pt modelId="{EB1B7785-9527-4578-8319-8CA103F43D92}">
      <dgm:prSet phldrT="[Texto]"/>
      <dgm:spPr>
        <a:solidFill>
          <a:srgbClr val="0070C0"/>
        </a:solidFill>
      </dgm:spPr>
      <dgm:t>
        <a:bodyPr/>
        <a:lstStyle/>
        <a:p>
          <a:r>
            <a:rPr lang="es-MX" dirty="0" smtClean="0"/>
            <a:t>SIIU</a:t>
          </a:r>
          <a:endParaRPr lang="es-ES" dirty="0"/>
        </a:p>
      </dgm:t>
    </dgm:pt>
    <dgm:pt modelId="{A01583A3-58A1-4A9E-A84B-89A4E906FD4C}" type="parTrans" cxnId="{960840A7-8283-43D9-9D31-C099710D90E4}">
      <dgm:prSet/>
      <dgm:spPr/>
      <dgm:t>
        <a:bodyPr/>
        <a:lstStyle/>
        <a:p>
          <a:endParaRPr lang="es-ES"/>
        </a:p>
      </dgm:t>
    </dgm:pt>
    <dgm:pt modelId="{39040F12-DD57-4691-941C-F8BF5869EF00}" type="sibTrans" cxnId="{960840A7-8283-43D9-9D31-C099710D90E4}">
      <dgm:prSet/>
      <dgm:spPr/>
      <dgm:t>
        <a:bodyPr/>
        <a:lstStyle/>
        <a:p>
          <a:endParaRPr lang="es-ES"/>
        </a:p>
      </dgm:t>
    </dgm:pt>
    <dgm:pt modelId="{3B042C2D-22FB-42AA-8F6E-3B97F2CEC019}">
      <dgm:prSet phldrT="[Texto]"/>
      <dgm:spPr>
        <a:solidFill>
          <a:srgbClr val="336699"/>
        </a:solidFill>
      </dgm:spPr>
      <dgm:t>
        <a:bodyPr/>
        <a:lstStyle/>
        <a:p>
          <a:r>
            <a:rPr lang="es-MX" dirty="0" smtClean="0"/>
            <a:t>Finanzas</a:t>
          </a:r>
          <a:endParaRPr lang="es-ES" dirty="0"/>
        </a:p>
      </dgm:t>
    </dgm:pt>
    <dgm:pt modelId="{2D016CA8-4881-4EC3-8AD8-D8EB25E8D161}" type="parTrans" cxnId="{99D35B1C-B435-42E0-AB6C-74D67D241770}">
      <dgm:prSet/>
      <dgm:spPr/>
      <dgm:t>
        <a:bodyPr/>
        <a:lstStyle/>
        <a:p>
          <a:endParaRPr lang="es-ES"/>
        </a:p>
      </dgm:t>
    </dgm:pt>
    <dgm:pt modelId="{8575F053-4D81-4703-B700-6B757774164F}" type="sibTrans" cxnId="{99D35B1C-B435-42E0-AB6C-74D67D241770}">
      <dgm:prSet/>
      <dgm:spPr>
        <a:solidFill>
          <a:srgbClr val="87C3FF"/>
        </a:solidFill>
      </dgm:spPr>
      <dgm:t>
        <a:bodyPr/>
        <a:lstStyle/>
        <a:p>
          <a:endParaRPr lang="es-ES"/>
        </a:p>
      </dgm:t>
    </dgm:pt>
    <dgm:pt modelId="{48143D04-CD4F-4F41-8450-ECB1D998E22F}" type="pres">
      <dgm:prSet presAssocID="{BCFFE8E1-D2FB-4AEF-9766-E5DAAA20802E}" presName="Name0" presStyleCnt="0">
        <dgm:presLayoutVars>
          <dgm:dir/>
          <dgm:resizeHandles val="exact"/>
        </dgm:presLayoutVars>
      </dgm:prSet>
      <dgm:spPr/>
      <dgm:t>
        <a:bodyPr/>
        <a:lstStyle/>
        <a:p>
          <a:endParaRPr lang="es-MX"/>
        </a:p>
      </dgm:t>
    </dgm:pt>
    <dgm:pt modelId="{6139904B-536D-4810-A10B-54562057BA96}" type="pres">
      <dgm:prSet presAssocID="{BCFFE8E1-D2FB-4AEF-9766-E5DAAA20802E}" presName="vNodes" presStyleCnt="0"/>
      <dgm:spPr/>
    </dgm:pt>
    <dgm:pt modelId="{F2AE9607-9868-4163-ABFF-024E830BCC43}" type="pres">
      <dgm:prSet presAssocID="{8D2EBF9D-ACA7-431E-94B8-95F695A52B1F}" presName="node" presStyleLbl="node1" presStyleIdx="0" presStyleCnt="4" custLinFactX="153795" custLinFactY="299260" custLinFactNeighborX="200000" custLinFactNeighborY="300000">
        <dgm:presLayoutVars>
          <dgm:bulletEnabled val="1"/>
        </dgm:presLayoutVars>
      </dgm:prSet>
      <dgm:spPr/>
      <dgm:t>
        <a:bodyPr/>
        <a:lstStyle/>
        <a:p>
          <a:endParaRPr lang="es-ES"/>
        </a:p>
      </dgm:t>
    </dgm:pt>
    <dgm:pt modelId="{8B68A14D-EBE2-4FCF-B2F9-012FEECB9E1E}" type="pres">
      <dgm:prSet presAssocID="{B5C247E5-A906-4F98-B5D7-A90407229EEF}" presName="spacerT" presStyleCnt="0"/>
      <dgm:spPr/>
    </dgm:pt>
    <dgm:pt modelId="{F4519868-9B4C-46A0-B029-382F57E212DB}" type="pres">
      <dgm:prSet presAssocID="{B5C247E5-A906-4F98-B5D7-A90407229EEF}" presName="sibTrans" presStyleLbl="sibTrans2D1" presStyleIdx="0" presStyleCnt="3" custLinFactX="187692" custLinFactY="331060" custLinFactNeighborX="200000" custLinFactNeighborY="400000"/>
      <dgm:spPr/>
      <dgm:t>
        <a:bodyPr/>
        <a:lstStyle/>
        <a:p>
          <a:endParaRPr lang="es-ES"/>
        </a:p>
      </dgm:t>
    </dgm:pt>
    <dgm:pt modelId="{ACBBBF34-172D-4867-A331-194FF22A1A7C}" type="pres">
      <dgm:prSet presAssocID="{B5C247E5-A906-4F98-B5D7-A90407229EEF}" presName="spacerB" presStyleCnt="0"/>
      <dgm:spPr/>
    </dgm:pt>
    <dgm:pt modelId="{22D10678-8B2C-4123-980F-BDC8CFECD08E}" type="pres">
      <dgm:prSet presAssocID="{3B042C2D-22FB-42AA-8F6E-3B97F2CEC019}" presName="node" presStyleLbl="node1" presStyleIdx="1" presStyleCnt="4" custLinFactX="12440" custLinFactY="124146" custLinFactNeighborX="100000" custLinFactNeighborY="200000">
        <dgm:presLayoutVars>
          <dgm:bulletEnabled val="1"/>
        </dgm:presLayoutVars>
      </dgm:prSet>
      <dgm:spPr/>
      <dgm:t>
        <a:bodyPr/>
        <a:lstStyle/>
        <a:p>
          <a:endParaRPr lang="es-ES"/>
        </a:p>
      </dgm:t>
    </dgm:pt>
    <dgm:pt modelId="{F8FA5ADD-87C4-4034-82BA-E8D8448400E9}" type="pres">
      <dgm:prSet presAssocID="{8575F053-4D81-4703-B700-6B757774164F}" presName="spacerT" presStyleCnt="0"/>
      <dgm:spPr/>
    </dgm:pt>
    <dgm:pt modelId="{60D37ACA-7A18-4683-A2D8-5DE10B65EF13}" type="pres">
      <dgm:prSet presAssocID="{8575F053-4D81-4703-B700-6B757774164F}" presName="sibTrans" presStyleLbl="sibTrans2D1" presStyleIdx="1" presStyleCnt="3" custLinFactY="88154" custLinFactNeighborX="8951" custLinFactNeighborY="100000"/>
      <dgm:spPr/>
      <dgm:t>
        <a:bodyPr/>
        <a:lstStyle/>
        <a:p>
          <a:endParaRPr lang="es-ES"/>
        </a:p>
      </dgm:t>
    </dgm:pt>
    <dgm:pt modelId="{6656287A-7390-4DDF-8557-148F008DDF17}" type="pres">
      <dgm:prSet presAssocID="{8575F053-4D81-4703-B700-6B757774164F}" presName="spacerB" presStyleCnt="0"/>
      <dgm:spPr/>
    </dgm:pt>
    <dgm:pt modelId="{9611E203-8972-467A-84E0-755D35B6DFF9}" type="pres">
      <dgm:prSet presAssocID="{55805C54-FC99-456A-A6C0-84952FDEF40B}" presName="node" presStyleLbl="node1" presStyleIdx="2" presStyleCnt="4" custLinFactX="-13918" custLinFactY="-16740" custLinFactNeighborX="-100000" custLinFactNeighborY="-100000">
        <dgm:presLayoutVars>
          <dgm:bulletEnabled val="1"/>
        </dgm:presLayoutVars>
      </dgm:prSet>
      <dgm:spPr/>
      <dgm:t>
        <a:bodyPr/>
        <a:lstStyle/>
        <a:p>
          <a:endParaRPr lang="es-ES"/>
        </a:p>
      </dgm:t>
    </dgm:pt>
    <dgm:pt modelId="{4E63AF0F-D0E9-4B5C-A7D8-DBF4B13CE93A}" type="pres">
      <dgm:prSet presAssocID="{BCFFE8E1-D2FB-4AEF-9766-E5DAAA20802E}" presName="sibTransLast" presStyleLbl="sibTrans2D1" presStyleIdx="2" presStyleCnt="3"/>
      <dgm:spPr/>
      <dgm:t>
        <a:bodyPr/>
        <a:lstStyle/>
        <a:p>
          <a:endParaRPr lang="es-ES"/>
        </a:p>
      </dgm:t>
    </dgm:pt>
    <dgm:pt modelId="{9F8A53DE-7E95-44DE-9CF9-295873603667}" type="pres">
      <dgm:prSet presAssocID="{BCFFE8E1-D2FB-4AEF-9766-E5DAAA20802E}" presName="connectorText" presStyleLbl="sibTrans2D1" presStyleIdx="2" presStyleCnt="3"/>
      <dgm:spPr/>
      <dgm:t>
        <a:bodyPr/>
        <a:lstStyle/>
        <a:p>
          <a:endParaRPr lang="es-ES"/>
        </a:p>
      </dgm:t>
    </dgm:pt>
    <dgm:pt modelId="{B99BAD9C-DB85-4EEC-8C32-DCE8240A5BBF}" type="pres">
      <dgm:prSet presAssocID="{BCFFE8E1-D2FB-4AEF-9766-E5DAAA20802E}" presName="lastNode" presStyleLbl="node1" presStyleIdx="3" presStyleCnt="4" custScaleX="71419" custScaleY="85347" custLinFactX="-7280" custLinFactNeighborX="-100000" custLinFactNeighborY="-43291">
        <dgm:presLayoutVars>
          <dgm:bulletEnabled val="1"/>
        </dgm:presLayoutVars>
      </dgm:prSet>
      <dgm:spPr/>
      <dgm:t>
        <a:bodyPr/>
        <a:lstStyle/>
        <a:p>
          <a:endParaRPr lang="es-ES"/>
        </a:p>
      </dgm:t>
    </dgm:pt>
  </dgm:ptLst>
  <dgm:cxnLst>
    <dgm:cxn modelId="{3C316187-19BB-484D-BC5A-319687C40ADF}" type="presOf" srcId="{EB1B7785-9527-4578-8319-8CA103F43D92}" destId="{B99BAD9C-DB85-4EEC-8C32-DCE8240A5BBF}" srcOrd="0" destOrd="0" presId="urn:microsoft.com/office/officeart/2005/8/layout/equation2"/>
    <dgm:cxn modelId="{B4F2073F-9FFC-4160-8C6D-96BA98A62387}" type="presOf" srcId="{CCAAAAAF-7ABA-413A-992A-150862163419}" destId="{4E63AF0F-D0E9-4B5C-A7D8-DBF4B13CE93A}" srcOrd="0" destOrd="0" presId="urn:microsoft.com/office/officeart/2005/8/layout/equation2"/>
    <dgm:cxn modelId="{634011C1-452E-43BA-A0C9-130B72B15025}" type="presOf" srcId="{BCFFE8E1-D2FB-4AEF-9766-E5DAAA20802E}" destId="{48143D04-CD4F-4F41-8450-ECB1D998E22F}" srcOrd="0" destOrd="0" presId="urn:microsoft.com/office/officeart/2005/8/layout/equation2"/>
    <dgm:cxn modelId="{B900C3A0-6C08-457E-8CD1-F70E17B7B249}" type="presOf" srcId="{8D2EBF9D-ACA7-431E-94B8-95F695A52B1F}" destId="{F2AE9607-9868-4163-ABFF-024E830BCC43}" srcOrd="0" destOrd="0" presId="urn:microsoft.com/office/officeart/2005/8/layout/equation2"/>
    <dgm:cxn modelId="{6F20730C-BC14-4AF8-A1BA-7471D8758BE1}" srcId="{BCFFE8E1-D2FB-4AEF-9766-E5DAAA20802E}" destId="{8D2EBF9D-ACA7-431E-94B8-95F695A52B1F}" srcOrd="0" destOrd="0" parTransId="{1BF57587-08FC-4516-8A8A-1650B1B6D711}" sibTransId="{B5C247E5-A906-4F98-B5D7-A90407229EEF}"/>
    <dgm:cxn modelId="{60083B36-97DF-4EE9-9A9D-1ECAD8BCA36F}" srcId="{BCFFE8E1-D2FB-4AEF-9766-E5DAAA20802E}" destId="{55805C54-FC99-456A-A6C0-84952FDEF40B}" srcOrd="2" destOrd="0" parTransId="{267C5EB7-05BA-4C83-9865-0C3157E48D48}" sibTransId="{CCAAAAAF-7ABA-413A-992A-150862163419}"/>
    <dgm:cxn modelId="{71E389F6-24CE-4CB5-BF5A-D57483BE7390}" type="presOf" srcId="{B5C247E5-A906-4F98-B5D7-A90407229EEF}" destId="{F4519868-9B4C-46A0-B029-382F57E212DB}" srcOrd="0" destOrd="0" presId="urn:microsoft.com/office/officeart/2005/8/layout/equation2"/>
    <dgm:cxn modelId="{BA3DB958-7A23-4A7C-8FD9-CEE7A8C1AD18}" type="presOf" srcId="{8575F053-4D81-4703-B700-6B757774164F}" destId="{60D37ACA-7A18-4683-A2D8-5DE10B65EF13}" srcOrd="0" destOrd="0" presId="urn:microsoft.com/office/officeart/2005/8/layout/equation2"/>
    <dgm:cxn modelId="{B85E6A54-594B-404B-B8A6-F316E1018E29}" type="presOf" srcId="{CCAAAAAF-7ABA-413A-992A-150862163419}" destId="{9F8A53DE-7E95-44DE-9CF9-295873603667}" srcOrd="1" destOrd="0" presId="urn:microsoft.com/office/officeart/2005/8/layout/equation2"/>
    <dgm:cxn modelId="{99D35B1C-B435-42E0-AB6C-74D67D241770}" srcId="{BCFFE8E1-D2FB-4AEF-9766-E5DAAA20802E}" destId="{3B042C2D-22FB-42AA-8F6E-3B97F2CEC019}" srcOrd="1" destOrd="0" parTransId="{2D016CA8-4881-4EC3-8AD8-D8EB25E8D161}" sibTransId="{8575F053-4D81-4703-B700-6B757774164F}"/>
    <dgm:cxn modelId="{63CF447F-DFF9-4B0A-A607-CA4A6791A9C4}" type="presOf" srcId="{55805C54-FC99-456A-A6C0-84952FDEF40B}" destId="{9611E203-8972-467A-84E0-755D35B6DFF9}" srcOrd="0" destOrd="0" presId="urn:microsoft.com/office/officeart/2005/8/layout/equation2"/>
    <dgm:cxn modelId="{960840A7-8283-43D9-9D31-C099710D90E4}" srcId="{BCFFE8E1-D2FB-4AEF-9766-E5DAAA20802E}" destId="{EB1B7785-9527-4578-8319-8CA103F43D92}" srcOrd="3" destOrd="0" parTransId="{A01583A3-58A1-4A9E-A84B-89A4E906FD4C}" sibTransId="{39040F12-DD57-4691-941C-F8BF5869EF00}"/>
    <dgm:cxn modelId="{4F3E95CE-7ADA-41CF-A28C-02D174C2C62A}" type="presOf" srcId="{3B042C2D-22FB-42AA-8F6E-3B97F2CEC019}" destId="{22D10678-8B2C-4123-980F-BDC8CFECD08E}" srcOrd="0" destOrd="0" presId="urn:microsoft.com/office/officeart/2005/8/layout/equation2"/>
    <dgm:cxn modelId="{B88362BF-5CB2-429F-A106-5123FEE9CF04}" type="presParOf" srcId="{48143D04-CD4F-4F41-8450-ECB1D998E22F}" destId="{6139904B-536D-4810-A10B-54562057BA96}" srcOrd="0" destOrd="0" presId="urn:microsoft.com/office/officeart/2005/8/layout/equation2"/>
    <dgm:cxn modelId="{847C182F-5EF3-4C05-8CC8-8E778BDD4AF2}" type="presParOf" srcId="{6139904B-536D-4810-A10B-54562057BA96}" destId="{F2AE9607-9868-4163-ABFF-024E830BCC43}" srcOrd="0" destOrd="0" presId="urn:microsoft.com/office/officeart/2005/8/layout/equation2"/>
    <dgm:cxn modelId="{F125A26B-0245-4950-895E-467DC4EA4C55}" type="presParOf" srcId="{6139904B-536D-4810-A10B-54562057BA96}" destId="{8B68A14D-EBE2-4FCF-B2F9-012FEECB9E1E}" srcOrd="1" destOrd="0" presId="urn:microsoft.com/office/officeart/2005/8/layout/equation2"/>
    <dgm:cxn modelId="{4551FDEB-36CB-4A77-B9A3-59F335DD3E5C}" type="presParOf" srcId="{6139904B-536D-4810-A10B-54562057BA96}" destId="{F4519868-9B4C-46A0-B029-382F57E212DB}" srcOrd="2" destOrd="0" presId="urn:microsoft.com/office/officeart/2005/8/layout/equation2"/>
    <dgm:cxn modelId="{25C7BEF1-2B21-4635-AB32-D566B6076B41}" type="presParOf" srcId="{6139904B-536D-4810-A10B-54562057BA96}" destId="{ACBBBF34-172D-4867-A331-194FF22A1A7C}" srcOrd="3" destOrd="0" presId="urn:microsoft.com/office/officeart/2005/8/layout/equation2"/>
    <dgm:cxn modelId="{0C9047A2-C9F3-4168-B958-3CC4CF548A79}" type="presParOf" srcId="{6139904B-536D-4810-A10B-54562057BA96}" destId="{22D10678-8B2C-4123-980F-BDC8CFECD08E}" srcOrd="4" destOrd="0" presId="urn:microsoft.com/office/officeart/2005/8/layout/equation2"/>
    <dgm:cxn modelId="{D9065C3F-231D-4018-80CC-D7C22A978A09}" type="presParOf" srcId="{6139904B-536D-4810-A10B-54562057BA96}" destId="{F8FA5ADD-87C4-4034-82BA-E8D8448400E9}" srcOrd="5" destOrd="0" presId="urn:microsoft.com/office/officeart/2005/8/layout/equation2"/>
    <dgm:cxn modelId="{1FC0C533-3A4E-48F0-B21D-35F48099F64D}" type="presParOf" srcId="{6139904B-536D-4810-A10B-54562057BA96}" destId="{60D37ACA-7A18-4683-A2D8-5DE10B65EF13}" srcOrd="6" destOrd="0" presId="urn:microsoft.com/office/officeart/2005/8/layout/equation2"/>
    <dgm:cxn modelId="{2D1CB24E-DECA-44BA-BF91-AB80C83FB04C}" type="presParOf" srcId="{6139904B-536D-4810-A10B-54562057BA96}" destId="{6656287A-7390-4DDF-8557-148F008DDF17}" srcOrd="7" destOrd="0" presId="urn:microsoft.com/office/officeart/2005/8/layout/equation2"/>
    <dgm:cxn modelId="{DABBD493-AF60-4166-9D01-2D1085B0F168}" type="presParOf" srcId="{6139904B-536D-4810-A10B-54562057BA96}" destId="{9611E203-8972-467A-84E0-755D35B6DFF9}" srcOrd="8" destOrd="0" presId="urn:microsoft.com/office/officeart/2005/8/layout/equation2"/>
    <dgm:cxn modelId="{61397EEF-D75F-4E6A-A0B0-CB6BFFD71F0B}" type="presParOf" srcId="{48143D04-CD4F-4F41-8450-ECB1D998E22F}" destId="{4E63AF0F-D0E9-4B5C-A7D8-DBF4B13CE93A}" srcOrd="1" destOrd="0" presId="urn:microsoft.com/office/officeart/2005/8/layout/equation2"/>
    <dgm:cxn modelId="{C9D74DDA-4876-4A13-AF6C-96489B3F237C}" type="presParOf" srcId="{4E63AF0F-D0E9-4B5C-A7D8-DBF4B13CE93A}" destId="{9F8A53DE-7E95-44DE-9CF9-295873603667}" srcOrd="0" destOrd="0" presId="urn:microsoft.com/office/officeart/2005/8/layout/equation2"/>
    <dgm:cxn modelId="{BCA45DB0-7803-4533-B7BD-A4901E9278F9}" type="presParOf" srcId="{48143D04-CD4F-4F41-8450-ECB1D998E22F}" destId="{B99BAD9C-DB85-4EEC-8C32-DCE8240A5BB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E9607-9868-4163-ABFF-024E830BCC43}">
      <dsp:nvSpPr>
        <dsp:cNvPr id="0" name=""/>
        <dsp:cNvSpPr/>
      </dsp:nvSpPr>
      <dsp:spPr>
        <a:xfrm>
          <a:off x="5688632" y="2592285"/>
          <a:ext cx="800579" cy="800579"/>
        </a:xfrm>
        <a:prstGeom prst="ellipse">
          <a:avLst/>
        </a:prstGeom>
        <a:solidFill>
          <a:srgbClr val="00458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Estudiantes</a:t>
          </a:r>
          <a:endParaRPr lang="es-ES" sz="900" kern="1200" dirty="0"/>
        </a:p>
      </dsp:txBody>
      <dsp:txXfrm>
        <a:off x="5805874" y="2709527"/>
        <a:ext cx="566095" cy="566095"/>
      </dsp:txXfrm>
    </dsp:sp>
    <dsp:sp modelId="{F4519868-9B4C-46A0-B029-382F57E212DB}">
      <dsp:nvSpPr>
        <dsp:cNvPr id="0" name=""/>
        <dsp:cNvSpPr/>
      </dsp:nvSpPr>
      <dsp:spPr>
        <a:xfrm>
          <a:off x="4824537" y="2664295"/>
          <a:ext cx="464335" cy="464335"/>
        </a:xfrm>
        <a:prstGeom prst="mathPlus">
          <a:avLst/>
        </a:prstGeom>
        <a:solidFill>
          <a:srgbClr val="87C3FF"/>
        </a:solidFill>
        <a:ln>
          <a:solidFill>
            <a:srgbClr val="87C3FF"/>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4886085" y="2841857"/>
        <a:ext cx="341239" cy="109211"/>
      </dsp:txXfrm>
    </dsp:sp>
    <dsp:sp modelId="{22D10678-8B2C-4123-980F-BDC8CFECD08E}">
      <dsp:nvSpPr>
        <dsp:cNvPr id="0" name=""/>
        <dsp:cNvSpPr/>
      </dsp:nvSpPr>
      <dsp:spPr>
        <a:xfrm>
          <a:off x="3756394" y="2520280"/>
          <a:ext cx="800579" cy="800579"/>
        </a:xfrm>
        <a:prstGeom prst="ellipse">
          <a:avLst/>
        </a:prstGeom>
        <a:solidFill>
          <a:srgbClr val="3366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Finanzas</a:t>
          </a:r>
          <a:endParaRPr lang="es-ES" sz="900" kern="1200" dirty="0"/>
        </a:p>
      </dsp:txBody>
      <dsp:txXfrm>
        <a:off x="3873636" y="2637522"/>
        <a:ext cx="566095" cy="566095"/>
      </dsp:txXfrm>
    </dsp:sp>
    <dsp:sp modelId="{60D37ACA-7A18-4683-A2D8-5DE10B65EF13}">
      <dsp:nvSpPr>
        <dsp:cNvPr id="0" name=""/>
        <dsp:cNvSpPr/>
      </dsp:nvSpPr>
      <dsp:spPr>
        <a:xfrm>
          <a:off x="3065907" y="2736303"/>
          <a:ext cx="464335" cy="464335"/>
        </a:xfrm>
        <a:prstGeom prst="mathPlus">
          <a:avLst/>
        </a:prstGeom>
        <a:solidFill>
          <a:srgbClr val="87C3F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3127455" y="2913865"/>
        <a:ext cx="341239" cy="109211"/>
      </dsp:txXfrm>
    </dsp:sp>
    <dsp:sp modelId="{9611E203-8972-467A-84E0-755D35B6DFF9}">
      <dsp:nvSpPr>
        <dsp:cNvPr id="0" name=""/>
        <dsp:cNvSpPr/>
      </dsp:nvSpPr>
      <dsp:spPr>
        <a:xfrm>
          <a:off x="1944219" y="2592285"/>
          <a:ext cx="800579" cy="800579"/>
        </a:xfrm>
        <a:prstGeom prst="ellipse">
          <a:avLst/>
        </a:prstGeom>
        <a:solidFill>
          <a:srgbClr val="0066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Recursos Humanos</a:t>
          </a:r>
          <a:endParaRPr lang="es-ES" sz="900" kern="1200" dirty="0"/>
        </a:p>
      </dsp:txBody>
      <dsp:txXfrm>
        <a:off x="2061461" y="2709527"/>
        <a:ext cx="566095" cy="566095"/>
      </dsp:txXfrm>
    </dsp:sp>
    <dsp:sp modelId="{4E63AF0F-D0E9-4B5C-A7D8-DBF4B13CE93A}">
      <dsp:nvSpPr>
        <dsp:cNvPr id="0" name=""/>
        <dsp:cNvSpPr/>
      </dsp:nvSpPr>
      <dsp:spPr>
        <a:xfrm rot="5039162">
          <a:off x="3872402" y="1157513"/>
          <a:ext cx="521955" cy="297815"/>
        </a:xfrm>
        <a:prstGeom prst="rightArrow">
          <a:avLst>
            <a:gd name="adj1" fmla="val 60000"/>
            <a:gd name="adj2" fmla="val 50000"/>
          </a:avLst>
        </a:prstGeom>
        <a:solidFill>
          <a:srgbClr val="00458E"/>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3912394" y="1172650"/>
        <a:ext cx="432611" cy="178689"/>
      </dsp:txXfrm>
    </dsp:sp>
    <dsp:sp modelId="{B99BAD9C-DB85-4EEC-8C32-DCE8240A5BBF}">
      <dsp:nvSpPr>
        <dsp:cNvPr id="0" name=""/>
        <dsp:cNvSpPr/>
      </dsp:nvSpPr>
      <dsp:spPr>
        <a:xfrm>
          <a:off x="3540237" y="420241"/>
          <a:ext cx="1143531" cy="1366540"/>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MX" sz="3500" kern="1200" dirty="0" smtClean="0"/>
            <a:t>SIIU</a:t>
          </a:r>
          <a:endParaRPr lang="es-ES" sz="3500" kern="1200" dirty="0"/>
        </a:p>
      </dsp:txBody>
      <dsp:txXfrm>
        <a:off x="3707703" y="620366"/>
        <a:ext cx="808599" cy="96629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9275B-B0A1-4FA6-A47B-2547C69FDBC9}" type="datetimeFigureOut">
              <a:rPr lang="es-MX" smtClean="0"/>
              <a:t>10/09/2019</a:t>
            </a:fld>
            <a:endParaRPr lang="es-MX"/>
          </a:p>
        </p:txBody>
      </p:sp>
      <p:sp>
        <p:nvSpPr>
          <p:cNvPr id="4" name="Marcador de imagen de diapositiva 3"/>
          <p:cNvSpPr>
            <a:spLocks noGrp="1" noRot="1" noChangeAspect="1"/>
          </p:cNvSpPr>
          <p:nvPr>
            <p:ph type="sldImg" idx="2"/>
          </p:nvPr>
        </p:nvSpPr>
        <p:spPr>
          <a:xfrm>
            <a:off x="1435100" y="1143000"/>
            <a:ext cx="3987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75B00-875A-4106-96FD-2BB56C979FB5}" type="slidenum">
              <a:rPr lang="es-MX" smtClean="0"/>
              <a:t>‹Nº›</a:t>
            </a:fld>
            <a:endParaRPr lang="es-MX"/>
          </a:p>
        </p:txBody>
      </p:sp>
    </p:spTree>
    <p:extLst>
      <p:ext uri="{BB962C8B-B14F-4D97-AF65-F5344CB8AC3E}">
        <p14:creationId xmlns:p14="http://schemas.microsoft.com/office/powerpoint/2010/main" val="279600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DGAE Dirección General de Administración Escolar</a:t>
            </a:r>
          </a:p>
          <a:p>
            <a:r>
              <a:rPr lang="es-MX" dirty="0" smtClean="0"/>
              <a:t>SAF Secretaria de administración y Finanzas</a:t>
            </a:r>
          </a:p>
          <a:p>
            <a:r>
              <a:rPr lang="es-MX" dirty="0" smtClean="0"/>
              <a:t>DGRF </a:t>
            </a:r>
            <a:r>
              <a:rPr lang="es-MX" dirty="0" err="1" smtClean="0"/>
              <a:t>Direccion</a:t>
            </a:r>
            <a:r>
              <a:rPr lang="es-MX" dirty="0" smtClean="0"/>
              <a:t> General</a:t>
            </a:r>
            <a:r>
              <a:rPr lang="es-MX" baseline="0" dirty="0" smtClean="0"/>
              <a:t> de Recursos Financieros</a:t>
            </a:r>
          </a:p>
          <a:p>
            <a:r>
              <a:rPr lang="es-MX" baseline="0" dirty="0" smtClean="0"/>
              <a:t>DRM </a:t>
            </a:r>
            <a:r>
              <a:rPr lang="es-MX" baseline="0" dirty="0" err="1" smtClean="0"/>
              <a:t>Direccion</a:t>
            </a:r>
            <a:r>
              <a:rPr lang="es-MX" baseline="0" dirty="0" smtClean="0"/>
              <a:t> de Recursos Materiales</a:t>
            </a:r>
          </a:p>
          <a:p>
            <a:r>
              <a:rPr lang="es-MX" baseline="0" dirty="0" smtClean="0"/>
              <a:t>DGRH </a:t>
            </a:r>
            <a:r>
              <a:rPr lang="es-MX" baseline="0" dirty="0" err="1" smtClean="0"/>
              <a:t>Direccion</a:t>
            </a:r>
            <a:r>
              <a:rPr lang="es-MX" baseline="0" dirty="0" smtClean="0"/>
              <a:t> General de Recursos Humanos</a:t>
            </a:r>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7</a:t>
            </a:fld>
            <a:endParaRPr lang="es-MX"/>
          </a:p>
        </p:txBody>
      </p:sp>
    </p:spTree>
    <p:extLst>
      <p:ext uri="{BB962C8B-B14F-4D97-AF65-F5344CB8AC3E}">
        <p14:creationId xmlns:p14="http://schemas.microsoft.com/office/powerpoint/2010/main" val="51193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23</a:t>
            </a:fld>
            <a:endParaRPr lang="es-MX"/>
          </a:p>
        </p:txBody>
      </p:sp>
    </p:spTree>
    <p:extLst>
      <p:ext uri="{BB962C8B-B14F-4D97-AF65-F5344CB8AC3E}">
        <p14:creationId xmlns:p14="http://schemas.microsoft.com/office/powerpoint/2010/main" val="223517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800" b="1" dirty="0" smtClean="0">
                <a:latin typeface="Gill Sans MT" panose="020B0502020104020203" pitchFamily="34" charset="0"/>
                <a:cs typeface="Arial" panose="020B0604020202020204" pitchFamily="34" charset="0"/>
              </a:rPr>
              <a:t>Windows XP (abril 2014), Windows Vista (abril 2017)</a:t>
            </a:r>
            <a:r>
              <a:rPr lang="es-MX" sz="2800" dirty="0" smtClean="0">
                <a:latin typeface="Gill Sans MT" panose="020B0502020104020203" pitchFamily="34" charset="0"/>
                <a:cs typeface="Arial" panose="020B0604020202020204" pitchFamily="34" charset="0"/>
              </a:rPr>
              <a:t> y  </a:t>
            </a:r>
            <a:r>
              <a:rPr lang="es-MX" sz="2800" b="1" dirty="0" smtClean="0">
                <a:latin typeface="Gill Sans MT" panose="020B0502020104020203" pitchFamily="34" charset="0"/>
                <a:cs typeface="Arial" panose="020B0604020202020204" pitchFamily="34" charset="0"/>
              </a:rPr>
              <a:t>Windows 7 (Enero 2020).</a:t>
            </a:r>
          </a:p>
          <a:p>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24</a:t>
            </a:fld>
            <a:endParaRPr lang="es-MX"/>
          </a:p>
        </p:txBody>
      </p:sp>
    </p:spTree>
    <p:extLst>
      <p:ext uri="{BB962C8B-B14F-4D97-AF65-F5344CB8AC3E}">
        <p14:creationId xmlns:p14="http://schemas.microsoft.com/office/powerpoint/2010/main" val="295959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25</a:t>
            </a:fld>
            <a:endParaRPr lang="es-MX"/>
          </a:p>
        </p:txBody>
      </p:sp>
    </p:spTree>
    <p:extLst>
      <p:ext uri="{BB962C8B-B14F-4D97-AF65-F5344CB8AC3E}">
        <p14:creationId xmlns:p14="http://schemas.microsoft.com/office/powerpoint/2010/main" val="288697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26</a:t>
            </a:fld>
            <a:endParaRPr lang="es-MX"/>
          </a:p>
        </p:txBody>
      </p:sp>
    </p:spTree>
    <p:extLst>
      <p:ext uri="{BB962C8B-B14F-4D97-AF65-F5344CB8AC3E}">
        <p14:creationId xmlns:p14="http://schemas.microsoft.com/office/powerpoint/2010/main" val="189140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0A75B00-875A-4106-96FD-2BB56C979FB5}" type="slidenum">
              <a:rPr lang="es-MX" smtClean="0"/>
              <a:t>31</a:t>
            </a:fld>
            <a:endParaRPr lang="es-MX"/>
          </a:p>
        </p:txBody>
      </p:sp>
    </p:spTree>
    <p:extLst>
      <p:ext uri="{BB962C8B-B14F-4D97-AF65-F5344CB8AC3E}">
        <p14:creationId xmlns:p14="http://schemas.microsoft.com/office/powerpoint/2010/main" val="3473803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4 Rectángulo"/>
          <p:cNvSpPr/>
          <p:nvPr userDrawn="1"/>
        </p:nvSpPr>
        <p:spPr>
          <a:xfrm>
            <a:off x="0" y="0"/>
            <a:ext cx="10045700" cy="77771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8916" fontAlgn="auto">
              <a:spcBef>
                <a:spcPts val="0"/>
              </a:spcBef>
              <a:spcAft>
                <a:spcPts val="0"/>
              </a:spcAft>
              <a:defRPr/>
            </a:pPr>
            <a:endParaRPr lang="es-MX"/>
          </a:p>
        </p:txBody>
      </p:sp>
      <p:sp>
        <p:nvSpPr>
          <p:cNvPr id="9" name="8 CuadroTexto"/>
          <p:cNvSpPr txBox="1"/>
          <p:nvPr/>
        </p:nvSpPr>
        <p:spPr>
          <a:xfrm>
            <a:off x="4806826" y="6984925"/>
            <a:ext cx="4032250" cy="249684"/>
          </a:xfrm>
          <a:prstGeom prst="rect">
            <a:avLst/>
          </a:prstGeom>
          <a:noFill/>
        </p:spPr>
        <p:txBody>
          <a:bodyPr>
            <a:spAutoFit/>
          </a:bodyPr>
          <a:lstStyle/>
          <a:p>
            <a:pPr algn="r">
              <a:lnSpc>
                <a:spcPts val="1000"/>
              </a:lnSpc>
              <a:defRPr/>
            </a:pPr>
            <a:r>
              <a:rPr lang="es-MX" sz="2000" dirty="0">
                <a:solidFill>
                  <a:schemeClr val="tx1">
                    <a:lumMod val="65000"/>
                    <a:lumOff val="35000"/>
                  </a:schemeClr>
                </a:solidFill>
                <a:latin typeface="Gill Sans MT" pitchFamily="34" charset="0"/>
              </a:rPr>
              <a:t>“</a:t>
            </a:r>
            <a:r>
              <a:rPr lang="es-MX" sz="2000" dirty="0" smtClean="0">
                <a:solidFill>
                  <a:schemeClr val="tx1">
                    <a:lumMod val="65000"/>
                    <a:lumOff val="35000"/>
                  </a:schemeClr>
                </a:solidFill>
                <a:latin typeface="Gill Sans MT" pitchFamily="34" charset="0"/>
              </a:rPr>
              <a:t>Lis </a:t>
            </a:r>
            <a:r>
              <a:rPr lang="es-MX" sz="2000" dirty="0">
                <a:solidFill>
                  <a:schemeClr val="tx1">
                    <a:lumMod val="65000"/>
                    <a:lumOff val="35000"/>
                  </a:schemeClr>
                </a:solidFill>
                <a:latin typeface="Gill Sans MT" pitchFamily="34" charset="0"/>
              </a:rPr>
              <a:t>de Veracruz: </a:t>
            </a:r>
            <a:r>
              <a:rPr lang="es-MX" sz="2000" dirty="0" smtClean="0">
                <a:solidFill>
                  <a:schemeClr val="tx1">
                    <a:lumMod val="65000"/>
                    <a:lumOff val="35000"/>
                  </a:schemeClr>
                </a:solidFill>
                <a:latin typeface="Gill Sans MT" pitchFamily="34" charset="0"/>
              </a:rPr>
              <a:t> Arte</a:t>
            </a:r>
            <a:r>
              <a:rPr lang="es-MX" sz="2000" dirty="0">
                <a:solidFill>
                  <a:schemeClr val="tx1">
                    <a:lumMod val="65000"/>
                    <a:lumOff val="35000"/>
                  </a:schemeClr>
                </a:solidFill>
                <a:latin typeface="Gill Sans MT" pitchFamily="34" charset="0"/>
              </a:rPr>
              <a:t>, Ciencia, Luz”</a:t>
            </a:r>
          </a:p>
        </p:txBody>
      </p:sp>
      <p:sp>
        <p:nvSpPr>
          <p:cNvPr id="14" name="13 Marcador de texto"/>
          <p:cNvSpPr>
            <a:spLocks noGrp="1"/>
          </p:cNvSpPr>
          <p:nvPr>
            <p:ph type="body" sz="quarter" idx="10" hasCustomPrompt="1"/>
          </p:nvPr>
        </p:nvSpPr>
        <p:spPr>
          <a:xfrm>
            <a:off x="2502570" y="3600549"/>
            <a:ext cx="6336630" cy="359891"/>
          </a:xfrm>
        </p:spPr>
        <p:txBody>
          <a:bodyPr/>
          <a:lstStyle>
            <a:lvl1pPr algn="r">
              <a:lnSpc>
                <a:spcPts val="2600"/>
              </a:lnSpc>
              <a:defRPr sz="2400" baseline="0">
                <a:solidFill>
                  <a:schemeClr val="tx1">
                    <a:lumMod val="95000"/>
                    <a:lumOff val="5000"/>
                  </a:schemeClr>
                </a:solidFill>
              </a:defRPr>
            </a:lvl1pPr>
          </a:lstStyle>
          <a:p>
            <a:pPr lvl="0"/>
            <a:r>
              <a:rPr lang="es-ES" dirty="0" smtClean="0"/>
              <a:t>Haga clic para agregar títulos</a:t>
            </a:r>
          </a:p>
        </p:txBody>
      </p:sp>
      <p:sp>
        <p:nvSpPr>
          <p:cNvPr id="15" name="13 Marcador de texto"/>
          <p:cNvSpPr>
            <a:spLocks noGrp="1"/>
          </p:cNvSpPr>
          <p:nvPr>
            <p:ph type="body" sz="quarter" idx="11" hasCustomPrompt="1"/>
          </p:nvPr>
        </p:nvSpPr>
        <p:spPr>
          <a:xfrm>
            <a:off x="2502570" y="4068000"/>
            <a:ext cx="6336630" cy="359891"/>
          </a:xfrm>
        </p:spPr>
        <p:txBody>
          <a:bodyPr/>
          <a:lstStyle>
            <a:lvl1pPr algn="r">
              <a:lnSpc>
                <a:spcPts val="1600"/>
              </a:lnSpc>
              <a:defRPr sz="2400" baseline="0">
                <a:solidFill>
                  <a:schemeClr val="tx1">
                    <a:lumMod val="65000"/>
                    <a:lumOff val="35000"/>
                  </a:schemeClr>
                </a:solidFill>
              </a:defRPr>
            </a:lvl1pPr>
          </a:lstStyle>
          <a:p>
            <a:pPr lvl="0"/>
            <a:r>
              <a:rPr lang="es-ES" dirty="0" smtClean="0"/>
              <a:t>Haga clic para agregar subtítulo</a:t>
            </a:r>
          </a:p>
        </p:txBody>
      </p:sp>
      <p:sp>
        <p:nvSpPr>
          <p:cNvPr id="8" name="7 Marcador de texto"/>
          <p:cNvSpPr>
            <a:spLocks noGrp="1"/>
          </p:cNvSpPr>
          <p:nvPr>
            <p:ph type="body" sz="quarter" idx="12" hasCustomPrompt="1"/>
          </p:nvPr>
        </p:nvSpPr>
        <p:spPr>
          <a:xfrm>
            <a:off x="3942730" y="4752777"/>
            <a:ext cx="4896471" cy="215924"/>
          </a:xfrm>
        </p:spPr>
        <p:txBody>
          <a:bodyPr/>
          <a:lstStyle>
            <a:lvl1pPr algn="r">
              <a:lnSpc>
                <a:spcPts val="1300"/>
              </a:lnSpc>
              <a:defRPr sz="2000">
                <a:solidFill>
                  <a:schemeClr val="tx1">
                    <a:lumMod val="65000"/>
                    <a:lumOff val="35000"/>
                  </a:schemeClr>
                </a:solidFill>
              </a:defRPr>
            </a:lvl1pPr>
          </a:lstStyle>
          <a:p>
            <a:pPr lvl="0"/>
            <a:r>
              <a:rPr lang="es-ES" dirty="0" smtClean="0"/>
              <a:t>Haga clic para agregar fecha</a:t>
            </a:r>
          </a:p>
        </p:txBody>
      </p:sp>
      <p:pic>
        <p:nvPicPr>
          <p:cNvPr id="17" name="16 Imagen" descr="logo simbolo RGB.png"/>
          <p:cNvPicPr>
            <a:picLocks noChangeAspect="1"/>
          </p:cNvPicPr>
          <p:nvPr userDrawn="1"/>
        </p:nvPicPr>
        <p:blipFill>
          <a:blip r:embed="rId2" cstate="print"/>
          <a:stretch>
            <a:fillRect/>
          </a:stretch>
        </p:blipFill>
        <p:spPr>
          <a:xfrm>
            <a:off x="7696800" y="648221"/>
            <a:ext cx="2016224" cy="1736436"/>
          </a:xfrm>
          <a:prstGeom prst="rect">
            <a:avLst/>
          </a:prstGeom>
        </p:spPr>
      </p:pic>
      <p:sp>
        <p:nvSpPr>
          <p:cNvPr id="6" name="5 Marcador de texto"/>
          <p:cNvSpPr>
            <a:spLocks noGrp="1"/>
          </p:cNvSpPr>
          <p:nvPr>
            <p:ph type="body" sz="quarter" idx="13" hasCustomPrompt="1"/>
          </p:nvPr>
        </p:nvSpPr>
        <p:spPr>
          <a:xfrm>
            <a:off x="1896832" y="2375073"/>
            <a:ext cx="6912198" cy="505396"/>
          </a:xfrm>
        </p:spPr>
        <p:txBody>
          <a:bodyPr/>
          <a:lstStyle>
            <a:lvl1pPr algn="r">
              <a:lnSpc>
                <a:spcPts val="1400"/>
              </a:lnSpc>
              <a:spcBef>
                <a:spcPts val="0"/>
              </a:spcBef>
              <a:defRPr sz="1200" b="1" baseline="0">
                <a:solidFill>
                  <a:schemeClr val="tx1"/>
                </a:solidFill>
              </a:defRPr>
            </a:lvl1pPr>
          </a:lstStyle>
          <a:p>
            <a:pPr lvl="0"/>
            <a:r>
              <a:rPr lang="es-ES" dirty="0" smtClean="0"/>
              <a:t>Haga clic para escribir el nombre de su entidad o dependencia</a:t>
            </a:r>
          </a:p>
        </p:txBody>
      </p:sp>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212" y="6432113"/>
            <a:ext cx="2325430" cy="7718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
    <p:spTree>
      <p:nvGrpSpPr>
        <p:cNvPr id="1" name=""/>
        <p:cNvGrpSpPr/>
        <p:nvPr/>
      </p:nvGrpSpPr>
      <p:grpSpPr>
        <a:xfrm>
          <a:off x="0" y="0"/>
          <a:ext cx="0" cy="0"/>
          <a:chOff x="0" y="0"/>
          <a:chExt cx="0" cy="0"/>
        </a:xfrm>
      </p:grpSpPr>
      <p:sp>
        <p:nvSpPr>
          <p:cNvPr id="2" name="1 Título"/>
          <p:cNvSpPr>
            <a:spLocks noGrp="1"/>
          </p:cNvSpPr>
          <p:nvPr>
            <p:ph type="title"/>
          </p:nvPr>
        </p:nvSpPr>
        <p:spPr>
          <a:xfrm>
            <a:off x="558353" y="1512317"/>
            <a:ext cx="8826123" cy="433387"/>
          </a:xfrm>
        </p:spPr>
        <p:txBody>
          <a:bodyPr/>
          <a:lstStyle>
            <a:lvl1pPr>
              <a:defRPr>
                <a:solidFill>
                  <a:schemeClr val="tx1"/>
                </a:solidFill>
              </a:defRPr>
            </a:lvl1pPr>
          </a:lstStyle>
          <a:p>
            <a:r>
              <a:rPr lang="es-ES" smtClean="0"/>
              <a:t>Haga clic para modificar el estilo de título del patrón</a:t>
            </a:r>
            <a:endParaRPr lang="es-MX" dirty="0"/>
          </a:p>
        </p:txBody>
      </p:sp>
      <p:sp>
        <p:nvSpPr>
          <p:cNvPr id="4" name="3 Marcador de texto"/>
          <p:cNvSpPr>
            <a:spLocks noGrp="1"/>
          </p:cNvSpPr>
          <p:nvPr>
            <p:ph type="body" sz="quarter" idx="10"/>
          </p:nvPr>
        </p:nvSpPr>
        <p:spPr>
          <a:xfrm>
            <a:off x="1422450" y="2232397"/>
            <a:ext cx="7920880" cy="4680520"/>
          </a:xfrm>
        </p:spPr>
        <p:txBody>
          <a:bodyPr/>
          <a:lstStyle>
            <a:lvl1pPr>
              <a:defRPr sz="2400">
                <a:solidFill>
                  <a:schemeClr val="tx1">
                    <a:lumMod val="50000"/>
                    <a:lumOff val="50000"/>
                  </a:schemeClr>
                </a:solidFill>
              </a:defRPr>
            </a:lvl1pPr>
          </a:lstStyle>
          <a:p>
            <a:pPr lvl="0"/>
            <a:r>
              <a:rPr lang="es-ES"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18394" y="3960589"/>
            <a:ext cx="8538845" cy="1544631"/>
          </a:xfrm>
          <a:prstGeom prst="rect">
            <a:avLst/>
          </a:prstGeom>
        </p:spPr>
        <p:txBody>
          <a:bodyPr anchor="t"/>
          <a:lstStyle>
            <a:lvl1pPr algn="r">
              <a:lnSpc>
                <a:spcPts val="3000"/>
              </a:lnSpc>
              <a:defRPr sz="2800" b="0" cap="none">
                <a:solidFill>
                  <a:schemeClr val="tx1"/>
                </a:solidFill>
                <a:latin typeface="Gill Sans MT" pitchFamily="34" charset="0"/>
              </a:defRPr>
            </a:lvl1pPr>
          </a:lstStyle>
          <a:p>
            <a:r>
              <a:rPr lang="es-ES" dirty="0" smtClean="0"/>
              <a:t>Haga clic para agregar subtítulo</a:t>
            </a:r>
            <a:endParaRPr lang="es-MX" dirty="0"/>
          </a:p>
        </p:txBody>
      </p:sp>
      <p:sp>
        <p:nvSpPr>
          <p:cNvPr id="3" name="2 Marcador de texto"/>
          <p:cNvSpPr>
            <a:spLocks noGrp="1"/>
          </p:cNvSpPr>
          <p:nvPr>
            <p:ph type="body" idx="1" hasCustomPrompt="1"/>
          </p:nvPr>
        </p:nvSpPr>
        <p:spPr>
          <a:xfrm>
            <a:off x="918394" y="3600549"/>
            <a:ext cx="8538845" cy="360040"/>
          </a:xfrm>
          <a:prstGeom prst="rect">
            <a:avLst/>
          </a:prstGeom>
        </p:spPr>
        <p:txBody>
          <a:bodyPr anchor="b"/>
          <a:lstStyle>
            <a:lvl1pPr marL="0" indent="0" algn="r">
              <a:lnSpc>
                <a:spcPts val="2000"/>
              </a:lnSpc>
              <a:buNone/>
              <a:defRPr lang="es-ES" sz="2400" dirty="0" smtClean="0">
                <a:solidFill>
                  <a:schemeClr val="tx1">
                    <a:lumMod val="50000"/>
                    <a:lumOff val="50000"/>
                  </a:schemeClr>
                </a:solidFill>
              </a:defRPr>
            </a:lvl1pPr>
            <a:lvl2pPr marL="509458" indent="0">
              <a:buNone/>
              <a:defRPr sz="2000">
                <a:solidFill>
                  <a:schemeClr val="tx1">
                    <a:tint val="75000"/>
                  </a:schemeClr>
                </a:solidFill>
              </a:defRPr>
            </a:lvl2pPr>
            <a:lvl3pPr marL="1018916" indent="0">
              <a:buNone/>
              <a:defRPr sz="1800">
                <a:solidFill>
                  <a:schemeClr val="tx1">
                    <a:tint val="75000"/>
                  </a:schemeClr>
                </a:solidFill>
              </a:defRPr>
            </a:lvl3pPr>
            <a:lvl4pPr marL="1528374" indent="0">
              <a:buNone/>
              <a:defRPr sz="1600">
                <a:solidFill>
                  <a:schemeClr val="tx1">
                    <a:tint val="75000"/>
                  </a:schemeClr>
                </a:solidFill>
              </a:defRPr>
            </a:lvl4pPr>
            <a:lvl5pPr marL="2037832" indent="0">
              <a:buNone/>
              <a:defRPr sz="1600">
                <a:solidFill>
                  <a:schemeClr val="tx1">
                    <a:tint val="75000"/>
                  </a:schemeClr>
                </a:solidFill>
              </a:defRPr>
            </a:lvl5pPr>
            <a:lvl6pPr marL="2547290" indent="0">
              <a:buNone/>
              <a:defRPr sz="1600">
                <a:solidFill>
                  <a:schemeClr val="tx1">
                    <a:tint val="75000"/>
                  </a:schemeClr>
                </a:solidFill>
              </a:defRPr>
            </a:lvl6pPr>
            <a:lvl7pPr marL="3056748" indent="0">
              <a:buNone/>
              <a:defRPr sz="1600">
                <a:solidFill>
                  <a:schemeClr val="tx1">
                    <a:tint val="75000"/>
                  </a:schemeClr>
                </a:solidFill>
              </a:defRPr>
            </a:lvl7pPr>
            <a:lvl8pPr marL="3566206" indent="0">
              <a:buNone/>
              <a:defRPr sz="1600">
                <a:solidFill>
                  <a:schemeClr val="tx1">
                    <a:tint val="75000"/>
                  </a:schemeClr>
                </a:solidFill>
              </a:defRPr>
            </a:lvl8pPr>
            <a:lvl9pPr marL="4075664" indent="0">
              <a:buNone/>
              <a:defRPr sz="1600">
                <a:solidFill>
                  <a:schemeClr val="tx1">
                    <a:tint val="75000"/>
                  </a:schemeClr>
                </a:solidFill>
              </a:defRPr>
            </a:lvl9pPr>
          </a:lstStyle>
          <a:p>
            <a:pPr lvl="0"/>
            <a:r>
              <a:rPr lang="es-ES" dirty="0" smtClean="0"/>
              <a:t>Haga clic para agregar título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6346" y="1512317"/>
            <a:ext cx="4438596" cy="725508"/>
          </a:xfrm>
          <a:prstGeom prst="rect">
            <a:avLst/>
          </a:prstGeom>
        </p:spPr>
        <p:txBody>
          <a:bodyPr anchor="b">
            <a:no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86346" y="2597865"/>
            <a:ext cx="4438596"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5087138" y="1512317"/>
            <a:ext cx="4440339" cy="725508"/>
          </a:xfrm>
          <a:prstGeom prst="rect">
            <a:avLst/>
          </a:prstGeom>
        </p:spPr>
        <p:txBody>
          <a:bodyPr anchor="b">
            <a:normAutofit/>
          </a:bodyPr>
          <a:lstStyle>
            <a:lvl1pPr marL="0" indent="0">
              <a:lnSpc>
                <a:spcPts val="2600"/>
              </a:lnSpc>
              <a:buNone/>
              <a:defRPr sz="2400" b="0">
                <a:solidFill>
                  <a:schemeClr val="tx1"/>
                </a:solidFill>
                <a:latin typeface="Gill Sans MT" pitchFamily="34" charset="0"/>
              </a:defRPr>
            </a:lvl1pPr>
            <a:lvl2pPr marL="509458" indent="0">
              <a:buNone/>
              <a:defRPr sz="2200" b="1"/>
            </a:lvl2pPr>
            <a:lvl3pPr marL="1018916" indent="0">
              <a:buNone/>
              <a:defRPr sz="2000" b="1"/>
            </a:lvl3pPr>
            <a:lvl4pPr marL="1528374" indent="0">
              <a:buNone/>
              <a:defRPr sz="1800" b="1"/>
            </a:lvl4pPr>
            <a:lvl5pPr marL="2037832" indent="0">
              <a:buNone/>
              <a:defRPr sz="1800" b="1"/>
            </a:lvl5pPr>
            <a:lvl6pPr marL="2547290" indent="0">
              <a:buNone/>
              <a:defRPr sz="1800" b="1"/>
            </a:lvl6pPr>
            <a:lvl7pPr marL="3056748" indent="0">
              <a:buNone/>
              <a:defRPr sz="1800" b="1"/>
            </a:lvl7pPr>
            <a:lvl8pPr marL="3566206" indent="0">
              <a:buNone/>
              <a:defRPr sz="1800" b="1"/>
            </a:lvl8pPr>
            <a:lvl9pPr marL="407566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87138" y="2597865"/>
            <a:ext cx="4440339" cy="4315052"/>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86346" y="1512317"/>
            <a:ext cx="6768752" cy="432048"/>
          </a:xfrm>
          <a:prstGeom prst="rect">
            <a:avLst/>
          </a:prstGeom>
        </p:spPr>
        <p:txBody>
          <a:bodyPr anchor="b">
            <a:noAutofit/>
          </a:bodyPr>
          <a:lstStyle>
            <a:lvl1pPr algn="l">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911649" y="2232397"/>
            <a:ext cx="5431681" cy="4680520"/>
          </a:xfrm>
          <a:prstGeom prst="rect">
            <a:avLst/>
          </a:prstGeom>
        </p:spPr>
        <p:txBody>
          <a:bodyPr>
            <a:normAutofit/>
          </a:bodyPr>
          <a:lstStyle>
            <a:lvl1pPr marL="0" indent="0">
              <a:lnSpc>
                <a:spcPts val="2600"/>
              </a:lnSpc>
              <a:buNone/>
              <a:defRPr sz="2400">
                <a:solidFill>
                  <a:schemeClr val="tx1">
                    <a:lumMod val="50000"/>
                    <a:lumOff val="50000"/>
                  </a:schemeClr>
                </a:solidFill>
                <a:latin typeface="Gill Sans MT" pitchFamily="34" charset="0"/>
              </a:defRPr>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p:txBody>
      </p:sp>
      <p:sp>
        <p:nvSpPr>
          <p:cNvPr id="4" name="3 Marcador de texto"/>
          <p:cNvSpPr>
            <a:spLocks noGrp="1"/>
          </p:cNvSpPr>
          <p:nvPr>
            <p:ph type="body" sz="half" idx="2"/>
          </p:nvPr>
        </p:nvSpPr>
        <p:spPr>
          <a:xfrm>
            <a:off x="486346" y="2232397"/>
            <a:ext cx="3304966" cy="4680520"/>
          </a:xfrm>
          <a:prstGeom prst="rect">
            <a:avLst/>
          </a:prstGeom>
        </p:spPr>
        <p:txBody>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2370" y="6159121"/>
            <a:ext cx="8640960" cy="216024"/>
          </a:xfrm>
          <a:prstGeom prst="rect">
            <a:avLst/>
          </a:prstGeom>
        </p:spPr>
        <p:txBody>
          <a:bodyPr anchor="b">
            <a:noAutofit/>
          </a:bodyPr>
          <a:lstStyle>
            <a:lvl1pPr algn="ctr">
              <a:lnSpc>
                <a:spcPts val="1000"/>
              </a:lnSpc>
              <a:defRPr sz="2400"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posición de imagen"/>
          <p:cNvSpPr>
            <a:spLocks noGrp="1"/>
          </p:cNvSpPr>
          <p:nvPr>
            <p:ph type="pic" idx="1"/>
          </p:nvPr>
        </p:nvSpPr>
        <p:spPr>
          <a:xfrm>
            <a:off x="1757112" y="1440309"/>
            <a:ext cx="6531476" cy="4397065"/>
          </a:xfrm>
          <a:prstGeom prst="rect">
            <a:avLst/>
          </a:prstGeom>
        </p:spPr>
        <p:txBody>
          <a:bodyPr rtlCol="0">
            <a:normAutofit/>
          </a:bodyPr>
          <a:lstStyle>
            <a:lvl1pPr marL="0" indent="0">
              <a:lnSpc>
                <a:spcPts val="2600"/>
              </a:lnSpc>
              <a:buNone/>
              <a:defRPr sz="2400">
                <a:solidFill>
                  <a:schemeClr val="tx1">
                    <a:lumMod val="50000"/>
                    <a:lumOff val="50000"/>
                  </a:schemeClr>
                </a:solidFill>
                <a:latin typeface="Gill Sans MT" pitchFamily="34" charset="0"/>
              </a:defRPr>
            </a:lvl1pPr>
            <a:lvl2pPr marL="509458" indent="0">
              <a:buNone/>
              <a:defRPr sz="3100"/>
            </a:lvl2pPr>
            <a:lvl3pPr marL="1018916" indent="0">
              <a:buNone/>
              <a:defRPr sz="2700"/>
            </a:lvl3pPr>
            <a:lvl4pPr marL="1528374" indent="0">
              <a:buNone/>
              <a:defRPr sz="2200"/>
            </a:lvl4pPr>
            <a:lvl5pPr marL="2037832" indent="0">
              <a:buNone/>
              <a:defRPr sz="2200"/>
            </a:lvl5pPr>
            <a:lvl6pPr marL="2547290" indent="0">
              <a:buNone/>
              <a:defRPr sz="2200"/>
            </a:lvl6pPr>
            <a:lvl7pPr marL="3056748" indent="0">
              <a:buNone/>
              <a:defRPr sz="2200"/>
            </a:lvl7pPr>
            <a:lvl8pPr marL="3566206" indent="0">
              <a:buNone/>
              <a:defRPr sz="2200"/>
            </a:lvl8pPr>
            <a:lvl9pPr marL="4075664" indent="0">
              <a:buNone/>
              <a:defRPr sz="2200"/>
            </a:lvl9pPr>
          </a:lstStyle>
          <a:p>
            <a:pPr lvl="0"/>
            <a:r>
              <a:rPr lang="es-ES" noProof="0" smtClean="0"/>
              <a:t>Haga clic en el icono para agregar una imagen</a:t>
            </a:r>
            <a:endParaRPr lang="es-MX" noProof="0" dirty="0" smtClean="0"/>
          </a:p>
        </p:txBody>
      </p:sp>
      <p:sp>
        <p:nvSpPr>
          <p:cNvPr id="4" name="3 Marcador de texto"/>
          <p:cNvSpPr>
            <a:spLocks noGrp="1"/>
          </p:cNvSpPr>
          <p:nvPr>
            <p:ph type="body" sz="half" idx="2"/>
          </p:nvPr>
        </p:nvSpPr>
        <p:spPr>
          <a:xfrm>
            <a:off x="702370" y="6410228"/>
            <a:ext cx="8640960" cy="216024"/>
          </a:xfrm>
          <a:prstGeom prst="rect">
            <a:avLst/>
          </a:prstGeom>
        </p:spPr>
        <p:txBody>
          <a:bodyPr/>
          <a:lstStyle>
            <a:lvl1pPr marL="0" indent="0" algn="ctr">
              <a:lnSpc>
                <a:spcPts val="1800"/>
              </a:lnSpc>
              <a:buNone/>
              <a:defRPr sz="2400">
                <a:solidFill>
                  <a:schemeClr val="tx1">
                    <a:lumMod val="50000"/>
                    <a:lumOff val="50000"/>
                  </a:schemeClr>
                </a:solidFill>
                <a:latin typeface="Gill Sans MT" pitchFamily="34" charset="0"/>
              </a:defRPr>
            </a:lvl1pPr>
            <a:lvl2pPr marL="509458" indent="0">
              <a:buNone/>
              <a:defRPr sz="1300"/>
            </a:lvl2pPr>
            <a:lvl3pPr marL="1018916" indent="0">
              <a:buNone/>
              <a:defRPr sz="1100"/>
            </a:lvl3pPr>
            <a:lvl4pPr marL="1528374" indent="0">
              <a:buNone/>
              <a:defRPr sz="1000"/>
            </a:lvl4pPr>
            <a:lvl5pPr marL="2037832" indent="0">
              <a:buNone/>
              <a:defRPr sz="1000"/>
            </a:lvl5pPr>
            <a:lvl6pPr marL="2547290" indent="0">
              <a:buNone/>
              <a:defRPr sz="1000"/>
            </a:lvl6pPr>
            <a:lvl7pPr marL="3056748" indent="0">
              <a:buNone/>
              <a:defRPr sz="1000"/>
            </a:lvl7pPr>
            <a:lvl8pPr marL="3566206" indent="0">
              <a:buNone/>
              <a:defRPr sz="1000"/>
            </a:lvl8pPr>
            <a:lvl9pPr marL="4075664" indent="0">
              <a:buNone/>
              <a:defRPr sz="1000"/>
            </a:lvl9pPr>
          </a:lstStyle>
          <a:p>
            <a:pPr lvl="0"/>
            <a:r>
              <a:rPr lang="es-ES" smtClean="0"/>
              <a:t>Haga clic para modificar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4317FE9-25D7-46DD-8405-9EF06262D9EA}" type="datetimeFigureOut">
              <a:rPr lang="es-MX" smtClean="0"/>
              <a:t>10/09/2019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F08E796-9C8A-4A25-AE9F-59EAED0959A8}" type="slidenum">
              <a:rPr lang="es-MX" smtClean="0"/>
              <a:t>‹Nº›</a:t>
            </a:fld>
            <a:endParaRPr lang="es-MX"/>
          </a:p>
        </p:txBody>
      </p:sp>
    </p:spTree>
    <p:extLst>
      <p:ext uri="{BB962C8B-B14F-4D97-AF65-F5344CB8AC3E}">
        <p14:creationId xmlns:p14="http://schemas.microsoft.com/office/powerpoint/2010/main" val="60595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14 Marcador de título"/>
          <p:cNvSpPr>
            <a:spLocks noGrp="1"/>
          </p:cNvSpPr>
          <p:nvPr>
            <p:ph type="title"/>
          </p:nvPr>
        </p:nvSpPr>
        <p:spPr bwMode="auto">
          <a:xfrm>
            <a:off x="558354" y="1728341"/>
            <a:ext cx="8424936"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s-MX" dirty="0" smtClean="0"/>
          </a:p>
        </p:txBody>
      </p:sp>
      <p:sp>
        <p:nvSpPr>
          <p:cNvPr id="1029" name="15 Marcador de texto"/>
          <p:cNvSpPr>
            <a:spLocks noGrp="1"/>
          </p:cNvSpPr>
          <p:nvPr>
            <p:ph type="body" idx="1"/>
          </p:nvPr>
        </p:nvSpPr>
        <p:spPr bwMode="auto">
          <a:xfrm>
            <a:off x="1422450" y="2448421"/>
            <a:ext cx="792088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p:txBody>
      </p:sp>
      <p:cxnSp>
        <p:nvCxnSpPr>
          <p:cNvPr id="4" name="3 Conector recto"/>
          <p:cNvCxnSpPr/>
          <p:nvPr/>
        </p:nvCxnSpPr>
        <p:spPr>
          <a:xfrm>
            <a:off x="558354" y="648221"/>
            <a:ext cx="89289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9345" y="401019"/>
            <a:ext cx="2238001" cy="144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0" r:id="rId2"/>
    <p:sldLayoutId id="2147483691" r:id="rId3"/>
    <p:sldLayoutId id="2147483692" r:id="rId4"/>
    <p:sldLayoutId id="2147483693" r:id="rId5"/>
    <p:sldLayoutId id="2147483694" r:id="rId6"/>
    <p:sldLayoutId id="2147483696" r:id="rId7"/>
  </p:sldLayoutIdLst>
  <p:txStyles>
    <p:titleStyle>
      <a:lvl1pPr algn="l" defTabSz="1017588" rtl="0" eaLnBrk="1" fontAlgn="base" hangingPunct="1">
        <a:spcBef>
          <a:spcPct val="0"/>
        </a:spcBef>
        <a:spcAft>
          <a:spcPct val="0"/>
        </a:spcAft>
        <a:defRPr sz="2800" b="0" kern="1200">
          <a:solidFill>
            <a:srgbClr val="404040"/>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p:titleStyle>
    <p:bodyStyle>
      <a:lvl1pPr marL="0" indent="0" algn="l" defTabSz="1017588" rtl="0" eaLnBrk="1" fontAlgn="base" hangingPunct="1">
        <a:lnSpc>
          <a:spcPts val="2800"/>
        </a:lnSpc>
        <a:spcBef>
          <a:spcPct val="20000"/>
        </a:spcBef>
        <a:spcAft>
          <a:spcPct val="0"/>
        </a:spcAft>
        <a:buFont typeface="Arial" charset="0"/>
        <a:defRPr sz="2400" kern="1200">
          <a:solidFill>
            <a:srgbClr val="7F7F7F"/>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MX"/>
      </a:defPPr>
      <a:lvl1pPr marL="0" algn="l" defTabSz="1018916" rtl="0" eaLnBrk="1" latinLnBrk="0" hangingPunct="1">
        <a:defRPr sz="2000" kern="1200">
          <a:solidFill>
            <a:schemeClr val="tx1"/>
          </a:solidFill>
          <a:latin typeface="+mn-lt"/>
          <a:ea typeface="+mn-ea"/>
          <a:cs typeface="+mn-cs"/>
        </a:defRPr>
      </a:lvl1pPr>
      <a:lvl2pPr marL="509458" algn="l" defTabSz="1018916" rtl="0" eaLnBrk="1" latinLnBrk="0" hangingPunct="1">
        <a:defRPr sz="2000" kern="1200">
          <a:solidFill>
            <a:schemeClr val="tx1"/>
          </a:solidFill>
          <a:latin typeface="+mn-lt"/>
          <a:ea typeface="+mn-ea"/>
          <a:cs typeface="+mn-cs"/>
        </a:defRPr>
      </a:lvl2pPr>
      <a:lvl3pPr marL="1018916" algn="l" defTabSz="1018916" rtl="0" eaLnBrk="1" latinLnBrk="0" hangingPunct="1">
        <a:defRPr sz="2000" kern="1200">
          <a:solidFill>
            <a:schemeClr val="tx1"/>
          </a:solidFill>
          <a:latin typeface="+mn-lt"/>
          <a:ea typeface="+mn-ea"/>
          <a:cs typeface="+mn-cs"/>
        </a:defRPr>
      </a:lvl3pPr>
      <a:lvl4pPr marL="1528374" algn="l" defTabSz="1018916" rtl="0" eaLnBrk="1" latinLnBrk="0" hangingPunct="1">
        <a:defRPr sz="2000" kern="1200">
          <a:solidFill>
            <a:schemeClr val="tx1"/>
          </a:solidFill>
          <a:latin typeface="+mn-lt"/>
          <a:ea typeface="+mn-ea"/>
          <a:cs typeface="+mn-cs"/>
        </a:defRPr>
      </a:lvl4pPr>
      <a:lvl5pPr marL="2037832" algn="l" defTabSz="1018916" rtl="0" eaLnBrk="1" latinLnBrk="0" hangingPunct="1">
        <a:defRPr sz="2000" kern="1200">
          <a:solidFill>
            <a:schemeClr val="tx1"/>
          </a:solidFill>
          <a:latin typeface="+mn-lt"/>
          <a:ea typeface="+mn-ea"/>
          <a:cs typeface="+mn-cs"/>
        </a:defRPr>
      </a:lvl5pPr>
      <a:lvl6pPr marL="2547290" algn="l" defTabSz="1018916" rtl="0" eaLnBrk="1" latinLnBrk="0" hangingPunct="1">
        <a:defRPr sz="2000" kern="1200">
          <a:solidFill>
            <a:schemeClr val="tx1"/>
          </a:solidFill>
          <a:latin typeface="+mn-lt"/>
          <a:ea typeface="+mn-ea"/>
          <a:cs typeface="+mn-cs"/>
        </a:defRPr>
      </a:lvl6pPr>
      <a:lvl7pPr marL="3056748" algn="l" defTabSz="1018916" rtl="0" eaLnBrk="1" latinLnBrk="0" hangingPunct="1">
        <a:defRPr sz="2000" kern="1200">
          <a:solidFill>
            <a:schemeClr val="tx1"/>
          </a:solidFill>
          <a:latin typeface="+mn-lt"/>
          <a:ea typeface="+mn-ea"/>
          <a:cs typeface="+mn-cs"/>
        </a:defRPr>
      </a:lvl7pPr>
      <a:lvl8pPr marL="3566206" algn="l" defTabSz="1018916" rtl="0" eaLnBrk="1" latinLnBrk="0" hangingPunct="1">
        <a:defRPr sz="2000" kern="1200">
          <a:solidFill>
            <a:schemeClr val="tx1"/>
          </a:solidFill>
          <a:latin typeface="+mn-lt"/>
          <a:ea typeface="+mn-ea"/>
          <a:cs typeface="+mn-cs"/>
        </a:defRPr>
      </a:lvl8pPr>
      <a:lvl9pPr marL="4075664" algn="l" defTabSz="101891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image" Target="../media/image33.tmp"/><Relationship Id="rId7" Type="http://schemas.openxmlformats.org/officeDocument/2006/relationships/image" Target="../media/image37.tmp"/><Relationship Id="rId2" Type="http://schemas.openxmlformats.org/officeDocument/2006/relationships/image" Target="../media/image32.tmp"/><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TLDm1GWqi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7.xml"/><Relationship Id="rId4" Type="http://schemas.openxmlformats.org/officeDocument/2006/relationships/image" Target="../media/image57.tmp"/></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7.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tmp"/><Relationship Id="rId5" Type="http://schemas.openxmlformats.org/officeDocument/2006/relationships/image" Target="../media/image61.tmp"/><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hyperlink" Target="https://mesadeayuda.uv.mx/MADGTI/PagMaestra.jsp" TargetMode="Externa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p:txBody>
          <a:bodyPr/>
          <a:lstStyle/>
          <a:p>
            <a:r>
              <a:rPr lang="es-MX" dirty="0">
                <a:latin typeface="Arial" pitchFamily="34" charset="0"/>
                <a:cs typeface="Arial" pitchFamily="34" charset="0"/>
              </a:rPr>
              <a:t>Taller “Administración y asistencia técnica sobre servicios de Tecnologías de Información”</a:t>
            </a:r>
          </a:p>
          <a:p>
            <a:endParaRPr lang="es-MX" dirty="0"/>
          </a:p>
        </p:txBody>
      </p:sp>
      <p:sp>
        <p:nvSpPr>
          <p:cNvPr id="6" name="5 Marcador de texto"/>
          <p:cNvSpPr>
            <a:spLocks noGrp="1"/>
          </p:cNvSpPr>
          <p:nvPr>
            <p:ph type="body" sz="quarter" idx="12"/>
          </p:nvPr>
        </p:nvSpPr>
        <p:spPr/>
        <p:txBody>
          <a:bodyPr/>
          <a:lstStyle/>
          <a:p>
            <a:r>
              <a:rPr lang="es-ES_tradnl" dirty="0" smtClean="0"/>
              <a:t>Septiembre </a:t>
            </a:r>
            <a:r>
              <a:rPr lang="es-ES_tradnl" dirty="0"/>
              <a:t>de 2019</a:t>
            </a:r>
            <a:endParaRPr lang="es-MX" dirty="0"/>
          </a:p>
        </p:txBody>
      </p:sp>
      <p:sp>
        <p:nvSpPr>
          <p:cNvPr id="7" name="6 Marcador de texto"/>
          <p:cNvSpPr>
            <a:spLocks noGrp="1"/>
          </p:cNvSpPr>
          <p:nvPr>
            <p:ph type="body" sz="quarter" idx="13"/>
          </p:nvPr>
        </p:nvSpPr>
        <p:spPr/>
        <p:txBody>
          <a:bodyPr/>
          <a:lstStyle/>
          <a:p>
            <a:r>
              <a:rPr lang="es-MX" dirty="0" smtClean="0"/>
              <a:t>Dirección General de Tecnologías de información</a:t>
            </a:r>
            <a:endParaRPr lang="es-MX" dirty="0"/>
          </a:p>
        </p:txBody>
      </p:sp>
    </p:spTree>
    <p:extLst>
      <p:ext uri="{BB962C8B-B14F-4D97-AF65-F5344CB8AC3E}">
        <p14:creationId xmlns:p14="http://schemas.microsoft.com/office/powerpoint/2010/main" val="2134077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r="7862"/>
          <a:stretch/>
        </p:blipFill>
        <p:spPr>
          <a:xfrm>
            <a:off x="1" y="648221"/>
            <a:ext cx="10045700" cy="7139425"/>
          </a:xfrm>
          <a:prstGeom prst="rect">
            <a:avLst/>
          </a:prstGeom>
        </p:spPr>
      </p:pic>
      <p:sp>
        <p:nvSpPr>
          <p:cNvPr id="2" name="Título 1"/>
          <p:cNvSpPr>
            <a:spLocks noGrp="1"/>
          </p:cNvSpPr>
          <p:nvPr>
            <p:ph type="title"/>
          </p:nvPr>
        </p:nvSpPr>
        <p:spPr>
          <a:xfrm>
            <a:off x="558354" y="3784546"/>
            <a:ext cx="8826123" cy="433387"/>
          </a:xfrm>
        </p:spPr>
        <p:txBody>
          <a:bodyPr/>
          <a:lstStyle/>
          <a:p>
            <a:r>
              <a:rPr lang="es-MX" sz="4000" dirty="0" smtClean="0">
                <a:solidFill>
                  <a:schemeClr val="bg1"/>
                </a:solidFill>
              </a:rPr>
              <a:t>Instalación del SIIU</a:t>
            </a:r>
            <a:endParaRPr lang="es-MX" sz="4000" dirty="0">
              <a:solidFill>
                <a:schemeClr val="bg1"/>
              </a:solidFill>
            </a:endParaRPr>
          </a:p>
        </p:txBody>
      </p:sp>
    </p:spTree>
    <p:extLst>
      <p:ext uri="{BB962C8B-B14F-4D97-AF65-F5344CB8AC3E}">
        <p14:creationId xmlns:p14="http://schemas.microsoft.com/office/powerpoint/2010/main" val="89980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a:spLocks noGrp="1"/>
          </p:cNvSpPr>
          <p:nvPr>
            <p:ph type="body" sz="quarter" idx="10"/>
          </p:nvPr>
        </p:nvSpPr>
        <p:spPr>
          <a:xfrm>
            <a:off x="270322" y="936253"/>
            <a:ext cx="9505056" cy="4680520"/>
          </a:xfrm>
        </p:spPr>
        <p:txBody>
          <a:bodyPr/>
          <a:lstStyle/>
          <a:p>
            <a:pPr algn="just"/>
            <a:r>
              <a:rPr lang="es-MX" dirty="0" smtClean="0">
                <a:solidFill>
                  <a:schemeClr val="tx1"/>
                </a:solidFill>
                <a:cs typeface="Arial" pitchFamily="34" charset="0"/>
              </a:rPr>
              <a:t>Debe verificarse que el equipo en cuestión cumpla con los siguientes requisitos:</a:t>
            </a:r>
            <a:endParaRPr lang="es-MX" dirty="0">
              <a:solidFill>
                <a:schemeClr val="tx1"/>
              </a:solidFill>
              <a:cs typeface="Arial" pitchFamily="34" charset="0"/>
            </a:endParaRPr>
          </a:p>
          <a:p>
            <a:pPr algn="just"/>
            <a:endParaRPr lang="es-MX" dirty="0">
              <a:solidFill>
                <a:schemeClr val="tx1"/>
              </a:solidFill>
              <a:cs typeface="Arial" pitchFamily="34" charset="0"/>
            </a:endParaRP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Ser un equipo propiedad de la UV.</a:t>
            </a:r>
          </a:p>
          <a:p>
            <a:pPr lvl="1" eaLnBrk="0" hangingPunct="0">
              <a:buFont typeface="Wingdings" panose="05000000000000000000" pitchFamily="2" charset="2"/>
              <a:buChar char="q"/>
            </a:pPr>
            <a:r>
              <a:rPr lang="es-MX" sz="2400" dirty="0" smtClean="0">
                <a:latin typeface="Gill Sans MT" panose="020B0502020104020203" pitchFamily="34" charset="0"/>
                <a:cs typeface="Arial" pitchFamily="34" charset="0"/>
              </a:rPr>
              <a:t>Asignar un </a:t>
            </a:r>
            <a:r>
              <a:rPr lang="es-MX" sz="2400" dirty="0">
                <a:latin typeface="Gill Sans MT" panose="020B0502020104020203" pitchFamily="34" charset="0"/>
                <a:cs typeface="Arial" pitchFamily="34" charset="0"/>
              </a:rPr>
              <a:t>nombre estándar.</a:t>
            </a: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Esté apropiadamente unido al dominio correspondiente.</a:t>
            </a: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Contar con una dirección IP de la Red UV (</a:t>
            </a:r>
            <a:r>
              <a:rPr lang="es-MX" sz="2400" dirty="0" smtClean="0">
                <a:latin typeface="Gill Sans MT" panose="020B0502020104020203" pitchFamily="34" charset="0"/>
                <a:cs typeface="Arial" pitchFamily="34" charset="0"/>
              </a:rPr>
              <a:t>DHCP).</a:t>
            </a:r>
            <a:endParaRPr lang="es-MX" sz="2400" dirty="0">
              <a:latin typeface="Gill Sans MT" panose="020B0502020104020203" pitchFamily="34" charset="0"/>
              <a:cs typeface="Arial" pitchFamily="34" charset="0"/>
            </a:endParaRPr>
          </a:p>
          <a:p>
            <a:pPr lvl="1" eaLnBrk="0" hangingPunct="0">
              <a:buFont typeface="Wingdings" panose="05000000000000000000" pitchFamily="2" charset="2"/>
              <a:buChar char="q"/>
            </a:pPr>
            <a:r>
              <a:rPr lang="es-MX" sz="2400" dirty="0" smtClean="0">
                <a:latin typeface="Gill Sans MT" panose="020B0502020104020203" pitchFamily="34" charset="0"/>
                <a:cs typeface="Arial" pitchFamily="34" charset="0"/>
              </a:rPr>
              <a:t>Informar </a:t>
            </a:r>
            <a:r>
              <a:rPr lang="es-MX" sz="2400" dirty="0">
                <a:latin typeface="Gill Sans MT" panose="020B0502020104020203" pitchFamily="34" charset="0"/>
                <a:cs typeface="Arial" pitchFamily="34" charset="0"/>
              </a:rPr>
              <a:t>el proveedor de servicio de conexión de </a:t>
            </a:r>
            <a:r>
              <a:rPr lang="es-MX" sz="2400" dirty="0" smtClean="0">
                <a:latin typeface="Gill Sans MT" panose="020B0502020104020203" pitchFamily="34" charset="0"/>
                <a:cs typeface="Arial" pitchFamily="34" charset="0"/>
              </a:rPr>
              <a:t>red para crear la conexión VPN. (</a:t>
            </a:r>
            <a:r>
              <a:rPr lang="es-MX" sz="2000" dirty="0" err="1" smtClean="0">
                <a:latin typeface="Gill Sans MT" panose="020B0502020104020203" pitchFamily="34" charset="0"/>
                <a:cs typeface="Arial" pitchFamily="34" charset="0"/>
              </a:rPr>
              <a:t>Megared</a:t>
            </a:r>
            <a:r>
              <a:rPr lang="es-MX" sz="2000" dirty="0" smtClean="0">
                <a:latin typeface="Gill Sans MT" panose="020B0502020104020203" pitchFamily="34" charset="0"/>
                <a:cs typeface="Arial" pitchFamily="34" charset="0"/>
              </a:rPr>
              <a:t>, Prodigy, </a:t>
            </a:r>
            <a:r>
              <a:rPr lang="es-MX" sz="2000" dirty="0" err="1" smtClean="0">
                <a:latin typeface="Gill Sans MT" panose="020B0502020104020203" pitchFamily="34" charset="0"/>
                <a:cs typeface="Arial" pitchFamily="34" charset="0"/>
              </a:rPr>
              <a:t>IusaCell</a:t>
            </a:r>
            <a:r>
              <a:rPr lang="es-MX" sz="2000" dirty="0" smtClean="0">
                <a:latin typeface="Gill Sans MT" panose="020B0502020104020203" pitchFamily="34" charset="0"/>
                <a:cs typeface="Arial" pitchFamily="34" charset="0"/>
              </a:rPr>
              <a:t>, TP en caso de no estar en Red UV</a:t>
            </a:r>
            <a:r>
              <a:rPr lang="es-MX" sz="2400" dirty="0" smtClean="0">
                <a:latin typeface="Gill Sans MT" panose="020B0502020104020203" pitchFamily="34" charset="0"/>
                <a:cs typeface="Arial" pitchFamily="34" charset="0"/>
              </a:rPr>
              <a:t>).</a:t>
            </a:r>
          </a:p>
          <a:p>
            <a:pPr lvl="1" eaLnBrk="0" hangingPunct="0">
              <a:buFont typeface="Wingdings" panose="05000000000000000000" pitchFamily="2" charset="2"/>
              <a:buChar char="q"/>
            </a:pPr>
            <a:r>
              <a:rPr lang="es-MX" sz="2400" dirty="0" smtClean="0">
                <a:latin typeface="Gill Sans MT" panose="020B0502020104020203" pitchFamily="34" charset="0"/>
                <a:cs typeface="Arial" pitchFamily="34" charset="0"/>
              </a:rPr>
              <a:t>Contar </a:t>
            </a:r>
            <a:r>
              <a:rPr lang="es-MX" sz="2400" dirty="0">
                <a:latin typeface="Gill Sans MT" panose="020B0502020104020203" pitchFamily="34" charset="0"/>
                <a:cs typeface="Arial" pitchFamily="34" charset="0"/>
              </a:rPr>
              <a:t>con permisos de Administrador sobre el </a:t>
            </a:r>
            <a:r>
              <a:rPr lang="es-MX" sz="2400" dirty="0" smtClean="0">
                <a:latin typeface="Gill Sans MT" panose="020B0502020104020203" pitchFamily="34" charset="0"/>
                <a:cs typeface="Arial" pitchFamily="34" charset="0"/>
              </a:rPr>
              <a:t>Equipo</a:t>
            </a: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Contar con Navegador de Internet (Internet </a:t>
            </a:r>
            <a:r>
              <a:rPr lang="es-MX" sz="2400" dirty="0" smtClean="0">
                <a:latin typeface="Gill Sans MT" panose="020B0502020104020203" pitchFamily="34" charset="0"/>
                <a:cs typeface="Arial" pitchFamily="34" charset="0"/>
              </a:rPr>
              <a:t>Explorer 11)</a:t>
            </a:r>
            <a:endParaRPr lang="es-MX" sz="2400" dirty="0">
              <a:latin typeface="Gill Sans MT" panose="020B0502020104020203" pitchFamily="34" charset="0"/>
              <a:cs typeface="Arial" pitchFamily="34" charset="0"/>
            </a:endParaRP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Instalar el </a:t>
            </a:r>
            <a:r>
              <a:rPr lang="es-MX" sz="2400" dirty="0" err="1">
                <a:latin typeface="Gill Sans MT" panose="020B0502020104020203" pitchFamily="34" charset="0"/>
                <a:cs typeface="Arial" pitchFamily="34" charset="0"/>
              </a:rPr>
              <a:t>Jinitiator</a:t>
            </a:r>
            <a:endParaRPr lang="es-MX" sz="2400" dirty="0">
              <a:latin typeface="Gill Sans MT" panose="020B0502020104020203" pitchFamily="34" charset="0"/>
              <a:cs typeface="Arial" pitchFamily="34" charset="0"/>
            </a:endParaRP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Instalar Adobe Acrobat </a:t>
            </a:r>
            <a:r>
              <a:rPr lang="es-MX" sz="2400" dirty="0" smtClean="0">
                <a:latin typeface="Gill Sans MT" panose="020B0502020104020203" pitchFamily="34" charset="0"/>
                <a:cs typeface="Arial" pitchFamily="34" charset="0"/>
              </a:rPr>
              <a:t>DC</a:t>
            </a:r>
            <a:endParaRPr lang="es-MX" sz="2400" dirty="0">
              <a:latin typeface="Gill Sans MT" panose="020B0502020104020203" pitchFamily="34" charset="0"/>
              <a:cs typeface="Arial" pitchFamily="34" charset="0"/>
            </a:endParaRPr>
          </a:p>
          <a:p>
            <a:pPr lvl="1" eaLnBrk="0" hangingPunct="0">
              <a:buFont typeface="Wingdings" panose="05000000000000000000" pitchFamily="2" charset="2"/>
              <a:buChar char="q"/>
            </a:pPr>
            <a:r>
              <a:rPr lang="es-MX" sz="2400" dirty="0">
                <a:latin typeface="Gill Sans MT" panose="020B0502020104020203" pitchFamily="34" charset="0"/>
                <a:cs typeface="Arial" pitchFamily="34" charset="0"/>
              </a:rPr>
              <a:t>Configuración de </a:t>
            </a:r>
            <a:r>
              <a:rPr lang="es-MX" sz="2400" dirty="0" smtClean="0">
                <a:latin typeface="Gill Sans MT" panose="020B0502020104020203" pitchFamily="34" charset="0"/>
                <a:cs typeface="Arial" pitchFamily="34" charset="0"/>
              </a:rPr>
              <a:t>los Datos de la Configuración de Arranque (</a:t>
            </a:r>
            <a:r>
              <a:rPr lang="es-MX" sz="2400" dirty="0" err="1">
                <a:latin typeface="Gill Sans MT" panose="020B0502020104020203" pitchFamily="34" charset="0"/>
                <a:cs typeface="Arial" pitchFamily="34" charset="0"/>
              </a:rPr>
              <a:t>bcdedit</a:t>
            </a:r>
            <a:r>
              <a:rPr lang="es-MX" sz="2400" dirty="0">
                <a:latin typeface="Gill Sans MT" panose="020B0502020104020203" pitchFamily="34" charset="0"/>
                <a:cs typeface="Arial" pitchFamily="34" charset="0"/>
              </a:rPr>
              <a:t> </a:t>
            </a:r>
            <a:r>
              <a:rPr lang="es-MX" sz="2400" dirty="0" smtClean="0">
                <a:latin typeface="Gill Sans MT" panose="020B0502020104020203" pitchFamily="34" charset="0"/>
                <a:cs typeface="Arial" pitchFamily="34" charset="0"/>
              </a:rPr>
              <a:t>- </a:t>
            </a:r>
            <a:r>
              <a:rPr lang="es-MX" sz="2400" dirty="0" err="1" smtClean="0">
                <a:latin typeface="Gill Sans MT" panose="020B0502020104020203" pitchFamily="34" charset="0"/>
                <a:cs typeface="Arial" pitchFamily="34" charset="0"/>
              </a:rPr>
              <a:t>Boot</a:t>
            </a:r>
            <a:r>
              <a:rPr lang="es-MX" sz="2400" dirty="0" smtClean="0">
                <a:latin typeface="Gill Sans MT" panose="020B0502020104020203" pitchFamily="34" charset="0"/>
                <a:cs typeface="Arial" pitchFamily="34" charset="0"/>
              </a:rPr>
              <a:t> </a:t>
            </a:r>
            <a:r>
              <a:rPr lang="es-MX" sz="2400" dirty="0" err="1">
                <a:latin typeface="Gill Sans MT" panose="020B0502020104020203" pitchFamily="34" charset="0"/>
                <a:cs typeface="Arial" pitchFamily="34" charset="0"/>
              </a:rPr>
              <a:t>Configuration</a:t>
            </a:r>
            <a:r>
              <a:rPr lang="es-MX" sz="2400" dirty="0">
                <a:latin typeface="Gill Sans MT" panose="020B0502020104020203" pitchFamily="34" charset="0"/>
                <a:cs typeface="Arial" pitchFamily="34" charset="0"/>
              </a:rPr>
              <a:t> Data)</a:t>
            </a:r>
          </a:p>
          <a:p>
            <a:pPr lvl="1" eaLnBrk="0" hangingPunct="0">
              <a:buFontTx/>
              <a:buChar char="•"/>
            </a:pPr>
            <a:endParaRPr lang="es-MX" sz="2400" dirty="0">
              <a:latin typeface="Gill Sans MT" panose="020B0502020104020203" pitchFamily="34" charset="0"/>
              <a:cs typeface="Arial" pitchFamily="34" charset="0"/>
            </a:endParaRPr>
          </a:p>
          <a:p>
            <a:pPr lvl="1" eaLnBrk="0" hangingPunct="0">
              <a:buFontTx/>
              <a:buChar char="•"/>
            </a:pPr>
            <a:endParaRPr lang="es-MX" sz="2400" dirty="0" smtClean="0">
              <a:latin typeface="Gill Sans MT" panose="020B0502020104020203" pitchFamily="34" charset="0"/>
              <a:cs typeface="Arial" pitchFamily="34" charset="0"/>
            </a:endParaRPr>
          </a:p>
          <a:p>
            <a:pPr lvl="1" eaLnBrk="0" hangingPunct="0">
              <a:buFontTx/>
              <a:buChar char="•"/>
            </a:pPr>
            <a:endParaRPr lang="es-MX" sz="2400" dirty="0" smtClean="0">
              <a:latin typeface="Gill Sans MT" panose="020B0502020104020203" pitchFamily="34" charset="0"/>
              <a:cs typeface="Arial" pitchFamily="34" charset="0"/>
            </a:endParaRPr>
          </a:p>
          <a:p>
            <a:pPr lvl="1" eaLnBrk="0" hangingPunct="0">
              <a:buFontTx/>
              <a:buChar char="•"/>
            </a:pPr>
            <a:endParaRPr lang="es-MX" sz="2400" dirty="0" smtClean="0">
              <a:latin typeface="Gill Sans MT" panose="020B0502020104020203" pitchFamily="34" charset="0"/>
              <a:cs typeface="Arial" pitchFamily="34" charset="0"/>
            </a:endParaRPr>
          </a:p>
          <a:p>
            <a:pPr algn="just"/>
            <a:endParaRPr lang="es-MX" dirty="0">
              <a:solidFill>
                <a:schemeClr val="tx1"/>
              </a:solidFill>
            </a:endParaRPr>
          </a:p>
        </p:txBody>
      </p:sp>
      <p:sp>
        <p:nvSpPr>
          <p:cNvPr id="6"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Asistencia técnica</a:t>
            </a:r>
            <a:endParaRPr lang="es-MX" sz="3000" b="1" dirty="0">
              <a:ea typeface="Arial Hebrew" charset="-79"/>
              <a:cs typeface="Arial Hebrew" charset="-79"/>
            </a:endParaRPr>
          </a:p>
        </p:txBody>
      </p:sp>
    </p:spTree>
    <p:extLst>
      <p:ext uri="{BB962C8B-B14F-4D97-AF65-F5344CB8AC3E}">
        <p14:creationId xmlns:p14="http://schemas.microsoft.com/office/powerpoint/2010/main" val="98195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Asignar un nombre estándar.</a:t>
            </a:r>
          </a:p>
        </p:txBody>
      </p:sp>
      <p:sp>
        <p:nvSpPr>
          <p:cNvPr id="5" name="22 CuadroTexto"/>
          <p:cNvSpPr txBox="1"/>
          <p:nvPr/>
        </p:nvSpPr>
        <p:spPr>
          <a:xfrm>
            <a:off x="126306" y="936253"/>
            <a:ext cx="9735141" cy="6986528"/>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a:solidFill>
                  <a:schemeClr val="tx1"/>
                </a:solidFill>
                <a:latin typeface="Gill Sans MT" panose="020B0502020104020203" pitchFamily="34" charset="0"/>
              </a:rPr>
              <a:t>Al realizar el formateo de los equipos o instalación de equipos nuevos que sustituyen a ya existentes, debe respetarse el nombre estándar del host o nombre que se asignó originalmente en caso de una </a:t>
            </a:r>
            <a:r>
              <a:rPr lang="es-MX" sz="2800" dirty="0" smtClean="0">
                <a:solidFill>
                  <a:schemeClr val="tx1"/>
                </a:solidFill>
                <a:latin typeface="Gill Sans MT" panose="020B0502020104020203" pitchFamily="34" charset="0"/>
              </a:rPr>
              <a:t>sustitución.</a:t>
            </a:r>
          </a:p>
          <a:p>
            <a:pPr marL="0" indent="0">
              <a:buNone/>
            </a:pPr>
            <a:endParaRPr lang="es-MX" sz="2800" dirty="0" smtClean="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DSIAVERAD01</a:t>
            </a:r>
          </a:p>
          <a:p>
            <a:pPr marL="0" indent="0">
              <a:buNone/>
            </a:pPr>
            <a:endParaRPr lang="es-MX" sz="2800" dirty="0" smtClean="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                         Numero Progresivo</a:t>
            </a:r>
          </a:p>
          <a:p>
            <a:pPr marL="0" indent="0">
              <a:buNone/>
            </a:pPr>
            <a:r>
              <a:rPr lang="es-MX" sz="2800" dirty="0" smtClean="0">
                <a:solidFill>
                  <a:schemeClr val="tx1"/>
                </a:solidFill>
                <a:latin typeface="Gill Sans MT" panose="020B0502020104020203" pitchFamily="34" charset="0"/>
              </a:rPr>
              <a:t>		     AD </a:t>
            </a:r>
            <a:r>
              <a:rPr lang="es-MX" sz="2800" dirty="0">
                <a:solidFill>
                  <a:schemeClr val="tx1"/>
                </a:solidFill>
                <a:latin typeface="Gill Sans MT" panose="020B0502020104020203" pitchFamily="34" charset="0"/>
              </a:rPr>
              <a:t>– Administrativo</a:t>
            </a:r>
          </a:p>
          <a:p>
            <a:pPr marL="0" indent="0">
              <a:buNone/>
            </a:pPr>
            <a:r>
              <a:rPr lang="es-MX" sz="2800" dirty="0" smtClean="0">
                <a:solidFill>
                  <a:schemeClr val="tx1"/>
                </a:solidFill>
                <a:latin typeface="Gill Sans MT" panose="020B0502020104020203" pitchFamily="34" charset="0"/>
              </a:rPr>
              <a:t>		     CC </a:t>
            </a:r>
            <a:r>
              <a:rPr lang="es-MX" sz="2800" dirty="0">
                <a:solidFill>
                  <a:schemeClr val="tx1"/>
                </a:solidFill>
                <a:latin typeface="Gill Sans MT" panose="020B0502020104020203" pitchFamily="34" charset="0"/>
              </a:rPr>
              <a:t>– Centro de computo</a:t>
            </a:r>
          </a:p>
          <a:p>
            <a:pPr marL="0" indent="0">
              <a:buNone/>
            </a:pPr>
            <a:r>
              <a:rPr lang="es-MX" sz="2800" dirty="0" smtClean="0">
                <a:solidFill>
                  <a:schemeClr val="tx1"/>
                </a:solidFill>
                <a:latin typeface="Gill Sans MT" panose="020B0502020104020203" pitchFamily="34" charset="0"/>
              </a:rPr>
              <a:t>		     CUB </a:t>
            </a:r>
            <a:r>
              <a:rPr lang="es-MX" sz="2800" dirty="0">
                <a:solidFill>
                  <a:schemeClr val="tx1"/>
                </a:solidFill>
                <a:latin typeface="Gill Sans MT" panose="020B0502020104020203" pitchFamily="34" charset="0"/>
              </a:rPr>
              <a:t>– </a:t>
            </a:r>
            <a:r>
              <a:rPr lang="es-MX" sz="2800" dirty="0" smtClean="0">
                <a:solidFill>
                  <a:schemeClr val="tx1"/>
                </a:solidFill>
                <a:latin typeface="Gill Sans MT" panose="020B0502020104020203" pitchFamily="34" charset="0"/>
              </a:rPr>
              <a:t>Cubículos</a:t>
            </a:r>
            <a:endParaRPr lang="es-MX" sz="2800" dirty="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		     LAB </a:t>
            </a:r>
            <a:r>
              <a:rPr lang="es-MX" sz="2800" dirty="0">
                <a:solidFill>
                  <a:schemeClr val="tx1"/>
                </a:solidFill>
                <a:latin typeface="Gill Sans MT" panose="020B0502020104020203" pitchFamily="34" charset="0"/>
              </a:rPr>
              <a:t>– Laboratorios</a:t>
            </a:r>
          </a:p>
          <a:p>
            <a:pPr marL="0" indent="0">
              <a:buNone/>
            </a:pPr>
            <a:r>
              <a:rPr lang="es-MX" sz="2800" dirty="0" smtClean="0">
                <a:solidFill>
                  <a:schemeClr val="tx1"/>
                </a:solidFill>
                <a:latin typeface="Gill Sans MT" panose="020B0502020104020203" pitchFamily="34" charset="0"/>
              </a:rPr>
              <a:t>		      VER – Corresponde a la región Veracruz</a:t>
            </a:r>
            <a:endParaRPr lang="es-MX" sz="2800" dirty="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		      Nombre referente a la dependencia</a:t>
            </a:r>
          </a:p>
          <a:p>
            <a:pPr marL="0" indent="0">
              <a:buNone/>
            </a:pPr>
            <a:endParaRPr lang="es-MX" sz="2800" dirty="0" smtClean="0">
              <a:solidFill>
                <a:schemeClr val="tx1"/>
              </a:solidFill>
              <a:latin typeface="Gill Sans MT" panose="020B0502020104020203" pitchFamily="34" charset="0"/>
            </a:endParaRPr>
          </a:p>
          <a:p>
            <a:pPr marL="0" indent="0" algn="ctr">
              <a:buNone/>
            </a:pPr>
            <a:r>
              <a:rPr lang="es-MX" sz="2800" dirty="0" smtClean="0">
                <a:solidFill>
                  <a:schemeClr val="tx1"/>
                </a:solidFill>
                <a:latin typeface="Gill Sans MT" panose="020B0502020104020203" pitchFamily="34" charset="0"/>
              </a:rPr>
              <a:t>La longitud máxima del nombre es de 15 caracteres.</a:t>
            </a:r>
          </a:p>
        </p:txBody>
      </p:sp>
      <p:grpSp>
        <p:nvGrpSpPr>
          <p:cNvPr id="14" name="Grupo 13"/>
          <p:cNvGrpSpPr/>
          <p:nvPr/>
        </p:nvGrpSpPr>
        <p:grpSpPr>
          <a:xfrm>
            <a:off x="172336" y="3387256"/>
            <a:ext cx="2200073" cy="288034"/>
            <a:chOff x="186191" y="2938622"/>
            <a:chExt cx="2200073" cy="288034"/>
          </a:xfrm>
        </p:grpSpPr>
        <p:sp>
          <p:nvSpPr>
            <p:cNvPr id="3" name="Cerrar llave 2"/>
            <p:cNvSpPr/>
            <p:nvPr/>
          </p:nvSpPr>
          <p:spPr>
            <a:xfrm rot="5400000">
              <a:off x="2069156" y="2909545"/>
              <a:ext cx="288032" cy="346185"/>
            </a:xfrm>
            <a:prstGeom prst="rightBrace">
              <a:avLst>
                <a:gd name="adj1" fmla="val 8333"/>
                <a:gd name="adj2" fmla="val 522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Cerrar llave 10"/>
            <p:cNvSpPr/>
            <p:nvPr/>
          </p:nvSpPr>
          <p:spPr>
            <a:xfrm rot="5400000">
              <a:off x="1666183" y="2852761"/>
              <a:ext cx="274178" cy="473612"/>
            </a:xfrm>
            <a:prstGeom prst="rightBrace">
              <a:avLst>
                <a:gd name="adj1" fmla="val 8333"/>
                <a:gd name="adj2" fmla="val 522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Cerrar llave 11"/>
            <p:cNvSpPr/>
            <p:nvPr/>
          </p:nvSpPr>
          <p:spPr>
            <a:xfrm rot="5400000">
              <a:off x="1146079" y="2810658"/>
              <a:ext cx="260319" cy="571673"/>
            </a:xfrm>
            <a:prstGeom prst="rightBrace">
              <a:avLst>
                <a:gd name="adj1" fmla="val 8333"/>
                <a:gd name="adj2" fmla="val 522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Cerrar llave 12"/>
            <p:cNvSpPr/>
            <p:nvPr/>
          </p:nvSpPr>
          <p:spPr>
            <a:xfrm rot="5400000">
              <a:off x="446819" y="2705707"/>
              <a:ext cx="260319" cy="781576"/>
            </a:xfrm>
            <a:prstGeom prst="rightBrace">
              <a:avLst>
                <a:gd name="adj1" fmla="val 8333"/>
                <a:gd name="adj2" fmla="val 522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cxnSp>
        <p:nvCxnSpPr>
          <p:cNvPr id="16" name="Conector angular 15"/>
          <p:cNvCxnSpPr>
            <a:stCxn id="3" idx="1"/>
          </p:cNvCxnSpPr>
          <p:nvPr/>
        </p:nvCxnSpPr>
        <p:spPr>
          <a:xfrm rot="16200000" flipH="1">
            <a:off x="2168403" y="3698430"/>
            <a:ext cx="501325" cy="455040"/>
          </a:xfrm>
          <a:prstGeom prst="bentConnector3">
            <a:avLst>
              <a:gd name="adj1" fmla="val 984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11" idx="1"/>
            <a:endCxn id="21" idx="1"/>
          </p:cNvCxnSpPr>
          <p:nvPr/>
        </p:nvCxnSpPr>
        <p:spPr>
          <a:xfrm rot="16200000" flipH="1">
            <a:off x="1384594" y="4069480"/>
            <a:ext cx="1584174" cy="795794"/>
          </a:xfrm>
          <a:prstGeom prst="bentConnector4">
            <a:avLst>
              <a:gd name="adj1" fmla="val -437"/>
              <a:gd name="adj2" fmla="val 88"/>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Abrir llave 20"/>
          <p:cNvSpPr/>
          <p:nvPr/>
        </p:nvSpPr>
        <p:spPr>
          <a:xfrm>
            <a:off x="2574578" y="4392637"/>
            <a:ext cx="144016" cy="17336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27" name="Conector angular 26"/>
          <p:cNvCxnSpPr>
            <a:stCxn id="12" idx="1"/>
          </p:cNvCxnSpPr>
          <p:nvPr/>
        </p:nvCxnSpPr>
        <p:spPr>
          <a:xfrm rot="16200000" flipH="1">
            <a:off x="621850" y="4302986"/>
            <a:ext cx="2652433" cy="1397037"/>
          </a:xfrm>
          <a:prstGeom prst="bentConnector3">
            <a:avLst>
              <a:gd name="adj1" fmla="val 1000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13" idx="1"/>
          </p:cNvCxnSpPr>
          <p:nvPr/>
        </p:nvCxnSpPr>
        <p:spPr>
          <a:xfrm rot="16200000" flipH="1">
            <a:off x="49275" y="4171592"/>
            <a:ext cx="3093612" cy="2101007"/>
          </a:xfrm>
          <a:prstGeom prst="bentConnector3">
            <a:avLst>
              <a:gd name="adj1" fmla="val 99376"/>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41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2448421"/>
            <a:ext cx="6336704" cy="4680520"/>
          </a:xfrm>
        </p:spPr>
        <p:txBody>
          <a:bodyPr/>
          <a:lstStyle/>
          <a:p>
            <a:r>
              <a:rPr lang="es-MX" sz="2000" b="1" dirty="0" smtClean="0">
                <a:solidFill>
                  <a:schemeClr val="tx1"/>
                </a:solidFill>
              </a:rPr>
              <a:t>El Nombre estándar es necesario para poder:</a:t>
            </a:r>
            <a:endParaRPr lang="es-MX" sz="2000" dirty="0" smtClean="0">
              <a:solidFill>
                <a:schemeClr val="tx1"/>
              </a:solidFill>
            </a:endParaRPr>
          </a:p>
          <a:p>
            <a:pPr marL="342900" indent="-342900" algn="just">
              <a:buFont typeface="Arial" pitchFamily="34" charset="0"/>
              <a:buChar char="•"/>
            </a:pPr>
            <a:r>
              <a:rPr lang="es-MX" sz="2000" dirty="0" smtClean="0">
                <a:solidFill>
                  <a:schemeClr val="tx1"/>
                </a:solidFill>
              </a:rPr>
              <a:t>Unir el equipo al Dominio y Organizarlo dentro de los Servidores de Active </a:t>
            </a:r>
            <a:r>
              <a:rPr lang="es-MX" sz="2000" dirty="0" err="1" smtClean="0">
                <a:solidFill>
                  <a:schemeClr val="tx1"/>
                </a:solidFill>
              </a:rPr>
              <a:t>Directory</a:t>
            </a:r>
            <a:r>
              <a:rPr lang="es-MX" sz="2000" dirty="0" smtClean="0">
                <a:solidFill>
                  <a:schemeClr val="tx1"/>
                </a:solidFill>
              </a:rPr>
              <a:t> </a:t>
            </a:r>
          </a:p>
          <a:p>
            <a:pPr marL="342900" indent="-342900" algn="just">
              <a:buFont typeface="Arial" pitchFamily="34" charset="0"/>
              <a:buChar char="•"/>
            </a:pPr>
            <a:r>
              <a:rPr lang="es-MX" sz="2000" dirty="0" smtClean="0">
                <a:solidFill>
                  <a:schemeClr val="tx1"/>
                </a:solidFill>
              </a:rPr>
              <a:t>Permitir direccionamiento desde los servidores de SIIU</a:t>
            </a:r>
          </a:p>
          <a:p>
            <a:pPr marL="342900" indent="-342900" algn="just">
              <a:buFont typeface="Arial" pitchFamily="34" charset="0"/>
              <a:buChar char="•"/>
            </a:pPr>
            <a:r>
              <a:rPr lang="es-MX" sz="2000" dirty="0" smtClean="0">
                <a:solidFill>
                  <a:schemeClr val="tx1"/>
                </a:solidFill>
              </a:rPr>
              <a:t>Permitir la Comunicación con el Servidor de licencias de Windows 10, Office 2013 y Office 2016</a:t>
            </a:r>
          </a:p>
          <a:p>
            <a:pPr marL="342900" indent="-342900" algn="just">
              <a:buFont typeface="Arial" pitchFamily="34" charset="0"/>
              <a:buChar char="•"/>
            </a:pPr>
            <a:r>
              <a:rPr lang="es-MX" sz="2000" dirty="0" smtClean="0">
                <a:solidFill>
                  <a:schemeClr val="tx1"/>
                </a:solidFill>
              </a:rPr>
              <a:t>Instalar y administrar el Software Antivirus desde el Servidor.</a:t>
            </a:r>
            <a:endParaRPr lang="es-MX"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327106" y="2448421"/>
            <a:ext cx="2333625" cy="2748915"/>
          </a:xfrm>
          <a:prstGeom prst="rect">
            <a:avLst/>
          </a:prstGeom>
          <a:noFill/>
          <a:ln>
            <a:noFill/>
          </a:ln>
        </p:spPr>
      </p:pic>
      <p:sp>
        <p:nvSpPr>
          <p:cNvPr id="8" name="3 Título"/>
          <p:cNvSpPr txBox="1">
            <a:spLocks/>
          </p:cNvSpPr>
          <p:nvPr/>
        </p:nvSpPr>
        <p:spPr bwMode="auto">
          <a:xfrm>
            <a:off x="186191" y="149"/>
            <a:ext cx="8365051"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2400" b="1" dirty="0">
                <a:ea typeface="Arial Hebrew" charset="-79"/>
                <a:cs typeface="Arial Hebrew" charset="-79"/>
              </a:rPr>
              <a:t>Esté apropiadamente unido al dominio correspondiente.</a:t>
            </a:r>
          </a:p>
        </p:txBody>
      </p:sp>
    </p:spTree>
    <p:extLst>
      <p:ext uri="{BB962C8B-B14F-4D97-AF65-F5344CB8AC3E}">
        <p14:creationId xmlns:p14="http://schemas.microsoft.com/office/powerpoint/2010/main" val="10163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Dominio</a:t>
            </a:r>
          </a:p>
        </p:txBody>
      </p:sp>
      <p:sp>
        <p:nvSpPr>
          <p:cNvPr id="5" name="22 CuadroTexto"/>
          <p:cNvSpPr txBox="1"/>
          <p:nvPr/>
        </p:nvSpPr>
        <p:spPr>
          <a:xfrm>
            <a:off x="126306" y="936253"/>
            <a:ext cx="9735141" cy="5278368"/>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a:solidFill>
                  <a:schemeClr val="tx1"/>
                </a:solidFill>
                <a:latin typeface="Gill Sans MT" panose="020B0502020104020203" pitchFamily="34" charset="0"/>
              </a:rPr>
              <a:t>Es necesario para que algunos programas institucionales puedan trabajar de manera adecuada en los equipos, existen 5 dominios por cada región de la universidad veracruzana</a:t>
            </a:r>
            <a:r>
              <a:rPr lang="es-MX" sz="2800" dirty="0" smtClean="0">
                <a:solidFill>
                  <a:schemeClr val="tx1"/>
                </a:solidFill>
                <a:latin typeface="Gill Sans MT" panose="020B0502020104020203" pitchFamily="34" charset="0"/>
              </a:rPr>
              <a:t>.</a:t>
            </a:r>
          </a:p>
          <a:p>
            <a:pPr marL="0" indent="0">
              <a:buNone/>
            </a:pPr>
            <a:endParaRPr lang="es-MX" sz="2800" dirty="0">
              <a:solidFill>
                <a:schemeClr val="tx1"/>
              </a:solidFill>
              <a:latin typeface="Gill Sans MT" panose="020B0502020104020203" pitchFamily="34" charset="0"/>
            </a:endParaRPr>
          </a:p>
          <a:p>
            <a:pPr marL="731838" lvl="2" indent="0">
              <a:lnSpc>
                <a:spcPct val="150000"/>
              </a:lnSpc>
            </a:pPr>
            <a:r>
              <a:rPr lang="es-MX" sz="3000" dirty="0">
                <a:latin typeface="Gill Sans MT" panose="020B0502020104020203" pitchFamily="34" charset="0"/>
              </a:rPr>
              <a:t>x</a:t>
            </a:r>
            <a:r>
              <a:rPr lang="es-MX" sz="3000" dirty="0" smtClean="0">
                <a:solidFill>
                  <a:schemeClr val="tx1"/>
                </a:solidFill>
                <a:latin typeface="Gill Sans MT" panose="020B0502020104020203" pitchFamily="34" charset="0"/>
              </a:rPr>
              <a:t>alapa.intra.uv.mx</a:t>
            </a:r>
            <a:endParaRPr lang="es-MX" sz="3000" dirty="0">
              <a:solidFill>
                <a:schemeClr val="tx1"/>
              </a:solidFill>
              <a:latin typeface="Gill Sans MT" panose="020B0502020104020203" pitchFamily="34" charset="0"/>
            </a:endParaRPr>
          </a:p>
          <a:p>
            <a:pPr marL="731838" lvl="2" indent="0">
              <a:lnSpc>
                <a:spcPct val="150000"/>
              </a:lnSpc>
            </a:pPr>
            <a:r>
              <a:rPr lang="es-MX" sz="3000" dirty="0">
                <a:latin typeface="Gill Sans MT" panose="020B0502020104020203" pitchFamily="34" charset="0"/>
              </a:rPr>
              <a:t>v</a:t>
            </a:r>
            <a:r>
              <a:rPr lang="es-MX" sz="3000" dirty="0" smtClean="0">
                <a:solidFill>
                  <a:schemeClr val="tx1"/>
                </a:solidFill>
                <a:latin typeface="Gill Sans MT" panose="020B0502020104020203" pitchFamily="34" charset="0"/>
              </a:rPr>
              <a:t>eracruz.intra.uv.mx</a:t>
            </a:r>
            <a:endParaRPr lang="es-MX" sz="3000" dirty="0">
              <a:solidFill>
                <a:schemeClr val="tx1"/>
              </a:solidFill>
              <a:latin typeface="Gill Sans MT" panose="020B0502020104020203" pitchFamily="34" charset="0"/>
            </a:endParaRPr>
          </a:p>
          <a:p>
            <a:pPr marL="731838" lvl="2" indent="0">
              <a:lnSpc>
                <a:spcPct val="150000"/>
              </a:lnSpc>
            </a:pPr>
            <a:r>
              <a:rPr lang="es-MX" sz="3000" dirty="0">
                <a:latin typeface="Gill Sans MT" panose="020B0502020104020203" pitchFamily="34" charset="0"/>
              </a:rPr>
              <a:t>o</a:t>
            </a:r>
            <a:r>
              <a:rPr lang="es-MX" sz="3000" dirty="0" smtClean="0">
                <a:solidFill>
                  <a:schemeClr val="tx1"/>
                </a:solidFill>
                <a:latin typeface="Gill Sans MT" panose="020B0502020104020203" pitchFamily="34" charset="0"/>
              </a:rPr>
              <a:t>rizaba.intra.uv.mx</a:t>
            </a:r>
            <a:endParaRPr lang="es-MX" sz="3000" dirty="0">
              <a:solidFill>
                <a:schemeClr val="tx1"/>
              </a:solidFill>
              <a:latin typeface="Gill Sans MT" panose="020B0502020104020203" pitchFamily="34" charset="0"/>
            </a:endParaRPr>
          </a:p>
          <a:p>
            <a:pPr marL="731838" lvl="2" indent="0">
              <a:lnSpc>
                <a:spcPct val="150000"/>
              </a:lnSpc>
            </a:pPr>
            <a:r>
              <a:rPr lang="es-MX" sz="3000" dirty="0">
                <a:latin typeface="Gill Sans MT" panose="020B0502020104020203" pitchFamily="34" charset="0"/>
              </a:rPr>
              <a:t>p</a:t>
            </a:r>
            <a:r>
              <a:rPr lang="es-MX" sz="3000" dirty="0" smtClean="0">
                <a:solidFill>
                  <a:schemeClr val="tx1"/>
                </a:solidFill>
                <a:latin typeface="Gill Sans MT" panose="020B0502020104020203" pitchFamily="34" charset="0"/>
              </a:rPr>
              <a:t>ozarica.intra.uv.mx</a:t>
            </a:r>
            <a:endParaRPr lang="es-MX" sz="3000" dirty="0">
              <a:solidFill>
                <a:schemeClr val="tx1"/>
              </a:solidFill>
              <a:latin typeface="Gill Sans MT" panose="020B0502020104020203" pitchFamily="34" charset="0"/>
            </a:endParaRPr>
          </a:p>
          <a:p>
            <a:pPr marL="731838" lvl="2" indent="0">
              <a:lnSpc>
                <a:spcPct val="150000"/>
              </a:lnSpc>
            </a:pPr>
            <a:r>
              <a:rPr lang="es-MX" sz="3000" dirty="0" smtClean="0">
                <a:solidFill>
                  <a:schemeClr val="tx1"/>
                </a:solidFill>
                <a:latin typeface="Gill Sans MT" panose="020B0502020104020203" pitchFamily="34" charset="0"/>
              </a:rPr>
              <a:t>coatzacoalcos.intra.uv.mx</a:t>
            </a:r>
            <a:endParaRPr lang="es-MX" sz="3000" dirty="0">
              <a:solidFill>
                <a:schemeClr val="tx1"/>
              </a:solidFill>
              <a:latin typeface="Gill Sans MT" panose="020B0502020104020203" pitchFamily="34" charset="0"/>
            </a:endParaRPr>
          </a:p>
        </p:txBody>
      </p:sp>
      <p:pic>
        <p:nvPicPr>
          <p:cNvPr id="6"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8" y="5673799"/>
            <a:ext cx="249990" cy="288032"/>
          </a:xfrm>
          <a:prstGeom prst="rect">
            <a:avLst/>
          </a:prstGeom>
        </p:spPr>
      </p:pic>
      <p:pic>
        <p:nvPicPr>
          <p:cNvPr id="7"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00" y="4968701"/>
            <a:ext cx="249990" cy="288032"/>
          </a:xfrm>
          <a:prstGeom prst="rect">
            <a:avLst/>
          </a:prstGeom>
        </p:spPr>
      </p:pic>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84" y="4317951"/>
            <a:ext cx="249990" cy="288032"/>
          </a:xfrm>
          <a:prstGeom prst="rect">
            <a:avLst/>
          </a:prstGeom>
        </p:spPr>
      </p:pic>
      <p:pic>
        <p:nvPicPr>
          <p:cNvPr id="9"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2" y="3599210"/>
            <a:ext cx="249990" cy="288032"/>
          </a:xfrm>
          <a:prstGeom prst="rect">
            <a:avLst/>
          </a:prstGeom>
        </p:spPr>
      </p:pic>
      <p:pic>
        <p:nvPicPr>
          <p:cNvPr id="10"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54" y="2880469"/>
            <a:ext cx="249990" cy="288032"/>
          </a:xfrm>
          <a:prstGeom prst="rect">
            <a:avLst/>
          </a:prstGeom>
        </p:spPr>
      </p:pic>
    </p:spTree>
    <p:extLst>
      <p:ext uri="{BB962C8B-B14F-4D97-AF65-F5344CB8AC3E}">
        <p14:creationId xmlns:p14="http://schemas.microsoft.com/office/powerpoint/2010/main" val="270270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2448421"/>
            <a:ext cx="8712968" cy="4680520"/>
          </a:xfrm>
        </p:spPr>
        <p:txBody>
          <a:bodyPr/>
          <a:lstStyle/>
          <a:p>
            <a:r>
              <a:rPr lang="es-MX" sz="2000" b="1" dirty="0">
                <a:solidFill>
                  <a:schemeClr val="tx1"/>
                </a:solidFill>
                <a:ea typeface="ＭＳ Ｐゴシック" pitchFamily="-112" charset="-128"/>
                <a:cs typeface="ＭＳ Ｐゴシック" pitchFamily="-109" charset="-128"/>
              </a:rPr>
              <a:t>De lo contrario podríamos </a:t>
            </a:r>
            <a:r>
              <a:rPr lang="es-MX" sz="2000" b="1" dirty="0" smtClean="0">
                <a:solidFill>
                  <a:schemeClr val="tx1"/>
                </a:solidFill>
                <a:ea typeface="ＭＳ Ｐゴシック" pitchFamily="-112" charset="-128"/>
                <a:cs typeface="ＭＳ Ｐゴシック" pitchFamily="-109" charset="-128"/>
              </a:rPr>
              <a:t>tener problemas: </a:t>
            </a:r>
            <a:endParaRPr lang="es-MX" sz="2000" dirty="0">
              <a:solidFill>
                <a:schemeClr val="tx1"/>
              </a:solidFill>
              <a:ea typeface="ＭＳ Ｐゴシック" pitchFamily="-112" charset="-128"/>
              <a:cs typeface="ＭＳ Ｐゴシック" pitchFamily="-109" charset="-128"/>
            </a:endParaRPr>
          </a:p>
          <a:p>
            <a:pPr marL="342900" indent="-342900">
              <a:buFont typeface="Arial" pitchFamily="34" charset="0"/>
              <a:buChar char="•"/>
            </a:pPr>
            <a:r>
              <a:rPr lang="es-MX" sz="2000" dirty="0" smtClean="0">
                <a:solidFill>
                  <a:schemeClr val="tx1"/>
                </a:solidFill>
                <a:ea typeface="ＭＳ Ｐゴシック" pitchFamily="-112" charset="-128"/>
                <a:cs typeface="ＭＳ Ｐゴシック" pitchFamily="-109" charset="-128"/>
              </a:rPr>
              <a:t>De Unión </a:t>
            </a:r>
            <a:r>
              <a:rPr lang="es-MX" sz="2000" dirty="0">
                <a:solidFill>
                  <a:schemeClr val="tx1"/>
                </a:solidFill>
                <a:ea typeface="ＭＳ Ｐゴシック" pitchFamily="-112" charset="-128"/>
                <a:cs typeface="ＭＳ Ｐゴシック" pitchFamily="-109" charset="-128"/>
              </a:rPr>
              <a:t>al dominio </a:t>
            </a:r>
          </a:p>
          <a:p>
            <a:pPr marL="342900" indent="-342900">
              <a:buFont typeface="Arial" pitchFamily="34" charset="0"/>
              <a:buChar char="•"/>
            </a:pPr>
            <a:r>
              <a:rPr lang="es-MX" sz="2000" dirty="0">
                <a:solidFill>
                  <a:schemeClr val="tx1"/>
                </a:solidFill>
                <a:ea typeface="ＭＳ Ｐゴシック" pitchFamily="-112" charset="-128"/>
                <a:cs typeface="ＭＳ Ｐゴシック" pitchFamily="-109" charset="-128"/>
              </a:rPr>
              <a:t>Duplicidad de Nombres de Equipo en los Servidores de Active </a:t>
            </a:r>
            <a:r>
              <a:rPr lang="es-MX" sz="2000" dirty="0" err="1">
                <a:solidFill>
                  <a:schemeClr val="tx1"/>
                </a:solidFill>
                <a:ea typeface="ＭＳ Ｐゴシック" pitchFamily="-112" charset="-128"/>
                <a:cs typeface="ＭＳ Ｐゴシック" pitchFamily="-109" charset="-128"/>
              </a:rPr>
              <a:t>Directory</a:t>
            </a:r>
            <a:r>
              <a:rPr lang="es-MX" sz="2000" dirty="0">
                <a:solidFill>
                  <a:schemeClr val="tx1"/>
                </a:solidFill>
                <a:ea typeface="ＭＳ Ｐゴシック" pitchFamily="-112" charset="-128"/>
                <a:cs typeface="ＭＳ Ｐゴシック" pitchFamily="-109" charset="-128"/>
              </a:rPr>
              <a:t>.</a:t>
            </a:r>
          </a:p>
          <a:p>
            <a:pPr marL="342900" indent="-342900">
              <a:buFont typeface="Arial" pitchFamily="34" charset="0"/>
              <a:buChar char="•"/>
            </a:pPr>
            <a:r>
              <a:rPr lang="es-MX" sz="2000" dirty="0" smtClean="0">
                <a:solidFill>
                  <a:schemeClr val="tx1"/>
                </a:solidFill>
                <a:ea typeface="ＭＳ Ｐゴシック" pitchFamily="-112" charset="-128"/>
                <a:cs typeface="ＭＳ Ｐゴシック" pitchFamily="-109" charset="-128"/>
              </a:rPr>
              <a:t>al </a:t>
            </a:r>
            <a:r>
              <a:rPr lang="es-MX" sz="2000" dirty="0">
                <a:solidFill>
                  <a:schemeClr val="tx1"/>
                </a:solidFill>
                <a:ea typeface="ＭＳ Ｐゴシック" pitchFamily="-112" charset="-128"/>
                <a:cs typeface="ＭＳ Ｐゴシック" pitchFamily="-109" charset="-128"/>
              </a:rPr>
              <a:t>Licenciar el Equipo</a:t>
            </a:r>
          </a:p>
          <a:p>
            <a:pPr marL="342900" indent="-342900">
              <a:buFont typeface="Arial" pitchFamily="34" charset="0"/>
              <a:buChar char="•"/>
            </a:pPr>
            <a:r>
              <a:rPr lang="es-MX" sz="2000" dirty="0" smtClean="0">
                <a:solidFill>
                  <a:schemeClr val="tx1"/>
                </a:solidFill>
                <a:ea typeface="ＭＳ Ｐゴシック" pitchFamily="-112" charset="-128"/>
                <a:cs typeface="ＭＳ Ｐゴシック" pitchFamily="-109" charset="-128"/>
              </a:rPr>
              <a:t>de </a:t>
            </a:r>
            <a:r>
              <a:rPr lang="es-MX" sz="2000" dirty="0">
                <a:solidFill>
                  <a:schemeClr val="tx1"/>
                </a:solidFill>
                <a:ea typeface="ＭＳ Ｐゴシック" pitchFamily="-112" charset="-128"/>
                <a:cs typeface="ＭＳ Ｐゴシック" pitchFamily="-109" charset="-128"/>
              </a:rPr>
              <a:t>Red </a:t>
            </a:r>
          </a:p>
          <a:p>
            <a:pPr marL="342900" indent="-342900">
              <a:buFont typeface="Arial" pitchFamily="34" charset="0"/>
              <a:buChar char="•"/>
            </a:pPr>
            <a:r>
              <a:rPr lang="es-MX" sz="2000" dirty="0">
                <a:solidFill>
                  <a:schemeClr val="tx1"/>
                </a:solidFill>
                <a:ea typeface="ＭＳ Ｐゴシック" pitchFamily="-112" charset="-128"/>
                <a:cs typeface="ＭＳ Ｐゴシック" pitchFamily="-109" charset="-128"/>
              </a:rPr>
              <a:t>Y por tanto problemas de comunicación con los servidores del </a:t>
            </a:r>
            <a:r>
              <a:rPr lang="es-MX" sz="2000" dirty="0" smtClean="0">
                <a:solidFill>
                  <a:schemeClr val="tx1"/>
                </a:solidFill>
                <a:ea typeface="ＭＳ Ｐゴシック" pitchFamily="-112" charset="-128"/>
                <a:cs typeface="ＭＳ Ｐゴシック" pitchFamily="-109" charset="-128"/>
              </a:rPr>
              <a:t>SIIU</a:t>
            </a:r>
          </a:p>
          <a:p>
            <a:pPr marL="342900" indent="-342900">
              <a:buFont typeface="Arial" pitchFamily="34" charset="0"/>
              <a:buChar char="•"/>
            </a:pPr>
            <a:r>
              <a:rPr lang="es-MX" sz="2000" dirty="0" smtClean="0">
                <a:solidFill>
                  <a:schemeClr val="tx1"/>
                </a:solidFill>
                <a:ea typeface="ＭＳ Ｐゴシック" pitchFamily="-112" charset="-128"/>
                <a:cs typeface="ＭＳ Ｐゴシック" pitchFamily="-109" charset="-128"/>
              </a:rPr>
              <a:t>al </a:t>
            </a:r>
            <a:r>
              <a:rPr lang="es-MX" sz="2000" dirty="0">
                <a:solidFill>
                  <a:schemeClr val="tx1"/>
                </a:solidFill>
                <a:ea typeface="ＭＳ Ｐゴシック" pitchFamily="-112" charset="-128"/>
                <a:cs typeface="ＭＳ Ｐゴシック" pitchFamily="-109" charset="-128"/>
              </a:rPr>
              <a:t>Identificar </a:t>
            </a:r>
            <a:r>
              <a:rPr lang="es-MX" sz="2000" dirty="0" smtClean="0">
                <a:solidFill>
                  <a:schemeClr val="tx1"/>
                </a:solidFill>
                <a:ea typeface="ＭＳ Ｐゴシック" pitchFamily="-112" charset="-128"/>
                <a:cs typeface="ＭＳ Ｐゴシック" pitchFamily="-109" charset="-128"/>
              </a:rPr>
              <a:t>el </a:t>
            </a:r>
            <a:r>
              <a:rPr lang="es-MX" sz="2000" dirty="0">
                <a:solidFill>
                  <a:schemeClr val="tx1"/>
                </a:solidFill>
                <a:ea typeface="ＭＳ Ｐゴシック" pitchFamily="-112" charset="-128"/>
                <a:cs typeface="ＭＳ Ｐゴシック" pitchFamily="-109" charset="-128"/>
              </a:rPr>
              <a:t>equipo, tanto físicamente como a través de la red, en caso de algún conflicto IP.</a:t>
            </a:r>
          </a:p>
          <a:p>
            <a:pPr marL="342900" indent="-342900">
              <a:buFont typeface="Arial" pitchFamily="34" charset="0"/>
              <a:buChar char="•"/>
            </a:pPr>
            <a:r>
              <a:rPr lang="es-MX" sz="2000" dirty="0" smtClean="0">
                <a:solidFill>
                  <a:schemeClr val="tx1"/>
                </a:solidFill>
                <a:ea typeface="ＭＳ Ｐゴシック" pitchFamily="-112" charset="-128"/>
                <a:cs typeface="ＭＳ Ｐゴシック" pitchFamily="-109" charset="-128"/>
              </a:rPr>
              <a:t>Al Obtener </a:t>
            </a:r>
            <a:r>
              <a:rPr lang="es-MX" sz="2000" dirty="0">
                <a:solidFill>
                  <a:schemeClr val="tx1"/>
                </a:solidFill>
                <a:ea typeface="ＭＳ Ｐゴシック" pitchFamily="-112" charset="-128"/>
                <a:cs typeface="ＭＳ Ｐゴシック" pitchFamily="-109" charset="-128"/>
              </a:rPr>
              <a:t>la Dirección IP para solución de problemas de conexión a través de NetBIOS</a:t>
            </a:r>
            <a:endParaRPr lang="es-MX" dirty="0">
              <a:solidFill>
                <a:schemeClr val="tx1"/>
              </a:solidFill>
            </a:endParaRPr>
          </a:p>
        </p:txBody>
      </p:sp>
    </p:spTree>
    <p:extLst>
      <p:ext uri="{BB962C8B-B14F-4D97-AF65-F5344CB8AC3E}">
        <p14:creationId xmlns:p14="http://schemas.microsoft.com/office/powerpoint/2010/main" val="194051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2448421"/>
            <a:ext cx="8712968" cy="2664296"/>
          </a:xfrm>
        </p:spPr>
        <p:txBody>
          <a:bodyPr/>
          <a:lstStyle/>
          <a:p>
            <a:r>
              <a:rPr lang="es-MX" sz="2000" b="1" dirty="0">
                <a:solidFill>
                  <a:schemeClr val="tx1"/>
                </a:solidFill>
              </a:rPr>
              <a:t>Necesaria para:</a:t>
            </a:r>
          </a:p>
          <a:p>
            <a:r>
              <a:rPr lang="es-MX" sz="2000" dirty="0">
                <a:solidFill>
                  <a:schemeClr val="tx1"/>
                </a:solidFill>
              </a:rPr>
              <a:t>para pertenecer a la Red interna de la Universidad Veracruzana y poder acceder a los servidores de SIIU</a:t>
            </a:r>
            <a:r>
              <a:rPr lang="es-MX" sz="2000" dirty="0" smtClean="0">
                <a:solidFill>
                  <a:schemeClr val="tx1"/>
                </a:solidFill>
              </a:rPr>
              <a:t>.</a:t>
            </a:r>
          </a:p>
          <a:p>
            <a:r>
              <a:rPr lang="es-MX" sz="2000" b="1" dirty="0" smtClean="0">
                <a:solidFill>
                  <a:schemeClr val="tx1"/>
                </a:solidFill>
              </a:rPr>
              <a:t>Si no tienen Red UV:</a:t>
            </a:r>
          </a:p>
          <a:p>
            <a:r>
              <a:rPr lang="es-MX" sz="2000" dirty="0" smtClean="0">
                <a:solidFill>
                  <a:schemeClr val="tx1"/>
                </a:solidFill>
              </a:rPr>
              <a:t>Realizar una Conexión VPN (previa solicitud y justificación)</a:t>
            </a:r>
            <a:endParaRPr lang="es-MX" sz="20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83527" y="792237"/>
            <a:ext cx="4887595" cy="1676400"/>
          </a:xfrm>
          <a:prstGeom prst="rect">
            <a:avLst/>
          </a:prstGeom>
          <a:noFill/>
          <a:ln>
            <a:noFill/>
          </a:ln>
        </p:spPr>
      </p:pic>
      <p:sp>
        <p:nvSpPr>
          <p:cNvPr id="5" name="Título 4"/>
          <p:cNvSpPr>
            <a:spLocks noGrp="1"/>
          </p:cNvSpPr>
          <p:nvPr>
            <p:ph type="title"/>
          </p:nvPr>
        </p:nvSpPr>
        <p:spPr>
          <a:xfrm>
            <a:off x="486346" y="144165"/>
            <a:ext cx="8826123" cy="433387"/>
          </a:xfrm>
        </p:spPr>
        <p:txBody>
          <a:bodyPr/>
          <a:lstStyle/>
          <a:p>
            <a:pPr lvl="1"/>
            <a:r>
              <a:rPr lang="es-MX" sz="2400" dirty="0">
                <a:cs typeface="Arial" pitchFamily="34" charset="0"/>
              </a:rPr>
              <a:t>Contar con una dirección IP de la Red UV (DHCP).</a:t>
            </a:r>
            <a:br>
              <a:rPr lang="es-MX" sz="2400" dirty="0">
                <a:cs typeface="Arial" pitchFamily="34" charset="0"/>
              </a:rPr>
            </a:br>
            <a:endParaRPr lang="es-MX" dirty="0"/>
          </a:p>
        </p:txBody>
      </p:sp>
    </p:spTree>
    <p:extLst>
      <p:ext uri="{BB962C8B-B14F-4D97-AF65-F5344CB8AC3E}">
        <p14:creationId xmlns:p14="http://schemas.microsoft.com/office/powerpoint/2010/main" val="25660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3024485"/>
            <a:ext cx="8568952" cy="2952328"/>
          </a:xfrm>
        </p:spPr>
        <p:txBody>
          <a:bodyPr/>
          <a:lstStyle/>
          <a:p>
            <a:r>
              <a:rPr lang="es-MX" sz="2000" b="1" dirty="0">
                <a:solidFill>
                  <a:schemeClr val="tx1"/>
                </a:solidFill>
              </a:rPr>
              <a:t>para llevar a cabo cambios en el equipo tales como:</a:t>
            </a:r>
          </a:p>
          <a:p>
            <a:pPr marL="342900" lvl="0" indent="-342900">
              <a:buFont typeface="Arial" pitchFamily="34" charset="0"/>
              <a:buChar char="•"/>
            </a:pPr>
            <a:r>
              <a:rPr lang="es-MX" sz="2000" dirty="0">
                <a:solidFill>
                  <a:schemeClr val="tx1"/>
                </a:solidFill>
              </a:rPr>
              <a:t>Establecer el Nombre Estándar del Equipo </a:t>
            </a:r>
          </a:p>
          <a:p>
            <a:pPr marL="342900" lvl="0" indent="-342900">
              <a:buFont typeface="Arial" pitchFamily="34" charset="0"/>
              <a:buChar char="•"/>
            </a:pPr>
            <a:r>
              <a:rPr lang="es-MX" sz="2000" dirty="0">
                <a:solidFill>
                  <a:schemeClr val="tx1"/>
                </a:solidFill>
              </a:rPr>
              <a:t>Configurar adecuadamente la Dirección IP Del Equipo</a:t>
            </a:r>
          </a:p>
          <a:p>
            <a:pPr marL="342900" lvl="0" indent="-342900">
              <a:buFont typeface="Arial" pitchFamily="34" charset="0"/>
              <a:buChar char="•"/>
            </a:pPr>
            <a:r>
              <a:rPr lang="es-MX" sz="2000" dirty="0">
                <a:solidFill>
                  <a:schemeClr val="tx1"/>
                </a:solidFill>
              </a:rPr>
              <a:t>Unir el Equipo Al Dominio</a:t>
            </a:r>
          </a:p>
          <a:p>
            <a:pPr marL="342900" lvl="0" indent="-342900">
              <a:buFont typeface="Arial" pitchFamily="34" charset="0"/>
              <a:buChar char="•"/>
            </a:pPr>
            <a:r>
              <a:rPr lang="es-MX" sz="2000" dirty="0">
                <a:solidFill>
                  <a:schemeClr val="tx1"/>
                </a:solidFill>
              </a:rPr>
              <a:t>Configuración de Prevención de Ejecución de Datos</a:t>
            </a:r>
          </a:p>
          <a:p>
            <a:pPr marL="342900" lvl="0" indent="-342900">
              <a:buFont typeface="Arial" pitchFamily="34" charset="0"/>
              <a:buChar char="•"/>
            </a:pPr>
            <a:r>
              <a:rPr lang="es-MX" sz="2000" dirty="0">
                <a:solidFill>
                  <a:schemeClr val="tx1"/>
                </a:solidFill>
              </a:rPr>
              <a:t>Instalación del Software Necesario para el SIIU</a:t>
            </a:r>
          </a:p>
          <a:p>
            <a:pPr marL="342900" lvl="0" indent="-342900">
              <a:buFont typeface="Arial" pitchFamily="34" charset="0"/>
              <a:buChar char="•"/>
            </a:pPr>
            <a:r>
              <a:rPr lang="es-MX" sz="2000" dirty="0">
                <a:solidFill>
                  <a:schemeClr val="tx1"/>
                </a:solidFill>
              </a:rPr>
              <a:t>Eliminación de Barras de Herramientas y </a:t>
            </a:r>
            <a:r>
              <a:rPr lang="es-MX" sz="2000" dirty="0" smtClean="0">
                <a:solidFill>
                  <a:schemeClr val="tx1"/>
                </a:solidFill>
              </a:rPr>
              <a:t>complementos</a:t>
            </a:r>
          </a:p>
          <a:p>
            <a:pPr marL="342900" indent="-342900">
              <a:buFont typeface="Arial" pitchFamily="34" charset="0"/>
              <a:buChar char="•"/>
            </a:pPr>
            <a:r>
              <a:rPr lang="es-MX" sz="2000" dirty="0">
                <a:solidFill>
                  <a:schemeClr val="tx1"/>
                </a:solidFill>
                <a:ea typeface="ＭＳ Ｐゴシック" pitchFamily="-112" charset="-128"/>
                <a:cs typeface="ＭＳ Ｐゴシック" pitchFamily="-109" charset="-128"/>
              </a:rPr>
              <a:t>Es necesario que el</a:t>
            </a:r>
            <a:r>
              <a:rPr lang="es-MX" sz="2000" b="1" dirty="0">
                <a:solidFill>
                  <a:schemeClr val="tx1"/>
                </a:solidFill>
                <a:ea typeface="ＭＳ Ｐゴシック" pitchFamily="-112" charset="-128"/>
                <a:cs typeface="ＭＳ Ｐゴシック" pitchFamily="-109" charset="-128"/>
              </a:rPr>
              <a:t> usuario del SIIU </a:t>
            </a:r>
            <a:r>
              <a:rPr lang="es-MX" sz="2000" dirty="0">
                <a:solidFill>
                  <a:schemeClr val="tx1"/>
                </a:solidFill>
                <a:ea typeface="ＭＳ Ｐゴシック" pitchFamily="-112" charset="-128"/>
                <a:cs typeface="ＭＳ Ｐゴシック" pitchFamily="-109" charset="-128"/>
              </a:rPr>
              <a:t>a configurar en el equipo cuente con permisos</a:t>
            </a:r>
            <a:r>
              <a:rPr lang="es-MX" sz="2000" b="1" dirty="0">
                <a:solidFill>
                  <a:schemeClr val="tx1"/>
                </a:solidFill>
                <a:ea typeface="ＭＳ Ｐゴシック" pitchFamily="-112" charset="-128"/>
                <a:cs typeface="ＭＳ Ｐゴシック" pitchFamily="-109" charset="-128"/>
              </a:rPr>
              <a:t> </a:t>
            </a:r>
            <a:r>
              <a:rPr lang="es-MX" sz="2000" dirty="0">
                <a:solidFill>
                  <a:schemeClr val="tx1"/>
                </a:solidFill>
                <a:ea typeface="ＭＳ Ｐゴシック" pitchFamily="-112" charset="-128"/>
                <a:cs typeface="ＭＳ Ｐゴシック" pitchFamily="-109" charset="-128"/>
              </a:rPr>
              <a:t>de</a:t>
            </a:r>
            <a:r>
              <a:rPr lang="es-MX" sz="2000" b="1" dirty="0">
                <a:solidFill>
                  <a:schemeClr val="tx1"/>
                </a:solidFill>
                <a:ea typeface="ＭＳ Ｐゴシック" pitchFamily="-112" charset="-128"/>
                <a:cs typeface="ＭＳ Ｐゴシック" pitchFamily="-109" charset="-128"/>
              </a:rPr>
              <a:t> Usuario Avanzado </a:t>
            </a:r>
            <a:r>
              <a:rPr lang="es-MX" sz="2000" dirty="0">
                <a:solidFill>
                  <a:schemeClr val="tx1"/>
                </a:solidFill>
                <a:ea typeface="ＭＳ Ｐゴシック" pitchFamily="-112" charset="-128"/>
                <a:cs typeface="ＭＳ Ｐゴシック" pitchFamily="-109" charset="-128"/>
              </a:rPr>
              <a:t>para poder ejecutar el </a:t>
            </a:r>
            <a:r>
              <a:rPr lang="es-MX" sz="2000" dirty="0" smtClean="0">
                <a:solidFill>
                  <a:schemeClr val="tx1"/>
                </a:solidFill>
                <a:ea typeface="ＭＳ Ｐゴシック" pitchFamily="-112" charset="-128"/>
                <a:cs typeface="ＭＳ Ｐゴシック" pitchFamily="-109" charset="-128"/>
              </a:rPr>
              <a:t>SIIU</a:t>
            </a:r>
            <a:r>
              <a:rPr lang="es-MX" sz="2000" b="1" dirty="0" smtClean="0">
                <a:solidFill>
                  <a:schemeClr val="tx1"/>
                </a:solidFill>
                <a:ea typeface="ＭＳ Ｐゴシック" pitchFamily="-112" charset="-128"/>
                <a:cs typeface="ＭＳ Ｐゴシック" pitchFamily="-109" charset="-128"/>
              </a:rPr>
              <a:t>.</a:t>
            </a:r>
            <a:endParaRPr lang="es-MX" sz="2000" dirty="0">
              <a:solidFill>
                <a:schemeClr val="tx1"/>
              </a:solidFill>
              <a:ea typeface="ＭＳ Ｐゴシック" pitchFamily="-112" charset="-128"/>
              <a:cs typeface="ＭＳ Ｐゴシック" pitchFamily="-109" charset="-128"/>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383384" y="1080269"/>
            <a:ext cx="3295650" cy="1651000"/>
          </a:xfrm>
          <a:prstGeom prst="rect">
            <a:avLst/>
          </a:prstGeom>
          <a:noFill/>
          <a:ln>
            <a:noFill/>
          </a:ln>
        </p:spPr>
      </p:pic>
      <p:sp>
        <p:nvSpPr>
          <p:cNvPr id="5" name="Título 4"/>
          <p:cNvSpPr>
            <a:spLocks noGrp="1"/>
          </p:cNvSpPr>
          <p:nvPr>
            <p:ph type="title"/>
          </p:nvPr>
        </p:nvSpPr>
        <p:spPr>
          <a:xfrm>
            <a:off x="486346" y="149"/>
            <a:ext cx="8826123" cy="433387"/>
          </a:xfrm>
        </p:spPr>
        <p:txBody>
          <a:bodyPr/>
          <a:lstStyle/>
          <a:p>
            <a:pPr lvl="1"/>
            <a:r>
              <a:rPr lang="es-MX" sz="2400" dirty="0">
                <a:cs typeface="Arial" pitchFamily="34" charset="0"/>
              </a:rPr>
              <a:t>Contar con permisos de Administrador sobre el </a:t>
            </a:r>
            <a:r>
              <a:rPr lang="es-MX" sz="2400" dirty="0" smtClean="0">
                <a:cs typeface="Arial" pitchFamily="34" charset="0"/>
              </a:rPr>
              <a:t>Equipo</a:t>
            </a:r>
            <a:endParaRPr lang="es-MX" dirty="0"/>
          </a:p>
        </p:txBody>
      </p:sp>
    </p:spTree>
    <p:extLst>
      <p:ext uri="{BB962C8B-B14F-4D97-AF65-F5344CB8AC3E}">
        <p14:creationId xmlns:p14="http://schemas.microsoft.com/office/powerpoint/2010/main" val="12454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419880" y="16175"/>
            <a:ext cx="8826123" cy="433387"/>
          </a:xfrm>
        </p:spPr>
        <p:txBody>
          <a:bodyPr/>
          <a:lstStyle/>
          <a:p>
            <a:pPr lvl="1" eaLnBrk="0" hangingPunct="0"/>
            <a:r>
              <a:rPr lang="es-MX" sz="2400" dirty="0">
                <a:cs typeface="Arial" pitchFamily="34" charset="0"/>
              </a:rPr>
              <a:t>Contar con Navegador de Internet (Internet Explorer 11)</a:t>
            </a:r>
          </a:p>
        </p:txBody>
      </p:sp>
      <p:sp>
        <p:nvSpPr>
          <p:cNvPr id="3" name="Marcador de texto"/>
          <p:cNvSpPr>
            <a:spLocks noGrp="1"/>
          </p:cNvSpPr>
          <p:nvPr>
            <p:ph type="body" sz="quarter" idx="10"/>
          </p:nvPr>
        </p:nvSpPr>
        <p:spPr>
          <a:xfrm>
            <a:off x="702370" y="576213"/>
            <a:ext cx="8568952" cy="4608512"/>
          </a:xfrm>
        </p:spPr>
        <p:txBody>
          <a:bodyPr/>
          <a:lstStyle/>
          <a:p>
            <a:r>
              <a:rPr lang="es-MX" sz="2000" dirty="0">
                <a:solidFill>
                  <a:schemeClr val="tx1"/>
                </a:solidFill>
              </a:rPr>
              <a:t>Necesario para la comunicación con el SIIU, es la interfaz.</a:t>
            </a:r>
          </a:p>
          <a:p>
            <a:r>
              <a:rPr lang="es-MX" sz="2000" b="1" dirty="0">
                <a:solidFill>
                  <a:schemeClr val="tx1"/>
                </a:solidFill>
              </a:rPr>
              <a:t>Preparar el Navegador:</a:t>
            </a:r>
            <a:endParaRPr lang="es-MX" sz="2000" dirty="0">
              <a:solidFill>
                <a:schemeClr val="tx1"/>
              </a:solidFill>
            </a:endParaRPr>
          </a:p>
          <a:p>
            <a:pPr marL="342900" lvl="0" indent="-342900">
              <a:buFont typeface="Arial" pitchFamily="34" charset="0"/>
              <a:buChar char="•"/>
            </a:pPr>
            <a:r>
              <a:rPr lang="es-MX" sz="2000" b="1" dirty="0" smtClean="0">
                <a:solidFill>
                  <a:schemeClr val="tx1"/>
                </a:solidFill>
              </a:rPr>
              <a:t>Desactivar </a:t>
            </a:r>
            <a:r>
              <a:rPr lang="es-MX" sz="2000" b="1" dirty="0">
                <a:solidFill>
                  <a:schemeClr val="tx1"/>
                </a:solidFill>
              </a:rPr>
              <a:t>el bloqueador de ventanas </a:t>
            </a:r>
            <a:r>
              <a:rPr lang="es-MX" sz="2000" b="1" dirty="0" smtClean="0">
                <a:solidFill>
                  <a:schemeClr val="tx1"/>
                </a:solidFill>
              </a:rPr>
              <a:t>Emergentes</a:t>
            </a:r>
          </a:p>
          <a:p>
            <a:pPr marL="342900" lvl="0" indent="-342900">
              <a:buFont typeface="Arial" pitchFamily="34" charset="0"/>
              <a:buChar char="•"/>
            </a:pPr>
            <a:r>
              <a:rPr lang="es-MX" sz="2000" b="1" dirty="0" smtClean="0">
                <a:solidFill>
                  <a:schemeClr val="tx1"/>
                </a:solidFill>
              </a:rPr>
              <a:t>Seleccionar “Abrir siempre los elementos emergentes en una nueva ventana</a:t>
            </a:r>
          </a:p>
          <a:p>
            <a:pPr marL="342900" lvl="0" indent="-342900">
              <a:buFont typeface="Arial" pitchFamily="34" charset="0"/>
              <a:buChar char="•"/>
            </a:pPr>
            <a:endParaRPr lang="es-MX" sz="2000" dirty="0">
              <a:solidFill>
                <a:schemeClr val="tx1"/>
              </a:solidFill>
            </a:endParaRPr>
          </a:p>
          <a:p>
            <a:endParaRPr lang="es-MX" sz="2000" dirty="0">
              <a:solidFill>
                <a:schemeClr val="tx1"/>
              </a:solidFill>
            </a:endParaRPr>
          </a:p>
        </p:txBody>
      </p:sp>
      <p:pic>
        <p:nvPicPr>
          <p:cNvPr id="8" name="IE 11"/>
          <p:cNvPicPr>
            <a:picLocks noChangeAspect="1"/>
          </p:cNvPicPr>
          <p:nvPr/>
        </p:nvPicPr>
        <p:blipFill rotWithShape="1">
          <a:blip r:embed="rId2"/>
          <a:srcRect l="38660" t="40760" r="43385" b="48320"/>
          <a:stretch/>
        </p:blipFill>
        <p:spPr>
          <a:xfrm>
            <a:off x="1060694" y="3394090"/>
            <a:ext cx="2736304" cy="936104"/>
          </a:xfrm>
          <a:prstGeom prst="rect">
            <a:avLst/>
          </a:prstGeom>
        </p:spPr>
      </p:pic>
      <p:sp>
        <p:nvSpPr>
          <p:cNvPr id="6" name="CuadroTexto"/>
          <p:cNvSpPr txBox="1"/>
          <p:nvPr/>
        </p:nvSpPr>
        <p:spPr>
          <a:xfrm>
            <a:off x="1183152" y="4416775"/>
            <a:ext cx="2491388" cy="400110"/>
          </a:xfrm>
          <a:prstGeom prst="rect">
            <a:avLst/>
          </a:prstGeom>
          <a:noFill/>
        </p:spPr>
        <p:txBody>
          <a:bodyPr wrap="none" rtlCol="0">
            <a:spAutoFit/>
          </a:bodyPr>
          <a:lstStyle/>
          <a:p>
            <a:r>
              <a:rPr lang="es-MX" dirty="0" smtClean="0"/>
              <a:t>Windows 8, 8.1 y 10</a:t>
            </a:r>
            <a:endParaRPr lang="es-MX" dirty="0"/>
          </a:p>
        </p:txBody>
      </p:sp>
      <p:pic>
        <p:nvPicPr>
          <p:cNvPr id="15" name="opciones de internet" descr="Opciones de Inter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665" y="2194584"/>
            <a:ext cx="4229690" cy="5582429"/>
          </a:xfrm>
          <a:prstGeom prst="rect">
            <a:avLst/>
          </a:prstGeom>
        </p:spPr>
      </p:pic>
      <p:pic>
        <p:nvPicPr>
          <p:cNvPr id="16" name="privacidad activado" descr="Opciones de Intern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665" y="2194734"/>
            <a:ext cx="4229690" cy="5582429"/>
          </a:xfrm>
          <a:prstGeom prst="rect">
            <a:avLst/>
          </a:prstGeom>
        </p:spPr>
      </p:pic>
      <p:pic>
        <p:nvPicPr>
          <p:cNvPr id="11" name="Privacidad desactivado" descr="Opciones de Intern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665" y="2194584"/>
            <a:ext cx="4229690" cy="5582429"/>
          </a:xfrm>
          <a:prstGeom prst="rect">
            <a:avLst/>
          </a:prstGeom>
        </p:spPr>
      </p:pic>
      <p:pic>
        <p:nvPicPr>
          <p:cNvPr id="12" name="general" descr="Opciones de Inter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665" y="2194584"/>
            <a:ext cx="4229690" cy="5582429"/>
          </a:xfrm>
          <a:prstGeom prst="rect">
            <a:avLst/>
          </a:prstGeom>
        </p:spPr>
      </p:pic>
      <p:pic>
        <p:nvPicPr>
          <p:cNvPr id="13" name="Pestañas mal" descr="Configuración de exploración por pestaña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193" y="2376413"/>
            <a:ext cx="4239217" cy="4610743"/>
          </a:xfrm>
          <a:prstGeom prst="rect">
            <a:avLst/>
          </a:prstGeom>
        </p:spPr>
      </p:pic>
      <p:pic>
        <p:nvPicPr>
          <p:cNvPr id="14" name="Pestañas bien" descr="Configuración de exploración por pestaña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4193" y="2374182"/>
            <a:ext cx="4239217" cy="4610743"/>
          </a:xfrm>
          <a:prstGeom prst="rect">
            <a:avLst/>
          </a:prstGeom>
        </p:spPr>
      </p:pic>
    </p:spTree>
    <p:extLst>
      <p:ext uri="{BB962C8B-B14F-4D97-AF65-F5344CB8AC3E}">
        <p14:creationId xmlns:p14="http://schemas.microsoft.com/office/powerpoint/2010/main" val="165058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2592437"/>
            <a:ext cx="8568952" cy="3744416"/>
          </a:xfrm>
        </p:spPr>
        <p:txBody>
          <a:bodyPr/>
          <a:lstStyle/>
          <a:p>
            <a:pPr>
              <a:lnSpc>
                <a:spcPct val="100000"/>
              </a:lnSpc>
              <a:spcBef>
                <a:spcPts val="0"/>
              </a:spcBef>
            </a:pPr>
            <a:r>
              <a:rPr lang="es-MX" sz="2000" dirty="0">
                <a:solidFill>
                  <a:schemeClr val="tx1"/>
                </a:solidFill>
              </a:rPr>
              <a:t>Para que la Computadora Cliente pueda comunicarse al servidor que contiene la Aplicación del SIIU y sus datos contenidos en su Base de Datos.</a:t>
            </a:r>
          </a:p>
          <a:p>
            <a:pPr>
              <a:lnSpc>
                <a:spcPct val="100000"/>
              </a:lnSpc>
              <a:spcBef>
                <a:spcPts val="0"/>
              </a:spcBef>
            </a:pPr>
            <a:endParaRPr lang="es-MX" sz="2000" dirty="0">
              <a:solidFill>
                <a:schemeClr val="tx1"/>
              </a:solidFill>
            </a:endParaRPr>
          </a:p>
          <a:p>
            <a:pPr>
              <a:lnSpc>
                <a:spcPct val="100000"/>
              </a:lnSpc>
              <a:spcBef>
                <a:spcPts val="0"/>
              </a:spcBef>
            </a:pPr>
            <a:r>
              <a:rPr lang="es-MX" sz="2000" dirty="0">
                <a:solidFill>
                  <a:schemeClr val="tx1"/>
                </a:solidFill>
              </a:rPr>
              <a:t>Dado que el SIIU se encuentra desarrollado en Oracle </a:t>
            </a:r>
            <a:r>
              <a:rPr lang="es-MX" sz="2000" dirty="0" err="1">
                <a:solidFill>
                  <a:schemeClr val="tx1"/>
                </a:solidFill>
              </a:rPr>
              <a:t>Forms</a:t>
            </a:r>
            <a:r>
              <a:rPr lang="es-MX" sz="2000" dirty="0">
                <a:solidFill>
                  <a:schemeClr val="tx1"/>
                </a:solidFill>
              </a:rPr>
              <a:t> &amp; </a:t>
            </a:r>
            <a:r>
              <a:rPr lang="es-MX" sz="2000" dirty="0" err="1">
                <a:solidFill>
                  <a:schemeClr val="tx1"/>
                </a:solidFill>
              </a:rPr>
              <a:t>Reports</a:t>
            </a:r>
            <a:r>
              <a:rPr lang="es-MX" sz="2000" dirty="0">
                <a:solidFill>
                  <a:schemeClr val="tx1"/>
                </a:solidFill>
              </a:rPr>
              <a:t> y la Base de Datos se encuentra en Oracle, es un componente necesario  para que el Internet Explorer pueda ejecutar: </a:t>
            </a:r>
          </a:p>
          <a:p>
            <a:pPr>
              <a:lnSpc>
                <a:spcPct val="100000"/>
              </a:lnSpc>
              <a:spcBef>
                <a:spcPts val="0"/>
              </a:spcBef>
            </a:pPr>
            <a:endParaRPr lang="es-MX" sz="2000" dirty="0">
              <a:solidFill>
                <a:schemeClr val="tx1"/>
              </a:solidFill>
            </a:endParaRPr>
          </a:p>
          <a:p>
            <a:pPr>
              <a:lnSpc>
                <a:spcPct val="100000"/>
              </a:lnSpc>
              <a:spcBef>
                <a:spcPts val="0"/>
              </a:spcBef>
            </a:pPr>
            <a:r>
              <a:rPr lang="es-MX" sz="2000" b="1" dirty="0">
                <a:solidFill>
                  <a:schemeClr val="tx1"/>
                </a:solidFill>
              </a:rPr>
              <a:t>Formas</a:t>
            </a:r>
            <a:endParaRPr lang="es-MX" sz="2000" dirty="0">
              <a:solidFill>
                <a:schemeClr val="tx1"/>
              </a:solidFill>
            </a:endParaRPr>
          </a:p>
          <a:p>
            <a:pPr>
              <a:lnSpc>
                <a:spcPct val="100000"/>
              </a:lnSpc>
              <a:spcBef>
                <a:spcPts val="0"/>
              </a:spcBef>
            </a:pPr>
            <a:r>
              <a:rPr lang="es-MX" sz="2000" dirty="0">
                <a:solidFill>
                  <a:schemeClr val="tx1"/>
                </a:solidFill>
              </a:rPr>
              <a:t>De captura o de Consulta </a:t>
            </a:r>
          </a:p>
          <a:p>
            <a:pPr>
              <a:lnSpc>
                <a:spcPct val="100000"/>
              </a:lnSpc>
              <a:spcBef>
                <a:spcPts val="0"/>
              </a:spcBef>
            </a:pPr>
            <a:endParaRPr lang="es-MX" sz="2000" dirty="0">
              <a:solidFill>
                <a:schemeClr val="tx1"/>
              </a:solidFill>
            </a:endParaRPr>
          </a:p>
          <a:p>
            <a:pPr>
              <a:lnSpc>
                <a:spcPct val="100000"/>
              </a:lnSpc>
              <a:spcBef>
                <a:spcPts val="0"/>
              </a:spcBef>
            </a:pPr>
            <a:r>
              <a:rPr lang="es-MX" sz="2000" b="1" dirty="0">
                <a:solidFill>
                  <a:schemeClr val="tx1"/>
                </a:solidFill>
              </a:rPr>
              <a:t>Reportes</a:t>
            </a:r>
            <a:endParaRPr lang="es-MX" sz="2000" dirty="0">
              <a:solidFill>
                <a:schemeClr val="tx1"/>
              </a:solidFill>
            </a:endParaRPr>
          </a:p>
          <a:p>
            <a:pPr>
              <a:lnSpc>
                <a:spcPct val="100000"/>
              </a:lnSpc>
              <a:spcBef>
                <a:spcPts val="0"/>
              </a:spcBef>
            </a:pPr>
            <a:r>
              <a:rPr lang="es-MX" sz="2000" dirty="0">
                <a:solidFill>
                  <a:schemeClr val="tx1"/>
                </a:solidFill>
              </a:rPr>
              <a:t>Archivos PDF resultantes de las Consultas o Capturas en el SIIU</a:t>
            </a:r>
          </a:p>
          <a:p>
            <a:endParaRPr lang="es-MX" sz="2000" dirty="0">
              <a:solidFill>
                <a:schemeClr val="tx1"/>
              </a:solidFill>
            </a:endParaRPr>
          </a:p>
          <a:p>
            <a:endParaRPr lang="es-MX" sz="2000" dirty="0">
              <a:solidFill>
                <a:schemeClr val="tx1"/>
              </a:solidFill>
            </a:endParaRPr>
          </a:p>
        </p:txBody>
      </p:sp>
      <p:pic>
        <p:nvPicPr>
          <p:cNvPr id="8" name="Picture 2" descr="http://cloudmediallc.com/wp-content/uploads/2011/10/java-logo-479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002" y="864245"/>
            <a:ext cx="3115146" cy="156082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573784" y="144165"/>
            <a:ext cx="8826123" cy="433387"/>
          </a:xfrm>
        </p:spPr>
        <p:txBody>
          <a:bodyPr/>
          <a:lstStyle/>
          <a:p>
            <a:r>
              <a:rPr lang="es-MX" dirty="0" err="1"/>
              <a:t>Jinitiator</a:t>
            </a:r>
            <a:endParaRPr lang="es-MX" dirty="0"/>
          </a:p>
        </p:txBody>
      </p:sp>
    </p:spTree>
    <p:extLst>
      <p:ext uri="{BB962C8B-B14F-4D97-AF65-F5344CB8AC3E}">
        <p14:creationId xmlns:p14="http://schemas.microsoft.com/office/powerpoint/2010/main" val="9588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r="7862"/>
          <a:stretch/>
        </p:blipFill>
        <p:spPr>
          <a:xfrm>
            <a:off x="1" y="648221"/>
            <a:ext cx="10045700" cy="7139425"/>
          </a:xfrm>
          <a:prstGeom prst="rect">
            <a:avLst/>
          </a:prstGeom>
        </p:spPr>
      </p:pic>
      <p:sp>
        <p:nvSpPr>
          <p:cNvPr id="24" name="Rectángulo 23"/>
          <p:cNvSpPr/>
          <p:nvPr/>
        </p:nvSpPr>
        <p:spPr>
          <a:xfrm>
            <a:off x="342330" y="792237"/>
            <a:ext cx="7560840" cy="6863417"/>
          </a:xfrm>
          <a:prstGeom prst="rect">
            <a:avLst/>
          </a:prstGeom>
        </p:spPr>
        <p:txBody>
          <a:bodyPr wrap="square">
            <a:spAutoFit/>
          </a:bodyPr>
          <a:lstStyle/>
          <a:p>
            <a:pPr lvl="0"/>
            <a:r>
              <a:rPr lang="es-MX" dirty="0">
                <a:solidFill>
                  <a:schemeClr val="bg1"/>
                </a:solidFill>
                <a:latin typeface="Gill Sans MT" panose="020B0502020104020203" pitchFamily="34" charset="0"/>
              </a:rPr>
              <a:t>Introducción </a:t>
            </a:r>
            <a:endParaRPr lang="es-ES" dirty="0">
              <a:solidFill>
                <a:schemeClr val="bg1"/>
              </a:solidFill>
              <a:latin typeface="Gill Sans MT" panose="020B0502020104020203" pitchFamily="34" charset="0"/>
            </a:endParaRPr>
          </a:p>
          <a:p>
            <a:pPr lvl="0"/>
            <a:r>
              <a:rPr lang="es-MX" dirty="0">
                <a:solidFill>
                  <a:schemeClr val="bg1"/>
                </a:solidFill>
                <a:latin typeface="Gill Sans MT" panose="020B0502020104020203" pitchFamily="34" charset="0"/>
              </a:rPr>
              <a:t>Marco normativo:</a:t>
            </a:r>
            <a:endParaRPr lang="es-ES" dirty="0">
              <a:solidFill>
                <a:schemeClr val="bg1"/>
              </a:solidFill>
              <a:latin typeface="Gill Sans MT" panose="020B0502020104020203" pitchFamily="34" charset="0"/>
            </a:endParaRPr>
          </a:p>
          <a:p>
            <a:pPr lvl="1"/>
            <a:r>
              <a:rPr lang="es-MX" dirty="0" smtClean="0">
                <a:solidFill>
                  <a:schemeClr val="bg1"/>
                </a:solidFill>
                <a:latin typeface="Gill Sans MT" panose="020B0502020104020203" pitchFamily="34" charset="0"/>
              </a:rPr>
              <a:t>Buenas Prácticas</a:t>
            </a:r>
            <a:r>
              <a:rPr lang="es-MX" dirty="0">
                <a:solidFill>
                  <a:schemeClr val="bg1"/>
                </a:solidFill>
                <a:latin typeface="Gill Sans MT" panose="020B0502020104020203" pitchFamily="34" charset="0"/>
              </a:rPr>
              <a:t>:</a:t>
            </a:r>
            <a:endParaRPr lang="es-ES" dirty="0">
              <a:solidFill>
                <a:schemeClr val="bg1"/>
              </a:solidFill>
              <a:latin typeface="Gill Sans MT" panose="020B0502020104020203" pitchFamily="34" charset="0"/>
            </a:endParaRPr>
          </a:p>
          <a:p>
            <a:pPr lvl="1"/>
            <a:r>
              <a:rPr lang="es-MX" dirty="0">
                <a:solidFill>
                  <a:schemeClr val="bg1"/>
                </a:solidFill>
                <a:latin typeface="Gill Sans MT" panose="020B0502020104020203" pitchFamily="34" charset="0"/>
              </a:rPr>
              <a:t>Conceptos  básicos de ITIL y COBIT</a:t>
            </a:r>
            <a:endParaRPr lang="es-ES" dirty="0">
              <a:solidFill>
                <a:schemeClr val="bg1"/>
              </a:solidFill>
              <a:latin typeface="Gill Sans MT" panose="020B0502020104020203" pitchFamily="34" charset="0"/>
            </a:endParaRPr>
          </a:p>
          <a:p>
            <a:pPr lvl="1"/>
            <a:r>
              <a:rPr lang="es-MX" dirty="0" smtClean="0">
                <a:solidFill>
                  <a:schemeClr val="bg1"/>
                </a:solidFill>
                <a:latin typeface="Gill Sans MT" panose="020B0502020104020203" pitchFamily="34" charset="0"/>
              </a:rPr>
              <a:t>Configuración </a:t>
            </a:r>
            <a:r>
              <a:rPr lang="es-MX" dirty="0">
                <a:solidFill>
                  <a:schemeClr val="bg1"/>
                </a:solidFill>
                <a:latin typeface="Gill Sans MT" panose="020B0502020104020203" pitchFamily="34" charset="0"/>
              </a:rPr>
              <a:t>de equipos de cómputo:</a:t>
            </a:r>
            <a:endParaRPr lang="es-ES" dirty="0">
              <a:solidFill>
                <a:schemeClr val="bg1"/>
              </a:solidFill>
              <a:latin typeface="Gill Sans MT" panose="020B0502020104020203" pitchFamily="34" charset="0"/>
            </a:endParaRPr>
          </a:p>
          <a:p>
            <a:pPr lvl="2"/>
            <a:r>
              <a:rPr lang="es-MX" dirty="0">
                <a:solidFill>
                  <a:schemeClr val="bg1"/>
                </a:solidFill>
                <a:latin typeface="Gill Sans MT" panose="020B0502020104020203" pitchFamily="34" charset="0"/>
              </a:rPr>
              <a:t>Nombrado de equipo</a:t>
            </a:r>
            <a:endParaRPr lang="es-ES" dirty="0">
              <a:solidFill>
                <a:schemeClr val="bg1"/>
              </a:solidFill>
              <a:latin typeface="Gill Sans MT" panose="020B0502020104020203" pitchFamily="34" charset="0"/>
            </a:endParaRPr>
          </a:p>
          <a:p>
            <a:pPr lvl="2"/>
            <a:r>
              <a:rPr lang="es-MX" dirty="0">
                <a:solidFill>
                  <a:schemeClr val="bg1"/>
                </a:solidFill>
                <a:latin typeface="Gill Sans MT" panose="020B0502020104020203" pitchFamily="34" charset="0"/>
              </a:rPr>
              <a:t>Incorporación a dominio  UV</a:t>
            </a:r>
            <a:endParaRPr lang="es-ES" dirty="0">
              <a:solidFill>
                <a:schemeClr val="bg1"/>
              </a:solidFill>
              <a:latin typeface="Gill Sans MT" panose="020B0502020104020203" pitchFamily="34" charset="0"/>
            </a:endParaRPr>
          </a:p>
          <a:p>
            <a:pPr lvl="2"/>
            <a:r>
              <a:rPr lang="es-MX" dirty="0">
                <a:solidFill>
                  <a:schemeClr val="bg1"/>
                </a:solidFill>
                <a:latin typeface="Gill Sans MT" panose="020B0502020104020203" pitchFamily="34" charset="0"/>
              </a:rPr>
              <a:t>Instalación de antivirus y activación </a:t>
            </a:r>
          </a:p>
          <a:p>
            <a:pPr lvl="2"/>
            <a:r>
              <a:rPr lang="es-MX" dirty="0">
                <a:solidFill>
                  <a:schemeClr val="bg1"/>
                </a:solidFill>
                <a:latin typeface="Gill Sans MT" panose="020B0502020104020203" pitchFamily="34" charset="0"/>
              </a:rPr>
              <a:t>Instalación de agente de </a:t>
            </a:r>
            <a:r>
              <a:rPr lang="es-MX" i="1" dirty="0">
                <a:solidFill>
                  <a:schemeClr val="bg1"/>
                </a:solidFill>
                <a:latin typeface="Gill Sans MT" panose="020B0502020104020203" pitchFamily="34" charset="0"/>
              </a:rPr>
              <a:t>System Center Control Manager</a:t>
            </a:r>
            <a:endParaRPr lang="es-ES" i="1" dirty="0">
              <a:solidFill>
                <a:schemeClr val="bg1"/>
              </a:solidFill>
              <a:latin typeface="Gill Sans MT" panose="020B0502020104020203" pitchFamily="34" charset="0"/>
            </a:endParaRPr>
          </a:p>
          <a:p>
            <a:pPr lvl="2"/>
            <a:r>
              <a:rPr lang="es-MX" dirty="0" smtClean="0">
                <a:solidFill>
                  <a:schemeClr val="bg1"/>
                </a:solidFill>
                <a:latin typeface="Gill Sans MT" panose="020B0502020104020203" pitchFamily="34" charset="0"/>
              </a:rPr>
              <a:t>Borrado </a:t>
            </a:r>
            <a:r>
              <a:rPr lang="es-MX" dirty="0">
                <a:solidFill>
                  <a:schemeClr val="bg1"/>
                </a:solidFill>
                <a:latin typeface="Gill Sans MT" panose="020B0502020104020203" pitchFamily="34" charset="0"/>
              </a:rPr>
              <a:t>de información y dictamen técnico</a:t>
            </a:r>
            <a:endParaRPr lang="es-ES" dirty="0">
              <a:solidFill>
                <a:schemeClr val="bg1"/>
              </a:solidFill>
              <a:latin typeface="Gill Sans MT" panose="020B0502020104020203" pitchFamily="34" charset="0"/>
            </a:endParaRPr>
          </a:p>
          <a:p>
            <a:pPr lvl="1"/>
            <a:r>
              <a:rPr lang="es-MX" dirty="0" smtClean="0">
                <a:solidFill>
                  <a:schemeClr val="bg1"/>
                </a:solidFill>
                <a:latin typeface="Gill Sans MT" panose="020B0502020104020203" pitchFamily="34" charset="0"/>
              </a:rPr>
              <a:t>       Registro </a:t>
            </a:r>
            <a:r>
              <a:rPr lang="es-MX" dirty="0">
                <a:solidFill>
                  <a:schemeClr val="bg1"/>
                </a:solidFill>
                <a:latin typeface="Gill Sans MT" panose="020B0502020104020203" pitchFamily="34" charset="0"/>
              </a:rPr>
              <a:t>de Incidentes a través </a:t>
            </a:r>
            <a:r>
              <a:rPr lang="es-MX" i="1" u="sng" dirty="0" smtClean="0">
                <a:solidFill>
                  <a:schemeClr val="accent1">
                    <a:lumMod val="20000"/>
                    <a:lumOff val="80000"/>
                  </a:schemeClr>
                </a:solidFill>
                <a:latin typeface="Gill Sans MT" panose="020B0502020104020203" pitchFamily="34" charset="0"/>
              </a:rPr>
              <a:t>https://servicios.uv.mx </a:t>
            </a:r>
          </a:p>
          <a:p>
            <a:pPr lvl="1"/>
            <a:endParaRPr lang="es-MX" dirty="0">
              <a:solidFill>
                <a:schemeClr val="bg1"/>
              </a:solidFill>
              <a:latin typeface="Gill Sans MT" panose="020B0502020104020203" pitchFamily="34" charset="0"/>
            </a:endParaRPr>
          </a:p>
          <a:p>
            <a:r>
              <a:rPr lang="es-MX" dirty="0" smtClean="0">
                <a:solidFill>
                  <a:schemeClr val="bg1"/>
                </a:solidFill>
                <a:latin typeface="Gill Sans MT" panose="020B0502020104020203" pitchFamily="34" charset="0"/>
              </a:rPr>
              <a:t>Gestión de Incidentes de Seguridad</a:t>
            </a:r>
            <a:endParaRPr lang="es-ES" dirty="0">
              <a:solidFill>
                <a:schemeClr val="bg1"/>
              </a:solidFill>
              <a:latin typeface="Gill Sans MT" panose="020B0502020104020203" pitchFamily="34" charset="0"/>
            </a:endParaRPr>
          </a:p>
          <a:p>
            <a:pPr lvl="0"/>
            <a:endParaRPr lang="es-MX" dirty="0" smtClean="0">
              <a:solidFill>
                <a:schemeClr val="bg1"/>
              </a:solidFill>
              <a:latin typeface="Gill Sans MT" panose="020B0502020104020203" pitchFamily="34" charset="0"/>
            </a:endParaRPr>
          </a:p>
          <a:p>
            <a:pPr lvl="0"/>
            <a:r>
              <a:rPr lang="es-MX" b="1" dirty="0" smtClean="0">
                <a:solidFill>
                  <a:schemeClr val="bg1"/>
                </a:solidFill>
                <a:latin typeface="Gill Sans MT" panose="020B0502020104020203" pitchFamily="34" charset="0"/>
              </a:rPr>
              <a:t>Servicios </a:t>
            </a:r>
            <a:r>
              <a:rPr lang="es-MX" b="1" dirty="0">
                <a:solidFill>
                  <a:schemeClr val="bg1"/>
                </a:solidFill>
                <a:latin typeface="Gill Sans MT" panose="020B0502020104020203" pitchFamily="34" charset="0"/>
              </a:rPr>
              <a:t>de TI</a:t>
            </a:r>
            <a:endParaRPr lang="es-ES" b="1" dirty="0">
              <a:solidFill>
                <a:schemeClr val="bg1"/>
              </a:solidFill>
              <a:latin typeface="Gill Sans MT" panose="020B0502020104020203" pitchFamily="34" charset="0"/>
            </a:endParaRPr>
          </a:p>
          <a:p>
            <a:pPr lvl="1"/>
            <a:r>
              <a:rPr lang="es-MX" b="1" i="1" dirty="0">
                <a:solidFill>
                  <a:schemeClr val="bg1"/>
                </a:solidFill>
                <a:latin typeface="Gill Sans MT" panose="020B0502020104020203" pitchFamily="34" charset="0"/>
              </a:rPr>
              <a:t>SIIU</a:t>
            </a:r>
            <a:endParaRPr lang="es-ES" b="1" i="1" dirty="0">
              <a:solidFill>
                <a:schemeClr val="bg1"/>
              </a:solidFill>
              <a:latin typeface="Gill Sans MT" panose="020B0502020104020203" pitchFamily="34" charset="0"/>
            </a:endParaRPr>
          </a:p>
          <a:p>
            <a:pPr lvl="1"/>
            <a:r>
              <a:rPr lang="es-MX" i="1" dirty="0">
                <a:solidFill>
                  <a:schemeClr val="bg1"/>
                </a:solidFill>
                <a:latin typeface="Gill Sans MT" panose="020B0502020104020203" pitchFamily="34" charset="0"/>
              </a:rPr>
              <a:t>IL</a:t>
            </a:r>
            <a:endParaRPr lang="es-ES" i="1" dirty="0">
              <a:solidFill>
                <a:schemeClr val="bg1"/>
              </a:solidFill>
              <a:latin typeface="Gill Sans MT" panose="020B0502020104020203" pitchFamily="34" charset="0"/>
            </a:endParaRPr>
          </a:p>
          <a:p>
            <a:pPr lvl="1"/>
            <a:r>
              <a:rPr lang="es-MX" i="1" dirty="0" err="1">
                <a:solidFill>
                  <a:schemeClr val="bg1"/>
                </a:solidFill>
                <a:latin typeface="Gill Sans MT" panose="020B0502020104020203" pitchFamily="34" charset="0"/>
              </a:rPr>
              <a:t>MiUV</a:t>
            </a:r>
            <a:endParaRPr lang="es-ES" i="1" dirty="0">
              <a:solidFill>
                <a:schemeClr val="bg1"/>
              </a:solidFill>
              <a:latin typeface="Gill Sans MT" panose="020B0502020104020203" pitchFamily="34" charset="0"/>
            </a:endParaRPr>
          </a:p>
          <a:p>
            <a:pPr lvl="1"/>
            <a:r>
              <a:rPr lang="es-MX" i="1" dirty="0">
                <a:solidFill>
                  <a:schemeClr val="bg1"/>
                </a:solidFill>
                <a:latin typeface="Gill Sans MT" panose="020B0502020104020203" pitchFamily="34" charset="0"/>
              </a:rPr>
              <a:t>SEDDUV</a:t>
            </a:r>
            <a:endParaRPr lang="es-ES" i="1" dirty="0">
              <a:solidFill>
                <a:schemeClr val="bg1"/>
              </a:solidFill>
              <a:latin typeface="Gill Sans MT" panose="020B0502020104020203" pitchFamily="34" charset="0"/>
            </a:endParaRPr>
          </a:p>
          <a:p>
            <a:pPr lvl="1"/>
            <a:r>
              <a:rPr lang="es-MX" i="1" dirty="0">
                <a:solidFill>
                  <a:schemeClr val="bg1"/>
                </a:solidFill>
                <a:latin typeface="Gill Sans MT" panose="020B0502020104020203" pitchFamily="34" charset="0"/>
              </a:rPr>
              <a:t>EMINUS</a:t>
            </a:r>
            <a:endParaRPr lang="es-ES" i="1" dirty="0">
              <a:solidFill>
                <a:schemeClr val="bg1"/>
              </a:solidFill>
              <a:latin typeface="Gill Sans MT" panose="020B0502020104020203" pitchFamily="34" charset="0"/>
            </a:endParaRPr>
          </a:p>
          <a:p>
            <a:pPr lvl="1"/>
            <a:r>
              <a:rPr lang="es-MX" dirty="0">
                <a:solidFill>
                  <a:schemeClr val="bg1"/>
                </a:solidFill>
                <a:latin typeface="Gill Sans MT" panose="020B0502020104020203" pitchFamily="34" charset="0"/>
              </a:rPr>
              <a:t>Mesa de Ayuda </a:t>
            </a:r>
            <a:r>
              <a:rPr lang="es-MX" i="1" dirty="0" smtClean="0">
                <a:solidFill>
                  <a:schemeClr val="bg1"/>
                </a:solidFill>
                <a:latin typeface="Gill Sans MT" panose="020B0502020104020203" pitchFamily="34" charset="0"/>
              </a:rPr>
              <a:t>VS</a:t>
            </a:r>
            <a:r>
              <a:rPr lang="es-MX" dirty="0" smtClean="0">
                <a:solidFill>
                  <a:schemeClr val="bg1"/>
                </a:solidFill>
                <a:latin typeface="Gill Sans MT" panose="020B0502020104020203" pitchFamily="34" charset="0"/>
              </a:rPr>
              <a:t> </a:t>
            </a:r>
            <a:r>
              <a:rPr lang="es-MX" dirty="0">
                <a:solidFill>
                  <a:schemeClr val="bg1"/>
                </a:solidFill>
                <a:latin typeface="Gill Sans MT" panose="020B0502020104020203" pitchFamily="34" charset="0"/>
              </a:rPr>
              <a:t>Mesa de Servicios</a:t>
            </a:r>
            <a:endParaRPr lang="es-ES" dirty="0">
              <a:solidFill>
                <a:schemeClr val="bg1"/>
              </a:solidFill>
              <a:latin typeface="Gill Sans MT" panose="020B0502020104020203" pitchFamily="34" charset="0"/>
            </a:endParaRPr>
          </a:p>
          <a:p>
            <a:pPr lvl="0"/>
            <a:r>
              <a:rPr lang="es-MX" dirty="0" smtClean="0">
                <a:solidFill>
                  <a:schemeClr val="bg1"/>
                </a:solidFill>
                <a:latin typeface="Gill Sans MT" panose="020B0502020104020203" pitchFamily="34" charset="0"/>
              </a:rPr>
              <a:t>Prácticas19   </a:t>
            </a:r>
            <a:endParaRPr lang="es-ES" dirty="0">
              <a:solidFill>
                <a:schemeClr val="bg1"/>
              </a:solidFill>
              <a:latin typeface="Gill Sans MT" panose="020B0502020104020203" pitchFamily="34" charset="0"/>
            </a:endParaRPr>
          </a:p>
        </p:txBody>
      </p:sp>
      <p:pic>
        <p:nvPicPr>
          <p:cNvPr id="26" name="Imagen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6306" y="934033"/>
            <a:ext cx="194441" cy="180000"/>
          </a:xfrm>
          <a:prstGeom prst="rect">
            <a:avLst/>
          </a:prstGeom>
        </p:spPr>
      </p:pic>
      <p:pic>
        <p:nvPicPr>
          <p:cNvPr id="30"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7614" y="1512317"/>
            <a:ext cx="155553" cy="144000"/>
          </a:xfrm>
          <a:prstGeom prst="rect">
            <a:avLst/>
          </a:prstGeom>
        </p:spPr>
      </p:pic>
      <p:pic>
        <p:nvPicPr>
          <p:cNvPr id="40" name="Imagen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7734" y="1224285"/>
            <a:ext cx="194441" cy="180000"/>
          </a:xfrm>
          <a:prstGeom prst="rect">
            <a:avLst/>
          </a:prstGeom>
        </p:spPr>
      </p:pic>
      <p:pic>
        <p:nvPicPr>
          <p:cNvPr id="41" name="Imagen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6916" y="4536653"/>
            <a:ext cx="194441" cy="180000"/>
          </a:xfrm>
          <a:prstGeom prst="rect">
            <a:avLst/>
          </a:prstGeom>
        </p:spPr>
      </p:pic>
      <p:pic>
        <p:nvPicPr>
          <p:cNvPr id="42" name="Imagen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6916" y="5148741"/>
            <a:ext cx="194441" cy="180000"/>
          </a:xfrm>
          <a:prstGeom prst="rect">
            <a:avLst/>
          </a:prstGeom>
        </p:spPr>
      </p:pic>
      <p:pic>
        <p:nvPicPr>
          <p:cNvPr id="43" name="Imagen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6916" y="7308981"/>
            <a:ext cx="194441" cy="180000"/>
          </a:xfrm>
          <a:prstGeom prst="rect">
            <a:avLst/>
          </a:prstGeom>
        </p:spPr>
      </p:pic>
      <p:pic>
        <p:nvPicPr>
          <p:cNvPr id="44"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7614" y="1800349"/>
            <a:ext cx="155553" cy="144000"/>
          </a:xfrm>
          <a:prstGeom prst="rect">
            <a:avLst/>
          </a:prstGeom>
        </p:spPr>
      </p:pic>
      <p:pic>
        <p:nvPicPr>
          <p:cNvPr id="45"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8711" y="2088381"/>
            <a:ext cx="155553" cy="144000"/>
          </a:xfrm>
          <a:prstGeom prst="rect">
            <a:avLst/>
          </a:prstGeom>
        </p:spPr>
      </p:pic>
      <p:pic>
        <p:nvPicPr>
          <p:cNvPr id="47"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6517" y="5469338"/>
            <a:ext cx="155553" cy="144000"/>
          </a:xfrm>
          <a:prstGeom prst="rect">
            <a:avLst/>
          </a:prstGeom>
        </p:spPr>
      </p:pic>
      <p:pic>
        <p:nvPicPr>
          <p:cNvPr id="48"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6517" y="5797124"/>
            <a:ext cx="155553" cy="144000"/>
          </a:xfrm>
          <a:prstGeom prst="rect">
            <a:avLst/>
          </a:prstGeom>
        </p:spPr>
      </p:pic>
      <p:pic>
        <p:nvPicPr>
          <p:cNvPr id="49"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7614" y="6101986"/>
            <a:ext cx="155553" cy="144000"/>
          </a:xfrm>
          <a:prstGeom prst="rect">
            <a:avLst/>
          </a:prstGeom>
        </p:spPr>
      </p:pic>
      <p:pic>
        <p:nvPicPr>
          <p:cNvPr id="50"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6517" y="6407003"/>
            <a:ext cx="155553" cy="144000"/>
          </a:xfrm>
          <a:prstGeom prst="rect">
            <a:avLst/>
          </a:prstGeom>
        </p:spPr>
      </p:pic>
      <p:pic>
        <p:nvPicPr>
          <p:cNvPr id="51"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6517" y="6707237"/>
            <a:ext cx="155553" cy="144000"/>
          </a:xfrm>
          <a:prstGeom prst="rect">
            <a:avLst/>
          </a:prstGeom>
        </p:spPr>
      </p:pic>
      <p:pic>
        <p:nvPicPr>
          <p:cNvPr id="52" name="Imagen 5"/>
          <p:cNvPicPr>
            <a:picLocks/>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7614" y="6998762"/>
            <a:ext cx="155553" cy="144000"/>
          </a:xfrm>
          <a:prstGeom prst="rect">
            <a:avLst/>
          </a:prstGeom>
        </p:spPr>
      </p:pic>
      <p:sp>
        <p:nvSpPr>
          <p:cNvPr id="53" name="3 Título"/>
          <p:cNvSpPr txBox="1">
            <a:spLocks/>
          </p:cNvSpPr>
          <p:nvPr/>
        </p:nvSpPr>
        <p:spPr bwMode="auto">
          <a:xfrm>
            <a:off x="186191" y="72157"/>
            <a:ext cx="9735141"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Temario</a:t>
            </a:r>
            <a:endParaRPr lang="es-MX" sz="3000" b="1" dirty="0">
              <a:ea typeface="Arial Hebrew" charset="-79"/>
              <a:cs typeface="Arial Hebrew" charset="-79"/>
            </a:endParaRPr>
          </a:p>
        </p:txBody>
      </p:sp>
    </p:spTree>
    <p:extLst>
      <p:ext uri="{BB962C8B-B14F-4D97-AF65-F5344CB8AC3E}">
        <p14:creationId xmlns:p14="http://schemas.microsoft.com/office/powerpoint/2010/main" val="955457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207" y="216173"/>
            <a:ext cx="8826123" cy="433387"/>
          </a:xfrm>
        </p:spPr>
        <p:txBody>
          <a:bodyPr/>
          <a:lstStyle/>
          <a:p>
            <a:r>
              <a:rPr lang="es-MX" b="1" dirty="0" smtClean="0"/>
              <a:t>Instalación del </a:t>
            </a:r>
            <a:r>
              <a:rPr lang="es-MX" b="1" dirty="0" err="1" smtClean="0"/>
              <a:t>Jinitiator</a:t>
            </a:r>
            <a:endParaRPr lang="es-MX" b="1" dirty="0"/>
          </a:p>
        </p:txBody>
      </p:sp>
      <p:pic>
        <p:nvPicPr>
          <p:cNvPr id="7" name="Imagen 6" descr="Recorte de pantalla"/>
          <p:cNvPicPr>
            <a:picLocks noChangeAspect="1"/>
          </p:cNvPicPr>
          <p:nvPr/>
        </p:nvPicPr>
        <p:blipFill rotWithShape="1">
          <a:blip r:embed="rId2">
            <a:extLst>
              <a:ext uri="{28A0092B-C50C-407E-A947-70E740481C1C}">
                <a14:useLocalDpi xmlns:a14="http://schemas.microsoft.com/office/drawing/2010/main" val="0"/>
              </a:ext>
            </a:extLst>
          </a:blip>
          <a:srcRect b="4102"/>
          <a:stretch/>
        </p:blipFill>
        <p:spPr>
          <a:xfrm>
            <a:off x="992560" y="1838981"/>
            <a:ext cx="8245308" cy="4962073"/>
          </a:xfrm>
          <a:prstGeom prst="rect">
            <a:avLst/>
          </a:prstGeom>
        </p:spPr>
      </p:pic>
      <p:pic>
        <p:nvPicPr>
          <p:cNvPr id="6" name="Jinitiator" descr="SIIU - SIIU1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02" y="1838982"/>
            <a:ext cx="8247466" cy="4962073"/>
          </a:xfrm>
          <a:prstGeom prst="rect">
            <a:avLst/>
          </a:prstGeom>
        </p:spPr>
      </p:pic>
      <p:pic>
        <p:nvPicPr>
          <p:cNvPr id="5" name="Imagen 4" descr="Recorte de pantalla"/>
          <p:cNvPicPr>
            <a:picLocks noChangeAspect="1"/>
          </p:cNvPicPr>
          <p:nvPr/>
        </p:nvPicPr>
        <p:blipFill rotWithShape="1">
          <a:blip r:embed="rId4">
            <a:extLst>
              <a:ext uri="{28A0092B-C50C-407E-A947-70E740481C1C}">
                <a14:useLocalDpi xmlns:a14="http://schemas.microsoft.com/office/drawing/2010/main" val="0"/>
              </a:ext>
            </a:extLst>
          </a:blip>
          <a:srcRect l="873" r="1136" b="4193"/>
          <a:stretch/>
        </p:blipFill>
        <p:spPr>
          <a:xfrm>
            <a:off x="990402" y="1832409"/>
            <a:ext cx="8208912" cy="4936492"/>
          </a:xfrm>
          <a:prstGeom prst="rect">
            <a:avLst/>
          </a:prstGeom>
        </p:spPr>
      </p:pic>
      <p:pic>
        <p:nvPicPr>
          <p:cNvPr id="4" name="Imagen 3" descr="Recorte de pantalla"/>
          <p:cNvPicPr>
            <a:picLocks noChangeAspect="1"/>
          </p:cNvPicPr>
          <p:nvPr/>
        </p:nvPicPr>
        <p:blipFill rotWithShape="1">
          <a:blip r:embed="rId5">
            <a:extLst>
              <a:ext uri="{28A0092B-C50C-407E-A947-70E740481C1C}">
                <a14:useLocalDpi xmlns:a14="http://schemas.microsoft.com/office/drawing/2010/main" val="0"/>
              </a:ext>
            </a:extLst>
          </a:blip>
          <a:srcRect l="873" r="468" b="4193"/>
          <a:stretch/>
        </p:blipFill>
        <p:spPr>
          <a:xfrm>
            <a:off x="990402" y="1832409"/>
            <a:ext cx="8247466" cy="4936492"/>
          </a:xfrm>
          <a:prstGeom prst="rect">
            <a:avLst/>
          </a:prstGeom>
        </p:spPr>
      </p:pic>
    </p:spTree>
    <p:extLst>
      <p:ext uri="{BB962C8B-B14F-4D97-AF65-F5344CB8AC3E}">
        <p14:creationId xmlns:p14="http://schemas.microsoft.com/office/powerpoint/2010/main" val="13038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8353" y="144165"/>
            <a:ext cx="8826123" cy="433387"/>
          </a:xfrm>
        </p:spPr>
        <p:txBody>
          <a:bodyPr/>
          <a:lstStyle/>
          <a:p>
            <a:r>
              <a:rPr lang="es-MX" dirty="0"/>
              <a:t>Adobe Acrobat DC</a:t>
            </a:r>
          </a:p>
        </p:txBody>
      </p:sp>
      <p:sp>
        <p:nvSpPr>
          <p:cNvPr id="3" name="2 Marcador de texto"/>
          <p:cNvSpPr>
            <a:spLocks noGrp="1"/>
          </p:cNvSpPr>
          <p:nvPr>
            <p:ph type="body" sz="quarter" idx="10"/>
          </p:nvPr>
        </p:nvSpPr>
        <p:spPr>
          <a:xfrm>
            <a:off x="702370" y="2520429"/>
            <a:ext cx="8568952" cy="3744416"/>
          </a:xfrm>
        </p:spPr>
        <p:txBody>
          <a:bodyPr/>
          <a:lstStyle/>
          <a:p>
            <a:r>
              <a:rPr lang="es-MX" sz="2000" dirty="0">
                <a:solidFill>
                  <a:schemeClr val="tx1"/>
                </a:solidFill>
              </a:rPr>
              <a:t>Esta versión permite la correcta visualización de los reportes emitidos por el SIIU en su formato PDF.</a:t>
            </a:r>
          </a:p>
          <a:p>
            <a:endParaRPr lang="es-MX" sz="2000" dirty="0">
              <a:solidFill>
                <a:schemeClr val="tx1"/>
              </a:solidFill>
            </a:endParaRPr>
          </a:p>
          <a:p>
            <a:r>
              <a:rPr lang="es-MX" sz="2000" dirty="0">
                <a:solidFill>
                  <a:schemeClr val="tx1"/>
                </a:solidFill>
              </a:rPr>
              <a:t>La versión es importante debido a que versiones posteriores contienen alta seguridad que impiden la correcta impresión de los reportes generados de modo que estos no se imprimen adecuadamente.</a:t>
            </a:r>
          </a:p>
          <a:p>
            <a:endParaRPr lang="es-MX" sz="2000" dirty="0">
              <a:solidFill>
                <a:schemeClr val="tx1"/>
              </a:solidFill>
            </a:endParaRPr>
          </a:p>
          <a:p>
            <a:r>
              <a:rPr lang="es-MX" sz="2000" dirty="0">
                <a:solidFill>
                  <a:schemeClr val="tx1"/>
                </a:solidFill>
              </a:rPr>
              <a:t>Algunos de los problemas más comunes asociados a la Impresión de Reportes, incluyendo márgenes, se han resuelto con la instalación de esta versión</a:t>
            </a:r>
            <a:r>
              <a:rPr lang="es-MX" sz="2000" dirty="0" smtClean="0">
                <a:solidFill>
                  <a:schemeClr val="tx1"/>
                </a:solidFill>
              </a:rPr>
              <a:t>.</a:t>
            </a:r>
          </a:p>
          <a:p>
            <a:endParaRPr lang="es-MX" sz="2000" dirty="0">
              <a:solidFill>
                <a:schemeClr val="tx1"/>
              </a:solidFill>
            </a:endParaRPr>
          </a:p>
          <a:p>
            <a:r>
              <a:rPr lang="es-MX" sz="2000" dirty="0" smtClean="0">
                <a:solidFill>
                  <a:schemeClr val="tx1"/>
                </a:solidFill>
              </a:rPr>
              <a:t>En el caso del cobro con aranceles que utilicen impresora de matriz deberá instalarse el adobe </a:t>
            </a:r>
            <a:r>
              <a:rPr lang="es-MX" sz="2000" dirty="0" err="1" smtClean="0">
                <a:solidFill>
                  <a:schemeClr val="tx1"/>
                </a:solidFill>
              </a:rPr>
              <a:t>acrobat</a:t>
            </a:r>
            <a:r>
              <a:rPr lang="es-MX" sz="2000" dirty="0" smtClean="0">
                <a:solidFill>
                  <a:schemeClr val="tx1"/>
                </a:solidFill>
              </a:rPr>
              <a:t> </a:t>
            </a:r>
            <a:r>
              <a:rPr lang="es-MX" sz="2000" dirty="0" err="1" smtClean="0">
                <a:solidFill>
                  <a:schemeClr val="tx1"/>
                </a:solidFill>
              </a:rPr>
              <a:t>reader</a:t>
            </a:r>
            <a:r>
              <a:rPr lang="es-MX" sz="2000" dirty="0" smtClean="0">
                <a:solidFill>
                  <a:schemeClr val="tx1"/>
                </a:solidFill>
              </a:rPr>
              <a:t> 8</a:t>
            </a:r>
            <a:endParaRPr lang="es-MX" sz="2000" dirty="0">
              <a:solidFill>
                <a:schemeClr val="tx1"/>
              </a:solidFill>
            </a:endParaRPr>
          </a:p>
          <a:p>
            <a:endParaRPr lang="es-MX" sz="2000" dirty="0">
              <a:solidFill>
                <a:schemeClr val="tx1"/>
              </a:solidFill>
            </a:endParaRPr>
          </a:p>
          <a:p>
            <a:endParaRPr lang="es-MX" sz="2000" dirty="0">
              <a:solidFill>
                <a:schemeClr val="tx1"/>
              </a:solidFill>
            </a:endParaRPr>
          </a:p>
        </p:txBody>
      </p:sp>
      <p:pic>
        <p:nvPicPr>
          <p:cNvPr id="5" name="Picture 2" descr="http://cdn1.iconfinder.com/data/icons/3D_Cartoon_Icons_Pack/300/Adobe_Acrobat_R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130" y="864245"/>
            <a:ext cx="1759934" cy="175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3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702370" y="1080269"/>
            <a:ext cx="8568952" cy="4608512"/>
          </a:xfrm>
        </p:spPr>
        <p:txBody>
          <a:bodyPr/>
          <a:lstStyle/>
          <a:p>
            <a:r>
              <a:rPr lang="es-MX" sz="2000" b="1" dirty="0">
                <a:solidFill>
                  <a:schemeClr val="tx1"/>
                </a:solidFill>
              </a:rPr>
              <a:t>Windows </a:t>
            </a:r>
            <a:r>
              <a:rPr lang="es-MX" sz="2000" b="1" dirty="0" smtClean="0">
                <a:solidFill>
                  <a:schemeClr val="tx1"/>
                </a:solidFill>
              </a:rPr>
              <a:t>8, 8.1 y 10</a:t>
            </a:r>
            <a:endParaRPr lang="es-MX" sz="2000" dirty="0">
              <a:solidFill>
                <a:schemeClr val="tx1"/>
              </a:solidFill>
            </a:endParaRPr>
          </a:p>
          <a:p>
            <a:r>
              <a:rPr lang="es-MX" sz="2000" dirty="0" smtClean="0">
                <a:solidFill>
                  <a:schemeClr val="tx1"/>
                </a:solidFill>
              </a:rPr>
              <a:t>BCDEDIT </a:t>
            </a:r>
            <a:endParaRPr lang="es-MX" sz="2000" dirty="0">
              <a:solidFill>
                <a:schemeClr val="tx1"/>
              </a:solidFill>
            </a:endParaRPr>
          </a:p>
          <a:p>
            <a:endParaRPr lang="es-MX" sz="2000" dirty="0">
              <a:solidFill>
                <a:schemeClr val="tx1"/>
              </a:solidFill>
            </a:endParaRPr>
          </a:p>
          <a:p>
            <a:endParaRPr lang="es-MX" sz="2000" dirty="0">
              <a:solidFill>
                <a:schemeClr val="tx1"/>
              </a:solidFill>
            </a:endParaRPr>
          </a:p>
        </p:txBody>
      </p:sp>
      <p:sp>
        <p:nvSpPr>
          <p:cNvPr id="4" name="Título 3"/>
          <p:cNvSpPr>
            <a:spLocks noGrp="1"/>
          </p:cNvSpPr>
          <p:nvPr>
            <p:ph type="title"/>
          </p:nvPr>
        </p:nvSpPr>
        <p:spPr>
          <a:xfrm>
            <a:off x="558353" y="288181"/>
            <a:ext cx="8826123" cy="433387"/>
          </a:xfrm>
        </p:spPr>
        <p:txBody>
          <a:bodyPr/>
          <a:lstStyle/>
          <a:p>
            <a:pPr lvl="1"/>
            <a:r>
              <a:rPr lang="es-MX" sz="2400" dirty="0">
                <a:cs typeface="Arial" pitchFamily="34" charset="0"/>
              </a:rPr>
              <a:t>Configuración de los Datos de la Configuración de Arranque (</a:t>
            </a:r>
            <a:r>
              <a:rPr lang="es-MX" sz="2400" dirty="0" err="1">
                <a:cs typeface="Arial" pitchFamily="34" charset="0"/>
              </a:rPr>
              <a:t>bcdedit</a:t>
            </a:r>
            <a:r>
              <a:rPr lang="es-MX" sz="2400" dirty="0">
                <a:cs typeface="Arial" pitchFamily="34" charset="0"/>
              </a:rPr>
              <a:t> - </a:t>
            </a:r>
            <a:r>
              <a:rPr lang="es-MX" sz="2400" dirty="0" err="1">
                <a:cs typeface="Arial" pitchFamily="34" charset="0"/>
              </a:rPr>
              <a:t>Boot</a:t>
            </a:r>
            <a:r>
              <a:rPr lang="es-MX" sz="2400" dirty="0">
                <a:cs typeface="Arial" pitchFamily="34" charset="0"/>
              </a:rPr>
              <a:t> </a:t>
            </a:r>
            <a:r>
              <a:rPr lang="es-MX" sz="2400" dirty="0" err="1">
                <a:cs typeface="Arial" pitchFamily="34" charset="0"/>
              </a:rPr>
              <a:t>Configuration</a:t>
            </a:r>
            <a:r>
              <a:rPr lang="es-MX" sz="2400" dirty="0">
                <a:cs typeface="Arial" pitchFamily="34" charset="0"/>
              </a:rPr>
              <a:t> Data)</a:t>
            </a:r>
            <a:br>
              <a:rPr lang="es-MX" sz="2400" dirty="0">
                <a:cs typeface="Arial" pitchFamily="34" charset="0"/>
              </a:rPr>
            </a:br>
            <a:endParaRPr lang="es-MX" dirty="0"/>
          </a:p>
        </p:txBody>
      </p:sp>
      <p:pic>
        <p:nvPicPr>
          <p:cNvPr id="5" name="Imagen 4" descr="C:\WINDOWS\system32\cmd.ex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91" y="2150580"/>
            <a:ext cx="9459645" cy="4944165"/>
          </a:xfrm>
          <a:prstGeom prst="rect">
            <a:avLst/>
          </a:prstGeom>
        </p:spPr>
      </p:pic>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2150580"/>
            <a:ext cx="9459645" cy="4944165"/>
          </a:xfrm>
          <a:prstGeom prst="rect">
            <a:avLst/>
          </a:prstGeom>
        </p:spPr>
      </p:pic>
      <p:pic>
        <p:nvPicPr>
          <p:cNvPr id="14" name="Imagen 1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353" y="2150576"/>
            <a:ext cx="9462577" cy="4959449"/>
          </a:xfrm>
          <a:prstGeom prst="rect">
            <a:avLst/>
          </a:prstGeom>
        </p:spPr>
      </p:pic>
      <p:pic>
        <p:nvPicPr>
          <p:cNvPr id="9" name="Imagen 8"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91" y="2150579"/>
            <a:ext cx="9459645" cy="4944165"/>
          </a:xfrm>
          <a:prstGeom prst="rect">
            <a:avLst/>
          </a:prstGeom>
        </p:spPr>
      </p:pic>
      <p:pic>
        <p:nvPicPr>
          <p:cNvPr id="10" name="Imagen 9"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22" y="2142816"/>
            <a:ext cx="9475077" cy="4951927"/>
          </a:xfrm>
          <a:prstGeom prst="rect">
            <a:avLst/>
          </a:prstGeom>
        </p:spPr>
      </p:pic>
      <p:pic>
        <p:nvPicPr>
          <p:cNvPr id="11" name="Imagen 10"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93" y="2142814"/>
            <a:ext cx="9457173" cy="4959694"/>
          </a:xfrm>
          <a:prstGeom prst="rect">
            <a:avLst/>
          </a:prstGeom>
        </p:spPr>
      </p:pic>
      <p:pic>
        <p:nvPicPr>
          <p:cNvPr id="12" name="Imagen 11"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33" y="2135051"/>
            <a:ext cx="9470897" cy="4959692"/>
          </a:xfrm>
          <a:prstGeom prst="rect">
            <a:avLst/>
          </a:prstGeom>
        </p:spPr>
      </p:pic>
    </p:spTree>
    <p:extLst>
      <p:ext uri="{BB962C8B-B14F-4D97-AF65-F5344CB8AC3E}">
        <p14:creationId xmlns:p14="http://schemas.microsoft.com/office/powerpoint/2010/main" val="12363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23319" y="4746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2700" b="1" dirty="0" smtClean="0">
                <a:ea typeface="Arial Hebrew" charset="-79"/>
                <a:cs typeface="Arial Hebrew" charset="-79"/>
              </a:rPr>
              <a:t>Es necesario la administración adecuada de</a:t>
            </a:r>
            <a:endParaRPr lang="es-MX" sz="2700" b="1" dirty="0">
              <a:ea typeface="Arial Hebrew" charset="-79"/>
              <a:cs typeface="Arial Hebrew" charset="-79"/>
            </a:endParaRPr>
          </a:p>
        </p:txBody>
      </p:sp>
      <p:sp>
        <p:nvSpPr>
          <p:cNvPr id="5" name="22 CuadroTexto"/>
          <p:cNvSpPr txBox="1"/>
          <p:nvPr/>
        </p:nvSpPr>
        <p:spPr>
          <a:xfrm>
            <a:off x="126306" y="936253"/>
            <a:ext cx="9735141" cy="2246769"/>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731838" lvl="2" indent="0"/>
            <a:r>
              <a:rPr lang="es-MX" sz="2800" dirty="0" smtClean="0">
                <a:latin typeface="Gill Sans MT" panose="020B0502020104020203" pitchFamily="34" charset="0"/>
              </a:rPr>
              <a:t>Antivirus</a:t>
            </a:r>
            <a:endParaRPr lang="es-MX" sz="2800" dirty="0">
              <a:latin typeface="Gill Sans MT" panose="020B0502020104020203" pitchFamily="34" charset="0"/>
            </a:endParaRPr>
          </a:p>
          <a:p>
            <a:pPr marL="731838" lvl="2" indent="0"/>
            <a:r>
              <a:rPr lang="es-MX" sz="2800" dirty="0">
                <a:latin typeface="Gill Sans MT" panose="020B0502020104020203" pitchFamily="34" charset="0"/>
              </a:rPr>
              <a:t>WSUS (Repositorio de actualizaciones)</a:t>
            </a:r>
          </a:p>
          <a:p>
            <a:pPr marL="731838" lvl="2" indent="0"/>
            <a:r>
              <a:rPr lang="es-MX" sz="2800" dirty="0">
                <a:latin typeface="Gill Sans MT" panose="020B0502020104020203" pitchFamily="34" charset="0"/>
              </a:rPr>
              <a:t>Control de licencias </a:t>
            </a:r>
            <a:r>
              <a:rPr lang="es-MX" sz="2800" dirty="0" smtClean="0">
                <a:latin typeface="Gill Sans MT" panose="020B0502020104020203" pitchFamily="34" charset="0"/>
              </a:rPr>
              <a:t>KMS</a:t>
            </a:r>
            <a:r>
              <a:rPr lang="es-MX" sz="2800" dirty="0">
                <a:latin typeface="Gill Sans MT" panose="020B0502020104020203" pitchFamily="34" charset="0"/>
              </a:rPr>
              <a:t>.</a:t>
            </a:r>
          </a:p>
          <a:p>
            <a:pPr marL="731838" lvl="2" indent="0"/>
            <a:r>
              <a:rPr lang="es-MX" sz="2800" dirty="0">
                <a:latin typeface="Gill Sans MT" panose="020B0502020104020203" pitchFamily="34" charset="0"/>
              </a:rPr>
              <a:t>SCCM</a:t>
            </a:r>
          </a:p>
          <a:p>
            <a:pPr marL="731838" lvl="2" indent="0"/>
            <a:r>
              <a:rPr lang="es-MX" sz="2800" dirty="0">
                <a:latin typeface="Gill Sans MT" panose="020B0502020104020203" pitchFamily="34" charset="0"/>
              </a:rPr>
              <a:t>Identificación en Active </a:t>
            </a:r>
            <a:r>
              <a:rPr lang="es-MX" sz="2800" dirty="0" err="1" smtClean="0">
                <a:latin typeface="Gill Sans MT" panose="020B0502020104020203" pitchFamily="34" charset="0"/>
              </a:rPr>
              <a:t>Directory</a:t>
            </a:r>
            <a:endParaRPr lang="es-MX" sz="3400" dirty="0">
              <a:latin typeface="Gill Sans MT" panose="020B0502020104020203" pitchFamily="34" charset="0"/>
            </a:endParaRPr>
          </a:p>
        </p:txBody>
      </p:sp>
      <p:grpSp>
        <p:nvGrpSpPr>
          <p:cNvPr id="2" name="Grupo 1"/>
          <p:cNvGrpSpPr/>
          <p:nvPr/>
        </p:nvGrpSpPr>
        <p:grpSpPr>
          <a:xfrm>
            <a:off x="630362" y="1080269"/>
            <a:ext cx="213866" cy="1938100"/>
            <a:chOff x="630362" y="3672557"/>
            <a:chExt cx="213866" cy="1938100"/>
          </a:xfrm>
        </p:grpSpPr>
        <p:pic>
          <p:nvPicPr>
            <p:cNvPr id="6"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2" y="3672557"/>
              <a:ext cx="213692" cy="240404"/>
            </a:xfrm>
            <a:prstGeom prst="rect">
              <a:avLst/>
            </a:prstGeom>
          </p:spPr>
        </p:pic>
        <p:pic>
          <p:nvPicPr>
            <p:cNvPr id="7"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36" y="4098386"/>
              <a:ext cx="213692" cy="240404"/>
            </a:xfrm>
            <a:prstGeom prst="rect">
              <a:avLst/>
            </a:prstGeom>
          </p:spPr>
        </p:pic>
        <p:pic>
          <p:nvPicPr>
            <p:cNvPr id="8"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2" y="4521405"/>
              <a:ext cx="213692" cy="240404"/>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2" y="4909519"/>
              <a:ext cx="213692" cy="240404"/>
            </a:xfrm>
            <a:prstGeom prst="rect">
              <a:avLst/>
            </a:prstGeom>
          </p:spPr>
        </p:pic>
        <p:pic>
          <p:nvPicPr>
            <p:cNvPr id="10"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2" y="5370253"/>
              <a:ext cx="213692" cy="240404"/>
            </a:xfrm>
            <a:prstGeom prst="rect">
              <a:avLst/>
            </a:prstGeom>
          </p:spPr>
        </p:pic>
      </p:grpSp>
    </p:spTree>
    <p:extLst>
      <p:ext uri="{BB962C8B-B14F-4D97-AF65-F5344CB8AC3E}">
        <p14:creationId xmlns:p14="http://schemas.microsoft.com/office/powerpoint/2010/main" val="2417649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Software institucional: Microsoft</a:t>
            </a:r>
          </a:p>
        </p:txBody>
      </p:sp>
      <p:sp>
        <p:nvSpPr>
          <p:cNvPr id="5" name="2 Marcador de texto"/>
          <p:cNvSpPr>
            <a:spLocks noGrp="1"/>
          </p:cNvSpPr>
          <p:nvPr>
            <p:ph type="body" sz="quarter" idx="10"/>
          </p:nvPr>
        </p:nvSpPr>
        <p:spPr>
          <a:xfrm>
            <a:off x="190548" y="1152277"/>
            <a:ext cx="9656837" cy="4680520"/>
          </a:xfrm>
        </p:spPr>
        <p:txBody>
          <a:bodyPr/>
          <a:lstStyle/>
          <a:p>
            <a:pPr lvl="0" eaLnBrk="0" hangingPunct="0"/>
            <a:r>
              <a:rPr lang="es-MX" sz="2800" dirty="0">
                <a:solidFill>
                  <a:schemeClr val="tx1"/>
                </a:solidFill>
                <a:cs typeface="Arial" panose="020B0604020202020204" pitchFamily="34" charset="0"/>
              </a:rPr>
              <a:t>Licencia institucional de </a:t>
            </a:r>
            <a:r>
              <a:rPr lang="es-MX" sz="2800" b="1" i="1" dirty="0">
                <a:solidFill>
                  <a:schemeClr val="tx1"/>
                </a:solidFill>
                <a:cs typeface="Arial" panose="020B0604020202020204" pitchFamily="34" charset="0"/>
              </a:rPr>
              <a:t>“</a:t>
            </a:r>
            <a:r>
              <a:rPr lang="es-MX" sz="2800" b="1" i="1" dirty="0" err="1">
                <a:solidFill>
                  <a:schemeClr val="tx1"/>
                </a:solidFill>
                <a:cs typeface="Arial" panose="020B0604020202020204" pitchFamily="34" charset="0"/>
              </a:rPr>
              <a:t>Enrollment</a:t>
            </a:r>
            <a:r>
              <a:rPr lang="es-MX" sz="2800" b="1" i="1" dirty="0">
                <a:solidFill>
                  <a:schemeClr val="tx1"/>
                </a:solidFill>
                <a:cs typeface="Arial" panose="020B0604020202020204" pitchFamily="34" charset="0"/>
              </a:rPr>
              <a:t> </a:t>
            </a:r>
            <a:r>
              <a:rPr lang="es-MX" sz="2800" b="1" i="1" dirty="0" err="1">
                <a:solidFill>
                  <a:schemeClr val="tx1"/>
                </a:solidFill>
                <a:cs typeface="Arial" panose="020B0604020202020204" pitchFamily="34" charset="0"/>
              </a:rPr>
              <a:t>Education</a:t>
            </a:r>
            <a:r>
              <a:rPr lang="es-MX" sz="2800" b="1" i="1" dirty="0">
                <a:solidFill>
                  <a:schemeClr val="tx1"/>
                </a:solidFill>
                <a:cs typeface="Arial" panose="020B0604020202020204" pitchFamily="34" charset="0"/>
              </a:rPr>
              <a:t>” Microsoft </a:t>
            </a:r>
            <a:r>
              <a:rPr lang="es-MX" sz="2800" dirty="0">
                <a:solidFill>
                  <a:schemeClr val="tx1"/>
                </a:solidFill>
                <a:cs typeface="Arial" panose="020B0604020202020204" pitchFamily="34" charset="0"/>
              </a:rPr>
              <a:t>con:</a:t>
            </a:r>
          </a:p>
          <a:p>
            <a:pPr lvl="0" eaLnBrk="0" hangingPunct="0"/>
            <a:endParaRPr lang="es-MX" sz="2800" dirty="0">
              <a:solidFill>
                <a:schemeClr val="tx1"/>
              </a:solidFill>
              <a:cs typeface="Arial" panose="020B0604020202020204" pitchFamily="34" charset="0"/>
            </a:endParaRPr>
          </a:p>
          <a:p>
            <a:pPr lvl="1" eaLnBrk="0" hangingPunct="0">
              <a:buFontTx/>
              <a:buChar char="•"/>
            </a:pPr>
            <a:r>
              <a:rPr lang="es-MX" sz="2800" dirty="0" smtClean="0">
                <a:latin typeface="Gill Sans MT" panose="020B0502020104020203" pitchFamily="34" charset="0"/>
                <a:cs typeface="Arial" panose="020B0604020202020204" pitchFamily="34" charset="0"/>
              </a:rPr>
              <a:t>Windows 8 </a:t>
            </a:r>
            <a:r>
              <a:rPr lang="es-MX" sz="2800" dirty="0">
                <a:latin typeface="Gill Sans MT" panose="020B0502020104020203" pitchFamily="34" charset="0"/>
                <a:cs typeface="Arial" panose="020B0604020202020204" pitchFamily="34" charset="0"/>
              </a:rPr>
              <a:t>y </a:t>
            </a:r>
            <a:r>
              <a:rPr lang="es-MX" sz="2800" dirty="0" smtClean="0">
                <a:latin typeface="Gill Sans MT" panose="020B0502020104020203" pitchFamily="34" charset="0"/>
                <a:cs typeface="Arial" panose="020B0604020202020204" pitchFamily="34" charset="0"/>
              </a:rPr>
              <a:t>8.1 </a:t>
            </a:r>
            <a:r>
              <a:rPr lang="es-MX" sz="2800" dirty="0">
                <a:latin typeface="Gill Sans MT" panose="020B0502020104020203" pitchFamily="34" charset="0"/>
                <a:cs typeface="Arial" panose="020B0604020202020204" pitchFamily="34" charset="0"/>
              </a:rPr>
              <a:t>versiones Profesional </a:t>
            </a:r>
          </a:p>
          <a:p>
            <a:pPr lvl="1" eaLnBrk="0" hangingPunct="0">
              <a:buFontTx/>
              <a:buChar char="•"/>
            </a:pPr>
            <a:r>
              <a:rPr lang="es-MX" sz="2800" dirty="0">
                <a:latin typeface="Gill Sans MT" panose="020B0502020104020203" pitchFamily="34" charset="0"/>
                <a:cs typeface="Arial" panose="020B0604020202020204" pitchFamily="34" charset="0"/>
              </a:rPr>
              <a:t>Windows 10 </a:t>
            </a:r>
            <a:r>
              <a:rPr lang="es-MX" sz="2800" dirty="0" err="1" smtClean="0">
                <a:latin typeface="Gill Sans MT" panose="020B0502020104020203" pitchFamily="34" charset="0"/>
                <a:cs typeface="Arial" panose="020B0604020202020204" pitchFamily="34" charset="0"/>
              </a:rPr>
              <a:t>education</a:t>
            </a:r>
            <a:r>
              <a:rPr lang="es-MX" sz="2800" dirty="0" smtClean="0">
                <a:latin typeface="Gill Sans MT" panose="020B0502020104020203" pitchFamily="34" charset="0"/>
                <a:cs typeface="Arial" panose="020B0604020202020204" pitchFamily="34" charset="0"/>
              </a:rPr>
              <a:t>, Profesional.</a:t>
            </a:r>
            <a:endParaRPr lang="es-MX" sz="2800" dirty="0">
              <a:latin typeface="Gill Sans MT" panose="020B0502020104020203" pitchFamily="34" charset="0"/>
              <a:cs typeface="Arial" panose="020B0604020202020204" pitchFamily="34" charset="0"/>
            </a:endParaRPr>
          </a:p>
          <a:p>
            <a:pPr lvl="1" eaLnBrk="0" hangingPunct="0">
              <a:buFontTx/>
              <a:buChar char="•"/>
            </a:pPr>
            <a:r>
              <a:rPr lang="es-MX" sz="2800" dirty="0">
                <a:latin typeface="Gill Sans MT" panose="020B0502020104020203" pitchFamily="34" charset="0"/>
                <a:cs typeface="Arial" panose="020B0604020202020204" pitchFamily="34" charset="0"/>
              </a:rPr>
              <a:t>Office 2010, 2013 y 2016</a:t>
            </a:r>
          </a:p>
          <a:p>
            <a:pPr lvl="1" eaLnBrk="0" hangingPunct="0">
              <a:buFontTx/>
              <a:buChar char="•"/>
            </a:pPr>
            <a:r>
              <a:rPr lang="es-MX" sz="2800" dirty="0">
                <a:latin typeface="Gill Sans MT" panose="020B0502020104020203" pitchFamily="34" charset="0"/>
                <a:cs typeface="Arial" panose="020B0604020202020204" pitchFamily="34" charset="0"/>
              </a:rPr>
              <a:t>Actualizaciones de Windows </a:t>
            </a:r>
            <a:r>
              <a:rPr lang="es-MX" sz="2800" dirty="0" err="1">
                <a:latin typeface="Gill Sans MT" panose="020B0502020104020203" pitchFamily="34" charset="0"/>
                <a:cs typeface="Arial" panose="020B0604020202020204" pitchFamily="34" charset="0"/>
              </a:rPr>
              <a:t>Update</a:t>
            </a:r>
            <a:r>
              <a:rPr lang="es-MX" sz="2800" dirty="0">
                <a:latin typeface="Gill Sans MT" panose="020B0502020104020203" pitchFamily="34" charset="0"/>
                <a:cs typeface="Arial" panose="020B0604020202020204" pitchFamily="34" charset="0"/>
              </a:rPr>
              <a:t> </a:t>
            </a:r>
          </a:p>
          <a:p>
            <a:pPr lvl="1" eaLnBrk="0" hangingPunct="0">
              <a:buFontTx/>
              <a:buChar char="•"/>
            </a:pPr>
            <a:r>
              <a:rPr lang="es-MX" sz="2800" dirty="0">
                <a:latin typeface="Gill Sans MT" panose="020B0502020104020203" pitchFamily="34" charset="0"/>
                <a:cs typeface="Arial" panose="020B0604020202020204" pitchFamily="34" charset="0"/>
              </a:rPr>
              <a:t>Aplicaciones libres (7-zip, Adobe </a:t>
            </a:r>
            <a:r>
              <a:rPr lang="es-MX" sz="2800" dirty="0" err="1">
                <a:latin typeface="Gill Sans MT" panose="020B0502020104020203" pitchFamily="34" charset="0"/>
                <a:cs typeface="Arial" panose="020B0604020202020204" pitchFamily="34" charset="0"/>
              </a:rPr>
              <a:t>Readers</a:t>
            </a:r>
            <a:r>
              <a:rPr lang="es-MX" sz="2800" dirty="0">
                <a:latin typeface="Gill Sans MT" panose="020B0502020104020203" pitchFamily="34" charset="0"/>
                <a:cs typeface="Arial" panose="020B0604020202020204" pitchFamily="34" charset="0"/>
              </a:rPr>
              <a:t>, Nero Essentials)</a:t>
            </a:r>
          </a:p>
        </p:txBody>
      </p:sp>
    </p:spTree>
    <p:extLst>
      <p:ext uri="{BB962C8B-B14F-4D97-AF65-F5344CB8AC3E}">
        <p14:creationId xmlns:p14="http://schemas.microsoft.com/office/powerpoint/2010/main" val="427718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702371" y="1358778"/>
            <a:ext cx="9992388" cy="4731365"/>
          </a:xfrm>
        </p:spPr>
        <p:txBody>
          <a:bodyPr/>
          <a:lstStyle/>
          <a:p>
            <a:r>
              <a:rPr lang="es-MX" dirty="0" smtClean="0"/>
              <a:t>Windows 7 profesional</a:t>
            </a:r>
            <a:br>
              <a:rPr lang="es-MX" dirty="0" smtClean="0"/>
            </a:br>
            <a:r>
              <a:rPr lang="es-MX" dirty="0"/>
              <a:t>	</a:t>
            </a:r>
            <a:r>
              <a:rPr lang="es-MX" b="1" dirty="0"/>
              <a:t>Finaliza el soporte técnico para Windows 7</a:t>
            </a:r>
            <a:br>
              <a:rPr lang="es-MX" b="1" dirty="0"/>
            </a:br>
            <a:r>
              <a:rPr lang="es-MX" sz="2000" dirty="0"/>
              <a:t>https://www.microsoft.com/es-es/windowsforbusiness/end-of-windows-7-support</a:t>
            </a:r>
            <a:r>
              <a:rPr lang="es-MX" dirty="0" smtClean="0"/>
              <a:t/>
            </a:r>
            <a:br>
              <a:rPr lang="es-MX" dirty="0" smtClean="0"/>
            </a:br>
            <a:r>
              <a:rPr lang="es-MX" dirty="0" smtClean="0"/>
              <a:t/>
            </a:r>
            <a:br>
              <a:rPr lang="es-MX" dirty="0" smtClean="0"/>
            </a:br>
            <a:r>
              <a:rPr lang="es-MX" dirty="0"/>
              <a:t>W</a:t>
            </a:r>
            <a:r>
              <a:rPr lang="es-MX" dirty="0" smtClean="0"/>
              <a:t>indows 8 y 8.1 profesional</a:t>
            </a:r>
            <a:br>
              <a:rPr lang="es-MX" dirty="0" smtClean="0"/>
            </a:br>
            <a:r>
              <a:rPr lang="es-MX" dirty="0" smtClean="0"/>
              <a:t/>
            </a:r>
            <a:br>
              <a:rPr lang="es-MX" dirty="0" smtClean="0"/>
            </a:br>
            <a:r>
              <a:rPr lang="es-MX" dirty="0" smtClean="0"/>
              <a:t>Windows 10 </a:t>
            </a:r>
            <a:r>
              <a:rPr lang="es-MX" dirty="0" err="1" smtClean="0"/>
              <a:t>Education</a:t>
            </a:r>
            <a:r>
              <a:rPr lang="es-MX" dirty="0" smtClean="0"/>
              <a:t> y Profesional </a:t>
            </a:r>
            <a:br>
              <a:rPr lang="es-MX" dirty="0" smtClean="0"/>
            </a:br>
            <a:r>
              <a:rPr lang="es-MX" dirty="0"/>
              <a:t> </a:t>
            </a:r>
            <a:r>
              <a:rPr lang="es-MX" dirty="0" smtClean="0"/>
              <a:t>Versiones 1803-1809-</a:t>
            </a:r>
            <a:r>
              <a:rPr lang="es-MX" b="1" u="sng" dirty="0" smtClean="0"/>
              <a:t>1903</a:t>
            </a:r>
            <a:r>
              <a:rPr lang="es-MX" dirty="0" smtClean="0"/>
              <a:t/>
            </a:r>
            <a:br>
              <a:rPr lang="es-MX" dirty="0" smtClean="0"/>
            </a:br>
            <a:r>
              <a:rPr lang="es-MX" dirty="0" smtClean="0"/>
              <a:t/>
            </a:r>
            <a:br>
              <a:rPr lang="es-MX" dirty="0" smtClean="0"/>
            </a:br>
            <a:endParaRPr lang="es-MX" dirty="0"/>
          </a:p>
        </p:txBody>
      </p:sp>
      <p:sp>
        <p:nvSpPr>
          <p:cNvPr id="12" name="3 Título"/>
          <p:cNvSpPr txBox="1">
            <a:spLocks/>
          </p:cNvSpPr>
          <p:nvPr/>
        </p:nvSpPr>
        <p:spPr bwMode="auto">
          <a:xfrm>
            <a:off x="198314" y="7244319"/>
            <a:ext cx="8826123"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pPr defTabSz="457200" fontAlgn="auto">
              <a:lnSpc>
                <a:spcPct val="120000"/>
              </a:lnSpc>
              <a:spcBef>
                <a:spcPts val="0"/>
              </a:spcBef>
              <a:spcAft>
                <a:spcPts val="0"/>
              </a:spcAft>
              <a:defRPr/>
            </a:pPr>
            <a:r>
              <a:rPr lang="es-MX" sz="1400" dirty="0">
                <a:solidFill>
                  <a:schemeClr val="tx1">
                    <a:lumMod val="50000"/>
                    <a:lumOff val="50000"/>
                  </a:schemeClr>
                </a:solidFill>
                <a:latin typeface="Arial Hebrew" charset="-79"/>
                <a:ea typeface="Arial Hebrew" charset="-79"/>
                <a:cs typeface="Arial Hebrew" charset="-79"/>
              </a:rPr>
              <a:t>http://</a:t>
            </a:r>
            <a:r>
              <a:rPr lang="es-MX" sz="1400" dirty="0" smtClean="0">
                <a:solidFill>
                  <a:schemeClr val="tx1">
                    <a:lumMod val="50000"/>
                    <a:lumOff val="50000"/>
                  </a:schemeClr>
                </a:solidFill>
                <a:latin typeface="Arial Hebrew" charset="-79"/>
                <a:ea typeface="Arial Hebrew" charset="-79"/>
                <a:cs typeface="Arial Hebrew" charset="-79"/>
              </a:rPr>
              <a:t>www.ops.org.bo/textocompelto/prensa/concurso-buenaspracticas/conceptos.pdf</a:t>
            </a:r>
          </a:p>
          <a:p>
            <a:pPr defTabSz="457200" fontAlgn="auto">
              <a:lnSpc>
                <a:spcPct val="120000"/>
              </a:lnSpc>
              <a:spcBef>
                <a:spcPts val="0"/>
              </a:spcBef>
              <a:spcAft>
                <a:spcPts val="0"/>
              </a:spcAft>
              <a:defRPr/>
            </a:pPr>
            <a:r>
              <a:rPr lang="es-MX" sz="1400" dirty="0">
                <a:solidFill>
                  <a:schemeClr val="tx1">
                    <a:lumMod val="50000"/>
                    <a:lumOff val="50000"/>
                  </a:schemeClr>
                </a:solidFill>
                <a:latin typeface="Arial Hebrew" charset="-79"/>
                <a:ea typeface="Arial Hebrew" charset="-79"/>
                <a:cs typeface="Arial Hebrew" charset="-79"/>
              </a:rPr>
              <a:t>https://commons.wikimedia.org/wiki/File:Windows_logo_-_</a:t>
            </a:r>
            <a:r>
              <a:rPr lang="es-MX" sz="1400" dirty="0" smtClean="0">
                <a:solidFill>
                  <a:schemeClr val="tx1">
                    <a:lumMod val="50000"/>
                    <a:lumOff val="50000"/>
                  </a:schemeClr>
                </a:solidFill>
                <a:latin typeface="Arial Hebrew" charset="-79"/>
                <a:ea typeface="Arial Hebrew" charset="-79"/>
                <a:cs typeface="Arial Hebrew" charset="-79"/>
              </a:rPr>
              <a:t>2012.png#filelinks </a:t>
            </a:r>
            <a:endParaRPr lang="es-MX" sz="1400" dirty="0">
              <a:solidFill>
                <a:schemeClr val="tx1">
                  <a:lumMod val="50000"/>
                  <a:lumOff val="50000"/>
                </a:schemeClr>
              </a:solidFill>
              <a:latin typeface="Arial Hebrew" charset="-79"/>
              <a:ea typeface="Arial Hebrew" charset="-79"/>
              <a:cs typeface="Arial Hebrew" charset="-79"/>
            </a:endParaRPr>
          </a:p>
        </p:txBody>
      </p:sp>
      <p:pic>
        <p:nvPicPr>
          <p:cNvPr id="13"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38" y="1684202"/>
            <a:ext cx="284383" cy="319931"/>
          </a:xfrm>
          <a:prstGeom prst="rect">
            <a:avLst/>
          </a:prstGeom>
        </p:spPr>
      </p:pic>
      <p:pic>
        <p:nvPicPr>
          <p:cNvPr id="14"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28" y="3302238"/>
            <a:ext cx="284383" cy="319931"/>
          </a:xfrm>
          <a:prstGeom prst="rect">
            <a:avLst/>
          </a:prstGeom>
        </p:spPr>
      </p:pic>
      <p:pic>
        <p:nvPicPr>
          <p:cNvPr id="15"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38" y="4172559"/>
            <a:ext cx="284383" cy="319931"/>
          </a:xfrm>
          <a:prstGeom prst="rect">
            <a:avLst/>
          </a:prstGeom>
        </p:spPr>
      </p:pic>
      <p:sp>
        <p:nvSpPr>
          <p:cNvPr id="19"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Windows 7, 8 y 10</a:t>
            </a:r>
            <a:endParaRPr lang="es-MX" sz="3000" b="1" dirty="0">
              <a:ea typeface="Arial Hebrew" charset="-79"/>
              <a:cs typeface="Arial Hebrew" charset="-79"/>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238" y="3622169"/>
            <a:ext cx="2430304" cy="2664446"/>
          </a:xfrm>
          <a:prstGeom prst="rect">
            <a:avLst/>
          </a:prstGeom>
        </p:spPr>
      </p:pic>
    </p:spTree>
    <p:extLst>
      <p:ext uri="{BB962C8B-B14F-4D97-AF65-F5344CB8AC3E}">
        <p14:creationId xmlns:p14="http://schemas.microsoft.com/office/powerpoint/2010/main" val="1882467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Mac</a:t>
            </a:r>
            <a:endParaRPr lang="es-MX" sz="3000" b="1" dirty="0">
              <a:ea typeface="Arial Hebrew" charset="-79"/>
              <a:cs typeface="Arial Hebrew" charset="-79"/>
            </a:endParaRPr>
          </a:p>
        </p:txBody>
      </p:sp>
      <p:sp>
        <p:nvSpPr>
          <p:cNvPr id="5" name="1 Título"/>
          <p:cNvSpPr>
            <a:spLocks noGrp="1"/>
          </p:cNvSpPr>
          <p:nvPr>
            <p:ph type="title"/>
          </p:nvPr>
        </p:nvSpPr>
        <p:spPr>
          <a:xfrm>
            <a:off x="220541" y="864245"/>
            <a:ext cx="9589186" cy="3456384"/>
          </a:xfrm>
        </p:spPr>
        <p:txBody>
          <a:bodyPr anchor="t"/>
          <a:lstStyle/>
          <a:p>
            <a:r>
              <a:rPr lang="es-MX" dirty="0">
                <a:cs typeface="Arial" pitchFamily="34" charset="0"/>
              </a:rPr>
              <a:t>OS X El </a:t>
            </a:r>
            <a:r>
              <a:rPr lang="es-MX" dirty="0" err="1">
                <a:cs typeface="Arial" pitchFamily="34" charset="0"/>
              </a:rPr>
              <a:t>Capitan</a:t>
            </a:r>
            <a:r>
              <a:rPr lang="es-MX" dirty="0">
                <a:cs typeface="Arial" pitchFamily="34" charset="0"/>
              </a:rPr>
              <a:t> 10.11,  </a:t>
            </a:r>
            <a:r>
              <a:rPr lang="es-MX" dirty="0" smtClean="0">
                <a:cs typeface="Arial" pitchFamily="34" charset="0"/>
              </a:rPr>
              <a:t>Sierra 10,12, utilizando el navegador Safari, con las versiones High Sierra 10.13, se utiliza el </a:t>
            </a:r>
            <a:r>
              <a:rPr lang="es-MX" dirty="0" err="1" smtClean="0">
                <a:cs typeface="Arial" pitchFamily="34" charset="0"/>
              </a:rPr>
              <a:t>mozzila</a:t>
            </a:r>
            <a:r>
              <a:rPr lang="es-MX" dirty="0" smtClean="0">
                <a:cs typeface="Arial" pitchFamily="34" charset="0"/>
              </a:rPr>
              <a:t> Firefox v.52.9.0, el S.O. está </a:t>
            </a:r>
            <a:r>
              <a:rPr lang="es-MX" dirty="0">
                <a:cs typeface="Arial" pitchFamily="34" charset="0"/>
              </a:rPr>
              <a:t>diseñado sobre una sólida base UNIX para aprovechar el hardware al máximo. Es elegante y fácil de usar. </a:t>
            </a:r>
            <a:r>
              <a:rPr lang="es-MX" dirty="0" smtClean="0">
                <a:cs typeface="Arial" pitchFamily="34" charset="0"/>
              </a:rPr>
              <a:t> Viene </a:t>
            </a:r>
            <a:r>
              <a:rPr lang="es-MX" dirty="0">
                <a:cs typeface="Arial" pitchFamily="34" charset="0"/>
              </a:rPr>
              <a:t>con una increíble colección de </a:t>
            </a:r>
            <a:r>
              <a:rPr lang="es-MX" i="1" dirty="0" smtClean="0">
                <a:cs typeface="Arial" pitchFamily="34" charset="0"/>
              </a:rPr>
              <a:t>apps</a:t>
            </a:r>
            <a:r>
              <a:rPr lang="es-MX" dirty="0" smtClean="0">
                <a:cs typeface="Arial" pitchFamily="34" charset="0"/>
              </a:rPr>
              <a:t>. Además</a:t>
            </a:r>
            <a:r>
              <a:rPr lang="es-MX" dirty="0">
                <a:cs typeface="Arial" pitchFamily="34" charset="0"/>
              </a:rPr>
              <a:t>, fue creado para Mac y sus dispositivos iOS funcionen juntos a la perfección.</a:t>
            </a:r>
            <a:br>
              <a:rPr lang="es-MX" dirty="0">
                <a:cs typeface="Arial" pitchFamily="34" charset="0"/>
              </a:rPr>
            </a:br>
            <a:r>
              <a:rPr lang="es-MX" dirty="0">
                <a:cs typeface="Arial" pitchFamily="34" charset="0"/>
              </a:rPr>
              <a:t/>
            </a:r>
            <a:br>
              <a:rPr lang="es-MX" dirty="0">
                <a:cs typeface="Arial" pitchFamily="34" charset="0"/>
              </a:rPr>
            </a:br>
            <a:r>
              <a:rPr lang="es-MX" dirty="0" smtClean="0">
                <a:cs typeface="Arial" pitchFamily="34" charset="0"/>
              </a:rPr>
              <a:t>Ultima </a:t>
            </a:r>
            <a:r>
              <a:rPr lang="es-MX" dirty="0">
                <a:cs typeface="Arial" pitchFamily="34" charset="0"/>
              </a:rPr>
              <a:t>Versión de </a:t>
            </a:r>
            <a:r>
              <a:rPr lang="es-MX" dirty="0" smtClean="0">
                <a:cs typeface="Arial" pitchFamily="34" charset="0"/>
              </a:rPr>
              <a:t>disponible </a:t>
            </a:r>
            <a:r>
              <a:rPr lang="es-MX" dirty="0" err="1" smtClean="0">
                <a:cs typeface="Arial" pitchFamily="34" charset="0"/>
              </a:rPr>
              <a:t>Wasave</a:t>
            </a:r>
            <a:r>
              <a:rPr lang="es-MX" dirty="0" smtClean="0">
                <a:cs typeface="Arial" pitchFamily="34" charset="0"/>
              </a:rPr>
              <a:t> 10.14.</a:t>
            </a:r>
            <a:endParaRPr lang="es-MX" dirty="0">
              <a:cs typeface="Arial" pitchFamily="34" charset="0"/>
            </a:endParaRPr>
          </a:p>
        </p:txBody>
      </p:sp>
      <p:pic>
        <p:nvPicPr>
          <p:cNvPr id="7" name="Imagen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618" y="4680669"/>
            <a:ext cx="3820645" cy="2520000"/>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2221100" y="7304895"/>
            <a:ext cx="5588068" cy="400110"/>
          </a:xfrm>
          <a:prstGeom prst="rect">
            <a:avLst/>
          </a:prstGeom>
          <a:noFill/>
        </p:spPr>
        <p:txBody>
          <a:bodyPr wrap="none" rtlCol="0">
            <a:spAutoFit/>
          </a:bodyPr>
          <a:lstStyle/>
          <a:p>
            <a:r>
              <a:rPr lang="es-MX" i="1" dirty="0">
                <a:solidFill>
                  <a:schemeClr val="tx1">
                    <a:lumMod val="50000"/>
                    <a:lumOff val="50000"/>
                  </a:schemeClr>
                </a:solidFill>
                <a:latin typeface="Gill Sans MT" panose="020B0502020104020203" pitchFamily="34" charset="0"/>
                <a:cs typeface="Arial" pitchFamily="34" charset="0"/>
              </a:rPr>
              <a:t>Video de referencia para la instalación del SIIU en MAC.</a:t>
            </a:r>
            <a:endParaRPr lang="es-MX" i="1"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3905098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r="7862"/>
          <a:stretch/>
        </p:blipFill>
        <p:spPr>
          <a:xfrm>
            <a:off x="1" y="648221"/>
            <a:ext cx="10045700" cy="7139425"/>
          </a:xfrm>
          <a:prstGeom prst="rect">
            <a:avLst/>
          </a:prstGeom>
        </p:spPr>
      </p:pic>
      <p:sp>
        <p:nvSpPr>
          <p:cNvPr id="2" name="Título 1"/>
          <p:cNvSpPr>
            <a:spLocks noGrp="1"/>
          </p:cNvSpPr>
          <p:nvPr>
            <p:ph type="title"/>
          </p:nvPr>
        </p:nvSpPr>
        <p:spPr>
          <a:xfrm>
            <a:off x="558354" y="3784546"/>
            <a:ext cx="8826123" cy="433387"/>
          </a:xfrm>
        </p:spPr>
        <p:txBody>
          <a:bodyPr/>
          <a:lstStyle/>
          <a:p>
            <a:r>
              <a:rPr lang="es-MX" sz="4000" dirty="0" smtClean="0">
                <a:solidFill>
                  <a:schemeClr val="bg1"/>
                </a:solidFill>
              </a:rPr>
              <a:t>Instalación de Impresoras del SIIU</a:t>
            </a:r>
            <a:endParaRPr lang="es-MX" sz="4000" dirty="0">
              <a:solidFill>
                <a:schemeClr val="bg1"/>
              </a:solidFill>
            </a:endParaRPr>
          </a:p>
        </p:txBody>
      </p:sp>
    </p:spTree>
    <p:extLst>
      <p:ext uri="{BB962C8B-B14F-4D97-AF65-F5344CB8AC3E}">
        <p14:creationId xmlns:p14="http://schemas.microsoft.com/office/powerpoint/2010/main" val="774361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7207" y="0"/>
            <a:ext cx="8826123" cy="433387"/>
          </a:xfrm>
        </p:spPr>
        <p:txBody>
          <a:bodyPr/>
          <a:lstStyle/>
          <a:p>
            <a:r>
              <a:rPr lang="es-MX" b="1" dirty="0">
                <a:cs typeface="Times New Roman" pitchFamily="18" charset="0"/>
              </a:rPr>
              <a:t>Tipos de Impresión</a:t>
            </a:r>
            <a:endParaRPr lang="es-MX" dirty="0"/>
          </a:p>
        </p:txBody>
      </p:sp>
      <p:sp>
        <p:nvSpPr>
          <p:cNvPr id="3" name="2 Marcador de texto"/>
          <p:cNvSpPr>
            <a:spLocks noGrp="1"/>
          </p:cNvSpPr>
          <p:nvPr>
            <p:ph type="body" sz="quarter" idx="10"/>
          </p:nvPr>
        </p:nvSpPr>
        <p:spPr>
          <a:xfrm>
            <a:off x="702370" y="1008261"/>
            <a:ext cx="8640960" cy="4680520"/>
          </a:xfrm>
        </p:spPr>
        <p:txBody>
          <a:bodyPr/>
          <a:lstStyle/>
          <a:p>
            <a:pPr>
              <a:buClr>
                <a:schemeClr val="folHlink"/>
              </a:buClr>
              <a:buSzPct val="60000"/>
              <a:defRPr/>
            </a:pPr>
            <a:r>
              <a:rPr lang="es-MX" b="1" dirty="0">
                <a:solidFill>
                  <a:schemeClr val="tx1"/>
                </a:solidFill>
              </a:rPr>
              <a:t>Desde Windows. </a:t>
            </a:r>
          </a:p>
          <a:p>
            <a:pPr marL="342900" indent="-342900">
              <a:buClr>
                <a:schemeClr val="folHlink"/>
              </a:buClr>
              <a:buSzPct val="60000"/>
              <a:buFont typeface="Arial" pitchFamily="34" charset="0"/>
              <a:buChar char="•"/>
              <a:defRPr/>
            </a:pPr>
            <a:r>
              <a:rPr lang="es-MX" dirty="0">
                <a:solidFill>
                  <a:schemeClr val="tx1"/>
                </a:solidFill>
              </a:rPr>
              <a:t>Reportes de nueva creación en la herramienta Oracle </a:t>
            </a:r>
            <a:r>
              <a:rPr lang="es-MX" dirty="0" err="1">
                <a:solidFill>
                  <a:schemeClr val="tx1"/>
                </a:solidFill>
              </a:rPr>
              <a:t>Reports</a:t>
            </a:r>
            <a:r>
              <a:rPr lang="es-MX" dirty="0">
                <a:solidFill>
                  <a:schemeClr val="tx1"/>
                </a:solidFill>
              </a:rPr>
              <a:t>. </a:t>
            </a:r>
          </a:p>
          <a:p>
            <a:pPr>
              <a:buClr>
                <a:schemeClr val="folHlink"/>
              </a:buClr>
              <a:buSzPct val="60000"/>
              <a:defRPr/>
            </a:pPr>
            <a:endParaRPr lang="es-MX" b="1" dirty="0" smtClean="0">
              <a:solidFill>
                <a:schemeClr val="tx1"/>
              </a:solidFill>
            </a:endParaRPr>
          </a:p>
          <a:p>
            <a:pPr>
              <a:buClr>
                <a:schemeClr val="folHlink"/>
              </a:buClr>
              <a:buSzPct val="60000"/>
              <a:defRPr/>
            </a:pPr>
            <a:r>
              <a:rPr lang="es-MX" b="1" dirty="0" smtClean="0">
                <a:solidFill>
                  <a:schemeClr val="tx1"/>
                </a:solidFill>
              </a:rPr>
              <a:t>Servidor </a:t>
            </a:r>
            <a:r>
              <a:rPr lang="es-MX" b="1" dirty="0">
                <a:solidFill>
                  <a:schemeClr val="tx1"/>
                </a:solidFill>
              </a:rPr>
              <a:t>de Impresión. </a:t>
            </a:r>
          </a:p>
          <a:p>
            <a:pPr marL="342900" indent="-342900">
              <a:buClr>
                <a:schemeClr val="folHlink"/>
              </a:buClr>
              <a:buSzPct val="60000"/>
              <a:buFont typeface="Arial" pitchFamily="34" charset="0"/>
              <a:buChar char="•"/>
              <a:defRPr/>
            </a:pPr>
            <a:r>
              <a:rPr lang="es-MX" dirty="0">
                <a:solidFill>
                  <a:schemeClr val="tx1"/>
                </a:solidFill>
              </a:rPr>
              <a:t>Procesos y Reportes Propios del SIIU (Pro*C y </a:t>
            </a:r>
            <a:r>
              <a:rPr lang="es-MX" dirty="0" err="1">
                <a:solidFill>
                  <a:schemeClr val="tx1"/>
                </a:solidFill>
              </a:rPr>
              <a:t>Microfocus</a:t>
            </a:r>
            <a:r>
              <a:rPr lang="es-MX" dirty="0">
                <a:solidFill>
                  <a:schemeClr val="tx1"/>
                </a:solidFill>
              </a:rPr>
              <a:t> Cobol</a:t>
            </a:r>
            <a:r>
              <a:rPr lang="es-MX" dirty="0" smtClean="0">
                <a:solidFill>
                  <a:schemeClr val="tx1"/>
                </a:solidFill>
              </a:rPr>
              <a:t>).</a:t>
            </a:r>
            <a:endParaRPr lang="es-MX" dirty="0">
              <a:solidFill>
                <a:schemeClr val="tx1"/>
              </a:solidFill>
            </a:endParaRPr>
          </a:p>
          <a:p>
            <a:pPr marL="342900" indent="-342900">
              <a:buClr>
                <a:schemeClr val="folHlink"/>
              </a:buClr>
              <a:buSzPct val="60000"/>
              <a:buFont typeface="Arial" pitchFamily="34" charset="0"/>
              <a:buChar char="•"/>
              <a:defRPr/>
            </a:pPr>
            <a:r>
              <a:rPr lang="es-MX" dirty="0" smtClean="0">
                <a:solidFill>
                  <a:schemeClr val="tx1"/>
                </a:solidFill>
              </a:rPr>
              <a:t>Estos </a:t>
            </a:r>
            <a:r>
              <a:rPr lang="es-MX" dirty="0">
                <a:solidFill>
                  <a:schemeClr val="tx1"/>
                </a:solidFill>
              </a:rPr>
              <a:t>utilizan formas del SIIU, para lanzar sus procesos, se identifica a la Impresora que se desea y se envía.  Para lo que asigna un número del proceso, para identificación y control del Usuario.</a:t>
            </a:r>
          </a:p>
        </p:txBody>
      </p:sp>
    </p:spTree>
    <p:extLst>
      <p:ext uri="{BB962C8B-B14F-4D97-AF65-F5344CB8AC3E}">
        <p14:creationId xmlns:p14="http://schemas.microsoft.com/office/powerpoint/2010/main" val="1256628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Impresión en SIIU</a:t>
            </a:r>
          </a:p>
        </p:txBody>
      </p:sp>
      <p:sp>
        <p:nvSpPr>
          <p:cNvPr id="5" name="22 CuadroTexto"/>
          <p:cNvSpPr txBox="1"/>
          <p:nvPr/>
        </p:nvSpPr>
        <p:spPr>
          <a:xfrm>
            <a:off x="186191" y="936253"/>
            <a:ext cx="9675256" cy="4401205"/>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a:solidFill>
                  <a:schemeClr val="tx1"/>
                </a:solidFill>
                <a:latin typeface="Gill Sans MT" panose="020B0502020104020203" pitchFamily="34" charset="0"/>
              </a:rPr>
              <a:t>Servicios de Impresión (</a:t>
            </a:r>
            <a:r>
              <a:rPr lang="es-MX" sz="2800" dirty="0" err="1" smtClean="0">
                <a:solidFill>
                  <a:schemeClr val="tx1"/>
                </a:solidFill>
                <a:latin typeface="Gill Sans MT" panose="020B0502020104020203" pitchFamily="34" charset="0"/>
              </a:rPr>
              <a:t>JobSub</a:t>
            </a:r>
            <a:r>
              <a:rPr lang="es-MX" sz="2800" dirty="0" smtClean="0">
                <a:solidFill>
                  <a:schemeClr val="tx1"/>
                </a:solidFill>
                <a:latin typeface="Gill Sans MT" panose="020B0502020104020203" pitchFamily="34" charset="0"/>
              </a:rPr>
              <a:t>)</a:t>
            </a:r>
          </a:p>
          <a:p>
            <a:pPr marL="731838" lvl="2" indent="0"/>
            <a:r>
              <a:rPr lang="es-MX" sz="2800" dirty="0" err="1" smtClean="0">
                <a:solidFill>
                  <a:schemeClr val="tx1"/>
                </a:solidFill>
                <a:latin typeface="Gill Sans MT" panose="020B0502020104020203" pitchFamily="34" charset="0"/>
              </a:rPr>
              <a:t>WinLPD</a:t>
            </a:r>
            <a:r>
              <a:rPr lang="es-MX" sz="2800" dirty="0" smtClean="0">
                <a:solidFill>
                  <a:schemeClr val="tx1"/>
                </a:solidFill>
                <a:latin typeface="Gill Sans MT" panose="020B0502020104020203" pitchFamily="34" charset="0"/>
              </a:rPr>
              <a:t> </a:t>
            </a:r>
            <a:r>
              <a:rPr lang="es-MX" sz="2800" dirty="0">
                <a:solidFill>
                  <a:schemeClr val="tx1"/>
                </a:solidFill>
                <a:latin typeface="Gill Sans MT" panose="020B0502020104020203" pitchFamily="34" charset="0"/>
              </a:rPr>
              <a:t>. Se configura una PC </a:t>
            </a:r>
            <a:r>
              <a:rPr lang="es-MX" sz="2800" dirty="0" smtClean="0">
                <a:solidFill>
                  <a:schemeClr val="tx1"/>
                </a:solidFill>
                <a:latin typeface="Gill Sans MT" panose="020B0502020104020203" pitchFamily="34" charset="0"/>
              </a:rPr>
              <a:t>- </a:t>
            </a:r>
            <a:r>
              <a:rPr lang="es-MX" sz="2800" dirty="0">
                <a:solidFill>
                  <a:schemeClr val="tx1"/>
                </a:solidFill>
                <a:latin typeface="Gill Sans MT" panose="020B0502020104020203" pitchFamily="34" charset="0"/>
              </a:rPr>
              <a:t>se comparte</a:t>
            </a:r>
          </a:p>
          <a:p>
            <a:pPr marL="731838" lvl="2" indent="0"/>
            <a:r>
              <a:rPr lang="es-MX" sz="2800" dirty="0">
                <a:solidFill>
                  <a:schemeClr val="tx1"/>
                </a:solidFill>
                <a:latin typeface="Gill Sans MT" panose="020B0502020104020203" pitchFamily="34" charset="0"/>
              </a:rPr>
              <a:t>Se registra la impresora en cada uno de los Servidores de la Granja</a:t>
            </a:r>
          </a:p>
          <a:p>
            <a:pPr marL="731838" lvl="2" indent="0"/>
            <a:r>
              <a:rPr lang="es-MX" sz="2800" dirty="0">
                <a:solidFill>
                  <a:schemeClr val="tx1"/>
                </a:solidFill>
                <a:latin typeface="Gill Sans MT" panose="020B0502020104020203" pitchFamily="34" charset="0"/>
              </a:rPr>
              <a:t>Se registra en la forma impresoras del SIIU</a:t>
            </a:r>
          </a:p>
          <a:p>
            <a:pPr marL="731838" lvl="2" indent="0"/>
            <a:r>
              <a:rPr lang="es-MX" sz="2800" dirty="0">
                <a:solidFill>
                  <a:schemeClr val="tx1"/>
                </a:solidFill>
                <a:latin typeface="Gill Sans MT" panose="020B0502020104020203" pitchFamily="34" charset="0"/>
              </a:rPr>
              <a:t>Se registra IP en el Servidor Unix (Base de Datos)</a:t>
            </a:r>
          </a:p>
          <a:p>
            <a:pPr marL="0" indent="0">
              <a:buNone/>
            </a:pPr>
            <a:endParaRPr lang="es-MX" sz="2800" dirty="0">
              <a:solidFill>
                <a:schemeClr val="tx1"/>
              </a:solidFill>
              <a:latin typeface="Gill Sans MT" panose="020B0502020104020203" pitchFamily="34" charset="0"/>
            </a:endParaRPr>
          </a:p>
          <a:p>
            <a:pPr marL="0" indent="0">
              <a:buNone/>
            </a:pPr>
            <a:r>
              <a:rPr lang="es-MX" sz="2800" dirty="0">
                <a:solidFill>
                  <a:schemeClr val="tx1"/>
                </a:solidFill>
                <a:latin typeface="Gill Sans MT" panose="020B0502020104020203" pitchFamily="34" charset="0"/>
              </a:rPr>
              <a:t>Servicios de Impresión (</a:t>
            </a:r>
            <a:r>
              <a:rPr lang="es-MX" sz="2800" dirty="0" smtClean="0">
                <a:solidFill>
                  <a:schemeClr val="tx1"/>
                </a:solidFill>
                <a:latin typeface="Gill Sans MT" panose="020B0502020104020203" pitchFamily="34" charset="0"/>
              </a:rPr>
              <a:t>Windows)</a:t>
            </a:r>
          </a:p>
          <a:p>
            <a:pPr marL="731838" lvl="2" indent="0"/>
            <a:r>
              <a:rPr lang="es-MX" sz="2800" dirty="0" smtClean="0">
                <a:solidFill>
                  <a:schemeClr val="tx1"/>
                </a:solidFill>
                <a:latin typeface="Gill Sans MT" panose="020B0502020104020203" pitchFamily="34" charset="0"/>
              </a:rPr>
              <a:t>Ejecuta </a:t>
            </a:r>
            <a:r>
              <a:rPr lang="es-MX" sz="2800" dirty="0">
                <a:solidFill>
                  <a:schemeClr val="tx1"/>
                </a:solidFill>
                <a:latin typeface="Gill Sans MT" panose="020B0502020104020203" pitchFamily="34" charset="0"/>
              </a:rPr>
              <a:t>los procesos (reportes) que le pide un cliente y le envía el resultado en formato PDF.</a:t>
            </a:r>
          </a:p>
        </p:txBody>
      </p:sp>
      <p:pic>
        <p:nvPicPr>
          <p:cNvPr id="6"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512349"/>
            <a:ext cx="249962" cy="288000"/>
          </a:xfrm>
          <a:prstGeom prst="rect">
            <a:avLst/>
          </a:prstGeom>
        </p:spPr>
      </p:pic>
      <p:pic>
        <p:nvPicPr>
          <p:cNvPr id="7"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866810"/>
            <a:ext cx="249962" cy="288000"/>
          </a:xfrm>
          <a:prstGeom prst="rect">
            <a:avLst/>
          </a:prstGeom>
        </p:spPr>
      </p:pic>
      <p:pic>
        <p:nvPicPr>
          <p:cNvPr id="8"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2765961"/>
            <a:ext cx="249962" cy="288000"/>
          </a:xfrm>
          <a:prstGeom prst="rect">
            <a:avLst/>
          </a:prstGeom>
        </p:spPr>
      </p:pic>
      <p:pic>
        <p:nvPicPr>
          <p:cNvPr id="9" name="Imagen 8"/>
          <p:cNvPicPr>
            <a:picLocks/>
          </p:cNvPicPr>
          <p:nvPr/>
        </p:nvPicPr>
        <p:blipFill>
          <a:blip r:embed="rId2">
            <a:extLst>
              <a:ext uri="{28A0092B-C50C-407E-A947-70E740481C1C}">
                <a14:useLocalDpi xmlns:a14="http://schemas.microsoft.com/office/drawing/2010/main" val="0"/>
              </a:ext>
            </a:extLst>
          </a:blip>
          <a:stretch>
            <a:fillRect/>
          </a:stretch>
        </p:blipFill>
        <p:spPr>
          <a:xfrm>
            <a:off x="596424" y="3156557"/>
            <a:ext cx="249962" cy="288000"/>
          </a:xfrm>
          <a:prstGeom prst="rect">
            <a:avLst/>
          </a:prstGeom>
        </p:spPr>
      </p:pic>
      <p:pic>
        <p:nvPicPr>
          <p:cNvPr id="10" name="Imagen 9"/>
          <p:cNvPicPr>
            <a:picLocks/>
          </p:cNvPicPr>
          <p:nvPr/>
        </p:nvPicPr>
        <p:blipFill>
          <a:blip r:embed="rId2">
            <a:extLst>
              <a:ext uri="{28A0092B-C50C-407E-A947-70E740481C1C}">
                <a14:useLocalDpi xmlns:a14="http://schemas.microsoft.com/office/drawing/2010/main" val="0"/>
              </a:ext>
            </a:extLst>
          </a:blip>
          <a:stretch>
            <a:fillRect/>
          </a:stretch>
        </p:blipFill>
        <p:spPr>
          <a:xfrm>
            <a:off x="596424" y="4445802"/>
            <a:ext cx="249962" cy="288000"/>
          </a:xfrm>
          <a:prstGeom prst="rect">
            <a:avLst/>
          </a:prstGeom>
        </p:spPr>
      </p:pic>
    </p:spTree>
    <p:extLst>
      <p:ext uri="{BB962C8B-B14F-4D97-AF65-F5344CB8AC3E}">
        <p14:creationId xmlns:p14="http://schemas.microsoft.com/office/powerpoint/2010/main" val="4123364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r="7862"/>
          <a:stretch/>
        </p:blipFill>
        <p:spPr>
          <a:xfrm>
            <a:off x="1" y="648221"/>
            <a:ext cx="10045700" cy="7139425"/>
          </a:xfrm>
          <a:prstGeom prst="rect">
            <a:avLst/>
          </a:prstGeom>
        </p:spPr>
      </p:pic>
      <p:sp>
        <p:nvSpPr>
          <p:cNvPr id="2" name="Título 1"/>
          <p:cNvSpPr>
            <a:spLocks noGrp="1"/>
          </p:cNvSpPr>
          <p:nvPr>
            <p:ph type="title"/>
          </p:nvPr>
        </p:nvSpPr>
        <p:spPr>
          <a:xfrm>
            <a:off x="558354" y="3784546"/>
            <a:ext cx="8826123" cy="433387"/>
          </a:xfrm>
        </p:spPr>
        <p:txBody>
          <a:bodyPr/>
          <a:lstStyle/>
          <a:p>
            <a:r>
              <a:rPr lang="es-MX" sz="4000" dirty="0" smtClean="0">
                <a:solidFill>
                  <a:schemeClr val="bg1"/>
                </a:solidFill>
              </a:rPr>
              <a:t>SERVICIOS DE TI</a:t>
            </a:r>
            <a:endParaRPr lang="es-MX" sz="4000" dirty="0">
              <a:solidFill>
                <a:schemeClr val="bg1"/>
              </a:solidFill>
            </a:endParaRPr>
          </a:p>
        </p:txBody>
      </p:sp>
    </p:spTree>
    <p:extLst>
      <p:ext uri="{BB962C8B-B14F-4D97-AF65-F5344CB8AC3E}">
        <p14:creationId xmlns:p14="http://schemas.microsoft.com/office/powerpoint/2010/main" val="485802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3128" y="144165"/>
            <a:ext cx="8826123" cy="433387"/>
          </a:xfrm>
        </p:spPr>
        <p:txBody>
          <a:bodyPr/>
          <a:lstStyle/>
          <a:p>
            <a:r>
              <a:rPr lang="es-MX" b="1" dirty="0">
                <a:cs typeface="Times New Roman" pitchFamily="18" charset="0"/>
              </a:rPr>
              <a:t>Impresión en SIIU</a:t>
            </a:r>
            <a:endParaRPr lang="es-MX" b="1" dirty="0"/>
          </a:p>
        </p:txBody>
      </p:sp>
      <p:sp>
        <p:nvSpPr>
          <p:cNvPr id="3" name="2 Marcador de texto"/>
          <p:cNvSpPr>
            <a:spLocks noGrp="1"/>
          </p:cNvSpPr>
          <p:nvPr>
            <p:ph type="body" sz="quarter" idx="10"/>
          </p:nvPr>
        </p:nvSpPr>
        <p:spPr>
          <a:xfrm>
            <a:off x="702370" y="936253"/>
            <a:ext cx="8640960" cy="4680520"/>
          </a:xfrm>
        </p:spPr>
        <p:txBody>
          <a:bodyPr/>
          <a:lstStyle/>
          <a:p>
            <a:r>
              <a:rPr lang="es-MX" dirty="0">
                <a:solidFill>
                  <a:schemeClr val="tx1"/>
                </a:solidFill>
              </a:rPr>
              <a:t>Una vez instalado el acceso al SIIU existen aplicaciones que necesitan el servicio de impresión. </a:t>
            </a:r>
          </a:p>
          <a:p>
            <a:endParaRPr lang="es-MX" dirty="0">
              <a:solidFill>
                <a:schemeClr val="tx1"/>
              </a:solidFill>
            </a:endParaRPr>
          </a:p>
          <a:p>
            <a:r>
              <a:rPr lang="es-MX" dirty="0">
                <a:solidFill>
                  <a:schemeClr val="tx1"/>
                </a:solidFill>
              </a:rPr>
              <a:t>Por esta razón es necesario conocer el proceso de </a:t>
            </a:r>
            <a:r>
              <a:rPr lang="es-MX" dirty="0" smtClean="0">
                <a:solidFill>
                  <a:schemeClr val="tx1"/>
                </a:solidFill>
              </a:rPr>
              <a:t>instalación </a:t>
            </a:r>
            <a:r>
              <a:rPr lang="es-MX" dirty="0">
                <a:solidFill>
                  <a:schemeClr val="tx1"/>
                </a:solidFill>
              </a:rPr>
              <a:t>de Impresoras en SIIU, así como consideraciones de las características de </a:t>
            </a:r>
            <a:r>
              <a:rPr lang="es-MX" dirty="0" smtClean="0">
                <a:solidFill>
                  <a:schemeClr val="tx1"/>
                </a:solidFill>
              </a:rPr>
              <a:t>impresoras.</a:t>
            </a:r>
          </a:p>
          <a:p>
            <a:endParaRPr lang="es-MX" dirty="0">
              <a:solidFill>
                <a:schemeClr val="tx1"/>
              </a:solidFill>
            </a:endParaRPr>
          </a:p>
          <a:p>
            <a:r>
              <a:rPr lang="es-MX" dirty="0" smtClean="0">
                <a:solidFill>
                  <a:schemeClr val="tx1"/>
                </a:solidFill>
              </a:rPr>
              <a:t>Casi todos los reportes que se emiten en el SIIU deberán imprimirse en una impresora laser, los reportes que necesitan una impresora de matriz de puntos son los de aranceles si todavía utilizan el papel arancelario y la emisión de cheques en nominas.</a:t>
            </a:r>
            <a:endParaRPr lang="es-MX" dirty="0">
              <a:solidFill>
                <a:schemeClr val="tx1"/>
              </a:solidFill>
            </a:endParaRPr>
          </a:p>
        </p:txBody>
      </p:sp>
    </p:spTree>
    <p:extLst>
      <p:ext uri="{BB962C8B-B14F-4D97-AF65-F5344CB8AC3E}">
        <p14:creationId xmlns:p14="http://schemas.microsoft.com/office/powerpoint/2010/main" val="3507140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Configuración para la Impresión </a:t>
            </a:r>
            <a:r>
              <a:rPr lang="es-MX" sz="3000" b="1" dirty="0">
                <a:ea typeface="Arial Hebrew" charset="-79"/>
                <a:cs typeface="Arial Hebrew" charset="-79"/>
              </a:rPr>
              <a:t>en SIIU</a:t>
            </a:r>
          </a:p>
        </p:txBody>
      </p:sp>
      <p:sp>
        <p:nvSpPr>
          <p:cNvPr id="5" name="22 CuadroTexto"/>
          <p:cNvSpPr txBox="1"/>
          <p:nvPr/>
        </p:nvSpPr>
        <p:spPr>
          <a:xfrm>
            <a:off x="846385" y="936253"/>
            <a:ext cx="9015061" cy="5262979"/>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smtClean="0">
                <a:solidFill>
                  <a:schemeClr val="tx1"/>
                </a:solidFill>
                <a:latin typeface="Gill Sans MT" panose="020B0502020104020203" pitchFamily="34" charset="0"/>
              </a:rPr>
              <a:t>Impresiones en impresoras de matriz</a:t>
            </a:r>
          </a:p>
          <a:p>
            <a:pPr marL="0" indent="0">
              <a:buNone/>
            </a:pPr>
            <a:endParaRPr lang="es-MX" sz="2800" dirty="0" smtClean="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Existen dos marcas de impresoras de matriz de puntos: </a:t>
            </a:r>
            <a:r>
              <a:rPr lang="es-MX" sz="2800" dirty="0" err="1" smtClean="0">
                <a:solidFill>
                  <a:schemeClr val="tx1"/>
                </a:solidFill>
                <a:latin typeface="Gill Sans MT" panose="020B0502020104020203" pitchFamily="34" charset="0"/>
              </a:rPr>
              <a:t>Okidata</a:t>
            </a:r>
            <a:r>
              <a:rPr lang="es-MX" sz="2800" dirty="0" smtClean="0">
                <a:solidFill>
                  <a:schemeClr val="tx1"/>
                </a:solidFill>
                <a:latin typeface="Gill Sans MT" panose="020B0502020104020203" pitchFamily="34" charset="0"/>
              </a:rPr>
              <a:t> y Epson</a:t>
            </a:r>
          </a:p>
          <a:p>
            <a:pPr marL="0" indent="0">
              <a:buNone/>
            </a:pPr>
            <a:r>
              <a:rPr lang="es-MX" sz="2800" dirty="0" smtClean="0">
                <a:solidFill>
                  <a:schemeClr val="tx1"/>
                </a:solidFill>
                <a:latin typeface="Gill Sans MT" panose="020B0502020104020203" pitchFamily="34" charset="0"/>
              </a:rPr>
              <a:t>Necesitan realizar una configuración desde el menú de la impresora para ambas marcas.</a:t>
            </a:r>
          </a:p>
          <a:p>
            <a:pPr marL="0" indent="0">
              <a:buNone/>
            </a:pPr>
            <a:r>
              <a:rPr lang="es-MX" sz="2800" dirty="0" smtClean="0">
                <a:solidFill>
                  <a:schemeClr val="tx1"/>
                </a:solidFill>
                <a:latin typeface="Gill Sans MT" panose="020B0502020104020203" pitchFamily="34" charset="0"/>
              </a:rPr>
              <a:t>En el caso de las impresoras </a:t>
            </a:r>
            <a:r>
              <a:rPr lang="es-MX" sz="2800" dirty="0" err="1">
                <a:solidFill>
                  <a:schemeClr val="tx1"/>
                </a:solidFill>
                <a:latin typeface="Gill Sans MT" panose="020B0502020104020203" pitchFamily="34" charset="0"/>
              </a:rPr>
              <a:t>O</a:t>
            </a:r>
            <a:r>
              <a:rPr lang="es-MX" sz="2800" dirty="0" err="1" smtClean="0">
                <a:solidFill>
                  <a:schemeClr val="tx1"/>
                </a:solidFill>
                <a:latin typeface="Gill Sans MT" panose="020B0502020104020203" pitchFamily="34" charset="0"/>
              </a:rPr>
              <a:t>kidata</a:t>
            </a:r>
            <a:r>
              <a:rPr lang="es-MX" sz="2800" dirty="0" smtClean="0">
                <a:solidFill>
                  <a:schemeClr val="tx1"/>
                </a:solidFill>
                <a:latin typeface="Gill Sans MT" panose="020B0502020104020203" pitchFamily="34" charset="0"/>
              </a:rPr>
              <a:t> necesita instalarse el controlador </a:t>
            </a:r>
            <a:r>
              <a:rPr lang="es-MX" sz="2800" dirty="0" err="1" smtClean="0">
                <a:solidFill>
                  <a:schemeClr val="tx1"/>
                </a:solidFill>
                <a:latin typeface="Gill Sans MT" panose="020B0502020104020203" pitchFamily="34" charset="0"/>
              </a:rPr>
              <a:t>IBMproprinter</a:t>
            </a:r>
            <a:r>
              <a:rPr lang="es-MX" sz="2800" dirty="0" smtClean="0">
                <a:solidFill>
                  <a:schemeClr val="tx1"/>
                </a:solidFill>
                <a:latin typeface="Gill Sans MT" panose="020B0502020104020203" pitchFamily="34" charset="0"/>
              </a:rPr>
              <a:t> y solo esta disponible en el S.O. Windows a 32 bits.</a:t>
            </a:r>
          </a:p>
          <a:p>
            <a:pPr marL="0" indent="0">
              <a:buNone/>
            </a:pPr>
            <a:r>
              <a:rPr lang="es-MX" sz="2800" dirty="0" smtClean="0">
                <a:solidFill>
                  <a:schemeClr val="tx1"/>
                </a:solidFill>
                <a:latin typeface="Gill Sans MT" panose="020B0502020104020203" pitchFamily="34" charset="0"/>
              </a:rPr>
              <a:t>Para las impresoras Epson deberá instalarse el controlador original</a:t>
            </a:r>
          </a:p>
          <a:p>
            <a:pPr marL="0" indent="0">
              <a:buNone/>
            </a:pPr>
            <a:r>
              <a:rPr lang="es-MX" sz="2800" dirty="0" smtClean="0">
                <a:solidFill>
                  <a:schemeClr val="tx1"/>
                </a:solidFill>
                <a:latin typeface="Gill Sans MT" panose="020B0502020104020203" pitchFamily="34" charset="0"/>
              </a:rPr>
              <a:t>Configurar el tamaño de papel Formato especial.</a:t>
            </a:r>
            <a:endParaRPr lang="es-MX" sz="2800" dirty="0">
              <a:solidFill>
                <a:schemeClr val="tx1"/>
              </a:solidFill>
              <a:latin typeface="Gill Sans MT" panose="020B0502020104020203" pitchFamily="34" charset="0"/>
            </a:endParaRPr>
          </a:p>
        </p:txBody>
      </p:sp>
      <p:pic>
        <p:nvPicPr>
          <p:cNvPr id="6" name="Imagen 7"/>
          <p:cNvPicPr>
            <a:picLocks/>
          </p:cNvPicPr>
          <p:nvPr/>
        </p:nvPicPr>
        <p:blipFill>
          <a:blip r:embed="rId3">
            <a:extLst>
              <a:ext uri="{28A0092B-C50C-407E-A947-70E740481C1C}">
                <a14:useLocalDpi xmlns:a14="http://schemas.microsoft.com/office/drawing/2010/main" val="0"/>
              </a:ext>
            </a:extLst>
          </a:blip>
          <a:stretch>
            <a:fillRect/>
          </a:stretch>
        </p:blipFill>
        <p:spPr>
          <a:xfrm>
            <a:off x="596424" y="1008261"/>
            <a:ext cx="249962" cy="288000"/>
          </a:xfrm>
          <a:prstGeom prst="rect">
            <a:avLst/>
          </a:prstGeom>
        </p:spPr>
      </p:pic>
      <p:pic>
        <p:nvPicPr>
          <p:cNvPr id="7" name="Imagen 7"/>
          <p:cNvPicPr>
            <a:picLocks/>
          </p:cNvPicPr>
          <p:nvPr/>
        </p:nvPicPr>
        <p:blipFill>
          <a:blip r:embed="rId3">
            <a:extLst>
              <a:ext uri="{28A0092B-C50C-407E-A947-70E740481C1C}">
                <a14:useLocalDpi xmlns:a14="http://schemas.microsoft.com/office/drawing/2010/main" val="0"/>
              </a:ext>
            </a:extLst>
          </a:blip>
          <a:stretch>
            <a:fillRect/>
          </a:stretch>
        </p:blipFill>
        <p:spPr>
          <a:xfrm>
            <a:off x="596424" y="1905015"/>
            <a:ext cx="249962" cy="288000"/>
          </a:xfrm>
          <a:prstGeom prst="rect">
            <a:avLst/>
          </a:prstGeom>
        </p:spPr>
      </p:pic>
      <p:pic>
        <p:nvPicPr>
          <p:cNvPr id="8" name="Imagen 7"/>
          <p:cNvPicPr>
            <a:picLocks/>
          </p:cNvPicPr>
          <p:nvPr/>
        </p:nvPicPr>
        <p:blipFill>
          <a:blip r:embed="rId3">
            <a:extLst>
              <a:ext uri="{28A0092B-C50C-407E-A947-70E740481C1C}">
                <a14:useLocalDpi xmlns:a14="http://schemas.microsoft.com/office/drawing/2010/main" val="0"/>
              </a:ext>
            </a:extLst>
          </a:blip>
          <a:stretch>
            <a:fillRect/>
          </a:stretch>
        </p:blipFill>
        <p:spPr>
          <a:xfrm>
            <a:off x="596424" y="2765961"/>
            <a:ext cx="249962" cy="288000"/>
          </a:xfrm>
          <a:prstGeom prst="rect">
            <a:avLst/>
          </a:prstGeom>
        </p:spPr>
      </p:pic>
      <p:pic>
        <p:nvPicPr>
          <p:cNvPr id="9" name="Imagen 8"/>
          <p:cNvPicPr>
            <a:picLocks/>
          </p:cNvPicPr>
          <p:nvPr/>
        </p:nvPicPr>
        <p:blipFill>
          <a:blip r:embed="rId3">
            <a:extLst>
              <a:ext uri="{28A0092B-C50C-407E-A947-70E740481C1C}">
                <a14:useLocalDpi xmlns:a14="http://schemas.microsoft.com/office/drawing/2010/main" val="0"/>
              </a:ext>
            </a:extLst>
          </a:blip>
          <a:stretch>
            <a:fillRect/>
          </a:stretch>
        </p:blipFill>
        <p:spPr>
          <a:xfrm>
            <a:off x="596424" y="3600581"/>
            <a:ext cx="249962" cy="288000"/>
          </a:xfrm>
          <a:prstGeom prst="rect">
            <a:avLst/>
          </a:prstGeom>
        </p:spPr>
      </p:pic>
      <p:pic>
        <p:nvPicPr>
          <p:cNvPr id="10" name="Imagen 9"/>
          <p:cNvPicPr>
            <a:picLocks/>
          </p:cNvPicPr>
          <p:nvPr/>
        </p:nvPicPr>
        <p:blipFill>
          <a:blip r:embed="rId3">
            <a:extLst>
              <a:ext uri="{28A0092B-C50C-407E-A947-70E740481C1C}">
                <a14:useLocalDpi xmlns:a14="http://schemas.microsoft.com/office/drawing/2010/main" val="0"/>
              </a:ext>
            </a:extLst>
          </a:blip>
          <a:stretch>
            <a:fillRect/>
          </a:stretch>
        </p:blipFill>
        <p:spPr>
          <a:xfrm>
            <a:off x="596424" y="4896725"/>
            <a:ext cx="249962" cy="288000"/>
          </a:xfrm>
          <a:prstGeom prst="rect">
            <a:avLst/>
          </a:prstGeom>
        </p:spPr>
      </p:pic>
      <p:pic>
        <p:nvPicPr>
          <p:cNvPr id="12" name="Picture 2" descr="http://www.impresoras.cl/impresoras/30/okidata_ml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868" y="6165417"/>
            <a:ext cx="2724009" cy="149244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5">
            <a:extLst>
              <a:ext uri="{BEBA8EAE-BF5A-486C-A8C5-ECC9F3942E4B}">
                <a14:imgProps xmlns:a14="http://schemas.microsoft.com/office/drawing/2010/main">
                  <a14:imgLayer r:embed="rId6">
                    <a14:imgEffect>
                      <a14:backgroundRemoval t="5205" b="96438" l="3650" r="96898"/>
                    </a14:imgEffect>
                  </a14:imgLayer>
                </a14:imgProps>
              </a:ext>
              <a:ext uri="{28A0092B-C50C-407E-A947-70E740481C1C}">
                <a14:useLocalDpi xmlns:a14="http://schemas.microsoft.com/office/drawing/2010/main" val="0"/>
              </a:ext>
            </a:extLst>
          </a:blip>
          <a:stretch>
            <a:fillRect/>
          </a:stretch>
        </p:blipFill>
        <p:spPr>
          <a:xfrm>
            <a:off x="1038993" y="6067088"/>
            <a:ext cx="2486268" cy="1656000"/>
          </a:xfrm>
          <a:prstGeom prst="rect">
            <a:avLst/>
          </a:prstGeom>
        </p:spPr>
      </p:pic>
      <p:pic>
        <p:nvPicPr>
          <p:cNvPr id="2" name="Imagen 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8182" b="80303" l="3321" r="94465"/>
                    </a14:imgEffect>
                  </a14:imgLayer>
                </a14:imgProps>
              </a:ext>
              <a:ext uri="{28A0092B-C50C-407E-A947-70E740481C1C}">
                <a14:useLocalDpi xmlns:a14="http://schemas.microsoft.com/office/drawing/2010/main" val="0"/>
              </a:ext>
            </a:extLst>
          </a:blip>
          <a:srcRect t="11162" b="16284"/>
          <a:stretch/>
        </p:blipFill>
        <p:spPr>
          <a:xfrm>
            <a:off x="6634484" y="5871860"/>
            <a:ext cx="2652112" cy="1872209"/>
          </a:xfrm>
          <a:prstGeom prst="rect">
            <a:avLst/>
          </a:prstGeom>
        </p:spPr>
      </p:pic>
      <p:pic>
        <p:nvPicPr>
          <p:cNvPr id="14" name="Imagen 13"/>
          <p:cNvPicPr>
            <a:picLocks/>
          </p:cNvPicPr>
          <p:nvPr/>
        </p:nvPicPr>
        <p:blipFill>
          <a:blip r:embed="rId3">
            <a:extLst>
              <a:ext uri="{28A0092B-C50C-407E-A947-70E740481C1C}">
                <a14:useLocalDpi xmlns:a14="http://schemas.microsoft.com/office/drawing/2010/main" val="0"/>
              </a:ext>
            </a:extLst>
          </a:blip>
          <a:stretch>
            <a:fillRect/>
          </a:stretch>
        </p:blipFill>
        <p:spPr>
          <a:xfrm>
            <a:off x="614033" y="5760821"/>
            <a:ext cx="249962" cy="288000"/>
          </a:xfrm>
          <a:prstGeom prst="rect">
            <a:avLst/>
          </a:prstGeom>
        </p:spPr>
      </p:pic>
    </p:spTree>
    <p:extLst>
      <p:ext uri="{BB962C8B-B14F-4D97-AF65-F5344CB8AC3E}">
        <p14:creationId xmlns:p14="http://schemas.microsoft.com/office/powerpoint/2010/main" val="993731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7681" y="144165"/>
            <a:ext cx="8826123" cy="433387"/>
          </a:xfrm>
        </p:spPr>
        <p:txBody>
          <a:bodyPr/>
          <a:lstStyle/>
          <a:p>
            <a:r>
              <a:rPr lang="es-MX" sz="2400" b="1" dirty="0">
                <a:cs typeface="Times New Roman" pitchFamily="18" charset="0"/>
              </a:rPr>
              <a:t>Formato </a:t>
            </a:r>
            <a:r>
              <a:rPr lang="es-MX" sz="2400" b="1" dirty="0" smtClean="0">
                <a:cs typeface="Times New Roman" pitchFamily="18" charset="0"/>
              </a:rPr>
              <a:t>Especial</a:t>
            </a:r>
            <a:endParaRPr lang="es-MX" sz="1800" b="1" dirty="0">
              <a:cs typeface="Times New Roman" pitchFamily="18" charset="0"/>
            </a:endParaRPr>
          </a:p>
        </p:txBody>
      </p:sp>
      <p:sp>
        <p:nvSpPr>
          <p:cNvPr id="3" name="2 Marcador de texto"/>
          <p:cNvSpPr>
            <a:spLocks noGrp="1"/>
          </p:cNvSpPr>
          <p:nvPr>
            <p:ph type="body" sz="quarter" idx="10"/>
          </p:nvPr>
        </p:nvSpPr>
        <p:spPr>
          <a:xfrm>
            <a:off x="702370" y="4248621"/>
            <a:ext cx="8640960" cy="936104"/>
          </a:xfrm>
        </p:spPr>
        <p:txBody>
          <a:bodyPr/>
          <a:lstStyle/>
          <a:p>
            <a:r>
              <a:rPr lang="es-MX" dirty="0">
                <a:solidFill>
                  <a:schemeClr val="tx1"/>
                </a:solidFill>
              </a:rPr>
              <a:t>Para agregar los formatos de Arancel y Boleta, en Impresoras </a:t>
            </a:r>
            <a:r>
              <a:rPr lang="es-MX" dirty="0" err="1">
                <a:solidFill>
                  <a:schemeClr val="tx1"/>
                </a:solidFill>
              </a:rPr>
              <a:t>click</a:t>
            </a:r>
            <a:r>
              <a:rPr lang="es-MX" dirty="0">
                <a:solidFill>
                  <a:schemeClr val="tx1"/>
                </a:solidFill>
              </a:rPr>
              <a:t> derecho en “Propiedades del Servidor”</a:t>
            </a:r>
          </a:p>
          <a:p>
            <a:endParaRPr lang="es-MX" dirty="0">
              <a:solidFill>
                <a:schemeClr val="tx1"/>
              </a:solidFill>
              <a:latin typeface="Arial Narrow"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2934618" y="936253"/>
            <a:ext cx="4248150" cy="3176587"/>
          </a:xfrm>
          <a:prstGeom prst="rect">
            <a:avLst/>
          </a:prstGeom>
          <a:noFill/>
          <a:ln w="9525">
            <a:noFill/>
            <a:miter lim="800000"/>
            <a:headEnd/>
            <a:tailEnd/>
          </a:ln>
        </p:spPr>
      </p:pic>
      <p:sp>
        <p:nvSpPr>
          <p:cNvPr id="7" name="Line 5"/>
          <p:cNvSpPr>
            <a:spLocks noChangeShapeType="1"/>
          </p:cNvSpPr>
          <p:nvPr/>
        </p:nvSpPr>
        <p:spPr bwMode="auto">
          <a:xfrm flipV="1">
            <a:off x="4950743" y="3384178"/>
            <a:ext cx="574675" cy="936625"/>
          </a:xfrm>
          <a:prstGeom prst="line">
            <a:avLst/>
          </a:prstGeom>
          <a:noFill/>
          <a:ln w="9525">
            <a:solidFill>
              <a:schemeClr val="tx1"/>
            </a:solidFill>
            <a:round/>
            <a:headEnd/>
            <a:tailEnd type="triangle" w="med" len="med"/>
          </a:ln>
        </p:spPr>
        <p:txBody>
          <a:bodyPr/>
          <a:lstStyle/>
          <a:p>
            <a:endParaRPr lang="es-MX"/>
          </a:p>
        </p:txBody>
      </p:sp>
    </p:spTree>
    <p:extLst>
      <p:ext uri="{BB962C8B-B14F-4D97-AF65-F5344CB8AC3E}">
        <p14:creationId xmlns:p14="http://schemas.microsoft.com/office/powerpoint/2010/main" val="649581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8353" y="216173"/>
            <a:ext cx="8826123" cy="433387"/>
          </a:xfrm>
        </p:spPr>
        <p:txBody>
          <a:bodyPr/>
          <a:lstStyle/>
          <a:p>
            <a:r>
              <a:rPr lang="es-MX" sz="2400" b="1" dirty="0">
                <a:cs typeface="Times New Roman" pitchFamily="18" charset="0"/>
              </a:rPr>
              <a:t>Formato </a:t>
            </a:r>
            <a:r>
              <a:rPr lang="es-MX" sz="2400" b="1" dirty="0" smtClean="0">
                <a:cs typeface="Times New Roman" pitchFamily="18" charset="0"/>
              </a:rPr>
              <a:t>Especial</a:t>
            </a:r>
            <a:endParaRPr lang="es-MX" sz="1800" b="1" dirty="0">
              <a:cs typeface="Times New Roman" pitchFamily="18" charset="0"/>
            </a:endParaRPr>
          </a:p>
        </p:txBody>
      </p:sp>
      <p:sp>
        <p:nvSpPr>
          <p:cNvPr id="3" name="2 Marcador de texto"/>
          <p:cNvSpPr>
            <a:spLocks noGrp="1"/>
          </p:cNvSpPr>
          <p:nvPr>
            <p:ph type="body" sz="quarter" idx="10"/>
          </p:nvPr>
        </p:nvSpPr>
        <p:spPr>
          <a:xfrm>
            <a:off x="702370" y="4896693"/>
            <a:ext cx="8640960" cy="936104"/>
          </a:xfrm>
        </p:spPr>
        <p:txBody>
          <a:bodyPr/>
          <a:lstStyle/>
          <a:p>
            <a:r>
              <a:rPr lang="es-MX" dirty="0">
                <a:solidFill>
                  <a:schemeClr val="tx1"/>
                </a:solidFill>
              </a:rPr>
              <a:t>Se crean los formatos, Boleta y Arancel.</a:t>
            </a:r>
            <a:endParaRPr lang="es-ES" dirty="0">
              <a:solidFill>
                <a:schemeClr val="tx1"/>
              </a:solidFill>
            </a:endParaRPr>
          </a:p>
          <a:p>
            <a:endParaRPr lang="es-MX" dirty="0">
              <a:solidFill>
                <a:schemeClr val="tx1"/>
              </a:solidFill>
              <a:latin typeface="Arial Narrow" pitchFamily="34" charset="0"/>
            </a:endParaRPr>
          </a:p>
        </p:txBody>
      </p:sp>
      <p:pic>
        <p:nvPicPr>
          <p:cNvPr id="8" name="Picture 4"/>
          <p:cNvPicPr>
            <a:picLocks noChangeAspect="1" noChangeArrowheads="1"/>
          </p:cNvPicPr>
          <p:nvPr/>
        </p:nvPicPr>
        <p:blipFill>
          <a:blip r:embed="rId2" cstate="print"/>
          <a:srcRect/>
          <a:stretch>
            <a:fillRect/>
          </a:stretch>
        </p:blipFill>
        <p:spPr bwMode="auto">
          <a:xfrm>
            <a:off x="702370" y="936253"/>
            <a:ext cx="4062413" cy="3756025"/>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310883" y="936253"/>
            <a:ext cx="4071937" cy="3749675"/>
          </a:xfrm>
          <a:prstGeom prst="rect">
            <a:avLst/>
          </a:prstGeom>
          <a:noFill/>
          <a:ln w="9525">
            <a:noFill/>
            <a:miter lim="800000"/>
            <a:headEnd/>
            <a:tailEnd/>
          </a:ln>
        </p:spPr>
      </p:pic>
      <p:sp>
        <p:nvSpPr>
          <p:cNvPr id="10" name="Line 6"/>
          <p:cNvSpPr>
            <a:spLocks noChangeShapeType="1"/>
          </p:cNvSpPr>
          <p:nvPr/>
        </p:nvSpPr>
        <p:spPr bwMode="auto">
          <a:xfrm>
            <a:off x="2215258" y="2520578"/>
            <a:ext cx="3097212" cy="0"/>
          </a:xfrm>
          <a:prstGeom prst="line">
            <a:avLst/>
          </a:prstGeom>
          <a:noFill/>
          <a:ln w="9525">
            <a:solidFill>
              <a:schemeClr val="tx1"/>
            </a:solidFill>
            <a:round/>
            <a:headEnd type="triangle" w="med" len="med"/>
            <a:tailEnd type="triangle" w="med" len="med"/>
          </a:ln>
        </p:spPr>
        <p:txBody>
          <a:bodyPr/>
          <a:lstStyle/>
          <a:p>
            <a:endParaRPr lang="es-MX"/>
          </a:p>
        </p:txBody>
      </p:sp>
      <p:sp>
        <p:nvSpPr>
          <p:cNvPr id="11" name="Line 7"/>
          <p:cNvSpPr>
            <a:spLocks noChangeShapeType="1"/>
          </p:cNvSpPr>
          <p:nvPr/>
        </p:nvSpPr>
        <p:spPr bwMode="auto">
          <a:xfrm>
            <a:off x="2359720" y="2304678"/>
            <a:ext cx="3097213" cy="0"/>
          </a:xfrm>
          <a:prstGeom prst="line">
            <a:avLst/>
          </a:prstGeom>
          <a:noFill/>
          <a:ln w="9525">
            <a:solidFill>
              <a:schemeClr val="tx1"/>
            </a:solidFill>
            <a:round/>
            <a:headEnd type="triangle" w="med" len="med"/>
            <a:tailEnd type="triangle" w="med" len="med"/>
          </a:ln>
        </p:spPr>
        <p:txBody>
          <a:bodyPr/>
          <a:lstStyle/>
          <a:p>
            <a:endParaRPr lang="es-MX"/>
          </a:p>
        </p:txBody>
      </p:sp>
      <p:sp>
        <p:nvSpPr>
          <p:cNvPr id="12" name="Line 8"/>
          <p:cNvSpPr>
            <a:spLocks noChangeShapeType="1"/>
          </p:cNvSpPr>
          <p:nvPr/>
        </p:nvSpPr>
        <p:spPr bwMode="auto">
          <a:xfrm>
            <a:off x="2143820" y="3744540"/>
            <a:ext cx="3455988" cy="0"/>
          </a:xfrm>
          <a:prstGeom prst="line">
            <a:avLst/>
          </a:prstGeom>
          <a:noFill/>
          <a:ln w="9525">
            <a:solidFill>
              <a:schemeClr val="tx1"/>
            </a:solidFill>
            <a:round/>
            <a:headEnd type="triangle" w="med" len="med"/>
            <a:tailEnd type="triangle" w="med" len="med"/>
          </a:ln>
        </p:spPr>
        <p:txBody>
          <a:bodyPr/>
          <a:lstStyle/>
          <a:p>
            <a:endParaRPr lang="es-MX"/>
          </a:p>
        </p:txBody>
      </p:sp>
      <p:sp>
        <p:nvSpPr>
          <p:cNvPr id="13" name="Line 9"/>
          <p:cNvSpPr>
            <a:spLocks noChangeShapeType="1"/>
          </p:cNvSpPr>
          <p:nvPr/>
        </p:nvSpPr>
        <p:spPr bwMode="auto">
          <a:xfrm>
            <a:off x="4231383" y="2017340"/>
            <a:ext cx="3600450" cy="0"/>
          </a:xfrm>
          <a:prstGeom prst="line">
            <a:avLst/>
          </a:prstGeom>
          <a:noFill/>
          <a:ln w="9525">
            <a:solidFill>
              <a:schemeClr val="tx1"/>
            </a:solidFill>
            <a:round/>
            <a:headEnd type="triangle" w="med" len="med"/>
            <a:tailEnd type="triangle" w="med" len="med"/>
          </a:ln>
        </p:spPr>
        <p:txBody>
          <a:bodyPr/>
          <a:lstStyle/>
          <a:p>
            <a:endParaRPr lang="es-MX"/>
          </a:p>
        </p:txBody>
      </p:sp>
    </p:spTree>
    <p:extLst>
      <p:ext uri="{BB962C8B-B14F-4D97-AF65-F5344CB8AC3E}">
        <p14:creationId xmlns:p14="http://schemas.microsoft.com/office/powerpoint/2010/main" val="3099244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346" y="216173"/>
            <a:ext cx="8826123" cy="433387"/>
          </a:xfrm>
        </p:spPr>
        <p:txBody>
          <a:bodyPr/>
          <a:lstStyle/>
          <a:p>
            <a:r>
              <a:rPr lang="es-MX" b="1" dirty="0">
                <a:cs typeface="Times New Roman" pitchFamily="18" charset="0"/>
              </a:rPr>
              <a:t>Parámetros </a:t>
            </a:r>
            <a:r>
              <a:rPr lang="es-MX" b="1" dirty="0" smtClean="0">
                <a:cs typeface="Times New Roman" pitchFamily="18" charset="0"/>
              </a:rPr>
              <a:t>Configurables </a:t>
            </a:r>
            <a:endParaRPr lang="es-MX" sz="1600" b="1" dirty="0">
              <a:cs typeface="Times New Roman" pitchFamily="18" charset="0"/>
            </a:endParaRPr>
          </a:p>
        </p:txBody>
      </p:sp>
      <p:pic>
        <p:nvPicPr>
          <p:cNvPr id="11" name="12 Imagen" descr="ConfiguracionOkidata.jpg"/>
          <p:cNvPicPr>
            <a:picLocks noChangeAspect="1"/>
          </p:cNvPicPr>
          <p:nvPr/>
        </p:nvPicPr>
        <p:blipFill>
          <a:blip r:embed="rId2" cstate="print"/>
          <a:srcRect/>
          <a:stretch>
            <a:fillRect/>
          </a:stretch>
        </p:blipFill>
        <p:spPr bwMode="auto">
          <a:xfrm>
            <a:off x="2248980" y="792237"/>
            <a:ext cx="7512855" cy="6797345"/>
          </a:xfrm>
          <a:prstGeom prst="rect">
            <a:avLst/>
          </a:prstGeom>
          <a:noFill/>
          <a:ln w="9525">
            <a:noFill/>
            <a:miter lim="800000"/>
            <a:headEnd/>
            <a:tailEnd/>
          </a:ln>
        </p:spPr>
      </p:pic>
      <p:sp>
        <p:nvSpPr>
          <p:cNvPr id="12" name="11 Rectángulo redondeado"/>
          <p:cNvSpPr/>
          <p:nvPr/>
        </p:nvSpPr>
        <p:spPr>
          <a:xfrm>
            <a:off x="7468169" y="1370446"/>
            <a:ext cx="1083073" cy="258177"/>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Rectángulo redondeado"/>
          <p:cNvSpPr/>
          <p:nvPr/>
        </p:nvSpPr>
        <p:spPr>
          <a:xfrm>
            <a:off x="7441813" y="2007376"/>
            <a:ext cx="1469469" cy="47148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2 Marcador de texto"/>
          <p:cNvSpPr>
            <a:spLocks noGrp="1"/>
          </p:cNvSpPr>
          <p:nvPr>
            <p:ph type="body" sz="quarter" idx="10"/>
          </p:nvPr>
        </p:nvSpPr>
        <p:spPr>
          <a:xfrm>
            <a:off x="54298" y="832701"/>
            <a:ext cx="2520280" cy="4680520"/>
          </a:xfrm>
        </p:spPr>
        <p:txBody>
          <a:bodyPr/>
          <a:lstStyle/>
          <a:p>
            <a:pPr>
              <a:lnSpc>
                <a:spcPct val="100000"/>
              </a:lnSpc>
              <a:spcBef>
                <a:spcPts val="0"/>
              </a:spcBef>
              <a:buClr>
                <a:schemeClr val="folHlink"/>
              </a:buClr>
              <a:buSzPct val="60000"/>
              <a:defRPr/>
            </a:pPr>
            <a:r>
              <a:rPr lang="es-MX" sz="1600" b="1" dirty="0" smtClean="0">
                <a:solidFill>
                  <a:srgbClr val="0070C0"/>
                </a:solidFill>
              </a:rPr>
              <a:t>IBM PPM= </a:t>
            </a:r>
          </a:p>
          <a:p>
            <a:pPr>
              <a:lnSpc>
                <a:spcPct val="100000"/>
              </a:lnSpc>
              <a:spcBef>
                <a:spcPts val="0"/>
              </a:spcBef>
              <a:buClr>
                <a:schemeClr val="folHlink"/>
              </a:buClr>
              <a:buSzPct val="60000"/>
              <a:defRPr/>
            </a:pPr>
            <a:r>
              <a:rPr lang="es-MX" sz="1600" dirty="0" smtClean="0">
                <a:solidFill>
                  <a:srgbClr val="0070C0"/>
                </a:solidFill>
              </a:rPr>
              <a:t>LQ COURIER </a:t>
            </a:r>
          </a:p>
          <a:p>
            <a:pPr>
              <a:lnSpc>
                <a:spcPct val="100000"/>
              </a:lnSpc>
              <a:spcBef>
                <a:spcPts val="0"/>
              </a:spcBef>
              <a:buClr>
                <a:schemeClr val="folHlink"/>
              </a:buClr>
              <a:buSzPct val="60000"/>
              <a:defRPr/>
            </a:pPr>
            <a:r>
              <a:rPr lang="es-MX" sz="1600" dirty="0" smtClean="0">
                <a:solidFill>
                  <a:srgbClr val="0070C0"/>
                </a:solidFill>
              </a:rPr>
              <a:t>10 CPI</a:t>
            </a:r>
            <a:endParaRPr lang="es-MX" sz="1600" dirty="0">
              <a:solidFill>
                <a:srgbClr val="0070C0"/>
              </a:solidFill>
            </a:endParaRP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SET II= </a:t>
            </a:r>
          </a:p>
          <a:p>
            <a:pPr>
              <a:lnSpc>
                <a:spcPct val="100000"/>
              </a:lnSpc>
              <a:spcBef>
                <a:spcPts val="0"/>
              </a:spcBef>
              <a:buClr>
                <a:schemeClr val="folHlink"/>
              </a:buClr>
              <a:buSzPct val="60000"/>
              <a:defRPr/>
            </a:pPr>
            <a:r>
              <a:rPr lang="en-US" sz="1600" dirty="0">
                <a:solidFill>
                  <a:srgbClr val="0070C0"/>
                </a:solidFill>
              </a:rPr>
              <a:t>SET II</a:t>
            </a:r>
          </a:p>
          <a:p>
            <a:pPr>
              <a:lnSpc>
                <a:spcPct val="100000"/>
              </a:lnSpc>
              <a:spcBef>
                <a:spcPts val="0"/>
              </a:spcBef>
              <a:buClr>
                <a:schemeClr val="folHlink"/>
              </a:buClr>
              <a:buSzPct val="60000"/>
              <a:defRPr/>
            </a:pPr>
            <a:r>
              <a:rPr lang="en-US" sz="1600" dirty="0">
                <a:solidFill>
                  <a:srgbClr val="0070C0"/>
                </a:solidFill>
              </a:rPr>
              <a:t>LATIN AMERICAN</a:t>
            </a:r>
          </a:p>
          <a:p>
            <a:pPr>
              <a:lnSpc>
                <a:spcPct val="100000"/>
              </a:lnSpc>
              <a:spcBef>
                <a:spcPts val="0"/>
              </a:spcBef>
              <a:buClr>
                <a:schemeClr val="folHlink"/>
              </a:buClr>
              <a:buSzPct val="60000"/>
              <a:defRPr/>
            </a:pPr>
            <a:r>
              <a:rPr lang="en-US" sz="1600" dirty="0">
                <a:solidFill>
                  <a:srgbClr val="0070C0"/>
                </a:solidFill>
              </a:rPr>
              <a:t>SLASHED</a:t>
            </a:r>
          </a:p>
          <a:p>
            <a:pPr>
              <a:lnSpc>
                <a:spcPct val="100000"/>
              </a:lnSpc>
              <a:spcBef>
                <a:spcPts val="0"/>
              </a:spcBef>
              <a:buClr>
                <a:schemeClr val="folHlink"/>
              </a:buClr>
              <a:buSzPct val="60000"/>
              <a:defRPr/>
            </a:pPr>
            <a:r>
              <a:rPr lang="en-US" sz="1600" dirty="0" smtClean="0">
                <a:solidFill>
                  <a:srgbClr val="0070C0"/>
                </a:solidFill>
              </a:rPr>
              <a:t>USA</a:t>
            </a:r>
            <a:r>
              <a:rPr lang="es-MX" sz="1600" dirty="0" smtClean="0">
                <a:solidFill>
                  <a:srgbClr val="0070C0"/>
                </a:solidFill>
              </a:rPr>
              <a:t> </a:t>
            </a:r>
          </a:p>
          <a:p>
            <a:pPr>
              <a:lnSpc>
                <a:spcPct val="100000"/>
              </a:lnSpc>
              <a:spcBef>
                <a:spcPts val="0"/>
              </a:spcBef>
              <a:buClr>
                <a:schemeClr val="folHlink"/>
              </a:buClr>
              <a:buSzPct val="60000"/>
              <a:defRPr/>
            </a:pPr>
            <a:endParaRPr lang="es-MX" sz="1600" dirty="0">
              <a:solidFill>
                <a:srgbClr val="0070C0"/>
              </a:solidFill>
            </a:endParaRPr>
          </a:p>
          <a:p>
            <a:pPr>
              <a:lnSpc>
                <a:spcPct val="100000"/>
              </a:lnSpc>
              <a:spcBef>
                <a:spcPts val="0"/>
              </a:spcBef>
              <a:buClr>
                <a:schemeClr val="folHlink"/>
              </a:buClr>
              <a:buSzPct val="60000"/>
              <a:defRPr/>
            </a:pPr>
            <a:r>
              <a:rPr lang="es-MX" sz="1600" dirty="0" smtClean="0">
                <a:solidFill>
                  <a:srgbClr val="0070C0"/>
                </a:solidFill>
              </a:rPr>
              <a:t>4” TAMAÑO ARANCEL</a:t>
            </a:r>
          </a:p>
          <a:p>
            <a:pPr>
              <a:lnSpc>
                <a:spcPct val="100000"/>
              </a:lnSpc>
              <a:spcBef>
                <a:spcPts val="0"/>
              </a:spcBef>
              <a:buClr>
                <a:schemeClr val="folHlink"/>
              </a:buClr>
              <a:buSzPct val="60000"/>
              <a:defRPr/>
            </a:pPr>
            <a:r>
              <a:rPr lang="es-MX" sz="1600" dirty="0" smtClean="0">
                <a:solidFill>
                  <a:srgbClr val="0070C0"/>
                </a:solidFill>
              </a:rPr>
              <a:t>5.5” TAMAÑO CHEQUE</a:t>
            </a:r>
          </a:p>
        </p:txBody>
      </p:sp>
      <p:sp>
        <p:nvSpPr>
          <p:cNvPr id="7" name="11 Rectángulo redondeado"/>
          <p:cNvSpPr/>
          <p:nvPr/>
        </p:nvSpPr>
        <p:spPr>
          <a:xfrm>
            <a:off x="7471122" y="2852759"/>
            <a:ext cx="739754" cy="1763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1922795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675" y="832701"/>
            <a:ext cx="7668695" cy="6887536"/>
          </a:xfrm>
          <a:prstGeom prst="rect">
            <a:avLst/>
          </a:prstGeom>
        </p:spPr>
      </p:pic>
      <p:sp>
        <p:nvSpPr>
          <p:cNvPr id="2" name="1 Título"/>
          <p:cNvSpPr>
            <a:spLocks noGrp="1"/>
          </p:cNvSpPr>
          <p:nvPr>
            <p:ph type="title"/>
          </p:nvPr>
        </p:nvSpPr>
        <p:spPr>
          <a:xfrm>
            <a:off x="486346" y="216173"/>
            <a:ext cx="8826123" cy="433387"/>
          </a:xfrm>
        </p:spPr>
        <p:txBody>
          <a:bodyPr/>
          <a:lstStyle/>
          <a:p>
            <a:r>
              <a:rPr lang="es-MX" b="1" dirty="0">
                <a:cs typeface="Times New Roman" pitchFamily="18" charset="0"/>
              </a:rPr>
              <a:t>Parámetros </a:t>
            </a:r>
            <a:r>
              <a:rPr lang="es-MX" b="1" dirty="0" smtClean="0">
                <a:cs typeface="Times New Roman" pitchFamily="18" charset="0"/>
              </a:rPr>
              <a:t>Configurables </a:t>
            </a:r>
            <a:endParaRPr lang="es-MX" sz="1600" b="1" dirty="0">
              <a:cs typeface="Times New Roman" pitchFamily="18" charset="0"/>
            </a:endParaRPr>
          </a:p>
        </p:txBody>
      </p:sp>
      <p:sp>
        <p:nvSpPr>
          <p:cNvPr id="12" name="11 Rectángulo redondeado"/>
          <p:cNvSpPr/>
          <p:nvPr/>
        </p:nvSpPr>
        <p:spPr>
          <a:xfrm>
            <a:off x="6722879" y="1728341"/>
            <a:ext cx="417572" cy="19397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Rectángulo redondeado"/>
          <p:cNvSpPr/>
          <p:nvPr/>
        </p:nvSpPr>
        <p:spPr>
          <a:xfrm>
            <a:off x="6691734" y="2079049"/>
            <a:ext cx="425653" cy="199956"/>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2 Marcador de texto"/>
          <p:cNvSpPr>
            <a:spLocks noGrp="1"/>
          </p:cNvSpPr>
          <p:nvPr>
            <p:ph type="body" sz="quarter" idx="10"/>
          </p:nvPr>
        </p:nvSpPr>
        <p:spPr>
          <a:xfrm>
            <a:off x="54298" y="832701"/>
            <a:ext cx="2520280" cy="4680520"/>
          </a:xfrm>
        </p:spPr>
        <p:txBody>
          <a:bodyPr/>
          <a:lstStyle/>
          <a:p>
            <a:pPr>
              <a:lnSpc>
                <a:spcPct val="100000"/>
              </a:lnSpc>
              <a:spcBef>
                <a:spcPts val="0"/>
              </a:spcBef>
              <a:buClr>
                <a:schemeClr val="folHlink"/>
              </a:buClr>
              <a:buSzPct val="60000"/>
              <a:defRPr/>
            </a:pPr>
            <a:r>
              <a:rPr lang="es-MX" sz="1600" b="1" dirty="0" smtClean="0">
                <a:solidFill>
                  <a:srgbClr val="0070C0"/>
                </a:solidFill>
              </a:rPr>
              <a:t>Longitud del tractor=</a:t>
            </a:r>
          </a:p>
          <a:p>
            <a:pPr>
              <a:lnSpc>
                <a:spcPct val="100000"/>
              </a:lnSpc>
              <a:spcBef>
                <a:spcPts val="0"/>
              </a:spcBef>
              <a:buClr>
                <a:schemeClr val="folHlink"/>
              </a:buClr>
              <a:buSzPct val="60000"/>
              <a:defRPr/>
            </a:pPr>
            <a:r>
              <a:rPr lang="es-MX" sz="1600" dirty="0" smtClean="0">
                <a:solidFill>
                  <a:srgbClr val="0070C0"/>
                </a:solidFill>
              </a:rPr>
              <a:t>Arancel 4”</a:t>
            </a:r>
          </a:p>
          <a:p>
            <a:pPr>
              <a:lnSpc>
                <a:spcPct val="100000"/>
              </a:lnSpc>
              <a:spcBef>
                <a:spcPts val="0"/>
              </a:spcBef>
              <a:buClr>
                <a:schemeClr val="folHlink"/>
              </a:buClr>
              <a:buSzPct val="60000"/>
              <a:defRPr/>
            </a:pPr>
            <a:r>
              <a:rPr lang="es-MX" sz="1600" dirty="0" smtClean="0">
                <a:solidFill>
                  <a:srgbClr val="0070C0"/>
                </a:solidFill>
              </a:rPr>
              <a:t>Cheque 5.5</a:t>
            </a:r>
          </a:p>
          <a:p>
            <a:pPr>
              <a:lnSpc>
                <a:spcPct val="100000"/>
              </a:lnSpc>
              <a:spcBef>
                <a:spcPts val="0"/>
              </a:spcBef>
              <a:buClr>
                <a:schemeClr val="folHlink"/>
              </a:buClr>
              <a:buSzPct val="60000"/>
              <a:defRPr/>
            </a:pPr>
            <a:endParaRPr lang="es-MX" sz="1600"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Emulación=</a:t>
            </a:r>
          </a:p>
          <a:p>
            <a:pPr>
              <a:lnSpc>
                <a:spcPct val="100000"/>
              </a:lnSpc>
              <a:spcBef>
                <a:spcPts val="0"/>
              </a:spcBef>
              <a:buClr>
                <a:schemeClr val="folHlink"/>
              </a:buClr>
              <a:buSzPct val="60000"/>
              <a:defRPr/>
            </a:pPr>
            <a:r>
              <a:rPr lang="es-MX" sz="1600" dirty="0" smtClean="0">
                <a:solidFill>
                  <a:srgbClr val="0070C0"/>
                </a:solidFill>
              </a:rPr>
              <a:t>ESC/P 2 </a:t>
            </a: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Tabla de Caracteres=</a:t>
            </a:r>
          </a:p>
          <a:p>
            <a:pPr>
              <a:lnSpc>
                <a:spcPct val="100000"/>
              </a:lnSpc>
              <a:spcBef>
                <a:spcPts val="0"/>
              </a:spcBef>
              <a:buClr>
                <a:schemeClr val="folHlink"/>
              </a:buClr>
              <a:buSzPct val="60000"/>
              <a:defRPr/>
            </a:pPr>
            <a:r>
              <a:rPr lang="en-US" sz="1600" dirty="0" smtClean="0">
                <a:solidFill>
                  <a:srgbClr val="0070C0"/>
                </a:solidFill>
              </a:rPr>
              <a:t>ISO LATIN 1</a:t>
            </a:r>
          </a:p>
          <a:p>
            <a:pPr>
              <a:lnSpc>
                <a:spcPct val="100000"/>
              </a:lnSpc>
              <a:spcBef>
                <a:spcPts val="0"/>
              </a:spcBef>
              <a:buClr>
                <a:schemeClr val="folHlink"/>
              </a:buClr>
              <a:buSzPct val="60000"/>
              <a:defRPr/>
            </a:pPr>
            <a:endParaRPr lang="en-US" sz="1600" dirty="0">
              <a:solidFill>
                <a:srgbClr val="0070C0"/>
              </a:solidFill>
            </a:endParaRPr>
          </a:p>
          <a:p>
            <a:pPr>
              <a:lnSpc>
                <a:spcPct val="100000"/>
              </a:lnSpc>
              <a:spcBef>
                <a:spcPts val="0"/>
              </a:spcBef>
              <a:buClr>
                <a:schemeClr val="folHlink"/>
              </a:buClr>
              <a:buSzPct val="60000"/>
              <a:defRPr/>
            </a:pPr>
            <a:r>
              <a:rPr lang="en-US" sz="1600" b="1" dirty="0" err="1" smtClean="0">
                <a:solidFill>
                  <a:srgbClr val="0070C0"/>
                </a:solidFill>
              </a:rPr>
              <a:t>Grupo</a:t>
            </a:r>
            <a:r>
              <a:rPr lang="en-US" sz="1600" b="1" dirty="0" smtClean="0">
                <a:solidFill>
                  <a:srgbClr val="0070C0"/>
                </a:solidFill>
              </a:rPr>
              <a:t> </a:t>
            </a:r>
            <a:r>
              <a:rPr lang="en-US" sz="1600" b="1" dirty="0" err="1" smtClean="0">
                <a:solidFill>
                  <a:srgbClr val="0070C0"/>
                </a:solidFill>
              </a:rPr>
              <a:t>internacional</a:t>
            </a:r>
            <a:r>
              <a:rPr lang="en-US" sz="1600" b="1" dirty="0" smtClean="0">
                <a:solidFill>
                  <a:srgbClr val="0070C0"/>
                </a:solidFill>
              </a:rPr>
              <a:t>=</a:t>
            </a:r>
            <a:endParaRPr lang="en-US" sz="1600" b="1" dirty="0">
              <a:solidFill>
                <a:srgbClr val="0070C0"/>
              </a:solidFill>
            </a:endParaRPr>
          </a:p>
          <a:p>
            <a:pPr>
              <a:lnSpc>
                <a:spcPct val="100000"/>
              </a:lnSpc>
              <a:spcBef>
                <a:spcPts val="0"/>
              </a:spcBef>
              <a:buClr>
                <a:schemeClr val="folHlink"/>
              </a:buClr>
              <a:buSzPct val="60000"/>
              <a:defRPr/>
            </a:pPr>
            <a:r>
              <a:rPr lang="en-US" sz="1600" dirty="0" smtClean="0">
                <a:solidFill>
                  <a:srgbClr val="0070C0"/>
                </a:solidFill>
              </a:rPr>
              <a:t>EE.UU. </a:t>
            </a:r>
            <a:r>
              <a:rPr lang="en-US" sz="1600" dirty="0" err="1" smtClean="0">
                <a:solidFill>
                  <a:srgbClr val="0070C0"/>
                </a:solidFill>
              </a:rPr>
              <a:t>Cursiva</a:t>
            </a:r>
            <a:endParaRPr lang="en-US" sz="1600" dirty="0">
              <a:solidFill>
                <a:srgbClr val="0070C0"/>
              </a:solidFill>
            </a:endParaRPr>
          </a:p>
          <a:p>
            <a:pPr>
              <a:lnSpc>
                <a:spcPct val="100000"/>
              </a:lnSpc>
              <a:spcBef>
                <a:spcPts val="0"/>
              </a:spcBef>
              <a:buClr>
                <a:schemeClr val="folHlink"/>
              </a:buClr>
              <a:buSzPct val="60000"/>
              <a:defRPr/>
            </a:pPr>
            <a:endParaRPr lang="en-US" sz="1600" dirty="0" smtClean="0">
              <a:solidFill>
                <a:srgbClr val="0070C0"/>
              </a:solidFill>
            </a:endParaRPr>
          </a:p>
          <a:p>
            <a:pPr>
              <a:lnSpc>
                <a:spcPct val="100000"/>
              </a:lnSpc>
              <a:spcBef>
                <a:spcPts val="0"/>
              </a:spcBef>
              <a:buClr>
                <a:schemeClr val="folHlink"/>
              </a:buClr>
              <a:buSzPct val="60000"/>
              <a:defRPr/>
            </a:pPr>
            <a:r>
              <a:rPr lang="en-US" sz="1600" b="1" dirty="0" smtClean="0">
                <a:solidFill>
                  <a:srgbClr val="0070C0"/>
                </a:solidFill>
              </a:rPr>
              <a:t>Font=</a:t>
            </a:r>
          </a:p>
          <a:p>
            <a:pPr>
              <a:lnSpc>
                <a:spcPct val="100000"/>
              </a:lnSpc>
              <a:spcBef>
                <a:spcPts val="0"/>
              </a:spcBef>
              <a:buClr>
                <a:schemeClr val="folHlink"/>
              </a:buClr>
              <a:buSzPct val="60000"/>
              <a:defRPr/>
            </a:pPr>
            <a:r>
              <a:rPr lang="en-US" sz="1600" dirty="0" smtClean="0">
                <a:solidFill>
                  <a:srgbClr val="0070C0"/>
                </a:solidFill>
              </a:rPr>
              <a:t>Roman T (PS)</a:t>
            </a:r>
            <a:endParaRPr lang="es-MX" sz="1600" dirty="0">
              <a:solidFill>
                <a:srgbClr val="0070C0"/>
              </a:solidFill>
            </a:endParaRPr>
          </a:p>
        </p:txBody>
      </p:sp>
      <p:sp>
        <p:nvSpPr>
          <p:cNvPr id="7" name="11 Rectángulo redondeado"/>
          <p:cNvSpPr/>
          <p:nvPr/>
        </p:nvSpPr>
        <p:spPr>
          <a:xfrm>
            <a:off x="6102970" y="2894324"/>
            <a:ext cx="739754" cy="1763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11 Rectángulo redondeado"/>
          <p:cNvSpPr/>
          <p:nvPr/>
        </p:nvSpPr>
        <p:spPr>
          <a:xfrm>
            <a:off x="6143515" y="4550508"/>
            <a:ext cx="984612" cy="1763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 name="11 Rectángulo redondeado"/>
          <p:cNvSpPr/>
          <p:nvPr/>
        </p:nvSpPr>
        <p:spPr>
          <a:xfrm>
            <a:off x="6134634" y="4722234"/>
            <a:ext cx="1191380" cy="1763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6" name="11 Rectángulo redondeado"/>
          <p:cNvSpPr/>
          <p:nvPr/>
        </p:nvSpPr>
        <p:spPr>
          <a:xfrm>
            <a:off x="6147263" y="5542032"/>
            <a:ext cx="984612" cy="17633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1535274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8353" y="216173"/>
            <a:ext cx="8826123" cy="433387"/>
          </a:xfrm>
        </p:spPr>
        <p:txBody>
          <a:bodyPr/>
          <a:lstStyle/>
          <a:p>
            <a:r>
              <a:rPr lang="es-MX" sz="2400" b="1" dirty="0">
                <a:cs typeface="Times New Roman" pitchFamily="18" charset="0"/>
              </a:rPr>
              <a:t>Configuración de </a:t>
            </a:r>
            <a:r>
              <a:rPr lang="es-MX" sz="2400" b="1" dirty="0" smtClean="0">
                <a:cs typeface="Times New Roman" pitchFamily="18" charset="0"/>
              </a:rPr>
              <a:t>Acrobat</a:t>
            </a:r>
            <a:endParaRPr lang="es-MX" sz="2400" b="1" dirty="0">
              <a:cs typeface="Times New Roman" pitchFamily="18" charset="0"/>
            </a:endParaRPr>
          </a:p>
        </p:txBody>
      </p:sp>
      <p:sp>
        <p:nvSpPr>
          <p:cNvPr id="3" name="2 Marcador de texto"/>
          <p:cNvSpPr>
            <a:spLocks noGrp="1"/>
          </p:cNvSpPr>
          <p:nvPr>
            <p:ph type="body" sz="quarter" idx="10"/>
          </p:nvPr>
        </p:nvSpPr>
        <p:spPr>
          <a:xfrm>
            <a:off x="702370" y="1152277"/>
            <a:ext cx="8640960" cy="4680520"/>
          </a:xfrm>
        </p:spPr>
        <p:txBody>
          <a:bodyPr/>
          <a:lstStyle/>
          <a:p>
            <a:pPr>
              <a:lnSpc>
                <a:spcPct val="130000"/>
              </a:lnSpc>
              <a:buClr>
                <a:schemeClr val="folHlink"/>
              </a:buClr>
              <a:buSzPct val="60000"/>
            </a:pPr>
            <a:r>
              <a:rPr lang="es-MX" dirty="0">
                <a:latin typeface="Arial Narrow" pitchFamily="34" charset="0"/>
              </a:rPr>
              <a:t>Para la correcta impresión de archivos PDF </a:t>
            </a:r>
            <a:r>
              <a:rPr lang="es-MX" dirty="0" smtClean="0">
                <a:latin typeface="Arial Narrow" pitchFamily="34" charset="0"/>
              </a:rPr>
              <a:t>de Aranceles se </a:t>
            </a:r>
            <a:r>
              <a:rPr lang="es-MX" dirty="0">
                <a:latin typeface="Arial Narrow" pitchFamily="34" charset="0"/>
              </a:rPr>
              <a:t>utiliza la versión 8 de </a:t>
            </a:r>
            <a:r>
              <a:rPr lang="es-MX" dirty="0" smtClean="0">
                <a:latin typeface="Arial Narrow" pitchFamily="34" charset="0"/>
              </a:rPr>
              <a:t>Adobe Acrobat Reader, </a:t>
            </a:r>
            <a:r>
              <a:rPr lang="es-MX" dirty="0">
                <a:latin typeface="Arial Narrow" pitchFamily="34" charset="0"/>
              </a:rPr>
              <a:t>la cual cuenta con opciones de configuración de rotación. Para esto es necesario llevar a cabo la configuración</a:t>
            </a:r>
            <a:r>
              <a:rPr lang="es-MX" dirty="0" smtClean="0">
                <a:latin typeface="Arial Narrow" pitchFamily="34" charset="0"/>
              </a:rPr>
              <a:t>.</a:t>
            </a:r>
            <a:endParaRPr lang="es-MX" dirty="0"/>
          </a:p>
        </p:txBody>
      </p:sp>
      <p:pic>
        <p:nvPicPr>
          <p:cNvPr id="4" name="Picture 2"/>
          <p:cNvPicPr>
            <a:picLocks noChangeAspect="1" noChangeArrowheads="1"/>
          </p:cNvPicPr>
          <p:nvPr/>
        </p:nvPicPr>
        <p:blipFill>
          <a:blip r:embed="rId2" cstate="print"/>
          <a:srcRect/>
          <a:stretch>
            <a:fillRect/>
          </a:stretch>
        </p:blipFill>
        <p:spPr bwMode="auto">
          <a:xfrm>
            <a:off x="3431413" y="2761420"/>
            <a:ext cx="5615420" cy="4583545"/>
          </a:xfrm>
          <a:prstGeom prst="rect">
            <a:avLst/>
          </a:prstGeom>
          <a:noFill/>
          <a:ln w="9525">
            <a:noFill/>
            <a:miter lim="800000"/>
            <a:headEnd/>
            <a:tailEnd/>
          </a:ln>
        </p:spPr>
      </p:pic>
      <p:cxnSp>
        <p:nvCxnSpPr>
          <p:cNvPr id="5" name="4 Conector recto"/>
          <p:cNvCxnSpPr/>
          <p:nvPr/>
        </p:nvCxnSpPr>
        <p:spPr>
          <a:xfrm flipH="1">
            <a:off x="1883661" y="5472757"/>
            <a:ext cx="1699029" cy="0"/>
          </a:xfrm>
          <a:prstGeom prst="line">
            <a:avLst/>
          </a:prstGeom>
          <a:ln w="25400" cmpd="sng">
            <a:solidFill>
              <a:srgbClr val="FFC000"/>
            </a:solidFill>
            <a:headEnd type="triangle"/>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H="1">
            <a:off x="1883661" y="5760789"/>
            <a:ext cx="1699029" cy="0"/>
          </a:xfrm>
          <a:prstGeom prst="line">
            <a:avLst/>
          </a:prstGeom>
          <a:ln w="25400" cmpd="sng">
            <a:solidFill>
              <a:srgbClr val="FFC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468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Configuración para la Impresión </a:t>
            </a:r>
            <a:r>
              <a:rPr lang="es-MX" sz="3000" b="1" dirty="0">
                <a:ea typeface="Arial Hebrew" charset="-79"/>
                <a:cs typeface="Arial Hebrew" charset="-79"/>
              </a:rPr>
              <a:t>en SIIU</a:t>
            </a:r>
          </a:p>
        </p:txBody>
      </p:sp>
      <p:sp>
        <p:nvSpPr>
          <p:cNvPr id="5" name="22 CuadroTexto"/>
          <p:cNvSpPr txBox="1"/>
          <p:nvPr/>
        </p:nvSpPr>
        <p:spPr>
          <a:xfrm>
            <a:off x="846385" y="936253"/>
            <a:ext cx="9015061" cy="2246769"/>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smtClean="0">
                <a:solidFill>
                  <a:schemeClr val="tx1"/>
                </a:solidFill>
                <a:latin typeface="Gill Sans MT" panose="020B0502020104020203" pitchFamily="34" charset="0"/>
              </a:rPr>
              <a:t>Impresiones en impresoras Laser.</a:t>
            </a:r>
          </a:p>
          <a:p>
            <a:pPr marL="0" indent="0">
              <a:buNone/>
            </a:pPr>
            <a:endParaRPr lang="es-MX" sz="2800" dirty="0">
              <a:solidFill>
                <a:schemeClr val="tx1"/>
              </a:solidFill>
              <a:latin typeface="Gill Sans MT" panose="020B0502020104020203" pitchFamily="34" charset="0"/>
            </a:endParaRPr>
          </a:p>
          <a:p>
            <a:pPr marL="0" indent="0">
              <a:buNone/>
            </a:pPr>
            <a:r>
              <a:rPr lang="es-MX" sz="2800" dirty="0" smtClean="0">
                <a:solidFill>
                  <a:schemeClr val="tx1"/>
                </a:solidFill>
                <a:latin typeface="Gill Sans MT" panose="020B0502020104020203" pitchFamily="34" charset="0"/>
              </a:rPr>
              <a:t>Necesita instalarse el controlador original de la impresora.</a:t>
            </a:r>
          </a:p>
          <a:p>
            <a:pPr marL="0" indent="0">
              <a:buNone/>
            </a:pPr>
            <a:r>
              <a:rPr lang="es-MX" sz="2800" dirty="0" smtClean="0">
                <a:solidFill>
                  <a:schemeClr val="tx1"/>
                </a:solidFill>
                <a:latin typeface="Gill Sans MT" panose="020B0502020104020203" pitchFamily="34" charset="0"/>
              </a:rPr>
              <a:t>Necesita configurarse el tamaño de papel a Carta.</a:t>
            </a:r>
          </a:p>
          <a:p>
            <a:pPr marL="0" indent="0">
              <a:buNone/>
            </a:pPr>
            <a:endParaRPr lang="es-MX" sz="2800" dirty="0">
              <a:solidFill>
                <a:schemeClr val="tx1"/>
              </a:solidFill>
              <a:latin typeface="Gill Sans MT" panose="020B0502020104020203" pitchFamily="34" charset="0"/>
            </a:endParaRPr>
          </a:p>
        </p:txBody>
      </p:sp>
      <p:pic>
        <p:nvPicPr>
          <p:cNvPr id="6"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008261"/>
            <a:ext cx="249962" cy="288000"/>
          </a:xfrm>
          <a:prstGeom prst="rect">
            <a:avLst/>
          </a:prstGeom>
        </p:spPr>
      </p:pic>
      <p:pic>
        <p:nvPicPr>
          <p:cNvPr id="7"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866810"/>
            <a:ext cx="249962" cy="288000"/>
          </a:xfrm>
          <a:prstGeom prst="rect">
            <a:avLst/>
          </a:prstGeom>
        </p:spPr>
      </p:pic>
      <p:pic>
        <p:nvPicPr>
          <p:cNvPr id="11" name="Picture 4" descr="http://www.tiendatinta.com/images/material/hp/impresora_laser_hp_laserjet_4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60" y="3240509"/>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30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Configuracion HPLaserJet4050.jpg"/>
          <p:cNvPicPr>
            <a:picLocks noChangeAspect="1"/>
          </p:cNvPicPr>
          <p:nvPr/>
        </p:nvPicPr>
        <p:blipFill>
          <a:blip r:embed="rId2" cstate="print"/>
          <a:srcRect/>
          <a:stretch>
            <a:fillRect/>
          </a:stretch>
        </p:blipFill>
        <p:spPr bwMode="auto">
          <a:xfrm>
            <a:off x="2766689" y="1152277"/>
            <a:ext cx="7224713" cy="6446887"/>
          </a:xfrm>
          <a:prstGeom prst="rect">
            <a:avLst/>
          </a:prstGeom>
          <a:noFill/>
          <a:ln w="9525">
            <a:noFill/>
            <a:miter lim="800000"/>
            <a:headEnd/>
            <a:tailEnd/>
          </a:ln>
        </p:spPr>
      </p:pic>
      <p:sp>
        <p:nvSpPr>
          <p:cNvPr id="2" name="1 Título"/>
          <p:cNvSpPr>
            <a:spLocks noGrp="1"/>
          </p:cNvSpPr>
          <p:nvPr>
            <p:ph type="title"/>
          </p:nvPr>
        </p:nvSpPr>
        <p:spPr>
          <a:xfrm>
            <a:off x="414338" y="0"/>
            <a:ext cx="8826123" cy="433387"/>
          </a:xfrm>
        </p:spPr>
        <p:txBody>
          <a:bodyPr/>
          <a:lstStyle/>
          <a:p>
            <a:r>
              <a:rPr lang="es-MX" b="1" dirty="0">
                <a:cs typeface="Times New Roman" pitchFamily="18" charset="0"/>
              </a:rPr>
              <a:t>Parámetros Configurables</a:t>
            </a:r>
          </a:p>
        </p:txBody>
      </p:sp>
      <p:sp>
        <p:nvSpPr>
          <p:cNvPr id="3" name="2 Marcador de texto"/>
          <p:cNvSpPr>
            <a:spLocks noGrp="1"/>
          </p:cNvSpPr>
          <p:nvPr>
            <p:ph type="body" sz="quarter" idx="10"/>
          </p:nvPr>
        </p:nvSpPr>
        <p:spPr>
          <a:xfrm>
            <a:off x="126306" y="2448421"/>
            <a:ext cx="2520280" cy="4680520"/>
          </a:xfrm>
        </p:spPr>
        <p:txBody>
          <a:bodyPr/>
          <a:lstStyle/>
          <a:p>
            <a:pPr>
              <a:lnSpc>
                <a:spcPct val="100000"/>
              </a:lnSpc>
              <a:spcBef>
                <a:spcPts val="0"/>
              </a:spcBef>
              <a:buClr>
                <a:schemeClr val="folHlink"/>
              </a:buClr>
              <a:buSzPct val="60000"/>
              <a:defRPr/>
            </a:pPr>
            <a:r>
              <a:rPr lang="es-MX" sz="1600" b="1" dirty="0">
                <a:solidFill>
                  <a:srgbClr val="0070C0"/>
                </a:solidFill>
              </a:rPr>
              <a:t>PAPEL= </a:t>
            </a:r>
            <a:r>
              <a:rPr lang="es-MX" sz="1600" dirty="0">
                <a:solidFill>
                  <a:srgbClr val="0070C0"/>
                </a:solidFill>
              </a:rPr>
              <a:t>LETTER</a:t>
            </a: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FORMULARIO </a:t>
            </a:r>
            <a:r>
              <a:rPr lang="es-MX" sz="1600" b="1" dirty="0">
                <a:solidFill>
                  <a:srgbClr val="0070C0"/>
                </a:solidFill>
              </a:rPr>
              <a:t>= </a:t>
            </a:r>
            <a:r>
              <a:rPr lang="es-MX" sz="1600" dirty="0">
                <a:solidFill>
                  <a:srgbClr val="0070C0"/>
                </a:solidFill>
              </a:rPr>
              <a:t>60 </a:t>
            </a:r>
            <a:endParaRPr lang="es-MX" sz="1600" dirty="0" smtClean="0">
              <a:solidFill>
                <a:srgbClr val="0070C0"/>
              </a:solidFill>
            </a:endParaRPr>
          </a:p>
          <a:p>
            <a:pPr>
              <a:lnSpc>
                <a:spcPct val="100000"/>
              </a:lnSpc>
              <a:spcBef>
                <a:spcPts val="0"/>
              </a:spcBef>
              <a:buClr>
                <a:schemeClr val="folHlink"/>
              </a:buClr>
              <a:buSzPct val="60000"/>
              <a:defRPr/>
            </a:pPr>
            <a:endParaRPr lang="es-MX" sz="1600" b="1" dirty="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LINEAS</a:t>
            </a:r>
            <a:endParaRPr lang="es-MX" sz="1600" b="1" dirty="0">
              <a:solidFill>
                <a:srgbClr val="0070C0"/>
              </a:solidFill>
            </a:endParaRPr>
          </a:p>
          <a:p>
            <a:pPr>
              <a:lnSpc>
                <a:spcPct val="100000"/>
              </a:lnSpc>
              <a:spcBef>
                <a:spcPts val="0"/>
              </a:spcBef>
              <a:buClr>
                <a:schemeClr val="folHlink"/>
              </a:buClr>
              <a:buSzPct val="60000"/>
              <a:defRPr/>
            </a:pPr>
            <a:r>
              <a:rPr lang="es-MX" sz="1600" b="1" dirty="0">
                <a:solidFill>
                  <a:srgbClr val="0070C0"/>
                </a:solidFill>
              </a:rPr>
              <a:t>ORIENTACION= </a:t>
            </a:r>
            <a:r>
              <a:rPr lang="es-MX" sz="1600" dirty="0">
                <a:solidFill>
                  <a:srgbClr val="0070C0"/>
                </a:solidFill>
              </a:rPr>
              <a:t>HORIZONTAL</a:t>
            </a: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NUMERO </a:t>
            </a:r>
            <a:r>
              <a:rPr lang="es-MX" sz="1600" b="1" dirty="0">
                <a:solidFill>
                  <a:srgbClr val="0070C0"/>
                </a:solidFill>
              </a:rPr>
              <a:t>DE FUENTE </a:t>
            </a:r>
            <a:r>
              <a:rPr lang="es-MX" sz="1600" dirty="0">
                <a:solidFill>
                  <a:srgbClr val="0070C0"/>
                </a:solidFill>
              </a:rPr>
              <a:t>PCL= 0</a:t>
            </a: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PASO </a:t>
            </a:r>
            <a:r>
              <a:rPr lang="es-MX" sz="1600" b="1" dirty="0">
                <a:solidFill>
                  <a:srgbClr val="0070C0"/>
                </a:solidFill>
              </a:rPr>
              <a:t>DE FUENTE PCL= </a:t>
            </a:r>
            <a:r>
              <a:rPr lang="es-MX" sz="1600" dirty="0">
                <a:solidFill>
                  <a:srgbClr val="0070C0"/>
                </a:solidFill>
              </a:rPr>
              <a:t>16.00</a:t>
            </a:r>
          </a:p>
          <a:p>
            <a:pPr>
              <a:lnSpc>
                <a:spcPct val="100000"/>
              </a:lnSpc>
              <a:spcBef>
                <a:spcPts val="0"/>
              </a:spcBef>
              <a:buClr>
                <a:schemeClr val="folHlink"/>
              </a:buClr>
              <a:buSzPct val="60000"/>
              <a:defRPr/>
            </a:pPr>
            <a:endParaRPr lang="es-MX" sz="1600" b="1" dirty="0" smtClean="0">
              <a:solidFill>
                <a:srgbClr val="0070C0"/>
              </a:solidFill>
            </a:endParaRPr>
          </a:p>
          <a:p>
            <a:pPr>
              <a:lnSpc>
                <a:spcPct val="100000"/>
              </a:lnSpc>
              <a:spcBef>
                <a:spcPts val="0"/>
              </a:spcBef>
              <a:buClr>
                <a:schemeClr val="folHlink"/>
              </a:buClr>
              <a:buSzPct val="60000"/>
              <a:defRPr/>
            </a:pPr>
            <a:r>
              <a:rPr lang="es-MX" sz="1600" b="1" dirty="0" smtClean="0">
                <a:solidFill>
                  <a:srgbClr val="0070C0"/>
                </a:solidFill>
              </a:rPr>
              <a:t>JUEGO </a:t>
            </a:r>
            <a:r>
              <a:rPr lang="es-MX" sz="1600" b="1" dirty="0">
                <a:solidFill>
                  <a:srgbClr val="0070C0"/>
                </a:solidFill>
              </a:rPr>
              <a:t>DE CARACTERES PCL= </a:t>
            </a:r>
            <a:r>
              <a:rPr lang="es-MX" sz="1600" dirty="0">
                <a:solidFill>
                  <a:srgbClr val="0070C0"/>
                </a:solidFill>
              </a:rPr>
              <a:t>PC-8</a:t>
            </a:r>
          </a:p>
        </p:txBody>
      </p:sp>
      <p:sp>
        <p:nvSpPr>
          <p:cNvPr id="5" name="4 Rectángulo"/>
          <p:cNvSpPr/>
          <p:nvPr/>
        </p:nvSpPr>
        <p:spPr>
          <a:xfrm>
            <a:off x="7161882" y="2936602"/>
            <a:ext cx="1226582" cy="2143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Rectángulo"/>
          <p:cNvSpPr/>
          <p:nvPr/>
        </p:nvSpPr>
        <p:spPr>
          <a:xfrm>
            <a:off x="7170563" y="3396505"/>
            <a:ext cx="1214438" cy="21431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Rectángulo"/>
          <p:cNvSpPr/>
          <p:nvPr/>
        </p:nvSpPr>
        <p:spPr>
          <a:xfrm>
            <a:off x="7170563" y="3620343"/>
            <a:ext cx="1215182" cy="2143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Rectángulo"/>
          <p:cNvSpPr/>
          <p:nvPr/>
        </p:nvSpPr>
        <p:spPr>
          <a:xfrm>
            <a:off x="7162160" y="4080247"/>
            <a:ext cx="1226582" cy="21431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Rectángulo"/>
          <p:cNvSpPr/>
          <p:nvPr/>
        </p:nvSpPr>
        <p:spPr>
          <a:xfrm>
            <a:off x="7161882" y="4304084"/>
            <a:ext cx="1226582" cy="2143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Rectángulo"/>
          <p:cNvSpPr/>
          <p:nvPr/>
        </p:nvSpPr>
        <p:spPr>
          <a:xfrm>
            <a:off x="7163201" y="4535189"/>
            <a:ext cx="1226582" cy="214313"/>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1693761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8353" y="216173"/>
            <a:ext cx="8826123" cy="433387"/>
          </a:xfrm>
        </p:spPr>
        <p:txBody>
          <a:bodyPr/>
          <a:lstStyle/>
          <a:p>
            <a:r>
              <a:rPr lang="es-MX" sz="2400" b="1" dirty="0">
                <a:cs typeface="Times New Roman" pitchFamily="18" charset="0"/>
              </a:rPr>
              <a:t>Configuración de </a:t>
            </a:r>
            <a:r>
              <a:rPr lang="es-MX" sz="2400" b="1" dirty="0" smtClean="0">
                <a:cs typeface="Times New Roman" pitchFamily="18" charset="0"/>
              </a:rPr>
              <a:t>Acrobat</a:t>
            </a:r>
            <a:endParaRPr lang="es-MX" sz="2400" b="1" dirty="0">
              <a:cs typeface="Times New Roman" pitchFamily="18" charset="0"/>
            </a:endParaRPr>
          </a:p>
        </p:txBody>
      </p:sp>
      <p:sp>
        <p:nvSpPr>
          <p:cNvPr id="3" name="2 Marcador de texto"/>
          <p:cNvSpPr>
            <a:spLocks noGrp="1"/>
          </p:cNvSpPr>
          <p:nvPr>
            <p:ph type="body" sz="quarter" idx="10"/>
          </p:nvPr>
        </p:nvSpPr>
        <p:spPr>
          <a:xfrm>
            <a:off x="702370" y="1152277"/>
            <a:ext cx="8640960" cy="4680520"/>
          </a:xfrm>
        </p:spPr>
        <p:txBody>
          <a:bodyPr/>
          <a:lstStyle/>
          <a:p>
            <a:pPr>
              <a:lnSpc>
                <a:spcPct val="130000"/>
              </a:lnSpc>
              <a:buClr>
                <a:schemeClr val="folHlink"/>
              </a:buClr>
              <a:buSzPct val="60000"/>
            </a:pPr>
            <a:r>
              <a:rPr lang="es-MX" dirty="0">
                <a:solidFill>
                  <a:schemeClr val="tx1"/>
                </a:solidFill>
                <a:latin typeface="Arial Narrow" pitchFamily="34" charset="0"/>
              </a:rPr>
              <a:t>Para la correcta impresión de archivos PDF </a:t>
            </a:r>
            <a:r>
              <a:rPr lang="es-MX" dirty="0" smtClean="0">
                <a:solidFill>
                  <a:schemeClr val="tx1"/>
                </a:solidFill>
                <a:latin typeface="Arial Narrow" pitchFamily="34" charset="0"/>
              </a:rPr>
              <a:t>se </a:t>
            </a:r>
            <a:r>
              <a:rPr lang="es-MX" dirty="0">
                <a:solidFill>
                  <a:schemeClr val="tx1"/>
                </a:solidFill>
                <a:latin typeface="Arial Narrow" pitchFamily="34" charset="0"/>
              </a:rPr>
              <a:t>utiliza la versión </a:t>
            </a:r>
            <a:r>
              <a:rPr lang="es-MX" dirty="0" smtClean="0">
                <a:solidFill>
                  <a:schemeClr val="tx1"/>
                </a:solidFill>
                <a:latin typeface="Arial Narrow" pitchFamily="34" charset="0"/>
              </a:rPr>
              <a:t>DC del  Adobe Acrobat Reader, </a:t>
            </a:r>
            <a:r>
              <a:rPr lang="es-MX" dirty="0">
                <a:solidFill>
                  <a:schemeClr val="tx1"/>
                </a:solidFill>
                <a:latin typeface="Arial Narrow" pitchFamily="34" charset="0"/>
              </a:rPr>
              <a:t>la cual cuenta con opciones de configuración de rotación. Para esto es necesario llevar a cabo la configuración</a:t>
            </a:r>
            <a:r>
              <a:rPr lang="es-MX" dirty="0" smtClean="0">
                <a:solidFill>
                  <a:schemeClr val="tx1"/>
                </a:solidFill>
                <a:latin typeface="Arial Narrow" pitchFamily="34" charset="0"/>
              </a:rPr>
              <a:t>.</a:t>
            </a:r>
            <a:endParaRPr lang="es-MX" dirty="0">
              <a:solidFill>
                <a:schemeClr val="tx1"/>
              </a:solidFill>
            </a:endParaRPr>
          </a:p>
        </p:txBody>
      </p:sp>
      <p:pic>
        <p:nvPicPr>
          <p:cNvPr id="4" name="Imagen 3" descr="Imprim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191" y="2671912"/>
            <a:ext cx="5010091" cy="4457029"/>
          </a:xfrm>
          <a:prstGeom prst="rect">
            <a:avLst/>
          </a:prstGeom>
        </p:spPr>
      </p:pic>
      <p:cxnSp>
        <p:nvCxnSpPr>
          <p:cNvPr id="5" name="4 Conector recto"/>
          <p:cNvCxnSpPr/>
          <p:nvPr/>
        </p:nvCxnSpPr>
        <p:spPr>
          <a:xfrm flipH="1">
            <a:off x="2303009" y="5070425"/>
            <a:ext cx="1699029" cy="0"/>
          </a:xfrm>
          <a:prstGeom prst="line">
            <a:avLst/>
          </a:prstGeom>
          <a:ln w="25400" cmpd="sng">
            <a:solidFill>
              <a:srgbClr val="FFC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r="7862"/>
          <a:stretch/>
        </p:blipFill>
        <p:spPr>
          <a:xfrm>
            <a:off x="1" y="648221"/>
            <a:ext cx="10045700" cy="7139425"/>
          </a:xfrm>
          <a:prstGeom prst="rect">
            <a:avLst/>
          </a:prstGeom>
        </p:spPr>
      </p:pic>
      <p:sp>
        <p:nvSpPr>
          <p:cNvPr id="2" name="Título 1"/>
          <p:cNvSpPr>
            <a:spLocks noGrp="1"/>
          </p:cNvSpPr>
          <p:nvPr>
            <p:ph type="title"/>
          </p:nvPr>
        </p:nvSpPr>
        <p:spPr>
          <a:xfrm>
            <a:off x="558354" y="3784546"/>
            <a:ext cx="8826123" cy="433387"/>
          </a:xfrm>
        </p:spPr>
        <p:txBody>
          <a:bodyPr/>
          <a:lstStyle/>
          <a:p>
            <a:r>
              <a:rPr lang="es-MX" sz="4000" dirty="0" smtClean="0">
                <a:solidFill>
                  <a:schemeClr val="bg1"/>
                </a:solidFill>
              </a:rPr>
              <a:t>SIIU</a:t>
            </a:r>
            <a:endParaRPr lang="es-MX" sz="4000" dirty="0">
              <a:solidFill>
                <a:schemeClr val="bg1"/>
              </a:solidFill>
            </a:endParaRPr>
          </a:p>
        </p:txBody>
      </p:sp>
    </p:spTree>
    <p:extLst>
      <p:ext uri="{BB962C8B-B14F-4D97-AF65-F5344CB8AC3E}">
        <p14:creationId xmlns:p14="http://schemas.microsoft.com/office/powerpoint/2010/main" val="3330830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Problemas mas frecuentes con el SIIU</a:t>
            </a:r>
            <a:endParaRPr lang="es-MX" sz="3000" b="1" dirty="0">
              <a:ea typeface="Arial Hebrew" charset="-79"/>
              <a:cs typeface="Arial Hebrew" charset="-79"/>
            </a:endParaRPr>
          </a:p>
        </p:txBody>
      </p:sp>
      <p:sp>
        <p:nvSpPr>
          <p:cNvPr id="5" name="22 CuadroTexto"/>
          <p:cNvSpPr txBox="1"/>
          <p:nvPr/>
        </p:nvSpPr>
        <p:spPr>
          <a:xfrm>
            <a:off x="846385" y="936253"/>
            <a:ext cx="9015061" cy="1384995"/>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smtClean="0">
                <a:solidFill>
                  <a:schemeClr val="tx1"/>
                </a:solidFill>
                <a:latin typeface="Gill Sans MT" panose="020B0502020104020203" pitchFamily="34" charset="0"/>
              </a:rPr>
              <a:t>No abre el SIIU</a:t>
            </a:r>
          </a:p>
          <a:p>
            <a:pPr marL="0" indent="0">
              <a:buNone/>
            </a:pPr>
            <a:r>
              <a:rPr lang="es-MX" sz="2800" dirty="0" smtClean="0">
                <a:solidFill>
                  <a:schemeClr val="tx1"/>
                </a:solidFill>
                <a:latin typeface="Gill Sans MT" panose="020B0502020104020203" pitchFamily="34" charset="0"/>
              </a:rPr>
              <a:t>No genera Reportes</a:t>
            </a:r>
          </a:p>
          <a:p>
            <a:pPr marL="0" indent="0">
              <a:buNone/>
            </a:pPr>
            <a:r>
              <a:rPr lang="es-MX" sz="2800" dirty="0" smtClean="0">
                <a:solidFill>
                  <a:schemeClr val="tx1"/>
                </a:solidFill>
                <a:latin typeface="Gill Sans MT" panose="020B0502020104020203" pitchFamily="34" charset="0"/>
              </a:rPr>
              <a:t>Me sale un error al generar el reporte</a:t>
            </a:r>
          </a:p>
        </p:txBody>
      </p:sp>
      <p:pic>
        <p:nvPicPr>
          <p:cNvPr id="6"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008261"/>
            <a:ext cx="249962" cy="288000"/>
          </a:xfrm>
          <a:prstGeom prst="rect">
            <a:avLst/>
          </a:prstGeom>
        </p:spPr>
      </p:pic>
      <p:pic>
        <p:nvPicPr>
          <p:cNvPr id="7"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596424" y="1866810"/>
            <a:ext cx="249962" cy="288000"/>
          </a:xfrm>
          <a:prstGeom prst="rect">
            <a:avLst/>
          </a:prstGeom>
        </p:spPr>
      </p:pic>
      <p:pic>
        <p:nvPicPr>
          <p:cNvPr id="8"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604962" y="1461549"/>
            <a:ext cx="249962" cy="288000"/>
          </a:xfrm>
          <a:prstGeom prst="rect">
            <a:avLst/>
          </a:prstGeom>
        </p:spPr>
      </p:pic>
    </p:spTree>
    <p:extLst>
      <p:ext uri="{BB962C8B-B14F-4D97-AF65-F5344CB8AC3E}">
        <p14:creationId xmlns:p14="http://schemas.microsoft.com/office/powerpoint/2010/main" val="2772143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354" y="216173"/>
            <a:ext cx="8424936" cy="433387"/>
          </a:xfrm>
        </p:spPr>
        <p:txBody>
          <a:bodyPr/>
          <a:lstStyle/>
          <a:p>
            <a:r>
              <a:rPr lang="es-MX" dirty="0" smtClean="0"/>
              <a:t>No abre el SIIU</a:t>
            </a:r>
            <a:endParaRPr lang="es-MX" dirty="0"/>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08" y="2448421"/>
            <a:ext cx="7547484" cy="4064029"/>
          </a:xfrm>
          <a:prstGeom prst="rect">
            <a:avLst/>
          </a:prstGeom>
        </p:spPr>
      </p:pic>
      <p:pic>
        <p:nvPicPr>
          <p:cNvPr id="8" name="Imagen 7" descr="Error de restauración de sitio web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08" y="2448421"/>
            <a:ext cx="7547484" cy="4064029"/>
          </a:xfrm>
          <a:prstGeom prst="rect">
            <a:avLst/>
          </a:prstGeom>
        </p:spPr>
      </p:pic>
      <p:pic>
        <p:nvPicPr>
          <p:cNvPr id="7" name="Marcador de contenido 3" descr="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245" y="3811679"/>
            <a:ext cx="2158410" cy="1096896"/>
          </a:xfrm>
          <a:prstGeom prst="rect">
            <a:avLst/>
          </a:prstGeom>
        </p:spPr>
      </p:pic>
      <p:sp>
        <p:nvSpPr>
          <p:cNvPr id="3" name="Marcador de contenido 2"/>
          <p:cNvSpPr>
            <a:spLocks noGrp="1"/>
          </p:cNvSpPr>
          <p:nvPr>
            <p:ph idx="1"/>
          </p:nvPr>
        </p:nvSpPr>
        <p:spPr>
          <a:xfrm>
            <a:off x="558354" y="792237"/>
            <a:ext cx="8928992" cy="4608512"/>
          </a:xfrm>
        </p:spPr>
        <p:txBody>
          <a:bodyPr/>
          <a:lstStyle/>
          <a:p>
            <a:r>
              <a:rPr lang="es-MX" dirty="0" smtClean="0"/>
              <a:t>El BCDEDIT esta como </a:t>
            </a:r>
            <a:r>
              <a:rPr lang="es-MX" dirty="0" err="1" smtClean="0"/>
              <a:t>Optin</a:t>
            </a:r>
            <a:r>
              <a:rPr lang="es-MX" dirty="0" smtClean="0"/>
              <a:t> y no ha reiniciado el equipo</a:t>
            </a:r>
          </a:p>
          <a:p>
            <a:r>
              <a:rPr lang="es-MX" dirty="0" smtClean="0"/>
              <a:t>El JVM.DLL esta corrupto (remplazar el JVM.DLL)</a:t>
            </a:r>
          </a:p>
        </p:txBody>
      </p:sp>
    </p:spTree>
    <p:extLst>
      <p:ext uri="{BB962C8B-B14F-4D97-AF65-F5344CB8AC3E}">
        <p14:creationId xmlns:p14="http://schemas.microsoft.com/office/powerpoint/2010/main" val="429023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353" y="214834"/>
            <a:ext cx="8826123" cy="433387"/>
          </a:xfrm>
        </p:spPr>
        <p:txBody>
          <a:bodyPr/>
          <a:lstStyle/>
          <a:p>
            <a:r>
              <a:rPr lang="es-MX" dirty="0"/>
              <a:t>No genera </a:t>
            </a:r>
            <a:r>
              <a:rPr lang="es-MX" dirty="0" smtClean="0"/>
              <a:t>Reportes</a:t>
            </a:r>
            <a:endParaRPr lang="es-MX" dirty="0"/>
          </a:p>
        </p:txBody>
      </p:sp>
      <p:sp>
        <p:nvSpPr>
          <p:cNvPr id="3" name="Marcador de texto 2"/>
          <p:cNvSpPr>
            <a:spLocks noGrp="1"/>
          </p:cNvSpPr>
          <p:nvPr>
            <p:ph type="body" sz="quarter" idx="10"/>
          </p:nvPr>
        </p:nvSpPr>
        <p:spPr>
          <a:xfrm>
            <a:off x="1134418" y="792237"/>
            <a:ext cx="7920880" cy="4680520"/>
          </a:xfrm>
        </p:spPr>
        <p:txBody>
          <a:bodyPr/>
          <a:lstStyle/>
          <a:p>
            <a:r>
              <a:rPr lang="es-MX" dirty="0" smtClean="0">
                <a:solidFill>
                  <a:schemeClr val="tx1"/>
                </a:solidFill>
              </a:rPr>
              <a:t>No esta instalado el Adobe Acrobat Reader</a:t>
            </a:r>
          </a:p>
          <a:p>
            <a:r>
              <a:rPr lang="es-MX" dirty="0" smtClean="0">
                <a:solidFill>
                  <a:schemeClr val="tx1"/>
                </a:solidFill>
              </a:rPr>
              <a:t>Esta habilitado el Bloqueador de elementos emergentes.</a:t>
            </a:r>
          </a:p>
          <a:p>
            <a:r>
              <a:rPr lang="es-MX" dirty="0" smtClean="0">
                <a:solidFill>
                  <a:schemeClr val="tx1"/>
                </a:solidFill>
              </a:rPr>
              <a:t>Abre los elementos emergentes en una misma pestaña.</a:t>
            </a:r>
          </a:p>
        </p:txBody>
      </p:sp>
      <p:pic>
        <p:nvPicPr>
          <p:cNvPr id="5124" name="Picture 4" descr="https://attachments.office.net/owa/mcartas%40uv.mx/service.svc/s/GetAttachmentThumbnail?id=AAMkADExYmQ3Yzc3LTRmNjQtNDRjOC1hMDI5LTZkM2QyNTcxY2FhZABGAAAAAAC%2FkH29tOxTR4feYrhiDxSVBwDGPmFIMRRnTYKkUMQTFrYTAAAAS7VIAAAp%2BQ33BIc8QIbne5eRdRKFAAAAJBaMAAABEgAQAAZ9JyLFvpRIrsuHL6Lnd2w%3D&amp;thumbnailType=2&amp;X-OWA-CANARY=XlsHskJKRkOxGep3dh2nyyC5Ts1iMdcYMOZZ2nFLiV0xTWqzZ9FWYWUwB0GMwpfJU1dwuxqqYek.&amp;animation=true&amp;token=eyJhbGciOiJSUzI1NiIsImtpZCI6IjA2MDBGOUY2NzQ2MjA3MzdFNzM0MDRFMjg3QzQ1QTgxOENCN0NFQjgiLCJ4NXQiOiJCZ0Q1OW5SaUJ6Zm5OQVRpaDhSYWdZeTN6cmciLCJ0eXAiOiJKV1QifQ.eyJvcmlnaW4iOiJodHRwczovL291dGxvb2sub2ZmaWNlMzY1LmNvbSIsInZlciI6IkV4Y2hhbmdlLkNhbGxiYWNrLlYxIiwiYXBwY3R4c2VuZGVyIjoiT3dhRG93bmxvYWRAM2M5MDc2NTEtZDhjNi00Y2E2LWE4YTQtNmEyNDI0MzBlNjUzIiwiYXBwY3R4Ijoie1wibXNleGNocHJvdFwiOlwib3dhXCIsXCJwcmltYXJ5c2lkXCI6XCJTLTEtNS0yMS00MjQ1Njg4ODQyLTI1MjEyMTMzMjMtMTU5MTE2Njc1Mi01Mjc4OTI4XCIsXCJwdWlkXCI6XCIxMTUzODM2Mjk2Mzg2MjY1NDA3XCIsXCJvaWRcIjpcIjc5MmMxNzM2LTM2ZmUtNDdkMy1hNjIwLWFkMjE4YTBmNmVhYVwiLFwic2NvcGVcIjpcIk93YURvd25sb2FkXCJ9IiwibmJmIjoxNTY3NjIwMzEzLCJleHAiOjE1Njc2MjA5MTMsImlzcyI6IjAwMDAwMDAyLTAwMDAtMGZmMS1jZTAwLTAwMDAwMDAwMDAwMEAzYzkwNzY1MS1kOGM2LTRjYTYtYThhNC02YTI0MjQzMGU2NTMiLCJhdWQiOiIwMDAwMDAwMi0wMDAwLTBmZjEtY2UwMC0wMDAwMDAwMDAwMDAvYXR0YWNobWVudHMub2ZmaWNlLm5ldEAzYzkwNzY1MS1kOGM2LTRjYTYtYThhNC02YTI0MjQzMGU2NTMifQ.CcOByVpxfkIu2qDKfZbVNfWa-hfeGNEvOJ11mE3mQa1WoUQ0OPZZnjYD7A1U0jHNnWuvzaF_gWNQ3geQAOR5nYozJzeEQBas7CK5460eqARs3L2LQpPQHh-uhJTOLigR-NHYyGDpEYSKsSwpkpVYhtMkvQNBxwUlN3dbyaNAYFZQh_Qn__kzgmjhxbd4UGwtp5Fc_Yurz5--giFuhIwKzDrjjuZyL8kvb0qODXnqrcmxz5sxgQ1hSs7j_mqq121HoDbibc6sSWioYW69Pk2e1b5PHXmKNYcVGxXLP3OYB8S38ylXlGiFbbvfc2poZmdL5U5ooVPwN0mcBca4Vla-FA&amp;owa=outlook.office365.com&amp;isImagePreview=True" hidden="1"/>
          <p:cNvPicPr>
            <a:picLocks noChangeAspect="1" noChangeArrowheads="1"/>
          </p:cNvPicPr>
          <p:nvPr/>
        </p:nvPicPr>
        <p:blipFill rotWithShape="1">
          <a:blip r:embed="rId2">
            <a:extLst>
              <a:ext uri="{28A0092B-C50C-407E-A947-70E740481C1C}">
                <a14:useLocalDpi xmlns:a14="http://schemas.microsoft.com/office/drawing/2010/main" val="0"/>
              </a:ext>
            </a:extLst>
          </a:blip>
          <a:srcRect b="6005"/>
          <a:stretch/>
        </p:blipFill>
        <p:spPr bwMode="auto">
          <a:xfrm>
            <a:off x="990402" y="2504609"/>
            <a:ext cx="8886790" cy="46963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7"/>
          <p:cNvPicPr>
            <a:picLocks/>
          </p:cNvPicPr>
          <p:nvPr/>
        </p:nvPicPr>
        <p:blipFill>
          <a:blip r:embed="rId3">
            <a:extLst>
              <a:ext uri="{28A0092B-C50C-407E-A947-70E740481C1C}">
                <a14:useLocalDpi xmlns:a14="http://schemas.microsoft.com/office/drawing/2010/main" val="0"/>
              </a:ext>
            </a:extLst>
          </a:blip>
          <a:stretch>
            <a:fillRect/>
          </a:stretch>
        </p:blipFill>
        <p:spPr>
          <a:xfrm>
            <a:off x="875918" y="830337"/>
            <a:ext cx="249962" cy="288000"/>
          </a:xfrm>
          <a:prstGeom prst="rect">
            <a:avLst/>
          </a:prstGeom>
        </p:spPr>
      </p:pic>
      <p:pic>
        <p:nvPicPr>
          <p:cNvPr id="10" name="Imagen 7"/>
          <p:cNvPicPr>
            <a:picLocks/>
          </p:cNvPicPr>
          <p:nvPr/>
        </p:nvPicPr>
        <p:blipFill>
          <a:blip r:embed="rId3">
            <a:extLst>
              <a:ext uri="{28A0092B-C50C-407E-A947-70E740481C1C}">
                <a14:useLocalDpi xmlns:a14="http://schemas.microsoft.com/office/drawing/2010/main" val="0"/>
              </a:ext>
            </a:extLst>
          </a:blip>
          <a:stretch>
            <a:fillRect/>
          </a:stretch>
        </p:blipFill>
        <p:spPr>
          <a:xfrm>
            <a:off x="875918" y="1688886"/>
            <a:ext cx="249962" cy="288000"/>
          </a:xfrm>
          <a:prstGeom prst="rect">
            <a:avLst/>
          </a:prstGeom>
        </p:spPr>
      </p:pic>
      <p:pic>
        <p:nvPicPr>
          <p:cNvPr id="11" name="Imagen 10"/>
          <p:cNvPicPr>
            <a:picLocks/>
          </p:cNvPicPr>
          <p:nvPr/>
        </p:nvPicPr>
        <p:blipFill>
          <a:blip r:embed="rId3">
            <a:extLst>
              <a:ext uri="{28A0092B-C50C-407E-A947-70E740481C1C}">
                <a14:useLocalDpi xmlns:a14="http://schemas.microsoft.com/office/drawing/2010/main" val="0"/>
              </a:ext>
            </a:extLst>
          </a:blip>
          <a:stretch>
            <a:fillRect/>
          </a:stretch>
        </p:blipFill>
        <p:spPr>
          <a:xfrm>
            <a:off x="884456" y="1283625"/>
            <a:ext cx="249962" cy="288000"/>
          </a:xfrm>
          <a:prstGeom prst="rect">
            <a:avLst/>
          </a:prstGeom>
        </p:spPr>
      </p:pic>
    </p:spTree>
    <p:extLst>
      <p:ext uri="{BB962C8B-B14F-4D97-AF65-F5344CB8AC3E}">
        <p14:creationId xmlns:p14="http://schemas.microsoft.com/office/powerpoint/2010/main" val="2002950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353" y="214834"/>
            <a:ext cx="8826123" cy="433387"/>
          </a:xfrm>
        </p:spPr>
        <p:txBody>
          <a:bodyPr/>
          <a:lstStyle/>
          <a:p>
            <a:pPr marL="0" indent="0">
              <a:buNone/>
            </a:pPr>
            <a:r>
              <a:rPr lang="es-MX" dirty="0"/>
              <a:t>Me sale un error al generar el reporte</a:t>
            </a:r>
          </a:p>
        </p:txBody>
      </p:sp>
      <p:sp>
        <p:nvSpPr>
          <p:cNvPr id="3" name="Marcador de texto 2"/>
          <p:cNvSpPr>
            <a:spLocks noGrp="1"/>
          </p:cNvSpPr>
          <p:nvPr>
            <p:ph type="body" sz="quarter" idx="10"/>
          </p:nvPr>
        </p:nvSpPr>
        <p:spPr>
          <a:xfrm>
            <a:off x="1134418" y="792237"/>
            <a:ext cx="7920880" cy="4680520"/>
          </a:xfrm>
        </p:spPr>
        <p:txBody>
          <a:bodyPr/>
          <a:lstStyle/>
          <a:p>
            <a:r>
              <a:rPr lang="es-MX" dirty="0" smtClean="0">
                <a:solidFill>
                  <a:schemeClr val="tx1"/>
                </a:solidFill>
              </a:rPr>
              <a:t>Las preferencias del Usuario dentro del SIIU señalan a un servidor equivocado. </a:t>
            </a:r>
            <a:endParaRPr lang="es-MX" dirty="0">
              <a:solidFill>
                <a:schemeClr val="tx1"/>
              </a:solidFill>
            </a:endParaRPr>
          </a:p>
        </p:txBody>
      </p:sp>
      <p:pic>
        <p:nvPicPr>
          <p:cNvPr id="5" name="Imagen 4"/>
          <p:cNvPicPr>
            <a:picLocks noChangeAspect="1"/>
          </p:cNvPicPr>
          <p:nvPr/>
        </p:nvPicPr>
        <p:blipFill>
          <a:blip r:embed="rId2"/>
          <a:stretch>
            <a:fillRect/>
          </a:stretch>
        </p:blipFill>
        <p:spPr>
          <a:xfrm>
            <a:off x="1763938" y="2592437"/>
            <a:ext cx="6661840" cy="4820725"/>
          </a:xfrm>
          <a:prstGeom prst="rect">
            <a:avLst/>
          </a:prstGeom>
        </p:spPr>
      </p:pic>
      <p:pic>
        <p:nvPicPr>
          <p:cNvPr id="5124" name="Picture 4" descr="https://attachments.office.net/owa/mcartas%40uv.mx/service.svc/s/GetAttachmentThumbnail?id=AAMkADExYmQ3Yzc3LTRmNjQtNDRjOC1hMDI5LTZkM2QyNTcxY2FhZABGAAAAAAC%2FkH29tOxTR4feYrhiDxSVBwDGPmFIMRRnTYKkUMQTFrYTAAAAS7VIAAAp%2BQ33BIc8QIbne5eRdRKFAAAAJBaMAAABEgAQAAZ9JyLFvpRIrsuHL6Lnd2w%3D&amp;thumbnailType=2&amp;X-OWA-CANARY=XlsHskJKRkOxGep3dh2nyyC5Ts1iMdcYMOZZ2nFLiV0xTWqzZ9FWYWUwB0GMwpfJU1dwuxqqYek.&amp;animation=true&amp;token=eyJhbGciOiJSUzI1NiIsImtpZCI6IjA2MDBGOUY2NzQ2MjA3MzdFNzM0MDRFMjg3QzQ1QTgxOENCN0NFQjgiLCJ4NXQiOiJCZ0Q1OW5SaUJ6Zm5OQVRpaDhSYWdZeTN6cmciLCJ0eXAiOiJKV1QifQ.eyJvcmlnaW4iOiJodHRwczovL291dGxvb2sub2ZmaWNlMzY1LmNvbSIsInZlciI6IkV4Y2hhbmdlLkNhbGxiYWNrLlYxIiwiYXBwY3R4c2VuZGVyIjoiT3dhRG93bmxvYWRAM2M5MDc2NTEtZDhjNi00Y2E2LWE4YTQtNmEyNDI0MzBlNjUzIiwiYXBwY3R4Ijoie1wibXNleGNocHJvdFwiOlwib3dhXCIsXCJwcmltYXJ5c2lkXCI6XCJTLTEtNS0yMS00MjQ1Njg4ODQyLTI1MjEyMTMzMjMtMTU5MTE2Njc1Mi01Mjc4OTI4XCIsXCJwdWlkXCI6XCIxMTUzODM2Mjk2Mzg2MjY1NDA3XCIsXCJvaWRcIjpcIjc5MmMxNzM2LTM2ZmUtNDdkMy1hNjIwLWFkMjE4YTBmNmVhYVwiLFwic2NvcGVcIjpcIk93YURvd25sb2FkXCJ9IiwibmJmIjoxNTY3NjIwMzEzLCJleHAiOjE1Njc2MjA5MTMsImlzcyI6IjAwMDAwMDAyLTAwMDAtMGZmMS1jZTAwLTAwMDAwMDAwMDAwMEAzYzkwNzY1MS1kOGM2LTRjYTYtYThhNC02YTI0MjQzMGU2NTMiLCJhdWQiOiIwMDAwMDAwMi0wMDAwLTBmZjEtY2UwMC0wMDAwMDAwMDAwMDAvYXR0YWNobWVudHMub2ZmaWNlLm5ldEAzYzkwNzY1MS1kOGM2LTRjYTYtYThhNC02YTI0MjQzMGU2NTMifQ.CcOByVpxfkIu2qDKfZbVNfWa-hfeGNEvOJ11mE3mQa1WoUQ0OPZZnjYD7A1U0jHNnWuvzaF_gWNQ3geQAOR5nYozJzeEQBas7CK5460eqARs3L2LQpPQHh-uhJTOLigR-NHYyGDpEYSKsSwpkpVYhtMkvQNBxwUlN3dbyaNAYFZQh_Qn__kzgmjhxbd4UGwtp5Fc_Yurz5--giFuhIwKzDrjjuZyL8kvb0qODXnqrcmxz5sxgQ1hSs7j_mqq121HoDbibc6sSWioYW69Pk2e1b5PHXmKNYcVGxXLP3OYB8S38ylXlGiFbbvfc2poZmdL5U5ooVPwN0mcBca4Vla-FA&amp;owa=outlook.office365.com&amp;isImagePreview=True" hidden="1"/>
          <p:cNvPicPr>
            <a:picLocks noChangeAspect="1" noChangeArrowheads="1"/>
          </p:cNvPicPr>
          <p:nvPr/>
        </p:nvPicPr>
        <p:blipFill rotWithShape="1">
          <a:blip r:embed="rId3">
            <a:extLst>
              <a:ext uri="{28A0092B-C50C-407E-A947-70E740481C1C}">
                <a14:useLocalDpi xmlns:a14="http://schemas.microsoft.com/office/drawing/2010/main" val="0"/>
              </a:ext>
            </a:extLst>
          </a:blip>
          <a:srcRect b="6005"/>
          <a:stretch/>
        </p:blipFill>
        <p:spPr bwMode="auto">
          <a:xfrm>
            <a:off x="990402" y="2504609"/>
            <a:ext cx="8886790" cy="469634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srcRect r="35634" b="19266"/>
          <a:stretch/>
        </p:blipFill>
        <p:spPr>
          <a:xfrm>
            <a:off x="1763938" y="2592437"/>
            <a:ext cx="6661840" cy="4680520"/>
          </a:xfrm>
          <a:prstGeom prst="rect">
            <a:avLst/>
          </a:prstGeom>
        </p:spPr>
      </p:pic>
      <p:pic>
        <p:nvPicPr>
          <p:cNvPr id="8" name="Imagen 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936" y="2557785"/>
            <a:ext cx="6661841" cy="4855378"/>
          </a:xfrm>
          <a:prstGeom prst="rect">
            <a:avLst/>
          </a:prstGeom>
        </p:spPr>
      </p:pic>
      <p:pic>
        <p:nvPicPr>
          <p:cNvPr id="7" name="Imagen 6"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939" y="2557784"/>
            <a:ext cx="6661840" cy="4855378"/>
          </a:xfrm>
          <a:prstGeom prst="rect">
            <a:avLst/>
          </a:prstGeom>
        </p:spPr>
      </p:pic>
      <p:pic>
        <p:nvPicPr>
          <p:cNvPr id="10" name="Imagen 7"/>
          <p:cNvPicPr>
            <a:picLocks/>
          </p:cNvPicPr>
          <p:nvPr/>
        </p:nvPicPr>
        <p:blipFill>
          <a:blip r:embed="rId7">
            <a:extLst>
              <a:ext uri="{28A0092B-C50C-407E-A947-70E740481C1C}">
                <a14:useLocalDpi xmlns:a14="http://schemas.microsoft.com/office/drawing/2010/main" val="0"/>
              </a:ext>
            </a:extLst>
          </a:blip>
          <a:stretch>
            <a:fillRect/>
          </a:stretch>
        </p:blipFill>
        <p:spPr>
          <a:xfrm>
            <a:off x="854388" y="864245"/>
            <a:ext cx="249962" cy="288000"/>
          </a:xfrm>
          <a:prstGeom prst="rect">
            <a:avLst/>
          </a:prstGeom>
        </p:spPr>
      </p:pic>
    </p:spTree>
    <p:extLst>
      <p:ext uri="{BB962C8B-B14F-4D97-AF65-F5344CB8AC3E}">
        <p14:creationId xmlns:p14="http://schemas.microsoft.com/office/powerpoint/2010/main" val="383202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Mesa de </a:t>
            </a:r>
            <a:r>
              <a:rPr lang="es-MX" sz="3000" b="1" dirty="0" smtClean="0">
                <a:ea typeface="Arial Hebrew" charset="-79"/>
                <a:cs typeface="Arial Hebrew" charset="-79"/>
              </a:rPr>
              <a:t>ayuda VS Mesa de Servicios</a:t>
            </a:r>
            <a:endParaRPr lang="es-MX" sz="3000" b="1" dirty="0">
              <a:ea typeface="Arial Hebrew" charset="-79"/>
              <a:cs typeface="Arial Hebrew" charset="-79"/>
            </a:endParaRPr>
          </a:p>
        </p:txBody>
      </p:sp>
      <p:sp>
        <p:nvSpPr>
          <p:cNvPr id="5" name="22 CuadroTexto"/>
          <p:cNvSpPr txBox="1"/>
          <p:nvPr/>
        </p:nvSpPr>
        <p:spPr>
          <a:xfrm>
            <a:off x="186191" y="936253"/>
            <a:ext cx="9675256" cy="1815882"/>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800" dirty="0">
                <a:solidFill>
                  <a:schemeClr val="tx1"/>
                </a:solidFill>
                <a:latin typeface="Gill Sans MT" panose="020B0502020104020203" pitchFamily="34" charset="0"/>
              </a:rPr>
              <a:t>Establecer un punto de contacto único para el reporte y solución de incidencias y/o servicios en el uso y manejo de TI que ofrece la Dirección General de Tecnología de Información hacia la Comunidad Universitaria.</a:t>
            </a:r>
            <a:endParaRPr lang="es-MX" sz="2400" dirty="0">
              <a:solidFill>
                <a:schemeClr val="tx1"/>
              </a:solidFill>
              <a:latin typeface="Gill Sans MT" panose="020B0502020104020203" pitchFamily="34" charset="0"/>
            </a:endParaRPr>
          </a:p>
        </p:txBody>
      </p:sp>
      <p:pic>
        <p:nvPicPr>
          <p:cNvPr id="6" name="Imagen 5"/>
          <p:cNvPicPr>
            <a:picLocks noChangeAspect="1"/>
          </p:cNvPicPr>
          <p:nvPr/>
        </p:nvPicPr>
        <p:blipFill>
          <a:blip r:embed="rId2"/>
          <a:stretch>
            <a:fillRect/>
          </a:stretch>
        </p:blipFill>
        <p:spPr>
          <a:xfrm>
            <a:off x="336951" y="2968159"/>
            <a:ext cx="4535097" cy="3240000"/>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1062410" y="6336853"/>
            <a:ext cx="3084178" cy="707886"/>
          </a:xfrm>
          <a:prstGeom prst="rect">
            <a:avLst/>
          </a:prstGeom>
          <a:noFill/>
        </p:spPr>
        <p:txBody>
          <a:bodyPr wrap="none" rtlCol="0">
            <a:spAutoFit/>
          </a:bodyPr>
          <a:lstStyle/>
          <a:p>
            <a:pPr algn="ctr"/>
            <a:r>
              <a:rPr lang="es-MX" i="1" u="sng" dirty="0">
                <a:solidFill>
                  <a:schemeClr val="tx2">
                    <a:lumMod val="60000"/>
                    <a:lumOff val="40000"/>
                  </a:schemeClr>
                </a:solidFill>
                <a:latin typeface="Gill Sans MT" panose="020B0502020104020203" pitchFamily="34" charset="0"/>
                <a:hlinkClick r:id="rId3"/>
              </a:rPr>
              <a:t>https://</a:t>
            </a:r>
            <a:r>
              <a:rPr lang="es-MX" b="1" i="1" u="sng" dirty="0" smtClean="0">
                <a:solidFill>
                  <a:schemeClr val="tx2">
                    <a:lumMod val="60000"/>
                    <a:lumOff val="40000"/>
                  </a:schemeClr>
                </a:solidFill>
                <a:latin typeface="Gill Sans MT" panose="020B0502020104020203" pitchFamily="34" charset="0"/>
                <a:hlinkClick r:id="rId3"/>
              </a:rPr>
              <a:t>mesadeayuda</a:t>
            </a:r>
            <a:r>
              <a:rPr lang="es-MX" i="1" u="sng" dirty="0" smtClean="0">
                <a:solidFill>
                  <a:schemeClr val="tx2">
                    <a:lumMod val="60000"/>
                    <a:lumOff val="40000"/>
                  </a:schemeClr>
                </a:solidFill>
                <a:latin typeface="Gill Sans MT" panose="020B0502020104020203" pitchFamily="34" charset="0"/>
                <a:hlinkClick r:id="rId3"/>
              </a:rPr>
              <a:t>.uv.mx/</a:t>
            </a:r>
          </a:p>
          <a:p>
            <a:pPr algn="ctr"/>
            <a:r>
              <a:rPr lang="es-MX" i="1" u="sng" dirty="0" smtClean="0">
                <a:solidFill>
                  <a:schemeClr val="tx2">
                    <a:lumMod val="60000"/>
                    <a:lumOff val="40000"/>
                  </a:schemeClr>
                </a:solidFill>
                <a:latin typeface="Gill Sans MT" panose="020B0502020104020203" pitchFamily="34" charset="0"/>
                <a:hlinkClick r:id="rId3"/>
              </a:rPr>
              <a:t>MADGTI/</a:t>
            </a:r>
            <a:r>
              <a:rPr lang="es-MX" i="1" u="sng" dirty="0" err="1" smtClean="0">
                <a:solidFill>
                  <a:schemeClr val="tx2">
                    <a:lumMod val="60000"/>
                    <a:lumOff val="40000"/>
                  </a:schemeClr>
                </a:solidFill>
                <a:latin typeface="Gill Sans MT" panose="020B0502020104020203" pitchFamily="34" charset="0"/>
                <a:hlinkClick r:id="rId3"/>
              </a:rPr>
              <a:t>PagMaestra.jsp</a:t>
            </a:r>
            <a:r>
              <a:rPr lang="es-MX" i="1" u="sng" dirty="0" smtClean="0">
                <a:solidFill>
                  <a:schemeClr val="tx2">
                    <a:lumMod val="60000"/>
                    <a:lumOff val="40000"/>
                  </a:schemeClr>
                </a:solidFill>
                <a:latin typeface="Gill Sans MT" panose="020B0502020104020203" pitchFamily="34" charset="0"/>
              </a:rPr>
              <a:t> </a:t>
            </a:r>
            <a:endParaRPr lang="es-MX" i="1" u="sng" dirty="0">
              <a:solidFill>
                <a:schemeClr val="tx2">
                  <a:lumMod val="60000"/>
                  <a:lumOff val="40000"/>
                </a:schemeClr>
              </a:solidFill>
              <a:latin typeface="Gill Sans MT" panose="020B0502020104020203" pitchFamily="34" charset="0"/>
            </a:endParaRPr>
          </a:p>
        </p:txBody>
      </p:sp>
      <p:pic>
        <p:nvPicPr>
          <p:cNvPr id="8" name="Imagen 7"/>
          <p:cNvPicPr>
            <a:picLocks noChangeAspect="1"/>
          </p:cNvPicPr>
          <p:nvPr/>
        </p:nvPicPr>
        <p:blipFill>
          <a:blip r:embed="rId4"/>
          <a:stretch>
            <a:fillRect/>
          </a:stretch>
        </p:blipFill>
        <p:spPr>
          <a:xfrm>
            <a:off x="5094858" y="3960589"/>
            <a:ext cx="4680000"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1422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Mesa de ayuda</a:t>
            </a:r>
          </a:p>
        </p:txBody>
      </p:sp>
      <p:sp>
        <p:nvSpPr>
          <p:cNvPr id="5" name="3 Título"/>
          <p:cNvSpPr txBox="1">
            <a:spLocks/>
          </p:cNvSpPr>
          <p:nvPr/>
        </p:nvSpPr>
        <p:spPr bwMode="auto">
          <a:xfrm>
            <a:off x="186190" y="648221"/>
            <a:ext cx="9675257"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pPr algn="just"/>
            <a:r>
              <a:rPr lang="es-MX" b="1" dirty="0" smtClean="0">
                <a:ea typeface="Arial Hebrew" charset="-79"/>
                <a:cs typeface="Arial Hebrew" charset="-79"/>
              </a:rPr>
              <a:t>Contactos técnicos de la DGTi</a:t>
            </a:r>
            <a:endParaRPr lang="es-MX" b="1" dirty="0">
              <a:ea typeface="Arial Hebrew" charset="-79"/>
              <a:cs typeface="Arial Hebrew" charset="-79"/>
            </a:endParaRPr>
          </a:p>
        </p:txBody>
      </p:sp>
      <p:sp>
        <p:nvSpPr>
          <p:cNvPr id="8" name="22 CuadroTexto"/>
          <p:cNvSpPr txBox="1"/>
          <p:nvPr/>
        </p:nvSpPr>
        <p:spPr>
          <a:xfrm>
            <a:off x="630362" y="1206282"/>
            <a:ext cx="9001000" cy="6001643"/>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400" dirty="0">
                <a:solidFill>
                  <a:schemeClr val="tx1"/>
                </a:solidFill>
                <a:latin typeface="Gill Sans MT" panose="020B0502020104020203" pitchFamily="34" charset="0"/>
              </a:rPr>
              <a:t>Xalapa – Administrativo</a:t>
            </a:r>
          </a:p>
          <a:p>
            <a:pPr marL="0" indent="0">
              <a:buNone/>
            </a:pPr>
            <a:r>
              <a:rPr lang="es-MX" sz="2400" dirty="0">
                <a:solidFill>
                  <a:schemeClr val="tx1"/>
                </a:solidFill>
                <a:latin typeface="Gill Sans MT" panose="020B0502020104020203" pitchFamily="34" charset="0"/>
              </a:rPr>
              <a:t>Departamento de Atención Técnica a Usuarios</a:t>
            </a:r>
          </a:p>
          <a:p>
            <a:pPr marL="0" indent="0">
              <a:buNone/>
            </a:pPr>
            <a:r>
              <a:rPr lang="es-MX" sz="2400" dirty="0">
                <a:solidFill>
                  <a:schemeClr val="tx1"/>
                </a:solidFill>
                <a:latin typeface="Gill Sans MT" panose="020B0502020104020203" pitchFamily="34" charset="0"/>
              </a:rPr>
              <a:t>Ext. 11506,11502 y 11529</a:t>
            </a:r>
          </a:p>
          <a:p>
            <a:pPr marL="0" indent="0">
              <a:buNone/>
            </a:pPr>
            <a:endParaRPr lang="es-MX" sz="2400" dirty="0">
              <a:solidFill>
                <a:schemeClr val="tx1"/>
              </a:solidFill>
              <a:latin typeface="Gill Sans MT" panose="020B0502020104020203" pitchFamily="34" charset="0"/>
            </a:endParaRPr>
          </a:p>
          <a:p>
            <a:pPr marL="0" indent="0">
              <a:buNone/>
            </a:pPr>
            <a:r>
              <a:rPr lang="es-MX" sz="2400" dirty="0" smtClean="0">
                <a:solidFill>
                  <a:schemeClr val="tx1"/>
                </a:solidFill>
                <a:latin typeface="Gill Sans MT" panose="020B0502020104020203" pitchFamily="34" charset="0"/>
              </a:rPr>
              <a:t>Coordinación </a:t>
            </a:r>
            <a:r>
              <a:rPr lang="es-MX" sz="2400" dirty="0">
                <a:solidFill>
                  <a:schemeClr val="tx1"/>
                </a:solidFill>
                <a:latin typeface="Gill Sans MT" panose="020B0502020104020203" pitchFamily="34" charset="0"/>
              </a:rPr>
              <a:t>Regional Veracruz</a:t>
            </a:r>
          </a:p>
          <a:p>
            <a:pPr marL="0" indent="0">
              <a:buNone/>
            </a:pPr>
            <a:r>
              <a:rPr lang="es-MX" sz="2400" dirty="0">
                <a:solidFill>
                  <a:schemeClr val="tx1"/>
                </a:solidFill>
                <a:latin typeface="Gill Sans MT" panose="020B0502020104020203" pitchFamily="34" charset="0"/>
              </a:rPr>
              <a:t>Ext. 22024 y 22115</a:t>
            </a:r>
          </a:p>
          <a:p>
            <a:pPr marL="0" indent="0">
              <a:buNone/>
            </a:pPr>
            <a:endParaRPr lang="es-MX" sz="2400" dirty="0">
              <a:solidFill>
                <a:schemeClr val="tx1"/>
              </a:solidFill>
              <a:latin typeface="Gill Sans MT" panose="020B0502020104020203" pitchFamily="34" charset="0"/>
            </a:endParaRPr>
          </a:p>
          <a:p>
            <a:pPr marL="0" indent="0">
              <a:buNone/>
            </a:pPr>
            <a:r>
              <a:rPr lang="es-MX" sz="2400" dirty="0" smtClean="0">
                <a:solidFill>
                  <a:schemeClr val="tx1"/>
                </a:solidFill>
                <a:latin typeface="Gill Sans MT" panose="020B0502020104020203" pitchFamily="34" charset="0"/>
              </a:rPr>
              <a:t>Coordinación </a:t>
            </a:r>
            <a:r>
              <a:rPr lang="es-MX" sz="2400" dirty="0">
                <a:solidFill>
                  <a:schemeClr val="tx1"/>
                </a:solidFill>
                <a:latin typeface="Gill Sans MT" panose="020B0502020104020203" pitchFamily="34" charset="0"/>
              </a:rPr>
              <a:t>Regional Poza Rica-Tuxpan</a:t>
            </a:r>
          </a:p>
          <a:p>
            <a:pPr marL="0" indent="0">
              <a:buNone/>
            </a:pPr>
            <a:r>
              <a:rPr lang="es-MX" sz="2400" dirty="0">
                <a:solidFill>
                  <a:schemeClr val="tx1"/>
                </a:solidFill>
                <a:latin typeface="Gill Sans MT" panose="020B0502020104020203" pitchFamily="34" charset="0"/>
              </a:rPr>
              <a:t>Ext. 41118 y 41120</a:t>
            </a:r>
          </a:p>
          <a:p>
            <a:pPr marL="0" indent="0">
              <a:buNone/>
            </a:pPr>
            <a:endParaRPr lang="es-MX" sz="2400" dirty="0">
              <a:solidFill>
                <a:schemeClr val="tx1"/>
              </a:solidFill>
              <a:latin typeface="Gill Sans MT" panose="020B0502020104020203" pitchFamily="34" charset="0"/>
            </a:endParaRPr>
          </a:p>
          <a:p>
            <a:pPr marL="0" indent="0">
              <a:buNone/>
            </a:pPr>
            <a:r>
              <a:rPr lang="es-MX" sz="2400" dirty="0" smtClean="0">
                <a:solidFill>
                  <a:schemeClr val="tx1"/>
                </a:solidFill>
                <a:latin typeface="Gill Sans MT" panose="020B0502020104020203" pitchFamily="34" charset="0"/>
              </a:rPr>
              <a:t>Coordinación </a:t>
            </a:r>
            <a:r>
              <a:rPr lang="es-MX" sz="2400" dirty="0">
                <a:solidFill>
                  <a:schemeClr val="tx1"/>
                </a:solidFill>
                <a:latin typeface="Gill Sans MT" panose="020B0502020104020203" pitchFamily="34" charset="0"/>
              </a:rPr>
              <a:t>Regional Coatzacoalcos-Minatitlán</a:t>
            </a:r>
          </a:p>
          <a:p>
            <a:pPr marL="0" indent="0">
              <a:buNone/>
            </a:pPr>
            <a:r>
              <a:rPr lang="es-MX" sz="2400" dirty="0">
                <a:solidFill>
                  <a:schemeClr val="tx1"/>
                </a:solidFill>
                <a:latin typeface="Gill Sans MT" panose="020B0502020104020203" pitchFamily="34" charset="0"/>
              </a:rPr>
              <a:t>Ext. 51216 y 51215</a:t>
            </a:r>
          </a:p>
          <a:p>
            <a:pPr marL="0" indent="0">
              <a:buNone/>
            </a:pPr>
            <a:endParaRPr lang="es-MX" sz="2400" dirty="0">
              <a:solidFill>
                <a:schemeClr val="tx1"/>
              </a:solidFill>
              <a:latin typeface="Gill Sans MT" panose="020B0502020104020203" pitchFamily="34" charset="0"/>
            </a:endParaRPr>
          </a:p>
          <a:p>
            <a:pPr marL="0" indent="0">
              <a:buNone/>
            </a:pPr>
            <a:r>
              <a:rPr lang="es-MX" sz="2400" dirty="0" smtClean="0">
                <a:solidFill>
                  <a:schemeClr val="tx1"/>
                </a:solidFill>
                <a:latin typeface="Gill Sans MT" panose="020B0502020104020203" pitchFamily="34" charset="0"/>
              </a:rPr>
              <a:t>Coordinación </a:t>
            </a:r>
            <a:r>
              <a:rPr lang="es-MX" sz="2400" dirty="0">
                <a:solidFill>
                  <a:schemeClr val="tx1"/>
                </a:solidFill>
                <a:latin typeface="Gill Sans MT" panose="020B0502020104020203" pitchFamily="34" charset="0"/>
              </a:rPr>
              <a:t>Regional Córdoba-Orizaba</a:t>
            </a:r>
          </a:p>
          <a:p>
            <a:pPr marL="0" indent="0">
              <a:buNone/>
            </a:pPr>
            <a:r>
              <a:rPr lang="es-MX" sz="2400" dirty="0">
                <a:solidFill>
                  <a:schemeClr val="tx1"/>
                </a:solidFill>
                <a:latin typeface="Gill Sans MT" panose="020B0502020104020203" pitchFamily="34" charset="0"/>
              </a:rPr>
              <a:t>Ext. 33203 y 33205</a:t>
            </a:r>
          </a:p>
          <a:p>
            <a:pPr marL="0" indent="0">
              <a:buNone/>
            </a:pPr>
            <a:endParaRPr lang="es-MX" sz="2400" dirty="0">
              <a:solidFill>
                <a:schemeClr val="tx1"/>
              </a:solidFill>
              <a:latin typeface="Gill Sans MT" panose="020B0502020104020203" pitchFamily="34" charset="0"/>
            </a:endParaRPr>
          </a:p>
        </p:txBody>
      </p:sp>
      <p:pic>
        <p:nvPicPr>
          <p:cNvPr id="9"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380400" y="1296325"/>
            <a:ext cx="249962" cy="288000"/>
          </a:xfrm>
          <a:prstGeom prst="rect">
            <a:avLst/>
          </a:prstGeom>
        </p:spPr>
      </p:pic>
      <p:pic>
        <p:nvPicPr>
          <p:cNvPr id="10" name="Imagen 7"/>
          <p:cNvPicPr>
            <a:picLocks/>
          </p:cNvPicPr>
          <p:nvPr/>
        </p:nvPicPr>
        <p:blipFill>
          <a:blip r:embed="rId2">
            <a:extLst>
              <a:ext uri="{28A0092B-C50C-407E-A947-70E740481C1C}">
                <a14:useLocalDpi xmlns:a14="http://schemas.microsoft.com/office/drawing/2010/main" val="0"/>
              </a:ext>
            </a:extLst>
          </a:blip>
          <a:stretch>
            <a:fillRect/>
          </a:stretch>
        </p:blipFill>
        <p:spPr>
          <a:xfrm>
            <a:off x="380400" y="2717882"/>
            <a:ext cx="249962" cy="288000"/>
          </a:xfrm>
          <a:prstGeom prst="rect">
            <a:avLst/>
          </a:prstGeom>
        </p:spPr>
      </p:pic>
      <p:pic>
        <p:nvPicPr>
          <p:cNvPr id="11" name="Imagen 10"/>
          <p:cNvPicPr>
            <a:picLocks/>
          </p:cNvPicPr>
          <p:nvPr/>
        </p:nvPicPr>
        <p:blipFill>
          <a:blip r:embed="rId2">
            <a:extLst>
              <a:ext uri="{28A0092B-C50C-407E-A947-70E740481C1C}">
                <a14:useLocalDpi xmlns:a14="http://schemas.microsoft.com/office/drawing/2010/main" val="0"/>
              </a:ext>
            </a:extLst>
          </a:blip>
          <a:stretch>
            <a:fillRect/>
          </a:stretch>
        </p:blipFill>
        <p:spPr>
          <a:xfrm>
            <a:off x="380400" y="3816573"/>
            <a:ext cx="249962" cy="288000"/>
          </a:xfrm>
          <a:prstGeom prst="rect">
            <a:avLst/>
          </a:prstGeom>
        </p:spPr>
      </p:pic>
      <p:pic>
        <p:nvPicPr>
          <p:cNvPr id="12" name="Imagen 11"/>
          <p:cNvPicPr>
            <a:picLocks/>
          </p:cNvPicPr>
          <p:nvPr/>
        </p:nvPicPr>
        <p:blipFill>
          <a:blip r:embed="rId2">
            <a:extLst>
              <a:ext uri="{28A0092B-C50C-407E-A947-70E740481C1C}">
                <a14:useLocalDpi xmlns:a14="http://schemas.microsoft.com/office/drawing/2010/main" val="0"/>
              </a:ext>
            </a:extLst>
          </a:blip>
          <a:stretch>
            <a:fillRect/>
          </a:stretch>
        </p:blipFill>
        <p:spPr>
          <a:xfrm>
            <a:off x="380400" y="4917959"/>
            <a:ext cx="249962" cy="288000"/>
          </a:xfrm>
          <a:prstGeom prst="rect">
            <a:avLst/>
          </a:prstGeom>
        </p:spPr>
      </p:pic>
      <p:pic>
        <p:nvPicPr>
          <p:cNvPr id="13" name="Imagen 12"/>
          <p:cNvPicPr>
            <a:picLocks/>
          </p:cNvPicPr>
          <p:nvPr/>
        </p:nvPicPr>
        <p:blipFill>
          <a:blip r:embed="rId2">
            <a:extLst>
              <a:ext uri="{28A0092B-C50C-407E-A947-70E740481C1C}">
                <a14:useLocalDpi xmlns:a14="http://schemas.microsoft.com/office/drawing/2010/main" val="0"/>
              </a:ext>
            </a:extLst>
          </a:blip>
          <a:stretch>
            <a:fillRect/>
          </a:stretch>
        </p:blipFill>
        <p:spPr>
          <a:xfrm>
            <a:off x="380400" y="6048821"/>
            <a:ext cx="249962" cy="288000"/>
          </a:xfrm>
          <a:prstGeom prst="rect">
            <a:avLst/>
          </a:prstGeom>
        </p:spPr>
      </p:pic>
    </p:spTree>
    <p:extLst>
      <p:ext uri="{BB962C8B-B14F-4D97-AF65-F5344CB8AC3E}">
        <p14:creationId xmlns:p14="http://schemas.microsoft.com/office/powerpoint/2010/main" val="160378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8440" b="11982"/>
          <a:stretch/>
        </p:blipFill>
        <p:spPr bwMode="auto">
          <a:xfrm>
            <a:off x="558354" y="1584325"/>
            <a:ext cx="89535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7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8394" y="4248621"/>
            <a:ext cx="8538845" cy="1544631"/>
          </a:xfrm>
        </p:spPr>
        <p:txBody>
          <a:bodyPr/>
          <a:lstStyle/>
          <a:p>
            <a:pPr algn="l">
              <a:lnSpc>
                <a:spcPct val="80000"/>
              </a:lnSpc>
            </a:pPr>
            <a:r>
              <a:rPr lang="es-MX" dirty="0" smtClean="0"/>
              <a:t>ATENCION TECNICA A USUARIOS</a:t>
            </a:r>
            <a:br>
              <a:rPr lang="es-MX" dirty="0" smtClean="0"/>
            </a:br>
            <a:r>
              <a:rPr lang="es-MX" dirty="0" smtClean="0"/>
              <a:t/>
            </a:r>
            <a:br>
              <a:rPr lang="es-MX" dirty="0" smtClean="0"/>
            </a:br>
            <a:r>
              <a:rPr lang="es-MX" dirty="0" smtClean="0"/>
              <a:t>¡Agradece su Atención!</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a:t/>
            </a:r>
            <a:br>
              <a:rPr lang="es-MX" dirty="0"/>
            </a:br>
            <a:endParaRPr lang="es-MX" dirty="0"/>
          </a:p>
        </p:txBody>
      </p:sp>
      <p:sp>
        <p:nvSpPr>
          <p:cNvPr id="3" name="2 Marcador de texto"/>
          <p:cNvSpPr>
            <a:spLocks noGrp="1"/>
          </p:cNvSpPr>
          <p:nvPr>
            <p:ph type="body" idx="1"/>
          </p:nvPr>
        </p:nvSpPr>
        <p:spPr>
          <a:xfrm>
            <a:off x="918394" y="3888581"/>
            <a:ext cx="8538845" cy="360040"/>
          </a:xfrm>
        </p:spPr>
        <p:txBody>
          <a:bodyPr/>
          <a:lstStyle/>
          <a:p>
            <a:endParaRPr lang="es-MX" dirty="0"/>
          </a:p>
        </p:txBody>
      </p:sp>
      <p:pic>
        <p:nvPicPr>
          <p:cNvPr id="4" name="Picture 2" descr="http://3.bp.blogspot.com/-Rs855VP9yac/T57Ps97kjfI/AAAAAAAABy0/l3dGwP8ciDk/s1600/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058" y="3168501"/>
            <a:ext cx="2812480" cy="4281687"/>
          </a:xfrm>
          <a:prstGeom prst="rect">
            <a:avLst/>
          </a:prstGeom>
          <a:noFill/>
          <a:effectLst>
            <a:reflection stA="62000" endPos="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42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578" y="2304405"/>
            <a:ext cx="4924000" cy="3600000"/>
          </a:xfrm>
          <a:prstGeom prst="rect">
            <a:avLst/>
          </a:prstGeom>
        </p:spPr>
      </p:pic>
    </p:spTree>
    <p:extLst>
      <p:ext uri="{BB962C8B-B14F-4D97-AF65-F5344CB8AC3E}">
        <p14:creationId xmlns:p14="http://schemas.microsoft.com/office/powerpoint/2010/main" val="2368218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smtClean="0">
                <a:ea typeface="Arial Hebrew" charset="-79"/>
                <a:cs typeface="Arial Hebrew" charset="-79"/>
              </a:rPr>
              <a:t>SIIU</a:t>
            </a:r>
            <a:endParaRPr lang="es-MX" sz="3000" b="1" dirty="0">
              <a:ea typeface="Arial Hebrew" charset="-79"/>
              <a:cs typeface="Arial Hebrew" charset="-79"/>
            </a:endParaRPr>
          </a:p>
        </p:txBody>
      </p:sp>
      <p:sp>
        <p:nvSpPr>
          <p:cNvPr id="5" name="22 CuadroTexto"/>
          <p:cNvSpPr txBox="1"/>
          <p:nvPr/>
        </p:nvSpPr>
        <p:spPr>
          <a:xfrm>
            <a:off x="186191" y="936253"/>
            <a:ext cx="9675256" cy="4693593"/>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lgn="just">
              <a:buNone/>
            </a:pPr>
            <a:r>
              <a:rPr lang="es-MX" sz="2300" dirty="0">
                <a:solidFill>
                  <a:schemeClr val="tx1"/>
                </a:solidFill>
                <a:latin typeface="Gill Sans MT" panose="020B0502020104020203" pitchFamily="34" charset="0"/>
              </a:rPr>
              <a:t>Sistema Integral de Información Universitaria conformado principalmente </a:t>
            </a:r>
            <a:r>
              <a:rPr lang="es-MX" sz="2300" dirty="0" smtClean="0">
                <a:solidFill>
                  <a:schemeClr val="tx1"/>
                </a:solidFill>
                <a:latin typeface="Gill Sans MT" panose="020B0502020104020203" pitchFamily="34" charset="0"/>
              </a:rPr>
              <a:t>por los</a:t>
            </a:r>
            <a:r>
              <a:rPr lang="es-MX" sz="2300" dirty="0">
                <a:solidFill>
                  <a:schemeClr val="tx1"/>
                </a:solidFill>
                <a:latin typeface="Gill Sans MT" panose="020B0502020104020203" pitchFamily="34" charset="0"/>
              </a:rPr>
              <a:t> </a:t>
            </a:r>
            <a:r>
              <a:rPr lang="es-MX" sz="2300" dirty="0" smtClean="0">
                <a:solidFill>
                  <a:schemeClr val="tx1"/>
                </a:solidFill>
                <a:latin typeface="Gill Sans MT" panose="020B0502020104020203" pitchFamily="34" charset="0"/>
              </a:rPr>
              <a:t>módulos </a:t>
            </a:r>
            <a:r>
              <a:rPr lang="es-MX" sz="2300" dirty="0">
                <a:solidFill>
                  <a:schemeClr val="tx1"/>
                </a:solidFill>
                <a:latin typeface="Gill Sans MT" panose="020B0502020104020203" pitchFamily="34" charset="0"/>
              </a:rPr>
              <a:t>de Recursos Humanos, Administración Escolar (Estudiantes) y Recursos  Financieros (Finanzas) el cual permite sistematizar procesos, métodos </a:t>
            </a:r>
            <a:r>
              <a:rPr lang="es-MX" sz="2300" dirty="0" smtClean="0">
                <a:solidFill>
                  <a:schemeClr val="tx1"/>
                </a:solidFill>
                <a:latin typeface="Gill Sans MT" panose="020B0502020104020203" pitchFamily="34" charset="0"/>
              </a:rPr>
              <a:t>y procedimientos </a:t>
            </a:r>
            <a:r>
              <a:rPr lang="es-MX" sz="2300" dirty="0">
                <a:solidFill>
                  <a:schemeClr val="tx1"/>
                </a:solidFill>
                <a:latin typeface="Gill Sans MT" panose="020B0502020104020203" pitchFamily="34" charset="0"/>
              </a:rPr>
              <a:t>de las funciones </a:t>
            </a:r>
            <a:r>
              <a:rPr lang="es-MX" sz="2300" dirty="0" smtClean="0">
                <a:solidFill>
                  <a:schemeClr val="tx1"/>
                </a:solidFill>
                <a:latin typeface="Gill Sans MT" panose="020B0502020104020203" pitchFamily="34" charset="0"/>
              </a:rPr>
              <a:t>académico–administrativa </a:t>
            </a:r>
            <a:r>
              <a:rPr lang="es-MX" sz="2300" dirty="0">
                <a:solidFill>
                  <a:schemeClr val="tx1"/>
                </a:solidFill>
                <a:latin typeface="Gill Sans MT" panose="020B0502020104020203" pitchFamily="34" charset="0"/>
              </a:rPr>
              <a:t>de </a:t>
            </a:r>
            <a:r>
              <a:rPr lang="es-MX" sz="2300" dirty="0" smtClean="0">
                <a:solidFill>
                  <a:schemeClr val="tx1"/>
                </a:solidFill>
                <a:latin typeface="Gill Sans MT" panose="020B0502020104020203" pitchFamily="34" charset="0"/>
              </a:rPr>
              <a:t>la Universidad</a:t>
            </a:r>
            <a:r>
              <a:rPr lang="es-MX" sz="2300" dirty="0">
                <a:solidFill>
                  <a:schemeClr val="tx1"/>
                </a:solidFill>
                <a:latin typeface="Gill Sans MT" panose="020B0502020104020203" pitchFamily="34" charset="0"/>
              </a:rPr>
              <a:t>;  automatizando el uso, la explotación y la presentación de la información  universitaria en apoyo a la toma de decisiones en los distintos </a:t>
            </a:r>
            <a:r>
              <a:rPr lang="es-MX" sz="2300" dirty="0" smtClean="0">
                <a:solidFill>
                  <a:schemeClr val="tx1"/>
                </a:solidFill>
                <a:latin typeface="Gill Sans MT" panose="020B0502020104020203" pitchFamily="34" charset="0"/>
              </a:rPr>
              <a:t>niveles de </a:t>
            </a:r>
            <a:r>
              <a:rPr lang="es-MX" sz="2300" dirty="0">
                <a:solidFill>
                  <a:schemeClr val="tx1"/>
                </a:solidFill>
                <a:latin typeface="Gill Sans MT" panose="020B0502020104020203" pitchFamily="34" charset="0"/>
              </a:rPr>
              <a:t>organización en la institución</a:t>
            </a:r>
            <a:r>
              <a:rPr lang="es-MX" sz="2300" dirty="0" smtClean="0">
                <a:solidFill>
                  <a:schemeClr val="tx1"/>
                </a:solidFill>
                <a:latin typeface="Gill Sans MT" panose="020B0502020104020203" pitchFamily="34" charset="0"/>
              </a:rPr>
              <a:t>.</a:t>
            </a:r>
          </a:p>
          <a:p>
            <a:pPr marL="0" indent="0" algn="just">
              <a:buNone/>
            </a:pPr>
            <a:r>
              <a:rPr lang="es-MX" sz="2300" dirty="0">
                <a:solidFill>
                  <a:schemeClr val="tx1"/>
                </a:solidFill>
                <a:latin typeface="Gill Sans MT" panose="020B0502020104020203" pitchFamily="34" charset="0"/>
              </a:rPr>
              <a:t/>
            </a:r>
            <a:br>
              <a:rPr lang="es-MX" sz="2300" dirty="0">
                <a:solidFill>
                  <a:schemeClr val="tx1"/>
                </a:solidFill>
                <a:latin typeface="Gill Sans MT" panose="020B0502020104020203" pitchFamily="34" charset="0"/>
              </a:rPr>
            </a:br>
            <a:r>
              <a:rPr lang="es-MX" sz="2300" dirty="0">
                <a:solidFill>
                  <a:schemeClr val="tx1"/>
                </a:solidFill>
                <a:latin typeface="Gill Sans MT" panose="020B0502020104020203" pitchFamily="34" charset="0"/>
              </a:rPr>
              <a:t>Su objetivo principal es hacer </a:t>
            </a:r>
            <a:r>
              <a:rPr lang="es-MX" sz="2300" dirty="0" smtClean="0">
                <a:solidFill>
                  <a:schemeClr val="tx1"/>
                </a:solidFill>
                <a:latin typeface="Gill Sans MT" panose="020B0502020104020203" pitchFamily="34" charset="0"/>
              </a:rPr>
              <a:t>eficientes </a:t>
            </a:r>
            <a:r>
              <a:rPr lang="es-MX" sz="2300" dirty="0">
                <a:solidFill>
                  <a:schemeClr val="tx1"/>
                </a:solidFill>
                <a:latin typeface="Gill Sans MT" panose="020B0502020104020203" pitchFamily="34" charset="0"/>
              </a:rPr>
              <a:t>los procesos de gestión académica – administrativa para ofrecer </a:t>
            </a:r>
            <a:r>
              <a:rPr lang="es-MX" sz="2300" dirty="0" smtClean="0">
                <a:solidFill>
                  <a:schemeClr val="tx1"/>
                </a:solidFill>
                <a:latin typeface="Gill Sans MT" panose="020B0502020104020203" pitchFamily="34" charset="0"/>
              </a:rPr>
              <a:t>servicios </a:t>
            </a:r>
            <a:r>
              <a:rPr lang="es-MX" sz="2300" dirty="0">
                <a:solidFill>
                  <a:schemeClr val="tx1"/>
                </a:solidFill>
                <a:latin typeface="Gill Sans MT" panose="020B0502020104020203" pitchFamily="34" charset="0"/>
              </a:rPr>
              <a:t>de calidad a la comunidad universitaria.</a:t>
            </a:r>
            <a:br>
              <a:rPr lang="es-MX" sz="2300" dirty="0">
                <a:solidFill>
                  <a:schemeClr val="tx1"/>
                </a:solidFill>
                <a:latin typeface="Gill Sans MT" panose="020B0502020104020203" pitchFamily="34" charset="0"/>
              </a:rPr>
            </a:br>
            <a:r>
              <a:rPr lang="es-MX" sz="2300" dirty="0">
                <a:solidFill>
                  <a:schemeClr val="tx1"/>
                </a:solidFill>
                <a:latin typeface="Gill Sans MT" panose="020B0502020104020203" pitchFamily="34" charset="0"/>
              </a:rPr>
              <a:t/>
            </a:r>
            <a:br>
              <a:rPr lang="es-MX" sz="2300" dirty="0">
                <a:solidFill>
                  <a:schemeClr val="tx1"/>
                </a:solidFill>
                <a:latin typeface="Gill Sans MT" panose="020B0502020104020203" pitchFamily="34" charset="0"/>
              </a:rPr>
            </a:br>
            <a:r>
              <a:rPr lang="es-MX" sz="2300" dirty="0">
                <a:solidFill>
                  <a:schemeClr val="tx1"/>
                </a:solidFill>
                <a:latin typeface="Gill Sans MT" panose="020B0502020104020203" pitchFamily="34" charset="0"/>
              </a:rPr>
              <a:t> </a:t>
            </a:r>
            <a:br>
              <a:rPr lang="es-MX" sz="2300" dirty="0">
                <a:solidFill>
                  <a:schemeClr val="tx1"/>
                </a:solidFill>
                <a:latin typeface="Gill Sans MT" panose="020B0502020104020203" pitchFamily="34" charset="0"/>
              </a:rPr>
            </a:br>
            <a:endParaRPr lang="es-MX" sz="2300" dirty="0">
              <a:solidFill>
                <a:schemeClr val="tx1"/>
              </a:solidFill>
              <a:latin typeface="Gill Sans MT" panose="020B0502020104020203" pitchFamily="34" charset="0"/>
            </a:endParaRPr>
          </a:p>
        </p:txBody>
      </p:sp>
      <p:graphicFrame>
        <p:nvGraphicFramePr>
          <p:cNvPr id="10" name="40 Diagrama"/>
          <p:cNvGraphicFramePr/>
          <p:nvPr>
            <p:extLst/>
          </p:nvPr>
        </p:nvGraphicFramePr>
        <p:xfrm>
          <a:off x="630362" y="4183824"/>
          <a:ext cx="8136904" cy="3593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4 Flecha abajo"/>
          <p:cNvSpPr/>
          <p:nvPr/>
        </p:nvSpPr>
        <p:spPr>
          <a:xfrm rot="10800000">
            <a:off x="4643028" y="6128039"/>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114197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Subsistemas SIIU</a:t>
            </a:r>
          </a:p>
        </p:txBody>
      </p:sp>
      <p:sp>
        <p:nvSpPr>
          <p:cNvPr id="5" name="22 CuadroTexto"/>
          <p:cNvSpPr txBox="1"/>
          <p:nvPr/>
        </p:nvSpPr>
        <p:spPr>
          <a:xfrm>
            <a:off x="186191" y="936253"/>
            <a:ext cx="9675256" cy="5755422"/>
          </a:xfrm>
          <a:prstGeom prst="rect">
            <a:avLst/>
          </a:prstGeom>
          <a:noFill/>
          <a:ln>
            <a:noFill/>
            <a:prstDash val="sysDot"/>
          </a:ln>
        </p:spPr>
        <p:txBody>
          <a:bodyPr wrap="square">
            <a:spAutoFit/>
          </a:bodyPr>
          <a:lstStyle>
            <a:defPPr>
              <a:defRPr lang="es-MX"/>
            </a:defPPr>
            <a:lvl1pPr marL="285750" indent="-285750">
              <a:buFont typeface="Arial" pitchFamily="34" charset="0"/>
              <a:buChar char="•"/>
              <a:defRPr sz="1400">
                <a:solidFill>
                  <a:schemeClr val="tx2"/>
                </a:solidFill>
              </a:defRPr>
            </a:lvl1pPr>
          </a:lstStyle>
          <a:p>
            <a:pPr marL="0" indent="0">
              <a:buNone/>
            </a:pPr>
            <a:r>
              <a:rPr lang="es-MX" sz="2400" b="1" dirty="0">
                <a:solidFill>
                  <a:schemeClr val="tx1"/>
                </a:solidFill>
                <a:latin typeface="Gill Sans MT" panose="020B0502020104020203" pitchFamily="34" charset="0"/>
              </a:rPr>
              <a:t>Estudiantes</a:t>
            </a:r>
          </a:p>
          <a:p>
            <a:pPr marL="0" indent="0">
              <a:buNone/>
            </a:pPr>
            <a:r>
              <a:rPr lang="es-MX" sz="2000" dirty="0">
                <a:solidFill>
                  <a:schemeClr val="tx1"/>
                </a:solidFill>
                <a:latin typeface="Gill Sans MT" panose="020B0502020104020203" pitchFamily="34" charset="0"/>
              </a:rPr>
              <a:t>Optimiza de manera integral los servicios de información y administración escolar en apoyo al quehacer de los docentes, estudiantes, egresados y autoridades de las entidades académicas y administrativas de la Universidad.</a:t>
            </a:r>
          </a:p>
          <a:p>
            <a:pPr marL="0" indent="0">
              <a:buNone/>
            </a:pPr>
            <a:endParaRPr lang="es-MX" sz="2400" dirty="0">
              <a:solidFill>
                <a:schemeClr val="tx1"/>
              </a:solidFill>
              <a:latin typeface="Gill Sans MT" panose="020B0502020104020203" pitchFamily="34" charset="0"/>
            </a:endParaRPr>
          </a:p>
          <a:p>
            <a:pPr marL="0" indent="0">
              <a:buNone/>
            </a:pPr>
            <a:r>
              <a:rPr lang="es-MX" sz="2400" b="1" dirty="0">
                <a:solidFill>
                  <a:schemeClr val="tx1"/>
                </a:solidFill>
                <a:latin typeface="Gill Sans MT" panose="020B0502020104020203" pitchFamily="34" charset="0"/>
              </a:rPr>
              <a:t>Finanzas</a:t>
            </a:r>
          </a:p>
          <a:p>
            <a:pPr marL="0" indent="0">
              <a:buNone/>
            </a:pPr>
            <a:r>
              <a:rPr lang="es-MX" sz="2000" dirty="0">
                <a:solidFill>
                  <a:schemeClr val="tx1"/>
                </a:solidFill>
                <a:latin typeface="Gill Sans MT" panose="020B0502020104020203" pitchFamily="34" charset="0"/>
              </a:rPr>
              <a:t>Genera oportunamente información confiable de carácter financiero, contable y presupuestal que sirva como base para la planeación y la toma de decisiones.</a:t>
            </a:r>
          </a:p>
          <a:p>
            <a:pPr marL="0" indent="0">
              <a:buNone/>
            </a:pPr>
            <a:endParaRPr lang="es-MX" sz="2400" dirty="0">
              <a:solidFill>
                <a:schemeClr val="tx1"/>
              </a:solidFill>
              <a:latin typeface="Gill Sans MT" panose="020B0502020104020203" pitchFamily="34" charset="0"/>
            </a:endParaRPr>
          </a:p>
          <a:p>
            <a:pPr marL="0" indent="0">
              <a:buNone/>
            </a:pPr>
            <a:r>
              <a:rPr lang="es-MX" sz="2400" b="1" dirty="0">
                <a:solidFill>
                  <a:schemeClr val="tx1"/>
                </a:solidFill>
                <a:latin typeface="Gill Sans MT" panose="020B0502020104020203" pitchFamily="34" charset="0"/>
              </a:rPr>
              <a:t>Recursos Humanos</a:t>
            </a:r>
          </a:p>
          <a:p>
            <a:pPr marL="0" indent="0">
              <a:buNone/>
            </a:pPr>
            <a:r>
              <a:rPr lang="es-MX" sz="2000" dirty="0">
                <a:solidFill>
                  <a:schemeClr val="tx1"/>
                </a:solidFill>
                <a:latin typeface="Gill Sans MT" panose="020B0502020104020203" pitchFamily="34" charset="0"/>
              </a:rPr>
              <a:t>Proporciona información veraz y oportuna de los datos personales, profesionales y la historia laboral del empleado que permita hacer más eficiente la administración y control del recurso humano.</a:t>
            </a:r>
          </a:p>
          <a:p>
            <a:pPr marL="0" indent="0">
              <a:buNone/>
            </a:pPr>
            <a:endParaRPr lang="es-MX" sz="2400" dirty="0">
              <a:solidFill>
                <a:schemeClr val="tx1"/>
              </a:solidFill>
              <a:latin typeface="Gill Sans MT" panose="020B0502020104020203" pitchFamily="34" charset="0"/>
            </a:endParaRPr>
          </a:p>
          <a:p>
            <a:pPr marL="0" indent="0">
              <a:buNone/>
            </a:pPr>
            <a:r>
              <a:rPr lang="es-MX" sz="2400" b="1" dirty="0">
                <a:solidFill>
                  <a:schemeClr val="tx1"/>
                </a:solidFill>
                <a:latin typeface="Gill Sans MT" panose="020B0502020104020203" pitchFamily="34" charset="0"/>
              </a:rPr>
              <a:t>Portales de Servicio</a:t>
            </a:r>
          </a:p>
          <a:p>
            <a:pPr marL="0" indent="0">
              <a:buNone/>
            </a:pPr>
            <a:r>
              <a:rPr lang="es-MX" sz="2000" dirty="0">
                <a:solidFill>
                  <a:schemeClr val="tx1"/>
                </a:solidFill>
                <a:latin typeface="Gill Sans MT" panose="020B0502020104020203" pitchFamily="34" charset="0"/>
              </a:rPr>
              <a:t>Diseñado para operar en ambiente WEB aprovechando las ventajas que esta tecnología proporciona.</a:t>
            </a:r>
          </a:p>
        </p:txBody>
      </p:sp>
    </p:spTree>
    <p:extLst>
      <p:ext uri="{BB962C8B-B14F-4D97-AF65-F5344CB8AC3E}">
        <p14:creationId xmlns:p14="http://schemas.microsoft.com/office/powerpoint/2010/main" val="179413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Áreas responsables</a:t>
            </a:r>
          </a:p>
        </p:txBody>
      </p:sp>
      <p:sp>
        <p:nvSpPr>
          <p:cNvPr id="5" name="Rectangle 52"/>
          <p:cNvSpPr>
            <a:spLocks noChangeArrowheads="1"/>
          </p:cNvSpPr>
          <p:nvPr/>
        </p:nvSpPr>
        <p:spPr bwMode="auto">
          <a:xfrm>
            <a:off x="3078634" y="1512317"/>
            <a:ext cx="4343400" cy="584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flatTx/>
          </a:bodyPr>
          <a:lstStyle/>
          <a:p>
            <a:pPr algn="ctr">
              <a:defRPr/>
            </a:pPr>
            <a:r>
              <a:rPr lang="es-ES_tradnl" sz="1600" b="1" dirty="0">
                <a:solidFill>
                  <a:srgbClr val="FFFF66"/>
                </a:solidFill>
                <a:effectLst>
                  <a:outerShdw blurRad="38100" dist="38100" dir="2700000" algn="tl">
                    <a:srgbClr val="000000"/>
                  </a:outerShdw>
                </a:effectLst>
                <a:latin typeface="Tahoma" pitchFamily="34" charset="0"/>
              </a:rPr>
              <a:t>Entidades  Académicas y </a:t>
            </a:r>
          </a:p>
          <a:p>
            <a:pPr algn="ctr">
              <a:defRPr/>
            </a:pPr>
            <a:r>
              <a:rPr lang="es-ES_tradnl" sz="1600" b="1" dirty="0">
                <a:solidFill>
                  <a:srgbClr val="FFFF66"/>
                </a:solidFill>
                <a:effectLst>
                  <a:outerShdw blurRad="38100" dist="38100" dir="2700000" algn="tl">
                    <a:srgbClr val="000000"/>
                  </a:outerShdw>
                </a:effectLst>
                <a:latin typeface="Tahoma" pitchFamily="34" charset="0"/>
              </a:rPr>
              <a:t>Dependencias Administrativas</a:t>
            </a:r>
          </a:p>
        </p:txBody>
      </p:sp>
      <p:sp>
        <p:nvSpPr>
          <p:cNvPr id="6" name="Rectangle 53"/>
          <p:cNvSpPr>
            <a:spLocks noChangeArrowheads="1"/>
          </p:cNvSpPr>
          <p:nvPr/>
        </p:nvSpPr>
        <p:spPr bwMode="auto">
          <a:xfrm>
            <a:off x="3073871" y="2099693"/>
            <a:ext cx="1295400" cy="8921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defRPr/>
            </a:pPr>
            <a:endParaRPr lang="es-ES_tradnl" sz="1300" b="1" dirty="0">
              <a:solidFill>
                <a:srgbClr val="FFFFCC"/>
              </a:solidFill>
              <a:effectLst>
                <a:outerShdw blurRad="38100" dist="38100" dir="2700000" algn="tl">
                  <a:srgbClr val="000000"/>
                </a:outerShdw>
              </a:effectLst>
              <a:latin typeface="Tahoma" pitchFamily="34" charset="0"/>
            </a:endParaRPr>
          </a:p>
          <a:p>
            <a:pPr algn="ctr">
              <a:defRPr/>
            </a:pPr>
            <a:r>
              <a:rPr lang="es-ES_tradnl" sz="1300" b="1" dirty="0">
                <a:solidFill>
                  <a:srgbClr val="FFFFCC"/>
                </a:solidFill>
                <a:effectLst>
                  <a:outerShdw blurRad="38100" dist="38100" dir="2700000" algn="tl">
                    <a:srgbClr val="000000"/>
                  </a:outerShdw>
                </a:effectLst>
                <a:latin typeface="Tahoma" pitchFamily="34" charset="0"/>
              </a:rPr>
              <a:t>Subsistema</a:t>
            </a:r>
          </a:p>
          <a:p>
            <a:pPr algn="ctr">
              <a:defRPr/>
            </a:pPr>
            <a:r>
              <a:rPr lang="es-ES_tradnl" sz="1300" dirty="0">
                <a:solidFill>
                  <a:srgbClr val="FFFFCC"/>
                </a:solidFill>
                <a:effectLst>
                  <a:outerShdw blurRad="38100" dist="38100" dir="2700000" algn="tl">
                    <a:srgbClr val="000000"/>
                  </a:outerShdw>
                </a:effectLst>
                <a:latin typeface="Tahoma" pitchFamily="34" charset="0"/>
              </a:rPr>
              <a:t>Estudiantes</a:t>
            </a:r>
            <a:endParaRPr lang="es-ES_tradnl" sz="1300" b="1" dirty="0">
              <a:solidFill>
                <a:srgbClr val="FFFFCC"/>
              </a:solidFill>
              <a:effectLst>
                <a:outerShdw blurRad="38100" dist="38100" dir="2700000" algn="tl">
                  <a:srgbClr val="000000"/>
                </a:outerShdw>
              </a:effectLst>
              <a:latin typeface="Tahoma" pitchFamily="34" charset="0"/>
            </a:endParaRPr>
          </a:p>
          <a:p>
            <a:pPr algn="ctr">
              <a:defRPr/>
            </a:pPr>
            <a:endParaRPr lang="es-ES_tradnl" sz="1300" b="1" dirty="0">
              <a:solidFill>
                <a:srgbClr val="FFFFCC"/>
              </a:solidFill>
              <a:effectLst>
                <a:outerShdw blurRad="38100" dist="38100" dir="2700000" algn="tl">
                  <a:srgbClr val="000000"/>
                </a:outerShdw>
              </a:effectLst>
              <a:latin typeface="Tahoma" pitchFamily="34" charset="0"/>
            </a:endParaRPr>
          </a:p>
        </p:txBody>
      </p:sp>
      <p:sp>
        <p:nvSpPr>
          <p:cNvPr id="7" name="Rectangle 54"/>
          <p:cNvSpPr>
            <a:spLocks noChangeArrowheads="1"/>
          </p:cNvSpPr>
          <p:nvPr/>
        </p:nvSpPr>
        <p:spPr bwMode="auto">
          <a:xfrm>
            <a:off x="4521671" y="2099693"/>
            <a:ext cx="1371600" cy="8921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defRPr/>
            </a:pPr>
            <a:endParaRPr lang="es-ES_tradnl" sz="1300" b="1" dirty="0">
              <a:solidFill>
                <a:srgbClr val="FFFFCC"/>
              </a:solidFill>
              <a:effectLst>
                <a:outerShdw blurRad="38100" dist="38100" dir="2700000" algn="tl">
                  <a:srgbClr val="000000"/>
                </a:outerShdw>
              </a:effectLst>
              <a:latin typeface="Tahoma" pitchFamily="34" charset="0"/>
            </a:endParaRPr>
          </a:p>
          <a:p>
            <a:pPr algn="ctr">
              <a:defRPr/>
            </a:pPr>
            <a:r>
              <a:rPr lang="es-ES_tradnl" sz="1300" b="1" dirty="0">
                <a:solidFill>
                  <a:srgbClr val="FFFFCC"/>
                </a:solidFill>
                <a:effectLst>
                  <a:outerShdw blurRad="38100" dist="38100" dir="2700000" algn="tl">
                    <a:srgbClr val="000000"/>
                  </a:outerShdw>
                </a:effectLst>
                <a:latin typeface="Tahoma" pitchFamily="34" charset="0"/>
              </a:rPr>
              <a:t>Subsistemas Finanzas</a:t>
            </a:r>
          </a:p>
          <a:p>
            <a:pPr algn="ctr">
              <a:defRPr/>
            </a:pPr>
            <a:endParaRPr lang="es-ES_tradnl" sz="1300" b="1" dirty="0">
              <a:solidFill>
                <a:srgbClr val="FFFFCC"/>
              </a:solidFill>
              <a:effectLst>
                <a:outerShdw blurRad="38100" dist="38100" dir="2700000" algn="tl">
                  <a:srgbClr val="000000"/>
                </a:outerShdw>
              </a:effectLst>
              <a:latin typeface="Tahoma" pitchFamily="34" charset="0"/>
            </a:endParaRPr>
          </a:p>
        </p:txBody>
      </p:sp>
      <p:sp>
        <p:nvSpPr>
          <p:cNvPr id="8" name="Rectangle 55"/>
          <p:cNvSpPr>
            <a:spLocks noChangeArrowheads="1"/>
          </p:cNvSpPr>
          <p:nvPr/>
        </p:nvSpPr>
        <p:spPr bwMode="auto">
          <a:xfrm>
            <a:off x="6045671" y="2099692"/>
            <a:ext cx="1371600" cy="6921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flatTx/>
          </a:bodyPr>
          <a:lstStyle/>
          <a:p>
            <a:pPr algn="ctr">
              <a:defRPr/>
            </a:pPr>
            <a:r>
              <a:rPr lang="es-ES_tradnl" sz="1300" b="1" dirty="0">
                <a:solidFill>
                  <a:srgbClr val="FFFFCC"/>
                </a:solidFill>
                <a:effectLst>
                  <a:outerShdw blurRad="38100" dist="38100" dir="2700000" algn="tl">
                    <a:srgbClr val="000000"/>
                  </a:outerShdw>
                </a:effectLst>
                <a:latin typeface="Tahoma" pitchFamily="34" charset="0"/>
              </a:rPr>
              <a:t>Subsistema</a:t>
            </a:r>
          </a:p>
          <a:p>
            <a:pPr algn="ctr">
              <a:defRPr/>
            </a:pPr>
            <a:r>
              <a:rPr lang="es-ES_tradnl" sz="1300" dirty="0">
                <a:solidFill>
                  <a:srgbClr val="FFFFCC"/>
                </a:solidFill>
                <a:effectLst>
                  <a:outerShdw blurRad="38100" dist="38100" dir="2700000" algn="tl">
                    <a:srgbClr val="000000"/>
                  </a:outerShdw>
                </a:effectLst>
                <a:latin typeface="Tahoma" pitchFamily="34" charset="0"/>
              </a:rPr>
              <a:t>Recursos</a:t>
            </a:r>
          </a:p>
          <a:p>
            <a:pPr algn="ctr">
              <a:defRPr/>
            </a:pPr>
            <a:r>
              <a:rPr lang="es-ES_tradnl" sz="1300" b="1" dirty="0">
                <a:solidFill>
                  <a:srgbClr val="FFFFCC"/>
                </a:solidFill>
                <a:effectLst>
                  <a:outerShdw blurRad="38100" dist="38100" dir="2700000" algn="tl">
                    <a:srgbClr val="000000"/>
                  </a:outerShdw>
                </a:effectLst>
                <a:latin typeface="Tahoma" pitchFamily="34" charset="0"/>
              </a:rPr>
              <a:t>Humanos</a:t>
            </a:r>
          </a:p>
        </p:txBody>
      </p:sp>
      <p:sp>
        <p:nvSpPr>
          <p:cNvPr id="9" name="Rectangle 56"/>
          <p:cNvSpPr>
            <a:spLocks noChangeArrowheads="1"/>
          </p:cNvSpPr>
          <p:nvPr/>
        </p:nvSpPr>
        <p:spPr bwMode="auto">
          <a:xfrm>
            <a:off x="3073871" y="2885504"/>
            <a:ext cx="1295400" cy="692150"/>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rPr>
              <a:t>Secretaría Académica y DGAE</a:t>
            </a:r>
            <a:endParaRPr lang="es-ES_tradnl" sz="1300" b="1" dirty="0">
              <a:solidFill>
                <a:srgbClr val="FFFFCC"/>
              </a:solidFill>
              <a:effectLst>
                <a:outerShdw blurRad="38100" dist="38100" dir="2700000" algn="tl">
                  <a:srgbClr val="000000"/>
                </a:outerShdw>
              </a:effectLst>
              <a:latin typeface="Tahoma" pitchFamily="34" charset="0"/>
              <a:cs typeface="+mn-cs"/>
            </a:endParaRPr>
          </a:p>
        </p:txBody>
      </p:sp>
      <p:sp>
        <p:nvSpPr>
          <p:cNvPr id="10" name="Rectangle 57"/>
          <p:cNvSpPr>
            <a:spLocks noChangeArrowheads="1"/>
          </p:cNvSpPr>
          <p:nvPr/>
        </p:nvSpPr>
        <p:spPr bwMode="auto">
          <a:xfrm>
            <a:off x="4521671" y="2885504"/>
            <a:ext cx="1371600" cy="692150"/>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a:spAutoFit/>
            <a:flatTx/>
          </a:bodyPr>
          <a:lstStyle/>
          <a:p>
            <a:pPr algn="ctr">
              <a:defRPr/>
            </a:pPr>
            <a:r>
              <a:rPr lang="es-ES_tradnl" sz="1300" b="1" dirty="0">
                <a:solidFill>
                  <a:srgbClr val="FFFFCC"/>
                </a:solidFill>
                <a:effectLst>
                  <a:outerShdw blurRad="38100" dist="38100" dir="2700000" algn="tl">
                    <a:srgbClr val="000000"/>
                  </a:outerShdw>
                </a:effectLst>
                <a:latin typeface="Tahoma" pitchFamily="34" charset="0"/>
                <a:cs typeface="+mn-cs"/>
              </a:rPr>
              <a:t>SAF</a:t>
            </a:r>
          </a:p>
          <a:p>
            <a:pPr algn="ctr">
              <a:defRPr/>
            </a:pPr>
            <a:r>
              <a:rPr lang="es-ES_tradnl" sz="1300" b="1" dirty="0">
                <a:solidFill>
                  <a:srgbClr val="FFFFCC"/>
                </a:solidFill>
                <a:effectLst>
                  <a:outerShdw blurRad="38100" dist="38100" dir="2700000" algn="tl">
                    <a:srgbClr val="000000"/>
                  </a:outerShdw>
                </a:effectLst>
                <a:latin typeface="Tahoma" pitchFamily="34" charset="0"/>
                <a:cs typeface="+mn-cs"/>
              </a:rPr>
              <a:t>DGRF</a:t>
            </a:r>
          </a:p>
          <a:p>
            <a:pPr algn="ctr">
              <a:defRPr/>
            </a:pPr>
            <a:r>
              <a:rPr lang="es-ES_tradnl" sz="1300" dirty="0">
                <a:solidFill>
                  <a:srgbClr val="FFFFCC"/>
                </a:solidFill>
                <a:effectLst>
                  <a:outerShdw blurRad="38100" dist="38100" dir="2700000" algn="tl">
                    <a:srgbClr val="000000"/>
                  </a:outerShdw>
                </a:effectLst>
                <a:latin typeface="Tahoma" pitchFamily="34" charset="0"/>
              </a:rPr>
              <a:t>DRM</a:t>
            </a:r>
            <a:endParaRPr lang="es-ES_tradnl" sz="1300" b="1" dirty="0">
              <a:solidFill>
                <a:srgbClr val="FFFFCC"/>
              </a:solidFill>
              <a:effectLst>
                <a:outerShdw blurRad="38100" dist="38100" dir="2700000" algn="tl">
                  <a:srgbClr val="000000"/>
                </a:outerShdw>
              </a:effectLst>
              <a:latin typeface="Tahoma" pitchFamily="34" charset="0"/>
              <a:cs typeface="+mn-cs"/>
            </a:endParaRPr>
          </a:p>
        </p:txBody>
      </p:sp>
      <p:sp>
        <p:nvSpPr>
          <p:cNvPr id="11" name="Rectangle 58"/>
          <p:cNvSpPr>
            <a:spLocks noChangeArrowheads="1"/>
          </p:cNvSpPr>
          <p:nvPr/>
        </p:nvSpPr>
        <p:spPr bwMode="auto">
          <a:xfrm>
            <a:off x="6045671" y="2839467"/>
            <a:ext cx="1371600" cy="692150"/>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a:spAutoFit/>
            <a:flatTx/>
          </a:bodyPr>
          <a:lstStyle/>
          <a:p>
            <a:pPr algn="ctr">
              <a:defRPr/>
            </a:pPr>
            <a:r>
              <a:rPr lang="es-ES_tradnl" sz="1300" b="1" dirty="0">
                <a:solidFill>
                  <a:srgbClr val="FFFFCC"/>
                </a:solidFill>
                <a:effectLst>
                  <a:outerShdw blurRad="38100" dist="38100" dir="2700000" algn="tl">
                    <a:srgbClr val="000000"/>
                  </a:outerShdw>
                </a:effectLst>
                <a:latin typeface="Tahoma" pitchFamily="34" charset="0"/>
                <a:cs typeface="+mn-cs"/>
              </a:rPr>
              <a:t>SAF</a:t>
            </a:r>
          </a:p>
          <a:p>
            <a:pPr algn="ctr">
              <a:defRPr/>
            </a:pPr>
            <a:r>
              <a:rPr lang="es-ES_tradnl" sz="1300" dirty="0">
                <a:solidFill>
                  <a:srgbClr val="FFFFCC"/>
                </a:solidFill>
                <a:effectLst>
                  <a:outerShdw blurRad="38100" dist="38100" dir="2700000" algn="tl">
                    <a:srgbClr val="000000"/>
                  </a:outerShdw>
                </a:effectLst>
                <a:latin typeface="Tahoma" pitchFamily="34" charset="0"/>
              </a:rPr>
              <a:t>DGRH</a:t>
            </a:r>
          </a:p>
          <a:p>
            <a:pPr algn="ctr">
              <a:defRPr/>
            </a:pPr>
            <a:endParaRPr lang="es-ES_tradnl" sz="1300" b="1" dirty="0">
              <a:solidFill>
                <a:srgbClr val="FFFFCC"/>
              </a:solidFill>
              <a:effectLst>
                <a:outerShdw blurRad="38100" dist="38100" dir="2700000" algn="tl">
                  <a:srgbClr val="000000"/>
                </a:outerShdw>
              </a:effectLst>
              <a:latin typeface="Tahoma" pitchFamily="34" charset="0"/>
              <a:cs typeface="+mn-cs"/>
            </a:endParaRPr>
          </a:p>
        </p:txBody>
      </p:sp>
      <p:sp>
        <p:nvSpPr>
          <p:cNvPr id="12" name="Rectangle 60"/>
          <p:cNvSpPr>
            <a:spLocks noChangeArrowheads="1"/>
          </p:cNvSpPr>
          <p:nvPr/>
        </p:nvSpPr>
        <p:spPr bwMode="auto">
          <a:xfrm>
            <a:off x="3078634" y="4955208"/>
            <a:ext cx="3767336" cy="292388"/>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wrap="square">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cs typeface="+mn-cs"/>
              </a:rPr>
              <a:t>Atención técnica a usuarios</a:t>
            </a:r>
          </a:p>
        </p:txBody>
      </p:sp>
      <p:sp>
        <p:nvSpPr>
          <p:cNvPr id="13" name="Rectangle 61"/>
          <p:cNvSpPr>
            <a:spLocks noChangeArrowheads="1"/>
          </p:cNvSpPr>
          <p:nvPr/>
        </p:nvSpPr>
        <p:spPr bwMode="auto">
          <a:xfrm>
            <a:off x="3078634" y="5260563"/>
            <a:ext cx="3767336" cy="292388"/>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wrap="square">
            <a:spAutoFit/>
            <a:flatTx/>
          </a:bodyPr>
          <a:lstStyle/>
          <a:p>
            <a:pPr algn="ctr">
              <a:defRPr/>
            </a:pPr>
            <a:r>
              <a:rPr lang="es-ES_tradnl" sz="1300" dirty="0" err="1">
                <a:solidFill>
                  <a:srgbClr val="FFFFCC"/>
                </a:solidFill>
                <a:effectLst>
                  <a:outerShdw blurRad="38100" dist="38100" dir="2700000" algn="tl">
                    <a:srgbClr val="000000"/>
                  </a:outerShdw>
                </a:effectLst>
                <a:latin typeface="Tahoma" pitchFamily="34" charset="0"/>
              </a:rPr>
              <a:t>Mantto</a:t>
            </a:r>
            <a:r>
              <a:rPr lang="es-ES_tradnl" sz="1300" dirty="0">
                <a:solidFill>
                  <a:srgbClr val="FFFFCC"/>
                </a:solidFill>
                <a:effectLst>
                  <a:outerShdw blurRad="38100" dist="38100" dir="2700000" algn="tl">
                    <a:srgbClr val="000000"/>
                  </a:outerShdw>
                </a:effectLst>
                <a:latin typeface="Tahoma" pitchFamily="34" charset="0"/>
              </a:rPr>
              <a:t>. y desarrollo de nueva funcionalidad</a:t>
            </a:r>
            <a:endParaRPr lang="es-ES_tradnl" sz="1300" b="1" dirty="0">
              <a:solidFill>
                <a:srgbClr val="FFFFCC"/>
              </a:solidFill>
              <a:effectLst>
                <a:outerShdw blurRad="38100" dist="38100" dir="2700000" algn="tl">
                  <a:srgbClr val="000000"/>
                </a:outerShdw>
              </a:effectLst>
              <a:latin typeface="Tahoma" pitchFamily="34" charset="0"/>
              <a:cs typeface="+mn-cs"/>
            </a:endParaRPr>
          </a:p>
        </p:txBody>
      </p:sp>
      <p:sp>
        <p:nvSpPr>
          <p:cNvPr id="14" name="Rectangle 62"/>
          <p:cNvSpPr>
            <a:spLocks noChangeArrowheads="1"/>
          </p:cNvSpPr>
          <p:nvPr/>
        </p:nvSpPr>
        <p:spPr bwMode="auto">
          <a:xfrm>
            <a:off x="3078634" y="5564808"/>
            <a:ext cx="3767336" cy="292388"/>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wrap="square">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rPr>
              <a:t>Administración de infraestructura tecnológica</a:t>
            </a:r>
            <a:endParaRPr lang="es-ES_tradnl" sz="1300" b="1" dirty="0">
              <a:solidFill>
                <a:srgbClr val="FFFFCC"/>
              </a:solidFill>
              <a:effectLst>
                <a:outerShdw blurRad="38100" dist="38100" dir="2700000" algn="tl">
                  <a:srgbClr val="000000"/>
                </a:outerShdw>
              </a:effectLst>
              <a:latin typeface="Tahoma" pitchFamily="34" charset="0"/>
              <a:cs typeface="+mn-cs"/>
            </a:endParaRPr>
          </a:p>
        </p:txBody>
      </p:sp>
      <p:sp>
        <p:nvSpPr>
          <p:cNvPr id="15" name="Rectangle 63"/>
          <p:cNvSpPr>
            <a:spLocks noChangeArrowheads="1"/>
          </p:cNvSpPr>
          <p:nvPr/>
        </p:nvSpPr>
        <p:spPr bwMode="auto">
          <a:xfrm>
            <a:off x="3078634" y="5869608"/>
            <a:ext cx="3767336" cy="292388"/>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wrap="square">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cs typeface="+mn-cs"/>
              </a:rPr>
              <a:t>Infraestructura de cómputo (servidores)</a:t>
            </a:r>
          </a:p>
        </p:txBody>
      </p:sp>
      <p:sp>
        <p:nvSpPr>
          <p:cNvPr id="16" name="Rectangle 64"/>
          <p:cNvSpPr>
            <a:spLocks noChangeArrowheads="1"/>
          </p:cNvSpPr>
          <p:nvPr/>
        </p:nvSpPr>
        <p:spPr bwMode="auto">
          <a:xfrm>
            <a:off x="3078634" y="6174408"/>
            <a:ext cx="3767336" cy="292388"/>
          </a:xfrm>
          <a:prstGeom prst="rect">
            <a:avLst/>
          </a:prstGeom>
          <a:gradFill rotWithShape="1">
            <a:gsLst>
              <a:gs pos="0">
                <a:srgbClr val="3354A9">
                  <a:gamma/>
                  <a:shade val="46275"/>
                  <a:invGamma/>
                </a:srgbClr>
              </a:gs>
              <a:gs pos="50000">
                <a:srgbClr val="3354A9"/>
              </a:gs>
              <a:gs pos="100000">
                <a:srgbClr val="3354A9">
                  <a:gamma/>
                  <a:shade val="46275"/>
                  <a:invGamma/>
                </a:srgbClr>
              </a:gs>
            </a:gsLst>
            <a:lin ang="0" scaled="1"/>
          </a:gradFill>
          <a:ln w="9525" algn="ctr">
            <a:miter lim="800000"/>
            <a:headEnd/>
            <a:tailEnd/>
          </a:ln>
          <a:effectLst/>
          <a:scene3d>
            <a:camera prst="legacyObliqueTopRight"/>
            <a:lightRig rig="legacyFlat3" dir="b"/>
          </a:scene3d>
          <a:sp3d extrusionH="100000" prstMaterial="legacyMatte">
            <a:bevelT w="13500" h="13500" prst="angle"/>
            <a:bevelB w="13500" h="13500" prst="angle"/>
            <a:extrusionClr>
              <a:srgbClr val="3354A9"/>
            </a:extrusionClr>
          </a:sp3d>
        </p:spPr>
        <p:txBody>
          <a:bodyPr wrap="square">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cs typeface="+mn-cs"/>
              </a:rPr>
              <a:t>Infraestructura de red</a:t>
            </a:r>
          </a:p>
        </p:txBody>
      </p:sp>
      <p:sp>
        <p:nvSpPr>
          <p:cNvPr id="17" name="AutoShape 65"/>
          <p:cNvSpPr>
            <a:spLocks noChangeArrowheads="1"/>
          </p:cNvSpPr>
          <p:nvPr/>
        </p:nvSpPr>
        <p:spPr bwMode="auto">
          <a:xfrm rot="5400000">
            <a:off x="3594572" y="3574480"/>
            <a:ext cx="255587"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18" name="AutoShape 66"/>
          <p:cNvSpPr>
            <a:spLocks noChangeArrowheads="1"/>
          </p:cNvSpPr>
          <p:nvPr/>
        </p:nvSpPr>
        <p:spPr bwMode="auto">
          <a:xfrm rot="5400000">
            <a:off x="5080472" y="3574480"/>
            <a:ext cx="255587"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19" name="AutoShape 67"/>
          <p:cNvSpPr>
            <a:spLocks noChangeArrowheads="1"/>
          </p:cNvSpPr>
          <p:nvPr/>
        </p:nvSpPr>
        <p:spPr bwMode="auto">
          <a:xfrm rot="5400000">
            <a:off x="6604472" y="3574480"/>
            <a:ext cx="255587"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20" name="AutoShape 68"/>
          <p:cNvSpPr>
            <a:spLocks noChangeArrowheads="1"/>
          </p:cNvSpPr>
          <p:nvPr/>
        </p:nvSpPr>
        <p:spPr bwMode="auto">
          <a:xfrm rot="5400000">
            <a:off x="3594571" y="4604767"/>
            <a:ext cx="255588"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21" name="AutoShape 69"/>
          <p:cNvSpPr>
            <a:spLocks noChangeArrowheads="1"/>
          </p:cNvSpPr>
          <p:nvPr/>
        </p:nvSpPr>
        <p:spPr bwMode="auto">
          <a:xfrm rot="5400000">
            <a:off x="5080471" y="4604767"/>
            <a:ext cx="255588"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22" name="AutoShape 70"/>
          <p:cNvSpPr>
            <a:spLocks noChangeArrowheads="1"/>
          </p:cNvSpPr>
          <p:nvPr/>
        </p:nvSpPr>
        <p:spPr bwMode="auto">
          <a:xfrm rot="5400000">
            <a:off x="6604471" y="4604767"/>
            <a:ext cx="255588" cy="322262"/>
          </a:xfrm>
          <a:prstGeom prst="leftRightArrow">
            <a:avLst>
              <a:gd name="adj1" fmla="val 50000"/>
              <a:gd name="adj2" fmla="val 20000"/>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chemeClr val="folHlink"/>
            </a:extrusionClr>
          </a:sp3d>
        </p:spPr>
        <p:txBody>
          <a:bodyPr wrap="none" anchor="ctr">
            <a:flatTx/>
          </a:bodyPr>
          <a:lstStyle/>
          <a:p>
            <a:pPr>
              <a:defRPr/>
            </a:pPr>
            <a:endParaRPr lang="es-MX">
              <a:cs typeface="+mn-cs"/>
            </a:endParaRPr>
          </a:p>
        </p:txBody>
      </p:sp>
      <p:sp>
        <p:nvSpPr>
          <p:cNvPr id="23" name="Rectangle 59"/>
          <p:cNvSpPr>
            <a:spLocks noChangeArrowheads="1"/>
          </p:cNvSpPr>
          <p:nvPr/>
        </p:nvSpPr>
        <p:spPr bwMode="auto">
          <a:xfrm>
            <a:off x="3078634" y="4269036"/>
            <a:ext cx="3767336" cy="2923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spAutoFit/>
            <a:flatTx/>
          </a:bodyPr>
          <a:lstStyle/>
          <a:p>
            <a:pPr algn="ctr">
              <a:defRPr/>
            </a:pPr>
            <a:r>
              <a:rPr lang="es-ES_tradnl" sz="1300" dirty="0">
                <a:solidFill>
                  <a:srgbClr val="FFFFCC"/>
                </a:solidFill>
                <a:effectLst>
                  <a:outerShdw blurRad="38100" dist="38100" dir="2700000" algn="tl">
                    <a:srgbClr val="000000"/>
                  </a:outerShdw>
                </a:effectLst>
                <a:latin typeface="Tahoma" pitchFamily="34" charset="0"/>
              </a:rPr>
              <a:t>Coordinación del SIIU</a:t>
            </a:r>
          </a:p>
        </p:txBody>
      </p:sp>
      <p:sp>
        <p:nvSpPr>
          <p:cNvPr id="24" name="Rectangle 59"/>
          <p:cNvSpPr>
            <a:spLocks noChangeArrowheads="1"/>
          </p:cNvSpPr>
          <p:nvPr/>
        </p:nvSpPr>
        <p:spPr bwMode="auto">
          <a:xfrm>
            <a:off x="6629946" y="4938674"/>
            <a:ext cx="792088" cy="1292662"/>
          </a:xfrm>
          <a:prstGeom prst="rect">
            <a:avLst/>
          </a:prstGeom>
          <a:gradFill>
            <a:gsLst>
              <a:gs pos="0">
                <a:srgbClr val="004160"/>
              </a:gs>
              <a:gs pos="100000">
                <a:srgbClr val="004160">
                  <a:gamma/>
                  <a:shade val="46275"/>
                  <a:invGamma/>
                </a:srgbClr>
              </a:gs>
            </a:gsLst>
            <a:lin ang="5400000" scaled="1"/>
          </a:gradFill>
          <a:ln w="9525" algn="ctr">
            <a:miter lim="800000"/>
            <a:headEnd/>
            <a:tailEnd/>
          </a:ln>
          <a:effectLst/>
          <a:scene3d>
            <a:camera prst="legacyObliqueTopRight"/>
            <a:lightRig rig="legacyFlat3" dir="b"/>
          </a:scene3d>
          <a:sp3d extrusionH="63500" prstMaterial="legacyMatte">
            <a:bevelT w="13500" h="13500" prst="angle"/>
            <a:bevelB w="13500" h="13500" prst="angle"/>
            <a:extrusionClr>
              <a:srgbClr val="004160"/>
            </a:extrusionClr>
          </a:sp3d>
        </p:spPr>
        <p:txBody>
          <a:bodyPr wrap="square">
            <a:spAutoFit/>
            <a:flatTx/>
          </a:bodyPr>
          <a:lstStyle/>
          <a:p>
            <a:pPr algn="ctr">
              <a:defRPr/>
            </a:pPr>
            <a:endParaRPr lang="es-ES_tradnl" sz="1300" b="1" dirty="0">
              <a:solidFill>
                <a:srgbClr val="FFFF66"/>
              </a:solidFill>
              <a:effectLst>
                <a:outerShdw blurRad="38100" dist="38100" dir="2700000" algn="tl">
                  <a:srgbClr val="000000"/>
                </a:outerShdw>
              </a:effectLst>
              <a:latin typeface="Tahoma" pitchFamily="34" charset="0"/>
              <a:cs typeface="+mn-cs"/>
            </a:endParaRPr>
          </a:p>
          <a:p>
            <a:pPr algn="ctr">
              <a:defRPr/>
            </a:pPr>
            <a:endParaRPr lang="es-ES_tradnl" sz="1300" b="1" dirty="0">
              <a:solidFill>
                <a:srgbClr val="FFFF66"/>
              </a:solidFill>
              <a:effectLst>
                <a:outerShdw blurRad="38100" dist="38100" dir="2700000" algn="tl">
                  <a:srgbClr val="000000"/>
                </a:outerShdw>
              </a:effectLst>
              <a:latin typeface="Tahoma" pitchFamily="34" charset="0"/>
              <a:cs typeface="+mn-cs"/>
            </a:endParaRPr>
          </a:p>
          <a:p>
            <a:pPr algn="ctr">
              <a:defRPr/>
            </a:pPr>
            <a:r>
              <a:rPr lang="es-ES_tradnl" sz="1300" b="1" dirty="0">
                <a:solidFill>
                  <a:srgbClr val="FFFF66"/>
                </a:solidFill>
                <a:effectLst>
                  <a:outerShdw blurRad="38100" dist="38100" dir="2700000" algn="tl">
                    <a:srgbClr val="000000"/>
                  </a:outerShdw>
                </a:effectLst>
                <a:latin typeface="Tahoma" pitchFamily="34" charset="0"/>
                <a:cs typeface="+mn-cs"/>
              </a:rPr>
              <a:t>DSIA</a:t>
            </a:r>
          </a:p>
          <a:p>
            <a:pPr algn="ctr">
              <a:defRPr/>
            </a:pPr>
            <a:endParaRPr lang="es-ES_tradnl" sz="1300" b="1" dirty="0">
              <a:solidFill>
                <a:srgbClr val="FFFF66"/>
              </a:solidFill>
              <a:effectLst>
                <a:outerShdw blurRad="38100" dist="38100" dir="2700000" algn="tl">
                  <a:srgbClr val="000000"/>
                </a:outerShdw>
              </a:effectLst>
              <a:latin typeface="Tahoma" pitchFamily="34" charset="0"/>
              <a:cs typeface="+mn-cs"/>
            </a:endParaRPr>
          </a:p>
          <a:p>
            <a:pPr algn="ctr">
              <a:defRPr/>
            </a:pPr>
            <a:endParaRPr lang="es-ES_tradnl" sz="1300" b="1" dirty="0">
              <a:solidFill>
                <a:srgbClr val="FFFF66"/>
              </a:solidFill>
              <a:effectLst>
                <a:outerShdw blurRad="38100" dist="38100" dir="2700000" algn="tl">
                  <a:srgbClr val="000000"/>
                </a:outerShdw>
              </a:effectLst>
              <a:latin typeface="Tahoma" pitchFamily="34" charset="0"/>
              <a:cs typeface="+mn-cs"/>
            </a:endParaRPr>
          </a:p>
          <a:p>
            <a:pPr algn="ctr">
              <a:defRPr/>
            </a:pPr>
            <a:endParaRPr lang="es-ES_tradnl" sz="1300" b="1" dirty="0">
              <a:solidFill>
                <a:srgbClr val="FFFF66"/>
              </a:solidFill>
              <a:effectLst>
                <a:outerShdw blurRad="38100" dist="38100" dir="2700000" algn="tl">
                  <a:srgbClr val="000000"/>
                </a:outerShdw>
              </a:effectLst>
              <a:latin typeface="Tahoma" pitchFamily="34" charset="0"/>
              <a:cs typeface="+mn-cs"/>
            </a:endParaRPr>
          </a:p>
        </p:txBody>
      </p:sp>
      <p:sp>
        <p:nvSpPr>
          <p:cNvPr id="25" name="Rectangle 59"/>
          <p:cNvSpPr>
            <a:spLocks noChangeArrowheads="1"/>
          </p:cNvSpPr>
          <p:nvPr/>
        </p:nvSpPr>
        <p:spPr bwMode="auto">
          <a:xfrm>
            <a:off x="6629946" y="6172028"/>
            <a:ext cx="791964" cy="292388"/>
          </a:xfrm>
          <a:prstGeom prst="rect">
            <a:avLst/>
          </a:prstGeom>
          <a:gradFill>
            <a:gsLst>
              <a:gs pos="0">
                <a:srgbClr val="004160"/>
              </a:gs>
              <a:gs pos="100000">
                <a:srgbClr val="004160">
                  <a:gamma/>
                  <a:shade val="46275"/>
                  <a:invGamma/>
                </a:srgbClr>
              </a:gs>
            </a:gsLst>
            <a:lin ang="5400000" scaled="1"/>
          </a:gradFill>
          <a:ln w="9525" algn="ctr">
            <a:miter lim="800000"/>
            <a:headEnd/>
            <a:tailEnd/>
          </a:ln>
          <a:effectLst/>
          <a:scene3d>
            <a:camera prst="legacyObliqueTopRight"/>
            <a:lightRig rig="legacyFlat3" dir="b"/>
          </a:scene3d>
          <a:sp3d extrusionH="63500" prstMaterial="legacyMatte">
            <a:bevelT w="13500" h="13500" prst="angle"/>
            <a:bevelB w="13500" h="13500" prst="angle"/>
            <a:extrusionClr>
              <a:srgbClr val="004160"/>
            </a:extrusionClr>
          </a:sp3d>
        </p:spPr>
        <p:txBody>
          <a:bodyPr wrap="square">
            <a:spAutoFit/>
            <a:flatTx/>
          </a:bodyPr>
          <a:lstStyle/>
          <a:p>
            <a:pPr algn="ctr">
              <a:defRPr/>
            </a:pPr>
            <a:r>
              <a:rPr lang="es-ES_tradnl" sz="1300" b="1" dirty="0">
                <a:solidFill>
                  <a:srgbClr val="FFFF66"/>
                </a:solidFill>
                <a:effectLst>
                  <a:outerShdw blurRad="38100" dist="38100" dir="2700000" algn="tl">
                    <a:srgbClr val="000000"/>
                  </a:outerShdw>
                </a:effectLst>
                <a:latin typeface="Tahoma" pitchFamily="34" charset="0"/>
                <a:cs typeface="+mn-cs"/>
              </a:rPr>
              <a:t>DSRIT</a:t>
            </a:r>
          </a:p>
        </p:txBody>
      </p:sp>
      <p:sp>
        <p:nvSpPr>
          <p:cNvPr id="26" name="Rectangle 59"/>
          <p:cNvSpPr>
            <a:spLocks noChangeArrowheads="1"/>
          </p:cNvSpPr>
          <p:nvPr/>
        </p:nvSpPr>
        <p:spPr bwMode="auto">
          <a:xfrm>
            <a:off x="6557938" y="4249758"/>
            <a:ext cx="864096" cy="307777"/>
          </a:xfrm>
          <a:prstGeom prst="rect">
            <a:avLst/>
          </a:prstGeom>
          <a:gradFill>
            <a:gsLst>
              <a:gs pos="0">
                <a:srgbClr val="004160"/>
              </a:gs>
              <a:gs pos="100000">
                <a:srgbClr val="004160">
                  <a:gamma/>
                  <a:shade val="46275"/>
                  <a:invGamma/>
                </a:srgbClr>
              </a:gs>
            </a:gsLst>
            <a:lin ang="5400000" scaled="1"/>
          </a:gradFill>
          <a:ln w="9525" algn="ctr">
            <a:miter lim="800000"/>
            <a:headEnd/>
            <a:tailEnd/>
          </a:ln>
          <a:effectLst/>
          <a:scene3d>
            <a:camera prst="legacyObliqueTopRight"/>
            <a:lightRig rig="legacyFlat3" dir="b"/>
          </a:scene3d>
          <a:sp3d extrusionH="63500" prstMaterial="legacyMatte">
            <a:bevelT w="13500" h="13500" prst="angle"/>
            <a:bevelB w="13500" h="13500" prst="angle"/>
            <a:extrusionClr>
              <a:srgbClr val="004160"/>
            </a:extrusionClr>
          </a:sp3d>
        </p:spPr>
        <p:txBody>
          <a:bodyPr wrap="square">
            <a:spAutoFit/>
            <a:flatTx/>
          </a:bodyPr>
          <a:lstStyle/>
          <a:p>
            <a:pPr algn="ctr">
              <a:defRPr/>
            </a:pPr>
            <a:r>
              <a:rPr lang="es-ES_tradnl" sz="1400" b="1" dirty="0">
                <a:solidFill>
                  <a:srgbClr val="FFFF66"/>
                </a:solidFill>
                <a:effectLst>
                  <a:outerShdw blurRad="38100" dist="38100" dir="2700000" algn="tl">
                    <a:srgbClr val="000000"/>
                  </a:outerShdw>
                </a:effectLst>
                <a:latin typeface="Tahoma" pitchFamily="34" charset="0"/>
                <a:cs typeface="+mn-cs"/>
              </a:rPr>
              <a:t>USIIU</a:t>
            </a:r>
          </a:p>
        </p:txBody>
      </p:sp>
    </p:spTree>
    <p:extLst>
      <p:ext uri="{BB962C8B-B14F-4D97-AF65-F5344CB8AC3E}">
        <p14:creationId xmlns:p14="http://schemas.microsoft.com/office/powerpoint/2010/main" val="15635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bwMode="auto">
          <a:xfrm>
            <a:off x="186191" y="72157"/>
            <a:ext cx="7356939"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1017588" rtl="0" eaLnBrk="1" fontAlgn="base" hangingPunct="1">
              <a:spcBef>
                <a:spcPct val="0"/>
              </a:spcBef>
              <a:spcAft>
                <a:spcPct val="0"/>
              </a:spcAft>
              <a:defRPr sz="2800" b="0" kern="1200">
                <a:solidFill>
                  <a:schemeClr val="tx1"/>
                </a:solidFill>
                <a:latin typeface="Gill Sans MT" pitchFamily="34" charset="0"/>
                <a:ea typeface="+mj-ea"/>
                <a:cs typeface="+mj-cs"/>
              </a:defRPr>
            </a:lvl1pPr>
            <a:lvl2pPr algn="l" defTabSz="1017588" rtl="0" eaLnBrk="1" fontAlgn="base" hangingPunct="1">
              <a:spcBef>
                <a:spcPct val="0"/>
              </a:spcBef>
              <a:spcAft>
                <a:spcPct val="0"/>
              </a:spcAft>
              <a:defRPr sz="2000" b="1">
                <a:solidFill>
                  <a:srgbClr val="404040"/>
                </a:solidFill>
                <a:latin typeface="Gill Sans MT" pitchFamily="34" charset="0"/>
              </a:defRPr>
            </a:lvl2pPr>
            <a:lvl3pPr algn="l" defTabSz="1017588" rtl="0" eaLnBrk="1" fontAlgn="base" hangingPunct="1">
              <a:spcBef>
                <a:spcPct val="0"/>
              </a:spcBef>
              <a:spcAft>
                <a:spcPct val="0"/>
              </a:spcAft>
              <a:defRPr sz="2000" b="1">
                <a:solidFill>
                  <a:srgbClr val="404040"/>
                </a:solidFill>
                <a:latin typeface="Gill Sans MT" pitchFamily="34" charset="0"/>
              </a:defRPr>
            </a:lvl3pPr>
            <a:lvl4pPr algn="l" defTabSz="1017588" rtl="0" eaLnBrk="1" fontAlgn="base" hangingPunct="1">
              <a:spcBef>
                <a:spcPct val="0"/>
              </a:spcBef>
              <a:spcAft>
                <a:spcPct val="0"/>
              </a:spcAft>
              <a:defRPr sz="2000" b="1">
                <a:solidFill>
                  <a:srgbClr val="404040"/>
                </a:solidFill>
                <a:latin typeface="Gill Sans MT" pitchFamily="34" charset="0"/>
              </a:defRPr>
            </a:lvl4pPr>
            <a:lvl5pPr algn="l" defTabSz="1017588" rtl="0" eaLnBrk="1" fontAlgn="base" hangingPunct="1">
              <a:spcBef>
                <a:spcPct val="0"/>
              </a:spcBef>
              <a:spcAft>
                <a:spcPct val="0"/>
              </a:spcAft>
              <a:defRPr sz="2000" b="1">
                <a:solidFill>
                  <a:srgbClr val="404040"/>
                </a:solidFill>
                <a:latin typeface="Gill Sans MT" pitchFamily="34" charset="0"/>
              </a:defRPr>
            </a:lvl5pPr>
            <a:lvl6pPr marL="457200" algn="ctr" defTabSz="1017588" rtl="0" eaLnBrk="1" fontAlgn="base" hangingPunct="1">
              <a:spcBef>
                <a:spcPct val="0"/>
              </a:spcBef>
              <a:spcAft>
                <a:spcPct val="0"/>
              </a:spcAft>
              <a:defRPr sz="4900">
                <a:solidFill>
                  <a:schemeClr val="tx1"/>
                </a:solidFill>
                <a:latin typeface="Calibri" pitchFamily="34" charset="0"/>
              </a:defRPr>
            </a:lvl6pPr>
            <a:lvl7pPr marL="914400" algn="ctr" defTabSz="1017588" rtl="0" eaLnBrk="1" fontAlgn="base" hangingPunct="1">
              <a:spcBef>
                <a:spcPct val="0"/>
              </a:spcBef>
              <a:spcAft>
                <a:spcPct val="0"/>
              </a:spcAft>
              <a:defRPr sz="4900">
                <a:solidFill>
                  <a:schemeClr val="tx1"/>
                </a:solidFill>
                <a:latin typeface="Calibri" pitchFamily="34" charset="0"/>
              </a:defRPr>
            </a:lvl7pPr>
            <a:lvl8pPr marL="1371600" algn="ctr" defTabSz="1017588" rtl="0" eaLnBrk="1" fontAlgn="base" hangingPunct="1">
              <a:spcBef>
                <a:spcPct val="0"/>
              </a:spcBef>
              <a:spcAft>
                <a:spcPct val="0"/>
              </a:spcAft>
              <a:defRPr sz="4900">
                <a:solidFill>
                  <a:schemeClr val="tx1"/>
                </a:solidFill>
                <a:latin typeface="Calibri" pitchFamily="34" charset="0"/>
              </a:defRPr>
            </a:lvl8pPr>
            <a:lvl9pPr marL="1828800" algn="ctr" defTabSz="1017588" rtl="0" eaLnBrk="1" fontAlgn="base" hangingPunct="1">
              <a:spcBef>
                <a:spcPct val="0"/>
              </a:spcBef>
              <a:spcAft>
                <a:spcPct val="0"/>
              </a:spcAft>
              <a:defRPr sz="4900">
                <a:solidFill>
                  <a:schemeClr val="tx1"/>
                </a:solidFill>
                <a:latin typeface="Calibri" pitchFamily="34" charset="0"/>
              </a:defRPr>
            </a:lvl9pPr>
          </a:lstStyle>
          <a:p>
            <a:r>
              <a:rPr lang="es-MX" sz="3000" b="1" dirty="0">
                <a:ea typeface="Arial Hebrew" charset="-79"/>
                <a:cs typeface="Arial Hebrew" charset="-79"/>
              </a:rPr>
              <a:t>Interacción de SIIU con otros sistemas</a:t>
            </a:r>
          </a:p>
        </p:txBody>
      </p:sp>
      <p:pic>
        <p:nvPicPr>
          <p:cNvPr id="6" name="Picture 43" descr="NetworkProblemswhite"/>
          <p:cNvPicPr>
            <a:picLocks noChangeAspect="1" noChangeArrowheads="1"/>
          </p:cNvPicPr>
          <p:nvPr/>
        </p:nvPicPr>
        <p:blipFill>
          <a:blip r:embed="rId3" cstate="print"/>
          <a:srcRect/>
          <a:stretch>
            <a:fillRect/>
          </a:stretch>
        </p:blipFill>
        <p:spPr bwMode="auto">
          <a:xfrm>
            <a:off x="5742887" y="965338"/>
            <a:ext cx="1376362" cy="1219200"/>
          </a:xfrm>
          <a:prstGeom prst="rect">
            <a:avLst/>
          </a:prstGeom>
          <a:noFill/>
          <a:ln w="28575">
            <a:noFill/>
            <a:miter lim="800000"/>
            <a:headEnd/>
            <a:tailEnd/>
          </a:ln>
        </p:spPr>
      </p:pic>
      <p:graphicFrame>
        <p:nvGraphicFramePr>
          <p:cNvPr id="7" name="Object 2"/>
          <p:cNvGraphicFramePr>
            <a:graphicFrameLocks noChangeAspect="1"/>
          </p:cNvGraphicFramePr>
          <p:nvPr>
            <p:extLst/>
          </p:nvPr>
        </p:nvGraphicFramePr>
        <p:xfrm>
          <a:off x="130373" y="1506819"/>
          <a:ext cx="4572000" cy="3924300"/>
        </p:xfrm>
        <a:graphic>
          <a:graphicData uri="http://schemas.openxmlformats.org/presentationml/2006/ole">
            <mc:AlternateContent xmlns:mc="http://schemas.openxmlformats.org/markup-compatibility/2006">
              <mc:Choice xmlns:v="urn:schemas-microsoft-com:vml" Requires="v">
                <p:oleObj spid="_x0000_s4138" name="Imagen de mapa de bits" r:id="rId4" imgW="4038095" imgH="3467584" progId="PBrush">
                  <p:embed/>
                </p:oleObj>
              </mc:Choice>
              <mc:Fallback>
                <p:oleObj name="Imagen de mapa de bits" r:id="rId4" imgW="4038095" imgH="3467584" progId="PBrush">
                  <p:embed/>
                  <p:pic>
                    <p:nvPicPr>
                      <p:cNvPr id="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3" y="1506819"/>
                        <a:ext cx="45720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ChangeAspect="1"/>
          </p:cNvGraphicFramePr>
          <p:nvPr>
            <p:extLst/>
          </p:nvPr>
        </p:nvGraphicFramePr>
        <p:xfrm>
          <a:off x="4649800" y="2561480"/>
          <a:ext cx="515938" cy="762000"/>
        </p:xfrm>
        <a:graphic>
          <a:graphicData uri="http://schemas.openxmlformats.org/presentationml/2006/ole">
            <mc:AlternateContent xmlns:mc="http://schemas.openxmlformats.org/markup-compatibility/2006">
              <mc:Choice xmlns:v="urn:schemas-microsoft-com:vml" Requires="v">
                <p:oleObj spid="_x0000_s4139" name="Imagen de mapa de bits" r:id="rId6" imgW="923810" imgH="961905" progId="PBrush">
                  <p:embed/>
                </p:oleObj>
              </mc:Choice>
              <mc:Fallback>
                <p:oleObj name="Imagen de mapa de bits" r:id="rId6" imgW="923810" imgH="961905" progId="PBrush">
                  <p:embed/>
                  <p:pic>
                    <p:nvPicPr>
                      <p:cNvPr id="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800" y="2561480"/>
                        <a:ext cx="5159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4"/>
          <p:cNvGraphicFramePr>
            <a:graphicFrameLocks noChangeAspect="1"/>
          </p:cNvGraphicFramePr>
          <p:nvPr>
            <p:extLst/>
          </p:nvPr>
        </p:nvGraphicFramePr>
        <p:xfrm>
          <a:off x="2860370" y="2232053"/>
          <a:ext cx="666750" cy="600075"/>
        </p:xfrm>
        <a:graphic>
          <a:graphicData uri="http://schemas.openxmlformats.org/presentationml/2006/ole">
            <mc:AlternateContent xmlns:mc="http://schemas.openxmlformats.org/markup-compatibility/2006">
              <mc:Choice xmlns:v="urn:schemas-microsoft-com:vml" Requires="v">
                <p:oleObj spid="_x0000_s4140" name="Imagen de mapa de bits" r:id="rId8" imgW="971686" imgH="876190" progId="PBrush">
                  <p:embed/>
                </p:oleObj>
              </mc:Choice>
              <mc:Fallback>
                <p:oleObj name="Imagen de mapa de bits" r:id="rId8" imgW="971686" imgH="876190" progId="PBrush">
                  <p:embed/>
                  <p:pic>
                    <p:nvPicPr>
                      <p:cNvPr id="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0370" y="2232053"/>
                        <a:ext cx="6667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35"/>
          <p:cNvSpPr txBox="1">
            <a:spLocks noChangeArrowheads="1"/>
          </p:cNvSpPr>
          <p:nvPr/>
        </p:nvSpPr>
        <p:spPr bwMode="auto">
          <a:xfrm>
            <a:off x="4242122" y="2191593"/>
            <a:ext cx="1447800" cy="369887"/>
          </a:xfrm>
          <a:prstGeom prst="rect">
            <a:avLst/>
          </a:prstGeom>
          <a:noFill/>
          <a:ln w="9525">
            <a:noFill/>
            <a:miter lim="800000"/>
            <a:headEnd/>
            <a:tailEnd/>
          </a:ln>
        </p:spPr>
        <p:txBody>
          <a:bodyPr>
            <a:spAutoFit/>
          </a:bodyPr>
          <a:lstStyle/>
          <a:p>
            <a:pPr algn="ctr">
              <a:spcBef>
                <a:spcPct val="50000"/>
              </a:spcBef>
            </a:pPr>
            <a:r>
              <a:rPr lang="es-ES" sz="1800" b="1">
                <a:latin typeface="Gill Sans MT" panose="020B0502020104020203" pitchFamily="34" charset="0"/>
              </a:rPr>
              <a:t>SIIU</a:t>
            </a:r>
          </a:p>
        </p:txBody>
      </p:sp>
      <p:sp>
        <p:nvSpPr>
          <p:cNvPr id="11" name="Text Box 42"/>
          <p:cNvSpPr txBox="1">
            <a:spLocks noChangeArrowheads="1"/>
          </p:cNvSpPr>
          <p:nvPr/>
        </p:nvSpPr>
        <p:spPr bwMode="auto">
          <a:xfrm>
            <a:off x="5796840" y="2131614"/>
            <a:ext cx="1804988" cy="519113"/>
          </a:xfrm>
          <a:prstGeom prst="rect">
            <a:avLst/>
          </a:prstGeom>
          <a:noFill/>
          <a:ln w="9525">
            <a:noFill/>
            <a:miter lim="800000"/>
            <a:headEnd/>
            <a:tailEnd/>
          </a:ln>
          <a:effectLst/>
        </p:spPr>
        <p:txBody>
          <a:bodyPr>
            <a:spAutoFit/>
          </a:bodyPr>
          <a:lstStyle/>
          <a:p>
            <a:pPr>
              <a:spcBef>
                <a:spcPct val="50000"/>
              </a:spcBef>
              <a:defRPr/>
            </a:pPr>
            <a:r>
              <a:rPr lang="es-ES" sz="2800" b="1" dirty="0">
                <a:effectLst>
                  <a:outerShdw blurRad="38100" dist="38100" dir="2700000" algn="tl">
                    <a:srgbClr val="C0C0C0"/>
                  </a:outerShdw>
                </a:effectLst>
                <a:latin typeface="Gill Sans MT" panose="020B0502020104020203" pitchFamily="34" charset="0"/>
              </a:rPr>
              <a:t>Internet</a:t>
            </a:r>
          </a:p>
        </p:txBody>
      </p:sp>
      <p:grpSp>
        <p:nvGrpSpPr>
          <p:cNvPr id="12" name="Group 51"/>
          <p:cNvGrpSpPr>
            <a:grpSpLocks/>
          </p:cNvGrpSpPr>
          <p:nvPr/>
        </p:nvGrpSpPr>
        <p:grpSpPr bwMode="auto">
          <a:xfrm>
            <a:off x="8046547" y="1567610"/>
            <a:ext cx="1828800" cy="2090737"/>
            <a:chOff x="4315" y="816"/>
            <a:chExt cx="1440" cy="1717"/>
          </a:xfrm>
        </p:grpSpPr>
        <p:sp>
          <p:nvSpPr>
            <p:cNvPr id="13" name="AutoShape 52"/>
            <p:cNvSpPr>
              <a:spLocks noChangeArrowheads="1"/>
            </p:cNvSpPr>
            <p:nvPr/>
          </p:nvSpPr>
          <p:spPr bwMode="auto">
            <a:xfrm>
              <a:off x="4320" y="1536"/>
              <a:ext cx="1296" cy="240"/>
            </a:xfrm>
            <a:prstGeom prst="cube">
              <a:avLst>
                <a:gd name="adj" fmla="val 25000"/>
              </a:avLst>
            </a:prstGeom>
            <a:solidFill>
              <a:srgbClr val="99D8FF"/>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14" name="AutoShape 53"/>
            <p:cNvSpPr>
              <a:spLocks noChangeArrowheads="1"/>
            </p:cNvSpPr>
            <p:nvPr/>
          </p:nvSpPr>
          <p:spPr bwMode="auto">
            <a:xfrm>
              <a:off x="4320" y="1296"/>
              <a:ext cx="1296" cy="240"/>
            </a:xfrm>
            <a:prstGeom prst="cube">
              <a:avLst>
                <a:gd name="adj" fmla="val 25000"/>
              </a:avLst>
            </a:prstGeom>
            <a:solidFill>
              <a:srgbClr val="66CCFF"/>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15" name="AutoShape 54"/>
            <p:cNvSpPr>
              <a:spLocks noChangeArrowheads="1"/>
            </p:cNvSpPr>
            <p:nvPr/>
          </p:nvSpPr>
          <p:spPr bwMode="auto">
            <a:xfrm>
              <a:off x="4320" y="816"/>
              <a:ext cx="1296" cy="240"/>
            </a:xfrm>
            <a:prstGeom prst="cube">
              <a:avLst>
                <a:gd name="adj" fmla="val 25000"/>
              </a:avLst>
            </a:prstGeom>
            <a:solidFill>
              <a:srgbClr val="0099CC"/>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16" name="Text Box 55"/>
            <p:cNvSpPr txBox="1">
              <a:spLocks noChangeArrowheads="1"/>
            </p:cNvSpPr>
            <p:nvPr/>
          </p:nvSpPr>
          <p:spPr bwMode="auto">
            <a:xfrm>
              <a:off x="4316" y="864"/>
              <a:ext cx="1300"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Directivos</a:t>
              </a:r>
            </a:p>
          </p:txBody>
        </p:sp>
        <p:sp>
          <p:nvSpPr>
            <p:cNvPr id="17" name="AutoShape 56"/>
            <p:cNvSpPr>
              <a:spLocks noChangeArrowheads="1"/>
            </p:cNvSpPr>
            <p:nvPr/>
          </p:nvSpPr>
          <p:spPr bwMode="auto">
            <a:xfrm>
              <a:off x="4320" y="1056"/>
              <a:ext cx="1296" cy="240"/>
            </a:xfrm>
            <a:prstGeom prst="cube">
              <a:avLst>
                <a:gd name="adj" fmla="val 25000"/>
              </a:avLst>
            </a:prstGeom>
            <a:solidFill>
              <a:srgbClr val="00B7F8"/>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18" name="Text Box 57"/>
            <p:cNvSpPr txBox="1">
              <a:spLocks noChangeArrowheads="1"/>
            </p:cNvSpPr>
            <p:nvPr/>
          </p:nvSpPr>
          <p:spPr bwMode="auto">
            <a:xfrm>
              <a:off x="4315" y="1104"/>
              <a:ext cx="1440"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Académicos</a:t>
              </a:r>
            </a:p>
          </p:txBody>
        </p:sp>
        <p:sp>
          <p:nvSpPr>
            <p:cNvPr id="19" name="Text Box 58"/>
            <p:cNvSpPr txBox="1">
              <a:spLocks noChangeArrowheads="1"/>
            </p:cNvSpPr>
            <p:nvPr/>
          </p:nvSpPr>
          <p:spPr bwMode="auto">
            <a:xfrm>
              <a:off x="4320" y="1343"/>
              <a:ext cx="1296"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Administrativos</a:t>
              </a:r>
              <a:endParaRPr lang="es-ES" sz="1200" b="1">
                <a:latin typeface="Gill Sans MT" panose="020B0502020104020203" pitchFamily="34" charset="0"/>
              </a:endParaRPr>
            </a:p>
          </p:txBody>
        </p:sp>
        <p:sp>
          <p:nvSpPr>
            <p:cNvPr id="20" name="AutoShape 59"/>
            <p:cNvSpPr>
              <a:spLocks noChangeArrowheads="1"/>
            </p:cNvSpPr>
            <p:nvPr/>
          </p:nvSpPr>
          <p:spPr bwMode="auto">
            <a:xfrm>
              <a:off x="4320" y="1776"/>
              <a:ext cx="1296" cy="240"/>
            </a:xfrm>
            <a:prstGeom prst="cube">
              <a:avLst>
                <a:gd name="adj" fmla="val 25000"/>
              </a:avLst>
            </a:prstGeom>
            <a:solidFill>
              <a:srgbClr val="CCECFF"/>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21" name="Text Box 60"/>
            <p:cNvSpPr txBox="1">
              <a:spLocks noChangeArrowheads="1"/>
            </p:cNvSpPr>
            <p:nvPr/>
          </p:nvSpPr>
          <p:spPr bwMode="auto">
            <a:xfrm>
              <a:off x="4316" y="1584"/>
              <a:ext cx="1296"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Aspirantes</a:t>
              </a:r>
              <a:endParaRPr lang="es-ES" sz="1200" b="1">
                <a:latin typeface="Gill Sans MT" panose="020B0502020104020203" pitchFamily="34" charset="0"/>
              </a:endParaRPr>
            </a:p>
          </p:txBody>
        </p:sp>
        <p:sp>
          <p:nvSpPr>
            <p:cNvPr id="22" name="Text Box 61"/>
            <p:cNvSpPr txBox="1">
              <a:spLocks noChangeArrowheads="1"/>
            </p:cNvSpPr>
            <p:nvPr/>
          </p:nvSpPr>
          <p:spPr bwMode="auto">
            <a:xfrm>
              <a:off x="4318" y="1825"/>
              <a:ext cx="1248"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Estudiantes</a:t>
              </a:r>
              <a:endParaRPr lang="es-ES" sz="1200" b="1">
                <a:latin typeface="Gill Sans MT" panose="020B0502020104020203" pitchFamily="34" charset="0"/>
              </a:endParaRPr>
            </a:p>
          </p:txBody>
        </p:sp>
        <p:sp>
          <p:nvSpPr>
            <p:cNvPr id="23" name="AutoShape 62"/>
            <p:cNvSpPr>
              <a:spLocks noChangeArrowheads="1"/>
            </p:cNvSpPr>
            <p:nvPr/>
          </p:nvSpPr>
          <p:spPr bwMode="auto">
            <a:xfrm>
              <a:off x="4320" y="2016"/>
              <a:ext cx="1296" cy="240"/>
            </a:xfrm>
            <a:prstGeom prst="cube">
              <a:avLst>
                <a:gd name="adj" fmla="val 25000"/>
              </a:avLst>
            </a:prstGeom>
            <a:solidFill>
              <a:srgbClr val="D1EFFF"/>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24" name="Text Box 63"/>
            <p:cNvSpPr txBox="1">
              <a:spLocks noChangeArrowheads="1"/>
            </p:cNvSpPr>
            <p:nvPr/>
          </p:nvSpPr>
          <p:spPr bwMode="auto">
            <a:xfrm>
              <a:off x="4318" y="2063"/>
              <a:ext cx="1296"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Egresados</a:t>
              </a:r>
            </a:p>
          </p:txBody>
        </p:sp>
        <p:sp>
          <p:nvSpPr>
            <p:cNvPr id="25" name="AutoShape 64"/>
            <p:cNvSpPr>
              <a:spLocks noChangeArrowheads="1"/>
            </p:cNvSpPr>
            <p:nvPr/>
          </p:nvSpPr>
          <p:spPr bwMode="auto">
            <a:xfrm>
              <a:off x="4320" y="2256"/>
              <a:ext cx="1296" cy="240"/>
            </a:xfrm>
            <a:prstGeom prst="cube">
              <a:avLst>
                <a:gd name="adj" fmla="val 25000"/>
              </a:avLst>
            </a:prstGeom>
            <a:solidFill>
              <a:srgbClr val="E5F6FF"/>
            </a:solidFill>
            <a:ln w="9525">
              <a:solidFill>
                <a:schemeClr val="tx1"/>
              </a:solidFill>
              <a:miter lim="800000"/>
              <a:headEnd/>
              <a:tailEnd/>
            </a:ln>
          </p:spPr>
          <p:txBody>
            <a:bodyPr wrap="none" anchor="ctr"/>
            <a:lstStyle/>
            <a:p>
              <a:endParaRPr lang="es-MX" sz="1200">
                <a:latin typeface="Gill Sans MT" panose="020B0502020104020203" pitchFamily="34" charset="0"/>
              </a:endParaRPr>
            </a:p>
          </p:txBody>
        </p:sp>
        <p:sp>
          <p:nvSpPr>
            <p:cNvPr id="26" name="Text Box 65"/>
            <p:cNvSpPr txBox="1">
              <a:spLocks noChangeArrowheads="1"/>
            </p:cNvSpPr>
            <p:nvPr/>
          </p:nvSpPr>
          <p:spPr bwMode="auto">
            <a:xfrm>
              <a:off x="4318" y="2305"/>
              <a:ext cx="1248" cy="228"/>
            </a:xfrm>
            <a:prstGeom prst="rect">
              <a:avLst/>
            </a:prstGeom>
            <a:noFill/>
            <a:ln w="9525">
              <a:noFill/>
              <a:miter lim="800000"/>
              <a:headEnd/>
              <a:tailEnd/>
            </a:ln>
          </p:spPr>
          <p:txBody>
            <a:bodyPr>
              <a:spAutoFit/>
            </a:bodyPr>
            <a:lstStyle/>
            <a:p>
              <a:pPr>
                <a:spcBef>
                  <a:spcPct val="50000"/>
                </a:spcBef>
              </a:pPr>
              <a:r>
                <a:rPr lang="es-ES" sz="1200">
                  <a:latin typeface="Gill Sans MT" panose="020B0502020104020203" pitchFamily="34" charset="0"/>
                </a:rPr>
                <a:t>Público en General</a:t>
              </a:r>
            </a:p>
          </p:txBody>
        </p:sp>
      </p:grpSp>
      <p:sp>
        <p:nvSpPr>
          <p:cNvPr id="27" name="Text Box 36"/>
          <p:cNvSpPr txBox="1">
            <a:spLocks noChangeArrowheads="1"/>
          </p:cNvSpPr>
          <p:nvPr/>
        </p:nvSpPr>
        <p:spPr bwMode="auto">
          <a:xfrm>
            <a:off x="193997" y="5822956"/>
            <a:ext cx="2232025" cy="307975"/>
          </a:xfrm>
          <a:prstGeom prst="rect">
            <a:avLst/>
          </a:prstGeom>
          <a:noFill/>
          <a:ln w="9525">
            <a:noFill/>
            <a:miter lim="800000"/>
            <a:headEnd/>
            <a:tailEnd/>
          </a:ln>
        </p:spPr>
        <p:txBody>
          <a:bodyPr>
            <a:spAutoFit/>
          </a:bodyPr>
          <a:lstStyle/>
          <a:p>
            <a:pPr algn="ctr">
              <a:spcBef>
                <a:spcPct val="50000"/>
              </a:spcBef>
            </a:pPr>
            <a:r>
              <a:rPr lang="es-ES" sz="1400" b="1" dirty="0">
                <a:latin typeface="Gill Sans MT" panose="020B0502020104020203" pitchFamily="34" charset="0"/>
              </a:rPr>
              <a:t>Portal Universitario</a:t>
            </a:r>
          </a:p>
        </p:txBody>
      </p:sp>
      <p:graphicFrame>
        <p:nvGraphicFramePr>
          <p:cNvPr id="28" name="Object 5"/>
          <p:cNvGraphicFramePr>
            <a:graphicFrameLocks noChangeAspect="1"/>
          </p:cNvGraphicFramePr>
          <p:nvPr>
            <p:extLst/>
          </p:nvPr>
        </p:nvGraphicFramePr>
        <p:xfrm>
          <a:off x="5076137" y="3226091"/>
          <a:ext cx="666750" cy="600075"/>
        </p:xfrm>
        <a:graphic>
          <a:graphicData uri="http://schemas.openxmlformats.org/presentationml/2006/ole">
            <mc:AlternateContent xmlns:mc="http://schemas.openxmlformats.org/markup-compatibility/2006">
              <mc:Choice xmlns:v="urn:schemas-microsoft-com:vml" Requires="v">
                <p:oleObj spid="_x0000_s4141" name="Imagen de mapa de bits" r:id="rId10" imgW="971686" imgH="876190" progId="PBrush">
                  <p:embed/>
                </p:oleObj>
              </mc:Choice>
              <mc:Fallback>
                <p:oleObj name="Imagen de mapa de bits" r:id="rId10" imgW="971686" imgH="876190" progId="PBrush">
                  <p:embed/>
                  <p:pic>
                    <p:nvPicPr>
                      <p:cNvPr id="2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137" y="3226091"/>
                        <a:ext cx="6667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AutoShape 70"/>
          <p:cNvSpPr>
            <a:spLocks noChangeArrowheads="1"/>
          </p:cNvSpPr>
          <p:nvPr/>
        </p:nvSpPr>
        <p:spPr bwMode="auto">
          <a:xfrm>
            <a:off x="4072651" y="3143629"/>
            <a:ext cx="1066800" cy="838200"/>
          </a:xfrm>
          <a:prstGeom prst="can">
            <a:avLst>
              <a:gd name="adj" fmla="val 25000"/>
            </a:avLst>
          </a:prstGeom>
          <a:gradFill rotWithShape="0">
            <a:gsLst>
              <a:gs pos="0">
                <a:srgbClr val="154B81"/>
              </a:gs>
              <a:gs pos="50000">
                <a:srgbClr val="2994FF"/>
              </a:gs>
              <a:gs pos="100000">
                <a:srgbClr val="154B81"/>
              </a:gs>
            </a:gsLst>
            <a:lin ang="0" scaled="1"/>
          </a:gradFill>
          <a:ln w="9525">
            <a:solidFill>
              <a:schemeClr val="tx1"/>
            </a:solidFill>
            <a:round/>
            <a:headEnd/>
            <a:tailEnd/>
          </a:ln>
        </p:spPr>
        <p:txBody>
          <a:bodyPr wrap="none" anchor="ctr"/>
          <a:lstStyle/>
          <a:p>
            <a:pPr algn="ctr"/>
            <a:r>
              <a:rPr lang="es-ES" sz="1200" b="1" dirty="0">
                <a:latin typeface="Gill Sans MT" panose="020B0502020104020203" pitchFamily="34" charset="0"/>
              </a:rPr>
              <a:t>  Base de Datos </a:t>
            </a:r>
          </a:p>
          <a:p>
            <a:pPr algn="ctr"/>
            <a:r>
              <a:rPr lang="es-ES" sz="1200" b="1" dirty="0">
                <a:latin typeface="Gill Sans MT" panose="020B0502020104020203" pitchFamily="34" charset="0"/>
              </a:rPr>
              <a:t>Institucional</a:t>
            </a:r>
          </a:p>
        </p:txBody>
      </p:sp>
      <p:pic>
        <p:nvPicPr>
          <p:cNvPr id="30" name="Picture 10"/>
          <p:cNvPicPr>
            <a:picLocks noChangeAspect="1" noChangeArrowheads="1"/>
          </p:cNvPicPr>
          <p:nvPr/>
        </p:nvPicPr>
        <p:blipFill>
          <a:blip r:embed="rId11" cstate="print"/>
          <a:srcRect/>
          <a:stretch>
            <a:fillRect/>
          </a:stretch>
        </p:blipFill>
        <p:spPr bwMode="auto">
          <a:xfrm>
            <a:off x="3556744" y="1799756"/>
            <a:ext cx="1139230" cy="736389"/>
          </a:xfrm>
          <a:prstGeom prst="rect">
            <a:avLst/>
          </a:prstGeom>
          <a:noFill/>
          <a:ln w="9525">
            <a:noFill/>
            <a:miter lim="800000"/>
            <a:headEnd/>
            <a:tailEnd/>
          </a:ln>
        </p:spPr>
      </p:pic>
      <p:pic>
        <p:nvPicPr>
          <p:cNvPr id="31" name="6 Imagen" descr="sais.JPG"/>
          <p:cNvPicPr>
            <a:picLocks noChangeAspect="1"/>
          </p:cNvPicPr>
          <p:nvPr/>
        </p:nvPicPr>
        <p:blipFill>
          <a:blip r:embed="rId12" cstate="print"/>
          <a:srcRect/>
          <a:stretch>
            <a:fillRect/>
          </a:stretch>
        </p:blipFill>
        <p:spPr bwMode="auto">
          <a:xfrm>
            <a:off x="2383669" y="5770196"/>
            <a:ext cx="1181100" cy="971550"/>
          </a:xfrm>
          <a:prstGeom prst="rect">
            <a:avLst/>
          </a:prstGeom>
          <a:noFill/>
          <a:ln w="9525">
            <a:noFill/>
            <a:miter lim="800000"/>
            <a:headEnd/>
            <a:tailEnd/>
          </a:ln>
        </p:spPr>
      </p:pic>
      <p:pic>
        <p:nvPicPr>
          <p:cNvPr id="32" name="6 Imagen" descr="sivuuv.JPG"/>
          <p:cNvPicPr>
            <a:picLocks noChangeAspect="1"/>
          </p:cNvPicPr>
          <p:nvPr/>
        </p:nvPicPr>
        <p:blipFill>
          <a:blip r:embed="rId13" cstate="print"/>
          <a:srcRect/>
          <a:stretch>
            <a:fillRect/>
          </a:stretch>
        </p:blipFill>
        <p:spPr bwMode="auto">
          <a:xfrm>
            <a:off x="3049875" y="5813059"/>
            <a:ext cx="1196975" cy="885825"/>
          </a:xfrm>
          <a:prstGeom prst="rect">
            <a:avLst/>
          </a:prstGeom>
          <a:noFill/>
          <a:ln w="9525">
            <a:noFill/>
            <a:miter lim="800000"/>
            <a:headEnd/>
            <a:tailEnd/>
          </a:ln>
        </p:spPr>
      </p:pic>
      <p:sp>
        <p:nvSpPr>
          <p:cNvPr id="34" name="1 Rectángulo"/>
          <p:cNvSpPr/>
          <p:nvPr/>
        </p:nvSpPr>
        <p:spPr>
          <a:xfrm>
            <a:off x="5238875" y="4117684"/>
            <a:ext cx="4806826" cy="3739485"/>
          </a:xfrm>
          <a:prstGeom prst="rect">
            <a:avLst/>
          </a:prstGeom>
        </p:spPr>
        <p:txBody>
          <a:bodyPr wrap="square">
            <a:spAutoFit/>
          </a:bodyPr>
          <a:lstStyle/>
          <a:p>
            <a:pPr>
              <a:spcBef>
                <a:spcPts val="600"/>
              </a:spcBef>
              <a:buFont typeface="Arial" pitchFamily="34" charset="0"/>
              <a:buChar char="•"/>
              <a:defRPr/>
            </a:pPr>
            <a:r>
              <a:rPr lang="es-ES" sz="1600" dirty="0">
                <a:latin typeface="Gill Sans MT" pitchFamily="34" charset="0"/>
                <a:cs typeface="Gill Sans MT"/>
              </a:rPr>
              <a:t> </a:t>
            </a:r>
            <a:r>
              <a:rPr lang="es-ES" sz="1600" dirty="0" err="1">
                <a:latin typeface="Gill Sans MT" pitchFamily="34" charset="0"/>
                <a:cs typeface="Gill Sans MT"/>
              </a:rPr>
              <a:t>Eminus</a:t>
            </a:r>
            <a:endParaRPr lang="es-ES" sz="1600" dirty="0">
              <a:latin typeface="Gill Sans MT" pitchFamily="34" charset="0"/>
              <a:cs typeface="Gill Sans MT"/>
            </a:endParaRPr>
          </a:p>
          <a:p>
            <a:pPr>
              <a:spcBef>
                <a:spcPts val="600"/>
              </a:spcBef>
              <a:buFont typeface="Arial" pitchFamily="34" charset="0"/>
              <a:buChar char="•"/>
              <a:defRPr/>
            </a:pPr>
            <a:r>
              <a:rPr lang="es-ES" sz="1600" dirty="0">
                <a:latin typeface="Gill Sans MT" pitchFamily="34" charset="0"/>
                <a:cs typeface="Gill Sans MT"/>
              </a:rPr>
              <a:t> Evaluación al Docente </a:t>
            </a:r>
          </a:p>
          <a:p>
            <a:pPr>
              <a:spcBef>
                <a:spcPts val="600"/>
              </a:spcBef>
              <a:buFont typeface="Arial" pitchFamily="34" charset="0"/>
              <a:buChar char="•"/>
              <a:defRPr/>
            </a:pPr>
            <a:r>
              <a:rPr lang="es-ES" sz="1600" dirty="0">
                <a:latin typeface="Gill Sans MT" pitchFamily="34" charset="0"/>
                <a:cs typeface="Gill Sans MT"/>
              </a:rPr>
              <a:t> Bolsa de Trabajo</a:t>
            </a:r>
          </a:p>
          <a:p>
            <a:pPr>
              <a:spcBef>
                <a:spcPts val="600"/>
              </a:spcBef>
              <a:buFont typeface="Arial" pitchFamily="34" charset="0"/>
              <a:buChar char="•"/>
              <a:defRPr/>
            </a:pPr>
            <a:r>
              <a:rPr lang="es-ES" sz="1600" dirty="0">
                <a:latin typeface="Gill Sans MT" pitchFamily="34" charset="0"/>
                <a:cs typeface="Gill Sans MT"/>
              </a:rPr>
              <a:t> Sistema institucional de Tutorías </a:t>
            </a:r>
          </a:p>
          <a:p>
            <a:pPr>
              <a:spcBef>
                <a:spcPts val="600"/>
              </a:spcBef>
              <a:buFont typeface="Arial" pitchFamily="34" charset="0"/>
              <a:buChar char="•"/>
              <a:defRPr/>
            </a:pPr>
            <a:r>
              <a:rPr lang="es-ES" sz="1600" dirty="0">
                <a:latin typeface="Gill Sans MT" pitchFamily="34" charset="0"/>
                <a:cs typeface="Gill Sans MT"/>
              </a:rPr>
              <a:t> Programa Anual de Trabajo Individual (docentes)</a:t>
            </a:r>
          </a:p>
          <a:p>
            <a:pPr>
              <a:spcBef>
                <a:spcPts val="600"/>
              </a:spcBef>
              <a:buFont typeface="Arial" pitchFamily="34" charset="0"/>
              <a:buChar char="•"/>
              <a:defRPr/>
            </a:pPr>
            <a:r>
              <a:rPr lang="es-ES" sz="1600" dirty="0">
                <a:latin typeface="Gill Sans MT" pitchFamily="34" charset="0"/>
                <a:cs typeface="Gill Sans MT"/>
              </a:rPr>
              <a:t> Sistema de Información para la Vinculación Universitaria</a:t>
            </a:r>
          </a:p>
          <a:p>
            <a:pPr>
              <a:spcBef>
                <a:spcPts val="600"/>
              </a:spcBef>
              <a:buFont typeface="Arial" pitchFamily="34" charset="0"/>
              <a:buChar char="•"/>
              <a:defRPr/>
            </a:pPr>
            <a:r>
              <a:rPr lang="es-ES" sz="1600" dirty="0">
                <a:latin typeface="Gill Sans MT" pitchFamily="34" charset="0"/>
                <a:cs typeface="Gill Sans MT"/>
              </a:rPr>
              <a:t> Sistema de Registro y Evaluación de la Investigación</a:t>
            </a:r>
          </a:p>
          <a:p>
            <a:pPr>
              <a:spcBef>
                <a:spcPts val="600"/>
              </a:spcBef>
              <a:buFont typeface="Arial" pitchFamily="34" charset="0"/>
              <a:buChar char="•"/>
              <a:defRPr/>
            </a:pPr>
            <a:r>
              <a:rPr lang="es-ES" sz="1600" dirty="0">
                <a:latin typeface="Gill Sans MT" pitchFamily="34" charset="0"/>
                <a:cs typeface="Gill Sans MT"/>
              </a:rPr>
              <a:t> Sistema de Atención Integral a la Salud</a:t>
            </a:r>
          </a:p>
          <a:p>
            <a:pPr>
              <a:spcBef>
                <a:spcPts val="600"/>
              </a:spcBef>
              <a:buFont typeface="Arial" pitchFamily="34" charset="0"/>
              <a:buChar char="•"/>
              <a:defRPr/>
            </a:pPr>
            <a:r>
              <a:rPr lang="es-ES" sz="1600" dirty="0">
                <a:latin typeface="Gill Sans MT" pitchFamily="34" charset="0"/>
                <a:cs typeface="Gill Sans MT"/>
              </a:rPr>
              <a:t> Programa Operativo Anual</a:t>
            </a:r>
          </a:p>
          <a:p>
            <a:pPr>
              <a:spcBef>
                <a:spcPts val="600"/>
              </a:spcBef>
              <a:buFont typeface="Arial" pitchFamily="34" charset="0"/>
              <a:buChar char="•"/>
              <a:defRPr/>
            </a:pPr>
            <a:r>
              <a:rPr lang="es-ES" sz="1600" dirty="0">
                <a:latin typeface="Gill Sans MT" pitchFamily="34" charset="0"/>
                <a:cs typeface="Gill Sans MT"/>
              </a:rPr>
              <a:t> Requisiciones </a:t>
            </a:r>
          </a:p>
          <a:p>
            <a:endParaRPr lang="es-MX" sz="1600" dirty="0">
              <a:latin typeface="Gill Sans MT" pitchFamily="34" charset="0"/>
            </a:endParaRPr>
          </a:p>
        </p:txBody>
      </p:sp>
      <p:pic>
        <p:nvPicPr>
          <p:cNvPr id="35" name="6 Imagen" descr="sivuuv.JPG"/>
          <p:cNvPicPr>
            <a:picLocks noChangeAspect="1"/>
          </p:cNvPicPr>
          <p:nvPr/>
        </p:nvPicPr>
        <p:blipFill>
          <a:blip r:embed="rId13" cstate="print"/>
          <a:srcRect/>
          <a:stretch>
            <a:fillRect/>
          </a:stretch>
        </p:blipFill>
        <p:spPr bwMode="auto">
          <a:xfrm>
            <a:off x="2616487" y="6018205"/>
            <a:ext cx="1196975" cy="885825"/>
          </a:xfrm>
          <a:prstGeom prst="rect">
            <a:avLst/>
          </a:prstGeom>
          <a:noFill/>
          <a:ln w="9525">
            <a:noFill/>
            <a:miter lim="800000"/>
            <a:headEnd/>
            <a:tailEnd/>
          </a:ln>
        </p:spPr>
      </p:pic>
      <p:pic>
        <p:nvPicPr>
          <p:cNvPr id="36" name="Picture 49" descr="estudiantes_BOTONFICHAS"/>
          <p:cNvPicPr>
            <a:picLocks noChangeAspect="1" noChangeArrowheads="1"/>
          </p:cNvPicPr>
          <p:nvPr/>
        </p:nvPicPr>
        <p:blipFill>
          <a:blip r:embed="rId14" cstate="print"/>
          <a:srcRect/>
          <a:stretch>
            <a:fillRect/>
          </a:stretch>
        </p:blipFill>
        <p:spPr bwMode="auto">
          <a:xfrm>
            <a:off x="3407061" y="6241684"/>
            <a:ext cx="1143000" cy="904875"/>
          </a:xfrm>
          <a:prstGeom prst="rect">
            <a:avLst/>
          </a:prstGeom>
          <a:noFill/>
          <a:ln w="9525">
            <a:noFill/>
            <a:miter lim="800000"/>
            <a:headEnd/>
            <a:tailEnd/>
          </a:ln>
        </p:spPr>
      </p:pic>
      <p:pic>
        <p:nvPicPr>
          <p:cNvPr id="38" name="Imagen 37"/>
          <p:cNvPicPr>
            <a:picLocks noChangeAspect="1"/>
          </p:cNvPicPr>
          <p:nvPr/>
        </p:nvPicPr>
        <p:blipFill>
          <a:blip r:embed="rId15"/>
          <a:stretch>
            <a:fillRect/>
          </a:stretch>
        </p:blipFill>
        <p:spPr>
          <a:xfrm>
            <a:off x="6025224" y="2640224"/>
            <a:ext cx="1511267" cy="1080000"/>
          </a:xfrm>
          <a:prstGeom prst="rect">
            <a:avLst/>
          </a:prstGeom>
        </p:spPr>
      </p:pic>
    </p:spTree>
    <p:extLst>
      <p:ext uri="{BB962C8B-B14F-4D97-AF65-F5344CB8AC3E}">
        <p14:creationId xmlns:p14="http://schemas.microsoft.com/office/powerpoint/2010/main" val="22807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roblemas de impres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14" y="1080269"/>
            <a:ext cx="9171847" cy="637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25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75A Presentacion PPT_4 a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Taller 2019 Junio_ 75A</Template>
  <TotalTime>2262</TotalTime>
  <Words>1992</Words>
  <Application>Microsoft Office PowerPoint</Application>
  <PresentationFormat>Personalizado</PresentationFormat>
  <Paragraphs>348</Paragraphs>
  <Slides>48</Slides>
  <Notes>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9" baseType="lpstr">
      <vt:lpstr>ＭＳ Ｐゴシック</vt:lpstr>
      <vt:lpstr>Arial</vt:lpstr>
      <vt:lpstr>Arial Hebrew</vt:lpstr>
      <vt:lpstr>Arial Narrow</vt:lpstr>
      <vt:lpstr>Calibri</vt:lpstr>
      <vt:lpstr>Gill Sans MT</vt:lpstr>
      <vt:lpstr>Tahoma</vt:lpstr>
      <vt:lpstr>Times New Roman</vt:lpstr>
      <vt:lpstr>Wingdings</vt:lpstr>
      <vt:lpstr>75A Presentacion PPT_4 a 3</vt:lpstr>
      <vt:lpstr>Imagen de mapa de bits</vt:lpstr>
      <vt:lpstr>Presentación de PowerPoint</vt:lpstr>
      <vt:lpstr>Presentación de PowerPoint</vt:lpstr>
      <vt:lpstr>SERVICIOS DE TI</vt:lpstr>
      <vt:lpstr>SIIU</vt:lpstr>
      <vt:lpstr>Presentación de PowerPoint</vt:lpstr>
      <vt:lpstr>Presentación de PowerPoint</vt:lpstr>
      <vt:lpstr>Presentación de PowerPoint</vt:lpstr>
      <vt:lpstr>Presentación de PowerPoint</vt:lpstr>
      <vt:lpstr>Presentación de PowerPoint</vt:lpstr>
      <vt:lpstr>Instalación del SIIU</vt:lpstr>
      <vt:lpstr>Presentación de PowerPoint</vt:lpstr>
      <vt:lpstr>Presentación de PowerPoint</vt:lpstr>
      <vt:lpstr>Presentación de PowerPoint</vt:lpstr>
      <vt:lpstr>Presentación de PowerPoint</vt:lpstr>
      <vt:lpstr>Presentación de PowerPoint</vt:lpstr>
      <vt:lpstr>Contar con una dirección IP de la Red UV (DHCP). </vt:lpstr>
      <vt:lpstr>Contar con permisos de Administrador sobre el Equipo</vt:lpstr>
      <vt:lpstr>Contar con Navegador de Internet (Internet Explorer 11)</vt:lpstr>
      <vt:lpstr>Jinitiator</vt:lpstr>
      <vt:lpstr>Instalación del Jinitiator</vt:lpstr>
      <vt:lpstr>Adobe Acrobat DC</vt:lpstr>
      <vt:lpstr>Configuración de los Datos de la Configuración de Arranque (bcdedit - Boot Configuration Data) </vt:lpstr>
      <vt:lpstr>Presentación de PowerPoint</vt:lpstr>
      <vt:lpstr>Presentación de PowerPoint</vt:lpstr>
      <vt:lpstr>Windows 7 profesional  Finaliza el soporte técnico para Windows 7 https://www.microsoft.com/es-es/windowsforbusiness/end-of-windows-7-support  Windows 8 y 8.1 profesional  Windows 10 Education y Profesional   Versiones 1803-1809-1903  </vt:lpstr>
      <vt:lpstr>OS X El Capitan 10.11,  Sierra 10,12, utilizando el navegador Safari, con las versiones High Sierra 10.13, se utiliza el mozzila Firefox v.52.9.0, el S.O. está diseñado sobre una sólida base UNIX para aprovechar el hardware al máximo. Es elegante y fácil de usar.  Viene con una increíble colección de apps. Además, fue creado para Mac y sus dispositivos iOS funcionen juntos a la perfección.  Ultima Versión de disponible Wasave 10.14.</vt:lpstr>
      <vt:lpstr>Instalación de Impresoras del SIIU</vt:lpstr>
      <vt:lpstr>Tipos de Impresión</vt:lpstr>
      <vt:lpstr>Presentación de PowerPoint</vt:lpstr>
      <vt:lpstr>Impresión en SIIU</vt:lpstr>
      <vt:lpstr>Presentación de PowerPoint</vt:lpstr>
      <vt:lpstr>Formato Especial</vt:lpstr>
      <vt:lpstr>Formato Especial</vt:lpstr>
      <vt:lpstr>Parámetros Configurables </vt:lpstr>
      <vt:lpstr>Parámetros Configurables </vt:lpstr>
      <vt:lpstr>Configuración de Acrobat</vt:lpstr>
      <vt:lpstr>Presentación de PowerPoint</vt:lpstr>
      <vt:lpstr>Parámetros Configurables</vt:lpstr>
      <vt:lpstr>Configuración de Acrobat</vt:lpstr>
      <vt:lpstr>Presentación de PowerPoint</vt:lpstr>
      <vt:lpstr>No abre el SIIU</vt:lpstr>
      <vt:lpstr>No genera Reportes</vt:lpstr>
      <vt:lpstr>Me sale un error al generar el reporte</vt:lpstr>
      <vt:lpstr>Presentación de PowerPoint</vt:lpstr>
      <vt:lpstr>Presentación de PowerPoint</vt:lpstr>
      <vt:lpstr>Presentación de PowerPoint</vt:lpstr>
      <vt:lpstr>ATENCION TECNICA A USUARIOS  ¡Agradece su Atención!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Vargas Vera Barbara</dc:creator>
  <cp:lastModifiedBy>Cartas</cp:lastModifiedBy>
  <cp:revision>121</cp:revision>
  <dcterms:created xsi:type="dcterms:W3CDTF">2019-06-03T16:23:12Z</dcterms:created>
  <dcterms:modified xsi:type="dcterms:W3CDTF">2019-09-10T16:14:56Z</dcterms:modified>
</cp:coreProperties>
</file>