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367" r:id="rId3"/>
    <p:sldId id="364" r:id="rId4"/>
    <p:sldId id="373" r:id="rId5"/>
    <p:sldId id="374" r:id="rId6"/>
    <p:sldId id="398" r:id="rId7"/>
    <p:sldId id="397" r:id="rId8"/>
    <p:sldId id="400" r:id="rId9"/>
    <p:sldId id="396" r:id="rId10"/>
    <p:sldId id="376" r:id="rId11"/>
    <p:sldId id="399" r:id="rId12"/>
    <p:sldId id="377" r:id="rId13"/>
    <p:sldId id="385" r:id="rId14"/>
    <p:sldId id="394" r:id="rId15"/>
    <p:sldId id="386" r:id="rId16"/>
    <p:sldId id="387" r:id="rId17"/>
    <p:sldId id="388" r:id="rId18"/>
    <p:sldId id="395" r:id="rId19"/>
    <p:sldId id="389" r:id="rId20"/>
    <p:sldId id="390" r:id="rId21"/>
    <p:sldId id="391" r:id="rId22"/>
    <p:sldId id="392" r:id="rId23"/>
    <p:sldId id="393" r:id="rId24"/>
    <p:sldId id="361" r:id="rId25"/>
    <p:sldId id="371" r:id="rId26"/>
    <p:sldId id="372" r:id="rId27"/>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BAFE"/>
    <a:srgbClr val="00B050"/>
    <a:srgbClr val="004DFF"/>
    <a:srgbClr val="429FB9"/>
    <a:srgbClr val="FF7F00"/>
    <a:srgbClr val="4FB1B6"/>
    <a:srgbClr val="00B126"/>
    <a:srgbClr val="00C300"/>
    <a:srgbClr val="FF478B"/>
    <a:srgbClr val="427F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3"/>
  </p:normalViewPr>
  <p:slideViewPr>
    <p:cSldViewPr snapToGrid="0" snapToObjects="1">
      <p:cViewPr varScale="1">
        <p:scale>
          <a:sx n="68" d="100"/>
          <a:sy n="68" d="100"/>
        </p:scale>
        <p:origin x="79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9C2C5B-7140-7F40-BD5E-27C069DAC866}"/>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p>
        </p:txBody>
      </p:sp>
      <p:sp>
        <p:nvSpPr>
          <p:cNvPr id="3" name="Subtítulo 2">
            <a:extLst>
              <a:ext uri="{FF2B5EF4-FFF2-40B4-BE49-F238E27FC236}">
                <a16:creationId xmlns:a16="http://schemas.microsoft.com/office/drawing/2014/main" id="{BA047B31-2778-214A-8CF8-CE0889DB23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p>
        </p:txBody>
      </p:sp>
      <p:sp>
        <p:nvSpPr>
          <p:cNvPr id="4" name="Marcador de fecha 3">
            <a:extLst>
              <a:ext uri="{FF2B5EF4-FFF2-40B4-BE49-F238E27FC236}">
                <a16:creationId xmlns:a16="http://schemas.microsoft.com/office/drawing/2014/main" id="{189C03D4-EDE5-3741-AC39-4FD95781C2D3}"/>
              </a:ext>
            </a:extLst>
          </p:cNvPr>
          <p:cNvSpPr>
            <a:spLocks noGrp="1"/>
          </p:cNvSpPr>
          <p:nvPr>
            <p:ph type="dt" sz="half" idx="10"/>
          </p:nvPr>
        </p:nvSpPr>
        <p:spPr/>
        <p:txBody>
          <a:bodyPr/>
          <a:lstStyle/>
          <a:p>
            <a:fld id="{ADD5A9C1-EC86-C140-9B75-B9875DE229F9}" type="datetimeFigureOut">
              <a:rPr lang="es-MX" smtClean="0"/>
              <a:t>10/08/2021</a:t>
            </a:fld>
            <a:endParaRPr lang="es-MX" dirty="0"/>
          </a:p>
        </p:txBody>
      </p:sp>
      <p:sp>
        <p:nvSpPr>
          <p:cNvPr id="5" name="Marcador de pie de página 4">
            <a:extLst>
              <a:ext uri="{FF2B5EF4-FFF2-40B4-BE49-F238E27FC236}">
                <a16:creationId xmlns:a16="http://schemas.microsoft.com/office/drawing/2014/main" id="{51AC5CE9-EF09-3B4B-B5DC-EFE116738C72}"/>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9420439B-0E52-694D-AF00-765E6F5D06D2}"/>
              </a:ext>
            </a:extLst>
          </p:cNvPr>
          <p:cNvSpPr>
            <a:spLocks noGrp="1"/>
          </p:cNvSpPr>
          <p:nvPr>
            <p:ph type="sldNum" sz="quarter" idx="12"/>
          </p:nvPr>
        </p:nvSpPr>
        <p:spPr/>
        <p:txBody>
          <a:bodyPr/>
          <a:lstStyle/>
          <a:p>
            <a:fld id="{88188E79-A7E6-7A4D-BBEE-9296A1CF5F7F}" type="slidenum">
              <a:rPr lang="es-MX" smtClean="0"/>
              <a:t>‹Nº›</a:t>
            </a:fld>
            <a:endParaRPr lang="es-MX" dirty="0"/>
          </a:p>
        </p:txBody>
      </p:sp>
    </p:spTree>
    <p:extLst>
      <p:ext uri="{BB962C8B-B14F-4D97-AF65-F5344CB8AC3E}">
        <p14:creationId xmlns:p14="http://schemas.microsoft.com/office/powerpoint/2010/main" val="4175039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7BC289-EA70-8C4C-9070-9CA4B9DED971}"/>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E78C4ABC-7B4E-D341-838D-DE9554E4E477}"/>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03C78CDE-959E-9F40-875D-BD61E2C19C3F}"/>
              </a:ext>
            </a:extLst>
          </p:cNvPr>
          <p:cNvSpPr>
            <a:spLocks noGrp="1"/>
          </p:cNvSpPr>
          <p:nvPr>
            <p:ph type="dt" sz="half" idx="10"/>
          </p:nvPr>
        </p:nvSpPr>
        <p:spPr/>
        <p:txBody>
          <a:bodyPr/>
          <a:lstStyle/>
          <a:p>
            <a:fld id="{ADD5A9C1-EC86-C140-9B75-B9875DE229F9}" type="datetimeFigureOut">
              <a:rPr lang="es-MX" smtClean="0"/>
              <a:t>10/08/2021</a:t>
            </a:fld>
            <a:endParaRPr lang="es-MX" dirty="0"/>
          </a:p>
        </p:txBody>
      </p:sp>
      <p:sp>
        <p:nvSpPr>
          <p:cNvPr id="5" name="Marcador de pie de página 4">
            <a:extLst>
              <a:ext uri="{FF2B5EF4-FFF2-40B4-BE49-F238E27FC236}">
                <a16:creationId xmlns:a16="http://schemas.microsoft.com/office/drawing/2014/main" id="{E16040AF-6DB7-8D42-AEE5-627204393F56}"/>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8DEBC690-94AA-EA4C-B91C-525669907128}"/>
              </a:ext>
            </a:extLst>
          </p:cNvPr>
          <p:cNvSpPr>
            <a:spLocks noGrp="1"/>
          </p:cNvSpPr>
          <p:nvPr>
            <p:ph type="sldNum" sz="quarter" idx="12"/>
          </p:nvPr>
        </p:nvSpPr>
        <p:spPr/>
        <p:txBody>
          <a:bodyPr/>
          <a:lstStyle/>
          <a:p>
            <a:fld id="{88188E79-A7E6-7A4D-BBEE-9296A1CF5F7F}" type="slidenum">
              <a:rPr lang="es-MX" smtClean="0"/>
              <a:t>‹Nº›</a:t>
            </a:fld>
            <a:endParaRPr lang="es-MX" dirty="0"/>
          </a:p>
        </p:txBody>
      </p:sp>
    </p:spTree>
    <p:extLst>
      <p:ext uri="{BB962C8B-B14F-4D97-AF65-F5344CB8AC3E}">
        <p14:creationId xmlns:p14="http://schemas.microsoft.com/office/powerpoint/2010/main" val="3614903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6FB209-2100-D343-B62B-1D9E7642F7AC}"/>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p>
        </p:txBody>
      </p:sp>
      <p:sp>
        <p:nvSpPr>
          <p:cNvPr id="3" name="Marcador de texto 2">
            <a:extLst>
              <a:ext uri="{FF2B5EF4-FFF2-40B4-BE49-F238E27FC236}">
                <a16:creationId xmlns:a16="http://schemas.microsoft.com/office/drawing/2014/main" id="{7D079CE3-4ADD-F140-AEDC-EA95D384AF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5B4FE1FD-0B7C-8D4B-9BD9-A8C668F172D9}"/>
              </a:ext>
            </a:extLst>
          </p:cNvPr>
          <p:cNvSpPr>
            <a:spLocks noGrp="1"/>
          </p:cNvSpPr>
          <p:nvPr>
            <p:ph type="dt" sz="half" idx="10"/>
          </p:nvPr>
        </p:nvSpPr>
        <p:spPr/>
        <p:txBody>
          <a:bodyPr/>
          <a:lstStyle/>
          <a:p>
            <a:fld id="{ADD5A9C1-EC86-C140-9B75-B9875DE229F9}" type="datetimeFigureOut">
              <a:rPr lang="es-MX" smtClean="0"/>
              <a:t>10/08/2021</a:t>
            </a:fld>
            <a:endParaRPr lang="es-MX" dirty="0"/>
          </a:p>
        </p:txBody>
      </p:sp>
      <p:sp>
        <p:nvSpPr>
          <p:cNvPr id="5" name="Marcador de pie de página 4">
            <a:extLst>
              <a:ext uri="{FF2B5EF4-FFF2-40B4-BE49-F238E27FC236}">
                <a16:creationId xmlns:a16="http://schemas.microsoft.com/office/drawing/2014/main" id="{2297D048-677F-B546-8EE7-0CCF42E7322B}"/>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7F00622B-4140-4E4A-A369-38CCB1E34375}"/>
              </a:ext>
            </a:extLst>
          </p:cNvPr>
          <p:cNvSpPr>
            <a:spLocks noGrp="1"/>
          </p:cNvSpPr>
          <p:nvPr>
            <p:ph type="sldNum" sz="quarter" idx="12"/>
          </p:nvPr>
        </p:nvSpPr>
        <p:spPr/>
        <p:txBody>
          <a:bodyPr/>
          <a:lstStyle/>
          <a:p>
            <a:fld id="{88188E79-A7E6-7A4D-BBEE-9296A1CF5F7F}" type="slidenum">
              <a:rPr lang="es-MX" smtClean="0"/>
              <a:t>‹Nº›</a:t>
            </a:fld>
            <a:endParaRPr lang="es-MX" dirty="0"/>
          </a:p>
        </p:txBody>
      </p:sp>
    </p:spTree>
    <p:extLst>
      <p:ext uri="{BB962C8B-B14F-4D97-AF65-F5344CB8AC3E}">
        <p14:creationId xmlns:p14="http://schemas.microsoft.com/office/powerpoint/2010/main" val="2225663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5563C3-3526-2447-B1B0-6668CBD25F23}"/>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A8316987-242E-E64C-8C24-C536E057628C}"/>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contenido 3">
            <a:extLst>
              <a:ext uri="{FF2B5EF4-FFF2-40B4-BE49-F238E27FC236}">
                <a16:creationId xmlns:a16="http://schemas.microsoft.com/office/drawing/2014/main" id="{FC0AF2C5-26E5-F643-BFED-37AFE0A245CA}"/>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fecha 4">
            <a:extLst>
              <a:ext uri="{FF2B5EF4-FFF2-40B4-BE49-F238E27FC236}">
                <a16:creationId xmlns:a16="http://schemas.microsoft.com/office/drawing/2014/main" id="{798679A7-DF7F-424E-97B0-95BD397184C6}"/>
              </a:ext>
            </a:extLst>
          </p:cNvPr>
          <p:cNvSpPr>
            <a:spLocks noGrp="1"/>
          </p:cNvSpPr>
          <p:nvPr>
            <p:ph type="dt" sz="half" idx="10"/>
          </p:nvPr>
        </p:nvSpPr>
        <p:spPr/>
        <p:txBody>
          <a:bodyPr/>
          <a:lstStyle/>
          <a:p>
            <a:fld id="{ADD5A9C1-EC86-C140-9B75-B9875DE229F9}" type="datetimeFigureOut">
              <a:rPr lang="es-MX" smtClean="0"/>
              <a:t>10/08/2021</a:t>
            </a:fld>
            <a:endParaRPr lang="es-MX" dirty="0"/>
          </a:p>
        </p:txBody>
      </p:sp>
      <p:sp>
        <p:nvSpPr>
          <p:cNvPr id="6" name="Marcador de pie de página 5">
            <a:extLst>
              <a:ext uri="{FF2B5EF4-FFF2-40B4-BE49-F238E27FC236}">
                <a16:creationId xmlns:a16="http://schemas.microsoft.com/office/drawing/2014/main" id="{DAF7B976-175D-6A42-9C52-ADF33D7F8FAF}"/>
              </a:ext>
            </a:extLst>
          </p:cNvPr>
          <p:cNvSpPr>
            <a:spLocks noGrp="1"/>
          </p:cNvSpPr>
          <p:nvPr>
            <p:ph type="ftr" sz="quarter" idx="11"/>
          </p:nvPr>
        </p:nvSpPr>
        <p:spPr/>
        <p:txBody>
          <a:bodyPr/>
          <a:lstStyle/>
          <a:p>
            <a:endParaRPr lang="es-MX" dirty="0"/>
          </a:p>
        </p:txBody>
      </p:sp>
      <p:sp>
        <p:nvSpPr>
          <p:cNvPr id="7" name="Marcador de número de diapositiva 6">
            <a:extLst>
              <a:ext uri="{FF2B5EF4-FFF2-40B4-BE49-F238E27FC236}">
                <a16:creationId xmlns:a16="http://schemas.microsoft.com/office/drawing/2014/main" id="{C64AD91A-72FB-6041-9832-8868F2091A1D}"/>
              </a:ext>
            </a:extLst>
          </p:cNvPr>
          <p:cNvSpPr>
            <a:spLocks noGrp="1"/>
          </p:cNvSpPr>
          <p:nvPr>
            <p:ph type="sldNum" sz="quarter" idx="12"/>
          </p:nvPr>
        </p:nvSpPr>
        <p:spPr/>
        <p:txBody>
          <a:bodyPr/>
          <a:lstStyle/>
          <a:p>
            <a:fld id="{88188E79-A7E6-7A4D-BBEE-9296A1CF5F7F}" type="slidenum">
              <a:rPr lang="es-MX" smtClean="0"/>
              <a:t>‹Nº›</a:t>
            </a:fld>
            <a:endParaRPr lang="es-MX" dirty="0"/>
          </a:p>
        </p:txBody>
      </p:sp>
    </p:spTree>
    <p:extLst>
      <p:ext uri="{BB962C8B-B14F-4D97-AF65-F5344CB8AC3E}">
        <p14:creationId xmlns:p14="http://schemas.microsoft.com/office/powerpoint/2010/main" val="4129339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3316F7-945C-3A4D-B39F-0B493FC7F721}"/>
              </a:ext>
            </a:extLst>
          </p:cNvPr>
          <p:cNvSpPr>
            <a:spLocks noGrp="1"/>
          </p:cNvSpPr>
          <p:nvPr>
            <p:ph type="title"/>
          </p:nvPr>
        </p:nvSpPr>
        <p:spPr>
          <a:xfrm>
            <a:off x="839788" y="365125"/>
            <a:ext cx="10515600" cy="1325563"/>
          </a:xfrm>
        </p:spPr>
        <p:txBody>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D0861EDF-5689-C04E-A194-1E81218320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CDA7E861-FA7A-7146-A189-64B48ECA4324}"/>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texto 4">
            <a:extLst>
              <a:ext uri="{FF2B5EF4-FFF2-40B4-BE49-F238E27FC236}">
                <a16:creationId xmlns:a16="http://schemas.microsoft.com/office/drawing/2014/main" id="{15C77852-8B2A-E740-A70E-2BFC4B39C5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2DB86A37-4A3F-5F40-8533-3F5577F892F6}"/>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7" name="Marcador de fecha 6">
            <a:extLst>
              <a:ext uri="{FF2B5EF4-FFF2-40B4-BE49-F238E27FC236}">
                <a16:creationId xmlns:a16="http://schemas.microsoft.com/office/drawing/2014/main" id="{393A3688-496C-FD42-A4C7-3136BFC2F68D}"/>
              </a:ext>
            </a:extLst>
          </p:cNvPr>
          <p:cNvSpPr>
            <a:spLocks noGrp="1"/>
          </p:cNvSpPr>
          <p:nvPr>
            <p:ph type="dt" sz="half" idx="10"/>
          </p:nvPr>
        </p:nvSpPr>
        <p:spPr/>
        <p:txBody>
          <a:bodyPr/>
          <a:lstStyle/>
          <a:p>
            <a:fld id="{ADD5A9C1-EC86-C140-9B75-B9875DE229F9}" type="datetimeFigureOut">
              <a:rPr lang="es-MX" smtClean="0"/>
              <a:t>10/08/2021</a:t>
            </a:fld>
            <a:endParaRPr lang="es-MX" dirty="0"/>
          </a:p>
        </p:txBody>
      </p:sp>
      <p:sp>
        <p:nvSpPr>
          <p:cNvPr id="8" name="Marcador de pie de página 7">
            <a:extLst>
              <a:ext uri="{FF2B5EF4-FFF2-40B4-BE49-F238E27FC236}">
                <a16:creationId xmlns:a16="http://schemas.microsoft.com/office/drawing/2014/main" id="{FACA02AB-6A97-9248-A042-6D40111750CD}"/>
              </a:ext>
            </a:extLst>
          </p:cNvPr>
          <p:cNvSpPr>
            <a:spLocks noGrp="1"/>
          </p:cNvSpPr>
          <p:nvPr>
            <p:ph type="ftr" sz="quarter" idx="11"/>
          </p:nvPr>
        </p:nvSpPr>
        <p:spPr/>
        <p:txBody>
          <a:bodyPr/>
          <a:lstStyle/>
          <a:p>
            <a:endParaRPr lang="es-MX" dirty="0"/>
          </a:p>
        </p:txBody>
      </p:sp>
      <p:sp>
        <p:nvSpPr>
          <p:cNvPr id="9" name="Marcador de número de diapositiva 8">
            <a:extLst>
              <a:ext uri="{FF2B5EF4-FFF2-40B4-BE49-F238E27FC236}">
                <a16:creationId xmlns:a16="http://schemas.microsoft.com/office/drawing/2014/main" id="{50B2E656-A66F-ED4C-97C7-69300E1A6935}"/>
              </a:ext>
            </a:extLst>
          </p:cNvPr>
          <p:cNvSpPr>
            <a:spLocks noGrp="1"/>
          </p:cNvSpPr>
          <p:nvPr>
            <p:ph type="sldNum" sz="quarter" idx="12"/>
          </p:nvPr>
        </p:nvSpPr>
        <p:spPr/>
        <p:txBody>
          <a:bodyPr/>
          <a:lstStyle/>
          <a:p>
            <a:fld id="{88188E79-A7E6-7A4D-BBEE-9296A1CF5F7F}" type="slidenum">
              <a:rPr lang="es-MX" smtClean="0"/>
              <a:t>‹Nº›</a:t>
            </a:fld>
            <a:endParaRPr lang="es-MX" dirty="0"/>
          </a:p>
        </p:txBody>
      </p:sp>
    </p:spTree>
    <p:extLst>
      <p:ext uri="{BB962C8B-B14F-4D97-AF65-F5344CB8AC3E}">
        <p14:creationId xmlns:p14="http://schemas.microsoft.com/office/powerpoint/2010/main" val="3420486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E85247-1543-5340-A056-A3D18B19DB8F}"/>
              </a:ext>
            </a:extLst>
          </p:cNvPr>
          <p:cNvSpPr>
            <a:spLocks noGrp="1"/>
          </p:cNvSpPr>
          <p:nvPr>
            <p:ph type="title"/>
          </p:nvPr>
        </p:nvSpPr>
        <p:spPr/>
        <p:txBody>
          <a:bodyPr/>
          <a:lstStyle/>
          <a:p>
            <a:r>
              <a:rPr lang="es-MX"/>
              <a:t>Haz clic para modificar el estilo de título del patrón</a:t>
            </a:r>
          </a:p>
        </p:txBody>
      </p:sp>
      <p:sp>
        <p:nvSpPr>
          <p:cNvPr id="3" name="Marcador de fecha 2">
            <a:extLst>
              <a:ext uri="{FF2B5EF4-FFF2-40B4-BE49-F238E27FC236}">
                <a16:creationId xmlns:a16="http://schemas.microsoft.com/office/drawing/2014/main" id="{B616587D-78FC-3F45-AAD5-7DFDA2F25BD8}"/>
              </a:ext>
            </a:extLst>
          </p:cNvPr>
          <p:cNvSpPr>
            <a:spLocks noGrp="1"/>
          </p:cNvSpPr>
          <p:nvPr>
            <p:ph type="dt" sz="half" idx="10"/>
          </p:nvPr>
        </p:nvSpPr>
        <p:spPr/>
        <p:txBody>
          <a:bodyPr/>
          <a:lstStyle/>
          <a:p>
            <a:fld id="{ADD5A9C1-EC86-C140-9B75-B9875DE229F9}" type="datetimeFigureOut">
              <a:rPr lang="es-MX" smtClean="0"/>
              <a:t>10/08/2021</a:t>
            </a:fld>
            <a:endParaRPr lang="es-MX" dirty="0"/>
          </a:p>
        </p:txBody>
      </p:sp>
      <p:sp>
        <p:nvSpPr>
          <p:cNvPr id="4" name="Marcador de pie de página 3">
            <a:extLst>
              <a:ext uri="{FF2B5EF4-FFF2-40B4-BE49-F238E27FC236}">
                <a16:creationId xmlns:a16="http://schemas.microsoft.com/office/drawing/2014/main" id="{762C5EBA-D42C-B444-AB15-B366EB359390}"/>
              </a:ext>
            </a:extLst>
          </p:cNvPr>
          <p:cNvSpPr>
            <a:spLocks noGrp="1"/>
          </p:cNvSpPr>
          <p:nvPr>
            <p:ph type="ftr" sz="quarter" idx="11"/>
          </p:nvPr>
        </p:nvSpPr>
        <p:spPr/>
        <p:txBody>
          <a:bodyPr/>
          <a:lstStyle/>
          <a:p>
            <a:endParaRPr lang="es-MX" dirty="0"/>
          </a:p>
        </p:txBody>
      </p:sp>
      <p:sp>
        <p:nvSpPr>
          <p:cNvPr id="5" name="Marcador de número de diapositiva 4">
            <a:extLst>
              <a:ext uri="{FF2B5EF4-FFF2-40B4-BE49-F238E27FC236}">
                <a16:creationId xmlns:a16="http://schemas.microsoft.com/office/drawing/2014/main" id="{A0EE2A5B-28A7-3F41-81C7-9A416A1D3B12}"/>
              </a:ext>
            </a:extLst>
          </p:cNvPr>
          <p:cNvSpPr>
            <a:spLocks noGrp="1"/>
          </p:cNvSpPr>
          <p:nvPr>
            <p:ph type="sldNum" sz="quarter" idx="12"/>
          </p:nvPr>
        </p:nvSpPr>
        <p:spPr/>
        <p:txBody>
          <a:bodyPr/>
          <a:lstStyle/>
          <a:p>
            <a:fld id="{88188E79-A7E6-7A4D-BBEE-9296A1CF5F7F}" type="slidenum">
              <a:rPr lang="es-MX" smtClean="0"/>
              <a:t>‹Nº›</a:t>
            </a:fld>
            <a:endParaRPr lang="es-MX" dirty="0"/>
          </a:p>
        </p:txBody>
      </p:sp>
    </p:spTree>
    <p:extLst>
      <p:ext uri="{BB962C8B-B14F-4D97-AF65-F5344CB8AC3E}">
        <p14:creationId xmlns:p14="http://schemas.microsoft.com/office/powerpoint/2010/main" val="3559041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D47E522-06D7-0446-9968-4396AD69A8A8}"/>
              </a:ext>
            </a:extLst>
          </p:cNvPr>
          <p:cNvSpPr>
            <a:spLocks noGrp="1"/>
          </p:cNvSpPr>
          <p:nvPr>
            <p:ph type="dt" sz="half" idx="10"/>
          </p:nvPr>
        </p:nvSpPr>
        <p:spPr/>
        <p:txBody>
          <a:bodyPr/>
          <a:lstStyle/>
          <a:p>
            <a:fld id="{ADD5A9C1-EC86-C140-9B75-B9875DE229F9}" type="datetimeFigureOut">
              <a:rPr lang="es-MX" smtClean="0"/>
              <a:t>10/08/2021</a:t>
            </a:fld>
            <a:endParaRPr lang="es-MX" dirty="0"/>
          </a:p>
        </p:txBody>
      </p:sp>
      <p:sp>
        <p:nvSpPr>
          <p:cNvPr id="3" name="Marcador de pie de página 2">
            <a:extLst>
              <a:ext uri="{FF2B5EF4-FFF2-40B4-BE49-F238E27FC236}">
                <a16:creationId xmlns:a16="http://schemas.microsoft.com/office/drawing/2014/main" id="{D47E9525-EAD7-2A44-A4D9-2F112038D1CE}"/>
              </a:ext>
            </a:extLst>
          </p:cNvPr>
          <p:cNvSpPr>
            <a:spLocks noGrp="1"/>
          </p:cNvSpPr>
          <p:nvPr>
            <p:ph type="ftr" sz="quarter" idx="11"/>
          </p:nvPr>
        </p:nvSpPr>
        <p:spPr/>
        <p:txBody>
          <a:bodyPr/>
          <a:lstStyle/>
          <a:p>
            <a:endParaRPr lang="es-MX" dirty="0"/>
          </a:p>
        </p:txBody>
      </p:sp>
      <p:sp>
        <p:nvSpPr>
          <p:cNvPr id="4" name="Marcador de número de diapositiva 3">
            <a:extLst>
              <a:ext uri="{FF2B5EF4-FFF2-40B4-BE49-F238E27FC236}">
                <a16:creationId xmlns:a16="http://schemas.microsoft.com/office/drawing/2014/main" id="{CEF72E4F-46D6-394C-A5A8-8AE3AACBFB2A}"/>
              </a:ext>
            </a:extLst>
          </p:cNvPr>
          <p:cNvSpPr>
            <a:spLocks noGrp="1"/>
          </p:cNvSpPr>
          <p:nvPr>
            <p:ph type="sldNum" sz="quarter" idx="12"/>
          </p:nvPr>
        </p:nvSpPr>
        <p:spPr/>
        <p:txBody>
          <a:bodyPr/>
          <a:lstStyle/>
          <a:p>
            <a:fld id="{88188E79-A7E6-7A4D-BBEE-9296A1CF5F7F}" type="slidenum">
              <a:rPr lang="es-MX" smtClean="0"/>
              <a:t>‹Nº›</a:t>
            </a:fld>
            <a:endParaRPr lang="es-MX" dirty="0"/>
          </a:p>
        </p:txBody>
      </p:sp>
    </p:spTree>
    <p:extLst>
      <p:ext uri="{BB962C8B-B14F-4D97-AF65-F5344CB8AC3E}">
        <p14:creationId xmlns:p14="http://schemas.microsoft.com/office/powerpoint/2010/main" val="1509297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351E0CD-E52A-5C4E-9E78-A3C2EF9D42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DC9BD675-D785-1B43-B107-C30B6DFAF4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EB795735-E73F-3D44-87FD-0A6180D183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D5A9C1-EC86-C140-9B75-B9875DE229F9}" type="datetimeFigureOut">
              <a:rPr lang="es-MX" smtClean="0"/>
              <a:t>10/08/2021</a:t>
            </a:fld>
            <a:endParaRPr lang="es-MX" dirty="0"/>
          </a:p>
        </p:txBody>
      </p:sp>
      <p:sp>
        <p:nvSpPr>
          <p:cNvPr id="5" name="Marcador de pie de página 4">
            <a:extLst>
              <a:ext uri="{FF2B5EF4-FFF2-40B4-BE49-F238E27FC236}">
                <a16:creationId xmlns:a16="http://schemas.microsoft.com/office/drawing/2014/main" id="{5B27325C-BBE0-8C4A-B2AD-2EECA631DA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6" name="Marcador de número de diapositiva 5">
            <a:extLst>
              <a:ext uri="{FF2B5EF4-FFF2-40B4-BE49-F238E27FC236}">
                <a16:creationId xmlns:a16="http://schemas.microsoft.com/office/drawing/2014/main" id="{39D2E083-02FD-7B41-9132-7FAC8548E0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188E79-A7E6-7A4D-BBEE-9296A1CF5F7F}" type="slidenum">
              <a:rPr lang="es-MX" smtClean="0"/>
              <a:t>‹Nº›</a:t>
            </a:fld>
            <a:endParaRPr lang="es-MX" dirty="0"/>
          </a:p>
        </p:txBody>
      </p:sp>
    </p:spTree>
    <p:extLst>
      <p:ext uri="{BB962C8B-B14F-4D97-AF65-F5344CB8AC3E}">
        <p14:creationId xmlns:p14="http://schemas.microsoft.com/office/powerpoint/2010/main" val="2423669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hyperlink" Target="mailto:jozvazquez@uv.mx"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hyperlink" Target="mailto:jozvazquez@uv.mx"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hyperlink" Target="mailto:goliveras@uv.mx"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mailto:elvgutierrez@uv.mx" TargetMode="External"/><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hyperlink" Target="mailto:goliveras@uv.mx" TargetMode="External"/><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hyperlink" Target="mailto:zfernandez@uv.mx" TargetMode="External"/><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hyperlink" Target="mailto:salomeperez@uv.mx" TargetMode="External"/><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8" Type="http://schemas.openxmlformats.org/officeDocument/2006/relationships/hyperlink" Target="https://www.uv.mx/veracruz/contaduria" TargetMode="External"/><Relationship Id="rId3" Type="http://schemas.openxmlformats.org/officeDocument/2006/relationships/hyperlink" Target="https://www.uv.mx/veracruz/contaduria/" TargetMode="External"/><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hyperlink" Target="https://www.facebook.com/FCVERUV" TargetMode="External"/><Relationship Id="rId5" Type="http://schemas.openxmlformats.org/officeDocument/2006/relationships/hyperlink" Target="https://www.facebook.com/psiuvcontaduria" TargetMode="External"/><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hyperlink" Target="https://www.uv.mx/estudiante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hyperlink" Target="mailto:celgarrido@uv.mx"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hyperlink" Target="mailto:crortiz@uv.mx"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hyperlink" Target="mailto:marisperez@uv.mx"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mailto:josemartinez1@uv.mx" TargetMode="External"/><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hyperlink" Target="https://forms.office.com/Pages/ResponsePage.aspx?id=UXaQPMbYpkyopGokJDDmU8NIQHgcXgRGskzV2ycWq19UQkpPU0JQWEo2Rjg1N1hYSjlGSjU4UU42WC4u"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hyperlink" Target="https://forms.office.com/Pages/ResponsePage.aspx?id=UXaQPMbYpkyopGokJDDmU8NIQHgcXgRGskzV2ycWq19UQkpPU0JQWEo2Rjg1N1hYSjlGSjU4UU42WC4u"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mailto:salomeperez@uv.mx" TargetMode="External"/><Relationship Id="rId7" Type="http://schemas.openxmlformats.org/officeDocument/2006/relationships/image" Target="../media/image16.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hyperlink" Target="mailto:scroda@uv.mx"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90E3F8E3-94C7-7C4B-8622-02AA071F3A32}"/>
              </a:ext>
            </a:extLst>
          </p:cNvPr>
          <p:cNvSpPr/>
          <p:nvPr/>
        </p:nvSpPr>
        <p:spPr>
          <a:xfrm>
            <a:off x="789940" y="-21703"/>
            <a:ext cx="3627681" cy="687970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0" name="Imagen 9">
            <a:extLst>
              <a:ext uri="{FF2B5EF4-FFF2-40B4-BE49-F238E27FC236}">
                <a16:creationId xmlns:a16="http://schemas.microsoft.com/office/drawing/2014/main" id="{6862F498-A44D-C949-8541-AD972A9C9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384" y="702960"/>
            <a:ext cx="3338553" cy="2513851"/>
          </a:xfrm>
          <a:prstGeom prst="rect">
            <a:avLst/>
          </a:prstGeom>
        </p:spPr>
      </p:pic>
      <p:sp>
        <p:nvSpPr>
          <p:cNvPr id="11" name="Rectángulo redondeado 10">
            <a:extLst>
              <a:ext uri="{FF2B5EF4-FFF2-40B4-BE49-F238E27FC236}">
                <a16:creationId xmlns:a16="http://schemas.microsoft.com/office/drawing/2014/main" id="{1C5B6717-C607-784A-9039-607CFE836531}"/>
              </a:ext>
            </a:extLst>
          </p:cNvPr>
          <p:cNvSpPr/>
          <p:nvPr/>
        </p:nvSpPr>
        <p:spPr>
          <a:xfrm>
            <a:off x="448393" y="3641190"/>
            <a:ext cx="4457700" cy="1503822"/>
          </a:xfrm>
          <a:prstGeom prst="roundRect">
            <a:avLst/>
          </a:prstGeom>
          <a:solidFill>
            <a:srgbClr val="1B4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3" name="CuadroTexto 12">
            <a:extLst>
              <a:ext uri="{FF2B5EF4-FFF2-40B4-BE49-F238E27FC236}">
                <a16:creationId xmlns:a16="http://schemas.microsoft.com/office/drawing/2014/main" id="{2ACCA756-6C4B-DC4A-A14D-318536435074}"/>
              </a:ext>
            </a:extLst>
          </p:cNvPr>
          <p:cNvSpPr txBox="1"/>
          <p:nvPr/>
        </p:nvSpPr>
        <p:spPr>
          <a:xfrm>
            <a:off x="793649" y="5219813"/>
            <a:ext cx="3627680" cy="1477328"/>
          </a:xfrm>
          <a:prstGeom prst="rect">
            <a:avLst/>
          </a:prstGeom>
          <a:noFill/>
        </p:spPr>
        <p:txBody>
          <a:bodyPr wrap="square" rtlCol="0">
            <a:spAutoFit/>
          </a:bodyPr>
          <a:lstStyle/>
          <a:p>
            <a:pPr algn="ctr"/>
            <a:r>
              <a:rPr lang="es-MX" sz="3000" dirty="0">
                <a:solidFill>
                  <a:schemeClr val="bg1"/>
                </a:solidFill>
                <a:latin typeface="Gill Sans MT" panose="020B0502020104020203" pitchFamily="34" charset="77"/>
              </a:rPr>
              <a:t>Contaduría </a:t>
            </a:r>
          </a:p>
          <a:p>
            <a:pPr algn="ctr"/>
            <a:r>
              <a:rPr lang="es-MX" sz="3000" dirty="0">
                <a:solidFill>
                  <a:schemeClr val="bg1"/>
                </a:solidFill>
                <a:latin typeface="Gill Sans MT" panose="020B0502020104020203" pitchFamily="34" charset="77"/>
              </a:rPr>
              <a:t>Gestión y Dirección de Negocios </a:t>
            </a:r>
          </a:p>
        </p:txBody>
      </p:sp>
      <p:pic>
        <p:nvPicPr>
          <p:cNvPr id="3" name="Imagen 2" descr="Logotipo, nombre de la empresa&#10;&#10;Descripción generada automáticamente">
            <a:extLst>
              <a:ext uri="{FF2B5EF4-FFF2-40B4-BE49-F238E27FC236}">
                <a16:creationId xmlns:a16="http://schemas.microsoft.com/office/drawing/2014/main" id="{7F4DE81E-6A5A-45E6-BCB3-555459ED7843}"/>
              </a:ext>
            </a:extLst>
          </p:cNvPr>
          <p:cNvPicPr>
            <a:picLocks noChangeAspect="1"/>
          </p:cNvPicPr>
          <p:nvPr/>
        </p:nvPicPr>
        <p:blipFill rotWithShape="1">
          <a:blip r:embed="rId4"/>
          <a:srcRect l="16271" t="15515" r="20680" b="6767"/>
          <a:stretch/>
        </p:blipFill>
        <p:spPr>
          <a:xfrm>
            <a:off x="1631852" y="2970420"/>
            <a:ext cx="1927273" cy="2088534"/>
          </a:xfrm>
          <a:prstGeom prst="rect">
            <a:avLst/>
          </a:prstGeom>
        </p:spPr>
      </p:pic>
    </p:spTree>
    <p:extLst>
      <p:ext uri="{BB962C8B-B14F-4D97-AF65-F5344CB8AC3E}">
        <p14:creationId xmlns:p14="http://schemas.microsoft.com/office/powerpoint/2010/main" val="1604373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descr="Imagen que contiene Diagrama&#10;&#10;Descripción generada automáticamente">
            <a:extLst>
              <a:ext uri="{FF2B5EF4-FFF2-40B4-BE49-F238E27FC236}">
                <a16:creationId xmlns:a16="http://schemas.microsoft.com/office/drawing/2014/main" id="{7F825200-4C2F-4C50-A46F-73E69D17ABA8}"/>
              </a:ext>
            </a:extLst>
          </p:cNvPr>
          <p:cNvPicPr>
            <a:picLocks noGrp="1" noChangeAspect="1"/>
          </p:cNvPicPr>
          <p:nvPr>
            <p:ph idx="1"/>
          </p:nvPr>
        </p:nvPicPr>
        <p:blipFill rotWithShape="1">
          <a:blip r:embed="rId2">
            <a:alphaModFix amt="50000"/>
          </a:blip>
          <a:srcRect l="25"/>
          <a:stretch/>
        </p:blipFill>
        <p:spPr>
          <a:xfrm>
            <a:off x="37063" y="10"/>
            <a:ext cx="12188930" cy="6857990"/>
          </a:xfrm>
          <a:prstGeom prst="rect">
            <a:avLst/>
          </a:prstGeom>
        </p:spPr>
      </p:pic>
      <p:sp>
        <p:nvSpPr>
          <p:cNvPr id="38"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ángulo redondeado 12">
            <a:extLst>
              <a:ext uri="{FF2B5EF4-FFF2-40B4-BE49-F238E27FC236}">
                <a16:creationId xmlns:a16="http://schemas.microsoft.com/office/drawing/2014/main" id="{2CB6273C-0EA2-4FA8-9C65-A522AE73A565}"/>
              </a:ext>
            </a:extLst>
          </p:cNvPr>
          <p:cNvSpPr/>
          <p:nvPr/>
        </p:nvSpPr>
        <p:spPr>
          <a:xfrm>
            <a:off x="237485" y="589523"/>
            <a:ext cx="4243590" cy="1262461"/>
          </a:xfrm>
          <a:prstGeom prst="roundRect">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3600" b="0" i="0" u="none" strike="noStrike" kern="0" cap="none" spc="0" normalizeH="0" baseline="0" noProof="0" dirty="0">
                <a:ln>
                  <a:noFill/>
                </a:ln>
                <a:solidFill>
                  <a:prstClr val="white"/>
                </a:solidFill>
                <a:effectLst/>
                <a:uLnTx/>
                <a:uFillTx/>
                <a:latin typeface="Gill Sans MT" panose="020B0502020104020203" pitchFamily="34" charset="0"/>
                <a:ea typeface="+mn-ea"/>
                <a:cs typeface="+mn-cs"/>
              </a:rPr>
              <a:t>Consejera Alumna</a:t>
            </a:r>
          </a:p>
        </p:txBody>
      </p:sp>
      <p:pic>
        <p:nvPicPr>
          <p:cNvPr id="3" name="Imagen 2">
            <a:extLst>
              <a:ext uri="{FF2B5EF4-FFF2-40B4-BE49-F238E27FC236}">
                <a16:creationId xmlns:a16="http://schemas.microsoft.com/office/drawing/2014/main" id="{DA9C9E70-6BE1-473E-98AC-163A49765EBC}"/>
              </a:ext>
            </a:extLst>
          </p:cNvPr>
          <p:cNvPicPr>
            <a:picLocks noChangeAspect="1"/>
          </p:cNvPicPr>
          <p:nvPr/>
        </p:nvPicPr>
        <p:blipFill>
          <a:blip r:embed="rId3"/>
          <a:stretch>
            <a:fillRect/>
          </a:stretch>
        </p:blipFill>
        <p:spPr>
          <a:xfrm>
            <a:off x="8820619" y="873184"/>
            <a:ext cx="2449653" cy="3390227"/>
          </a:xfrm>
          <a:prstGeom prst="rect">
            <a:avLst/>
          </a:prstGeom>
        </p:spPr>
      </p:pic>
      <p:pic>
        <p:nvPicPr>
          <p:cNvPr id="4" name="Imagen 3">
            <a:extLst>
              <a:ext uri="{FF2B5EF4-FFF2-40B4-BE49-F238E27FC236}">
                <a16:creationId xmlns:a16="http://schemas.microsoft.com/office/drawing/2014/main" id="{DA6D310A-7574-4FBC-B07C-B5F24D4E20EA}"/>
              </a:ext>
            </a:extLst>
          </p:cNvPr>
          <p:cNvPicPr>
            <a:picLocks noChangeAspect="1"/>
          </p:cNvPicPr>
          <p:nvPr/>
        </p:nvPicPr>
        <p:blipFill>
          <a:blip r:embed="rId4"/>
          <a:stretch>
            <a:fillRect/>
          </a:stretch>
        </p:blipFill>
        <p:spPr>
          <a:xfrm>
            <a:off x="6059658" y="840259"/>
            <a:ext cx="2589192" cy="3390227"/>
          </a:xfrm>
          <a:prstGeom prst="rect">
            <a:avLst/>
          </a:prstGeom>
        </p:spPr>
      </p:pic>
      <p:pic>
        <p:nvPicPr>
          <p:cNvPr id="6" name="Imagen 5">
            <a:extLst>
              <a:ext uri="{FF2B5EF4-FFF2-40B4-BE49-F238E27FC236}">
                <a16:creationId xmlns:a16="http://schemas.microsoft.com/office/drawing/2014/main" id="{34A5B2DD-C81A-4994-8DA7-76514C341219}"/>
              </a:ext>
            </a:extLst>
          </p:cNvPr>
          <p:cNvPicPr>
            <a:picLocks noChangeAspect="1"/>
          </p:cNvPicPr>
          <p:nvPr/>
        </p:nvPicPr>
        <p:blipFill rotWithShape="1">
          <a:blip r:embed="rId5"/>
          <a:srcRect l="22650" r="22786" b="14646"/>
          <a:stretch/>
        </p:blipFill>
        <p:spPr>
          <a:xfrm>
            <a:off x="1073319" y="2113733"/>
            <a:ext cx="2748438" cy="3647668"/>
          </a:xfrm>
          <a:prstGeom prst="rect">
            <a:avLst/>
          </a:prstGeom>
        </p:spPr>
      </p:pic>
      <p:sp>
        <p:nvSpPr>
          <p:cNvPr id="13" name="Rectángulo redondeado 12">
            <a:extLst>
              <a:ext uri="{FF2B5EF4-FFF2-40B4-BE49-F238E27FC236}">
                <a16:creationId xmlns:a16="http://schemas.microsoft.com/office/drawing/2014/main" id="{219FF2B1-48B0-4822-ACA1-A90E96D24717}"/>
              </a:ext>
            </a:extLst>
          </p:cNvPr>
          <p:cNvSpPr/>
          <p:nvPr/>
        </p:nvSpPr>
        <p:spPr>
          <a:xfrm>
            <a:off x="7165102" y="5761402"/>
            <a:ext cx="4243589" cy="813610"/>
          </a:xfrm>
          <a:prstGeom prst="roundRect">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3600" b="0" i="0" u="none" strike="noStrike" kern="0" cap="none" spc="0" normalizeH="0" baseline="0" noProof="0" dirty="0">
                <a:ln>
                  <a:noFill/>
                </a:ln>
                <a:solidFill>
                  <a:prstClr val="white"/>
                </a:solidFill>
                <a:effectLst/>
                <a:uLnTx/>
                <a:uFillTx/>
                <a:latin typeface="Gill Sans MT" panose="020B0502020104020203" pitchFamily="34" charset="0"/>
                <a:ea typeface="+mn-ea"/>
                <a:cs typeface="+mn-cs"/>
              </a:rPr>
              <a:t>Representantes</a:t>
            </a:r>
          </a:p>
        </p:txBody>
      </p:sp>
      <p:sp>
        <p:nvSpPr>
          <p:cNvPr id="14" name="CuadroTexto 13">
            <a:extLst>
              <a:ext uri="{FF2B5EF4-FFF2-40B4-BE49-F238E27FC236}">
                <a16:creationId xmlns:a16="http://schemas.microsoft.com/office/drawing/2014/main" id="{2EBF3438-4B5E-48E0-A48F-9F8C6E4CB8A5}"/>
              </a:ext>
            </a:extLst>
          </p:cNvPr>
          <p:cNvSpPr txBox="1"/>
          <p:nvPr/>
        </p:nvSpPr>
        <p:spPr>
          <a:xfrm>
            <a:off x="8801299" y="4302024"/>
            <a:ext cx="2449654"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ln>
        </p:spPr>
        <p:txBody>
          <a:bodyPr wrap="square" rtlCol="0">
            <a:spAutoFit/>
          </a:bodyPr>
          <a:lstStyle/>
          <a:p>
            <a:pPr algn="ctr"/>
            <a:r>
              <a:rPr lang="es-MX" sz="2400" i="1" dirty="0">
                <a:solidFill>
                  <a:schemeClr val="bg2"/>
                </a:solidFill>
                <a:latin typeface="Gill Sans MT" panose="020B0502020104020203" pitchFamily="34" charset="77"/>
              </a:rPr>
              <a:t>Cinthia Segovia</a:t>
            </a:r>
          </a:p>
          <a:p>
            <a:pPr algn="ctr"/>
            <a:r>
              <a:rPr lang="es-MX" sz="2400" i="1" dirty="0">
                <a:solidFill>
                  <a:schemeClr val="bg2"/>
                </a:solidFill>
                <a:latin typeface="Gill Sans MT" panose="020B0502020104020203" pitchFamily="34" charset="77"/>
              </a:rPr>
              <a:t>Contaduría </a:t>
            </a:r>
          </a:p>
        </p:txBody>
      </p:sp>
      <p:sp>
        <p:nvSpPr>
          <p:cNvPr id="15" name="CuadroTexto 14">
            <a:extLst>
              <a:ext uri="{FF2B5EF4-FFF2-40B4-BE49-F238E27FC236}">
                <a16:creationId xmlns:a16="http://schemas.microsoft.com/office/drawing/2014/main" id="{17DCAEA5-6C56-42E0-BBBC-A05256E830BD}"/>
              </a:ext>
            </a:extLst>
          </p:cNvPr>
          <p:cNvSpPr txBox="1"/>
          <p:nvPr/>
        </p:nvSpPr>
        <p:spPr>
          <a:xfrm>
            <a:off x="6059658" y="4276532"/>
            <a:ext cx="2589192"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ln>
        </p:spPr>
        <p:txBody>
          <a:bodyPr wrap="square" rtlCol="0">
            <a:spAutoFit/>
          </a:bodyPr>
          <a:lstStyle/>
          <a:p>
            <a:pPr algn="ctr"/>
            <a:r>
              <a:rPr lang="es-MX" sz="2400" i="1" dirty="0">
                <a:solidFill>
                  <a:schemeClr val="bg2"/>
                </a:solidFill>
                <a:latin typeface="Roboto" panose="02000000000000000000" pitchFamily="2" charset="0"/>
                <a:ea typeface="Roboto" panose="02000000000000000000" pitchFamily="2" charset="0"/>
              </a:rPr>
              <a:t>Jorge Valero </a:t>
            </a:r>
          </a:p>
          <a:p>
            <a:pPr algn="ctr"/>
            <a:r>
              <a:rPr lang="es-MX" sz="2400" i="1" dirty="0">
                <a:solidFill>
                  <a:schemeClr val="bg2"/>
                </a:solidFill>
                <a:latin typeface="Roboto" panose="02000000000000000000" pitchFamily="2" charset="0"/>
                <a:ea typeface="Roboto" panose="02000000000000000000" pitchFamily="2" charset="0"/>
              </a:rPr>
              <a:t>GDN</a:t>
            </a:r>
          </a:p>
        </p:txBody>
      </p:sp>
      <p:sp>
        <p:nvSpPr>
          <p:cNvPr id="12" name="CuadroTexto 11">
            <a:extLst>
              <a:ext uri="{FF2B5EF4-FFF2-40B4-BE49-F238E27FC236}">
                <a16:creationId xmlns:a16="http://schemas.microsoft.com/office/drawing/2014/main" id="{D90CAC46-240A-47B4-B1D5-3F45E0E1B21C}"/>
              </a:ext>
            </a:extLst>
          </p:cNvPr>
          <p:cNvSpPr txBox="1"/>
          <p:nvPr/>
        </p:nvSpPr>
        <p:spPr>
          <a:xfrm>
            <a:off x="2213655" y="5345903"/>
            <a:ext cx="3014797"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ln>
        </p:spPr>
        <p:txBody>
          <a:bodyPr wrap="square" rtlCol="0">
            <a:spAutoFit/>
          </a:bodyPr>
          <a:lstStyle/>
          <a:p>
            <a:pPr algn="ctr"/>
            <a:r>
              <a:rPr lang="es-MX" sz="2400" i="1" dirty="0">
                <a:solidFill>
                  <a:schemeClr val="bg2"/>
                </a:solidFill>
                <a:latin typeface="Roboto" panose="02000000000000000000" pitchFamily="2" charset="0"/>
                <a:ea typeface="Roboto" panose="02000000000000000000" pitchFamily="2" charset="0"/>
              </a:rPr>
              <a:t>Lesly García B</a:t>
            </a:r>
          </a:p>
          <a:p>
            <a:pPr algn="ctr"/>
            <a:r>
              <a:rPr lang="es-MX" sz="2400" i="1" dirty="0">
                <a:solidFill>
                  <a:schemeClr val="bg2"/>
                </a:solidFill>
                <a:latin typeface="Roboto" panose="02000000000000000000" pitchFamily="2" charset="0"/>
                <a:ea typeface="Roboto" panose="02000000000000000000" pitchFamily="2" charset="0"/>
              </a:rPr>
              <a:t>Contaduría </a:t>
            </a:r>
          </a:p>
        </p:txBody>
      </p:sp>
    </p:spTree>
    <p:extLst>
      <p:ext uri="{BB962C8B-B14F-4D97-AF65-F5344CB8AC3E}">
        <p14:creationId xmlns:p14="http://schemas.microsoft.com/office/powerpoint/2010/main" val="1121690481"/>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Marcador de contenido 4" descr="Imagen que contiene Diagrama&#10;&#10;Descripción generada automáticamente">
            <a:extLst>
              <a:ext uri="{FF2B5EF4-FFF2-40B4-BE49-F238E27FC236}">
                <a16:creationId xmlns:a16="http://schemas.microsoft.com/office/drawing/2014/main" id="{7F825200-4C2F-4C50-A46F-73E69D17ABA8}"/>
              </a:ext>
            </a:extLst>
          </p:cNvPr>
          <p:cNvPicPr>
            <a:picLocks noGrp="1" noChangeAspect="1"/>
          </p:cNvPicPr>
          <p:nvPr>
            <p:ph idx="1"/>
          </p:nvPr>
        </p:nvPicPr>
        <p:blipFill rotWithShape="1">
          <a:blip r:embed="rId2">
            <a:alphaModFix amt="50000"/>
          </a:blip>
          <a:srcRect l="25"/>
          <a:stretch/>
        </p:blipFill>
        <p:spPr>
          <a:xfrm>
            <a:off x="20" y="10"/>
            <a:ext cx="12188930" cy="6857990"/>
          </a:xfrm>
          <a:prstGeom prst="rect">
            <a:avLst/>
          </a:prstGeom>
        </p:spPr>
      </p:pic>
      <p:sp>
        <p:nvSpPr>
          <p:cNvPr id="15" name="Rectángulo redondeado 12">
            <a:extLst>
              <a:ext uri="{FF2B5EF4-FFF2-40B4-BE49-F238E27FC236}">
                <a16:creationId xmlns:a16="http://schemas.microsoft.com/office/drawing/2014/main" id="{91752F09-12E0-4E01-984C-610061D1F22A}"/>
              </a:ext>
            </a:extLst>
          </p:cNvPr>
          <p:cNvSpPr/>
          <p:nvPr/>
        </p:nvSpPr>
        <p:spPr>
          <a:xfrm>
            <a:off x="919316" y="2489377"/>
            <a:ext cx="5847471" cy="1921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fontScale="62500" lnSpcReduction="2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s-MX" sz="6600" b="0" i="0" u="none" strike="noStrike" kern="1200" cap="none" spc="0" normalizeH="0" baseline="0" noProof="0" dirty="0">
                <a:ln>
                  <a:noFill/>
                </a:ln>
                <a:solidFill>
                  <a:srgbClr val="FFFFFF"/>
                </a:solidFill>
                <a:effectLst/>
                <a:uLnTx/>
                <a:uFillTx/>
                <a:latin typeface="Calibri Light" panose="020F0302020204030204"/>
                <a:ea typeface="+mn-ea"/>
                <a:cs typeface="+mn-cs"/>
              </a:rPr>
              <a:t>Enlaces y Coordinaciones de Programas Transversales</a:t>
            </a:r>
          </a:p>
        </p:txBody>
      </p:sp>
      <p:sp>
        <p:nvSpPr>
          <p:cNvPr id="38"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9113415"/>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Marcador de contenido 4" descr="Imagen que contiene Diagrama&#10;&#10;Descripción generada automáticamente">
            <a:extLst>
              <a:ext uri="{FF2B5EF4-FFF2-40B4-BE49-F238E27FC236}">
                <a16:creationId xmlns:a16="http://schemas.microsoft.com/office/drawing/2014/main" id="{7F825200-4C2F-4C50-A46F-73E69D17ABA8}"/>
              </a:ext>
            </a:extLst>
          </p:cNvPr>
          <p:cNvPicPr>
            <a:picLocks noGrp="1" noChangeAspect="1"/>
          </p:cNvPicPr>
          <p:nvPr>
            <p:ph idx="1"/>
          </p:nvPr>
        </p:nvPicPr>
        <p:blipFill rotWithShape="1">
          <a:blip r:embed="rId2">
            <a:alphaModFix amt="50000"/>
          </a:blip>
          <a:srcRect l="25"/>
          <a:stretch/>
        </p:blipFill>
        <p:spPr>
          <a:xfrm>
            <a:off x="20" y="10"/>
            <a:ext cx="12188930" cy="6857990"/>
          </a:xfrm>
          <a:prstGeom prst="rect">
            <a:avLst/>
          </a:prstGeom>
        </p:spPr>
      </p:pic>
      <p:sp>
        <p:nvSpPr>
          <p:cNvPr id="24"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ángulo redondeado 12">
            <a:extLst>
              <a:ext uri="{FF2B5EF4-FFF2-40B4-BE49-F238E27FC236}">
                <a16:creationId xmlns:a16="http://schemas.microsoft.com/office/drawing/2014/main" id="{91752F09-12E0-4E01-984C-610061D1F22A}"/>
              </a:ext>
            </a:extLst>
          </p:cNvPr>
          <p:cNvSpPr/>
          <p:nvPr/>
        </p:nvSpPr>
        <p:spPr>
          <a:xfrm>
            <a:off x="6712559" y="243672"/>
            <a:ext cx="5053290" cy="101441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MX"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Coordinación de Tutorías</a:t>
            </a:r>
          </a:p>
        </p:txBody>
      </p:sp>
      <p:sp>
        <p:nvSpPr>
          <p:cNvPr id="7" name="CuadroTexto 6">
            <a:extLst>
              <a:ext uri="{FF2B5EF4-FFF2-40B4-BE49-F238E27FC236}">
                <a16:creationId xmlns:a16="http://schemas.microsoft.com/office/drawing/2014/main" id="{D65B20A4-587B-4875-84B6-259C910EBD85}"/>
              </a:ext>
            </a:extLst>
          </p:cNvPr>
          <p:cNvSpPr txBox="1"/>
          <p:nvPr/>
        </p:nvSpPr>
        <p:spPr>
          <a:xfrm>
            <a:off x="419763" y="1955105"/>
            <a:ext cx="6194322" cy="3785652"/>
          </a:xfrm>
          <a:prstGeom prst="rect">
            <a:avLst/>
          </a:prstGeom>
          <a:noFill/>
        </p:spPr>
        <p:txBody>
          <a:bodyPr wrap="square">
            <a:spAutoFit/>
          </a:bodyPr>
          <a:lstStyle/>
          <a:p>
            <a:pPr algn="just">
              <a:lnSpc>
                <a:spcPct val="150000"/>
              </a:lnSpc>
            </a:pPr>
            <a:r>
              <a:rPr lang="es-MX" dirty="0">
                <a:latin typeface="Roboto" panose="02000000000000000000" pitchFamily="2" charset="0"/>
              </a:rPr>
              <a:t>S</a:t>
            </a:r>
            <a:r>
              <a:rPr lang="es-MX" b="0" i="0" dirty="0">
                <a:effectLst/>
                <a:latin typeface="Roboto" panose="02000000000000000000" pitchFamily="2" charset="0"/>
              </a:rPr>
              <a:t>e institucionalizó como una estrategia de trabajo para contribuir a alcanzar los fines del Modelo, a través de apoyar a los estudiantes a resolver problemas de tipo académico, promover su autonomía y formación integral, así como contribuir a mejorar su rendimiento académico. </a:t>
            </a:r>
          </a:p>
          <a:p>
            <a:pPr algn="just">
              <a:lnSpc>
                <a:spcPct val="150000"/>
              </a:lnSpc>
            </a:pPr>
            <a:r>
              <a:rPr lang="es-MX" b="0" i="0" dirty="0">
                <a:effectLst/>
                <a:latin typeface="Roboto" panose="02000000000000000000" pitchFamily="2" charset="0"/>
              </a:rPr>
              <a:t> - Tutoría académica (TA) </a:t>
            </a:r>
          </a:p>
          <a:p>
            <a:pPr marL="285750" indent="-285750" algn="just">
              <a:lnSpc>
                <a:spcPct val="150000"/>
              </a:lnSpc>
              <a:buFontTx/>
              <a:buChar char="-"/>
            </a:pPr>
            <a:r>
              <a:rPr lang="es-MX" b="0" i="0" dirty="0">
                <a:effectLst/>
                <a:latin typeface="Roboto" panose="02000000000000000000" pitchFamily="2" charset="0"/>
              </a:rPr>
              <a:t>Enseñanza tutorial</a:t>
            </a:r>
            <a:endParaRPr lang="es-MX" dirty="0">
              <a:latin typeface="Roboto" panose="02000000000000000000" pitchFamily="2" charset="0"/>
            </a:endParaRPr>
          </a:p>
          <a:p>
            <a:pPr marL="285750" indent="-285750" algn="just">
              <a:lnSpc>
                <a:spcPct val="150000"/>
              </a:lnSpc>
              <a:buFontTx/>
              <a:buChar char="-"/>
            </a:pPr>
            <a:r>
              <a:rPr lang="es-MX" b="0" i="0" dirty="0">
                <a:effectLst/>
                <a:latin typeface="Roboto" panose="02000000000000000000" pitchFamily="2" charset="0"/>
              </a:rPr>
              <a:t>Tutoría para la apreciación artística</a:t>
            </a:r>
            <a:endParaRPr lang="es-MX" dirty="0">
              <a:latin typeface="Roboto" panose="02000000000000000000" pitchFamily="2" charset="0"/>
            </a:endParaRPr>
          </a:p>
          <a:p>
            <a:pPr marL="285750" indent="-285750" algn="just">
              <a:lnSpc>
                <a:spcPct val="150000"/>
              </a:lnSpc>
              <a:buFontTx/>
              <a:buChar char="-"/>
            </a:pPr>
            <a:r>
              <a:rPr lang="es-MX" b="0" i="0" dirty="0">
                <a:effectLst/>
                <a:latin typeface="Roboto" panose="02000000000000000000" pitchFamily="2" charset="0"/>
              </a:rPr>
              <a:t>Tutoría para la investigación</a:t>
            </a:r>
          </a:p>
        </p:txBody>
      </p:sp>
      <p:pic>
        <p:nvPicPr>
          <p:cNvPr id="8" name="Imagen 7" descr="Interfaz de usuario gráfica, Texto, Aplicación, Chat o mensaje de texto&#10;&#10;Descripción generada automáticamente">
            <a:extLst>
              <a:ext uri="{FF2B5EF4-FFF2-40B4-BE49-F238E27FC236}">
                <a16:creationId xmlns:a16="http://schemas.microsoft.com/office/drawing/2014/main" id="{6807444C-9D04-4045-9545-BE2CFF2D64D5}"/>
              </a:ext>
            </a:extLst>
          </p:cNvPr>
          <p:cNvPicPr>
            <a:picLocks noChangeAspect="1"/>
          </p:cNvPicPr>
          <p:nvPr/>
        </p:nvPicPr>
        <p:blipFill rotWithShape="1">
          <a:blip r:embed="rId3"/>
          <a:srcRect l="45363" t="46054" r="37702" b="20898"/>
          <a:stretch/>
        </p:blipFill>
        <p:spPr>
          <a:xfrm>
            <a:off x="7033828" y="1529169"/>
            <a:ext cx="4000909" cy="4389571"/>
          </a:xfrm>
          <a:prstGeom prst="rect">
            <a:avLst/>
          </a:prstGeom>
        </p:spPr>
      </p:pic>
      <p:sp>
        <p:nvSpPr>
          <p:cNvPr id="12" name="Rectángulo redondeado 12">
            <a:extLst>
              <a:ext uri="{FF2B5EF4-FFF2-40B4-BE49-F238E27FC236}">
                <a16:creationId xmlns:a16="http://schemas.microsoft.com/office/drawing/2014/main" id="{DC9DB024-0DEF-4E5E-A1FE-CF1451A88533}"/>
              </a:ext>
            </a:extLst>
          </p:cNvPr>
          <p:cNvSpPr/>
          <p:nvPr/>
        </p:nvSpPr>
        <p:spPr>
          <a:xfrm>
            <a:off x="21" y="5740757"/>
            <a:ext cx="11034716" cy="101441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s-MX" sz="2000" dirty="0">
                <a:solidFill>
                  <a:prstClr val="white"/>
                </a:solidFill>
                <a:latin typeface="Gill Sans MT" panose="020B0502020104020203" pitchFamily="34" charset="0"/>
              </a:rPr>
              <a:t>Contacto: Dr. Refugio </a:t>
            </a:r>
            <a:r>
              <a:rPr lang="es-MX" sz="2000" dirty="0" err="1">
                <a:solidFill>
                  <a:prstClr val="white"/>
                </a:solidFill>
                <a:latin typeface="Gill Sans MT" panose="020B0502020104020203" pitchFamily="34" charset="0"/>
              </a:rPr>
              <a:t>Váquez</a:t>
            </a:r>
            <a:r>
              <a:rPr lang="es-MX" sz="2000" dirty="0">
                <a:solidFill>
                  <a:prstClr val="white"/>
                </a:solidFill>
                <a:latin typeface="Gill Sans MT" panose="020B0502020104020203" pitchFamily="34" charset="0"/>
              </a:rPr>
              <a:t> Fernández           </a:t>
            </a:r>
            <a:r>
              <a:rPr lang="es-MX" sz="2000" dirty="0">
                <a:solidFill>
                  <a:prstClr val="white"/>
                </a:solidFill>
                <a:latin typeface="Gill Sans MT" panose="020B0502020104020203" pitchFamily="34" charset="0"/>
                <a:hlinkClick r:id="rId4"/>
              </a:rPr>
              <a:t>jozvazquez@uv.mx</a:t>
            </a:r>
            <a:r>
              <a:rPr lang="es-MX" sz="2000" dirty="0">
                <a:solidFill>
                  <a:prstClr val="white"/>
                </a:solidFill>
                <a:latin typeface="Gill Sans MT" panose="020B0502020104020203" pitchFamily="34" charset="0"/>
              </a:rPr>
              <a:t>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https://www.uv.mx/veracruz/contaduria/category/tutoria/</a:t>
            </a:r>
          </a:p>
        </p:txBody>
      </p:sp>
    </p:spTree>
    <p:extLst>
      <p:ext uri="{BB962C8B-B14F-4D97-AF65-F5344CB8AC3E}">
        <p14:creationId xmlns:p14="http://schemas.microsoft.com/office/powerpoint/2010/main" val="4136406261"/>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Marcador de contenido 4" descr="Imagen que contiene Diagrama&#10;&#10;Descripción generada automáticamente">
            <a:extLst>
              <a:ext uri="{FF2B5EF4-FFF2-40B4-BE49-F238E27FC236}">
                <a16:creationId xmlns:a16="http://schemas.microsoft.com/office/drawing/2014/main" id="{7F825200-4C2F-4C50-A46F-73E69D17ABA8}"/>
              </a:ext>
            </a:extLst>
          </p:cNvPr>
          <p:cNvPicPr>
            <a:picLocks noGrp="1" noChangeAspect="1"/>
          </p:cNvPicPr>
          <p:nvPr>
            <p:ph idx="1"/>
          </p:nvPr>
        </p:nvPicPr>
        <p:blipFill rotWithShape="1">
          <a:blip r:embed="rId2">
            <a:alphaModFix amt="50000"/>
          </a:blip>
          <a:srcRect l="25"/>
          <a:stretch/>
        </p:blipFill>
        <p:spPr>
          <a:xfrm>
            <a:off x="20" y="10"/>
            <a:ext cx="12188930" cy="6857990"/>
          </a:xfrm>
          <a:prstGeom prst="rect">
            <a:avLst/>
          </a:prstGeom>
        </p:spPr>
      </p:pic>
      <p:sp>
        <p:nvSpPr>
          <p:cNvPr id="24"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ángulo redondeado 12">
            <a:extLst>
              <a:ext uri="{FF2B5EF4-FFF2-40B4-BE49-F238E27FC236}">
                <a16:creationId xmlns:a16="http://schemas.microsoft.com/office/drawing/2014/main" id="{91752F09-12E0-4E01-984C-610061D1F22A}"/>
              </a:ext>
            </a:extLst>
          </p:cNvPr>
          <p:cNvSpPr/>
          <p:nvPr/>
        </p:nvSpPr>
        <p:spPr>
          <a:xfrm>
            <a:off x="6712559" y="243672"/>
            <a:ext cx="5053290" cy="101441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s-MX" sz="2400" dirty="0">
                <a:solidFill>
                  <a:prstClr val="white"/>
                </a:solidFill>
                <a:latin typeface="Gill Sans MT" panose="020B0502020104020203" pitchFamily="34" charset="0"/>
              </a:rPr>
              <a:t>Movilidad Internacional</a:t>
            </a:r>
            <a:endParaRPr kumimoji="0" lang="es-MX"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sp>
        <p:nvSpPr>
          <p:cNvPr id="7" name="CuadroTexto 6">
            <a:extLst>
              <a:ext uri="{FF2B5EF4-FFF2-40B4-BE49-F238E27FC236}">
                <a16:creationId xmlns:a16="http://schemas.microsoft.com/office/drawing/2014/main" id="{D65B20A4-587B-4875-84B6-259C910EBD85}"/>
              </a:ext>
            </a:extLst>
          </p:cNvPr>
          <p:cNvSpPr txBox="1"/>
          <p:nvPr/>
        </p:nvSpPr>
        <p:spPr>
          <a:xfrm>
            <a:off x="419763" y="1955105"/>
            <a:ext cx="6194322" cy="337015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s-MX" dirty="0">
                <a:latin typeface="Roboto" panose="02000000000000000000" pitchFamily="2" charset="0"/>
                <a:ea typeface="Roboto" panose="02000000000000000000" pitchFamily="2" charset="0"/>
              </a:rPr>
              <a:t>Es una estrategia institucional que promueve que los estudiantes de licenciatura y posgrado realicen estancias cortas o semestrales en otras universidades nacionales e internacionales con la finalidad de cursar experiencias educativas, llevar a cabo acciones de investigación, realizar prácticas profesionales o cualquier otra actividad que implique reconocimiento curricular en la Universidad Veracruzana. </a:t>
            </a:r>
            <a:endParaRPr kumimoji="0" lang="es-MX"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endParaRPr>
          </a:p>
        </p:txBody>
      </p:sp>
      <p:pic>
        <p:nvPicPr>
          <p:cNvPr id="3" name="Imagen 2" descr="Interfaz de usuario gráfica, Aplicación&#10;&#10;Descripción generada automáticamente">
            <a:extLst>
              <a:ext uri="{FF2B5EF4-FFF2-40B4-BE49-F238E27FC236}">
                <a16:creationId xmlns:a16="http://schemas.microsoft.com/office/drawing/2014/main" id="{11B979E6-135A-44E0-B37E-D24B2717C578}"/>
              </a:ext>
            </a:extLst>
          </p:cNvPr>
          <p:cNvPicPr>
            <a:picLocks noChangeAspect="1"/>
          </p:cNvPicPr>
          <p:nvPr/>
        </p:nvPicPr>
        <p:blipFill rotWithShape="1">
          <a:blip r:embed="rId3"/>
          <a:srcRect l="60847" t="28498" r="23064" b="40994"/>
          <a:stretch/>
        </p:blipFill>
        <p:spPr>
          <a:xfrm>
            <a:off x="7033828" y="1463834"/>
            <a:ext cx="4304732" cy="4479765"/>
          </a:xfrm>
          <a:prstGeom prst="rect">
            <a:avLst/>
          </a:prstGeom>
        </p:spPr>
      </p:pic>
      <p:sp>
        <p:nvSpPr>
          <p:cNvPr id="12" name="Rectángulo redondeado 12">
            <a:extLst>
              <a:ext uri="{FF2B5EF4-FFF2-40B4-BE49-F238E27FC236}">
                <a16:creationId xmlns:a16="http://schemas.microsoft.com/office/drawing/2014/main" id="{DC9DB024-0DEF-4E5E-A1FE-CF1451A88533}"/>
              </a:ext>
            </a:extLst>
          </p:cNvPr>
          <p:cNvSpPr/>
          <p:nvPr/>
        </p:nvSpPr>
        <p:spPr>
          <a:xfrm>
            <a:off x="21" y="5740757"/>
            <a:ext cx="11034716" cy="101441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Contacto: </a:t>
            </a:r>
            <a:r>
              <a:rPr kumimoji="0" lang="es-MX" sz="2000" b="0" i="0" u="none" strike="noStrike" kern="1200" cap="none" spc="0" normalizeH="0" baseline="0" noProof="0" dirty="0" err="1">
                <a:ln>
                  <a:noFill/>
                </a:ln>
                <a:solidFill>
                  <a:prstClr val="white"/>
                </a:solidFill>
                <a:effectLst/>
                <a:uLnTx/>
                <a:uFillTx/>
                <a:latin typeface="Gill Sans MT" panose="020B0502020104020203" pitchFamily="34" charset="0"/>
                <a:ea typeface="+mn-ea"/>
                <a:cs typeface="+mn-cs"/>
              </a:rPr>
              <a:t>Mtro</a:t>
            </a:r>
            <a:r>
              <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 José Andrés Ruiz Blanco </a:t>
            </a:r>
            <a:r>
              <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hlinkClick r:id="rId4"/>
              </a:rPr>
              <a:t>josruiz@uv.mx</a:t>
            </a:r>
            <a:r>
              <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https://www.uv.mx/movilidad/</a:t>
            </a:r>
          </a:p>
        </p:txBody>
      </p:sp>
    </p:spTree>
    <p:extLst>
      <p:ext uri="{BB962C8B-B14F-4D97-AF65-F5344CB8AC3E}">
        <p14:creationId xmlns:p14="http://schemas.microsoft.com/office/powerpoint/2010/main" val="1827974406"/>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Marcador de contenido 4" descr="Imagen que contiene Diagrama&#10;&#10;Descripción generada automáticamente">
            <a:extLst>
              <a:ext uri="{FF2B5EF4-FFF2-40B4-BE49-F238E27FC236}">
                <a16:creationId xmlns:a16="http://schemas.microsoft.com/office/drawing/2014/main" id="{7F825200-4C2F-4C50-A46F-73E69D17ABA8}"/>
              </a:ext>
            </a:extLst>
          </p:cNvPr>
          <p:cNvPicPr>
            <a:picLocks noGrp="1" noChangeAspect="1"/>
          </p:cNvPicPr>
          <p:nvPr>
            <p:ph idx="1"/>
          </p:nvPr>
        </p:nvPicPr>
        <p:blipFill rotWithShape="1">
          <a:blip r:embed="rId2">
            <a:alphaModFix amt="50000"/>
          </a:blip>
          <a:srcRect l="25"/>
          <a:stretch/>
        </p:blipFill>
        <p:spPr>
          <a:xfrm>
            <a:off x="20" y="10"/>
            <a:ext cx="12188930" cy="6857990"/>
          </a:xfrm>
          <a:prstGeom prst="rect">
            <a:avLst/>
          </a:prstGeom>
        </p:spPr>
      </p:pic>
      <p:sp>
        <p:nvSpPr>
          <p:cNvPr id="24"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ángulo redondeado 12">
            <a:extLst>
              <a:ext uri="{FF2B5EF4-FFF2-40B4-BE49-F238E27FC236}">
                <a16:creationId xmlns:a16="http://schemas.microsoft.com/office/drawing/2014/main" id="{91752F09-12E0-4E01-984C-610061D1F22A}"/>
              </a:ext>
            </a:extLst>
          </p:cNvPr>
          <p:cNvSpPr/>
          <p:nvPr/>
        </p:nvSpPr>
        <p:spPr>
          <a:xfrm>
            <a:off x="6712559" y="243672"/>
            <a:ext cx="5053290" cy="101441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MX"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Vinculación</a:t>
            </a:r>
          </a:p>
        </p:txBody>
      </p:sp>
      <p:sp>
        <p:nvSpPr>
          <p:cNvPr id="7" name="CuadroTexto 6">
            <a:extLst>
              <a:ext uri="{FF2B5EF4-FFF2-40B4-BE49-F238E27FC236}">
                <a16:creationId xmlns:a16="http://schemas.microsoft.com/office/drawing/2014/main" id="{D65B20A4-587B-4875-84B6-259C910EBD85}"/>
              </a:ext>
            </a:extLst>
          </p:cNvPr>
          <p:cNvSpPr txBox="1"/>
          <p:nvPr/>
        </p:nvSpPr>
        <p:spPr>
          <a:xfrm>
            <a:off x="335357" y="1882701"/>
            <a:ext cx="6194322" cy="374461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white"/>
                </a:solidFill>
                <a:effectLst/>
                <a:uLnTx/>
                <a:uFillTx/>
                <a:latin typeface="Roboto" panose="02000000000000000000" pitchFamily="2" charset="0"/>
                <a:ea typeface="+mn-ea"/>
                <a:cs typeface="+mn-cs"/>
              </a:rPr>
              <a:t>Contribuir a la articulación ética y socialmente responsable de las funciones sustantivas universitarias con los sectores social, público y productivo, fomentando de manera inclusiva, la calidad y equidad del desarrollo sustentable en los ámbitos local, estatal, regional, nacional e internacional.</a:t>
            </a:r>
          </a:p>
          <a:p>
            <a:pPr marL="742950" lvl="1" indent="-285750" algn="just">
              <a:lnSpc>
                <a:spcPct val="150000"/>
              </a:lnSpc>
              <a:buFont typeface="Arial" panose="020B0604020202020204" pitchFamily="34" charset="0"/>
              <a:buChar char="•"/>
            </a:pPr>
            <a:r>
              <a:rPr kumimoji="0" lang="es-MX" sz="1600" b="0" i="0" u="none" strike="noStrike" kern="1200" cap="none" spc="0" normalizeH="0" baseline="0" noProof="0" dirty="0">
                <a:ln>
                  <a:noFill/>
                </a:ln>
                <a:solidFill>
                  <a:prstClr val="white"/>
                </a:solidFill>
                <a:effectLst/>
                <a:uLnTx/>
                <a:uFillTx/>
                <a:latin typeface="Roboto" panose="02000000000000000000" pitchFamily="2" charset="0"/>
                <a:ea typeface="+mn-ea"/>
                <a:cs typeface="+mn-cs"/>
              </a:rPr>
              <a:t>Vinculación Social</a:t>
            </a:r>
          </a:p>
          <a:p>
            <a:pPr marL="742950" lvl="1" indent="-285750" algn="just">
              <a:lnSpc>
                <a:spcPct val="150000"/>
              </a:lnSpc>
              <a:buFont typeface="Arial" panose="020B0604020202020204" pitchFamily="34" charset="0"/>
              <a:buChar char="•"/>
            </a:pPr>
            <a:r>
              <a:rPr kumimoji="0" lang="es-MX" sz="1600" b="0" i="0" u="none" strike="noStrike" kern="1200" cap="none" spc="0" normalizeH="0" baseline="0" noProof="0" dirty="0">
                <a:ln>
                  <a:noFill/>
                </a:ln>
                <a:solidFill>
                  <a:prstClr val="white"/>
                </a:solidFill>
                <a:effectLst/>
                <a:uLnTx/>
                <a:uFillTx/>
                <a:latin typeface="Roboto" panose="02000000000000000000" pitchFamily="2" charset="0"/>
                <a:ea typeface="+mn-ea"/>
                <a:cs typeface="+mn-cs"/>
              </a:rPr>
              <a:t>Vinculación Laboral</a:t>
            </a:r>
          </a:p>
          <a:p>
            <a:pPr marL="742950" lvl="1" indent="-285750" algn="just">
              <a:lnSpc>
                <a:spcPct val="150000"/>
              </a:lnSpc>
              <a:buFont typeface="Arial" panose="020B0604020202020204" pitchFamily="34" charset="0"/>
              <a:buChar char="•"/>
            </a:pPr>
            <a:r>
              <a:rPr kumimoji="0" lang="es-MX" sz="1600" b="0" i="0" u="none" strike="noStrike" kern="1200" cap="none" spc="0" normalizeH="0" baseline="0" noProof="0" dirty="0">
                <a:ln>
                  <a:noFill/>
                </a:ln>
                <a:solidFill>
                  <a:prstClr val="white"/>
                </a:solidFill>
                <a:effectLst/>
                <a:uLnTx/>
                <a:uFillTx/>
                <a:latin typeface="Roboto" panose="02000000000000000000" pitchFamily="2" charset="0"/>
                <a:ea typeface="+mn-ea"/>
                <a:cs typeface="+mn-cs"/>
              </a:rPr>
              <a:t>Innovación y Emprendimiento</a:t>
            </a:r>
          </a:p>
          <a:p>
            <a:pPr marL="742950" lvl="1" indent="-285750" algn="just">
              <a:lnSpc>
                <a:spcPct val="150000"/>
              </a:lnSpc>
              <a:buFont typeface="Arial" panose="020B0604020202020204" pitchFamily="34" charset="0"/>
              <a:buChar char="•"/>
            </a:pPr>
            <a:r>
              <a:rPr kumimoji="0" lang="es-MX" sz="1600" b="0" i="0" u="none" strike="noStrike" kern="1200" cap="none" spc="0" normalizeH="0" baseline="0" noProof="0" dirty="0">
                <a:ln>
                  <a:noFill/>
                </a:ln>
                <a:solidFill>
                  <a:prstClr val="white"/>
                </a:solidFill>
                <a:effectLst/>
                <a:uLnTx/>
                <a:uFillTx/>
                <a:latin typeface="Roboto" panose="02000000000000000000" pitchFamily="2" charset="0"/>
                <a:ea typeface="+mn-ea"/>
                <a:cs typeface="+mn-cs"/>
              </a:rPr>
              <a:t>Formalización de la Vinculación</a:t>
            </a:r>
          </a:p>
          <a:p>
            <a:pPr marL="742950" lvl="1" indent="-285750" algn="just">
              <a:lnSpc>
                <a:spcPct val="150000"/>
              </a:lnSpc>
              <a:buFont typeface="Arial" panose="020B0604020202020204" pitchFamily="34" charset="0"/>
              <a:buChar char="•"/>
            </a:pPr>
            <a:r>
              <a:rPr kumimoji="0" lang="es-MX" sz="1600" b="0" i="0" u="none" strike="noStrike" kern="1200" cap="none" spc="0" normalizeH="0" baseline="0" noProof="0" dirty="0">
                <a:ln>
                  <a:noFill/>
                </a:ln>
                <a:solidFill>
                  <a:prstClr val="white"/>
                </a:solidFill>
                <a:effectLst/>
                <a:uLnTx/>
                <a:uFillTx/>
                <a:latin typeface="Roboto" panose="02000000000000000000" pitchFamily="2" charset="0"/>
                <a:ea typeface="+mn-ea"/>
                <a:cs typeface="+mn-cs"/>
              </a:rPr>
              <a:t>Sistemas, soporte y difusión</a:t>
            </a:r>
          </a:p>
        </p:txBody>
      </p:sp>
      <p:pic>
        <p:nvPicPr>
          <p:cNvPr id="2" name="Imagen 1">
            <a:extLst>
              <a:ext uri="{FF2B5EF4-FFF2-40B4-BE49-F238E27FC236}">
                <a16:creationId xmlns:a16="http://schemas.microsoft.com/office/drawing/2014/main" id="{EE1DD39C-4600-44CD-93CD-4BB5F4438E0B}"/>
              </a:ext>
            </a:extLst>
          </p:cNvPr>
          <p:cNvPicPr>
            <a:picLocks noChangeAspect="1"/>
          </p:cNvPicPr>
          <p:nvPr/>
        </p:nvPicPr>
        <p:blipFill rotWithShape="1">
          <a:blip r:embed="rId3"/>
          <a:srcRect l="50000" b="33285"/>
          <a:stretch/>
        </p:blipFill>
        <p:spPr>
          <a:xfrm>
            <a:off x="7108862" y="1371526"/>
            <a:ext cx="4656987" cy="4691648"/>
          </a:xfrm>
          <a:prstGeom prst="rect">
            <a:avLst/>
          </a:prstGeom>
        </p:spPr>
      </p:pic>
      <p:sp>
        <p:nvSpPr>
          <p:cNvPr id="12" name="Rectángulo redondeado 12">
            <a:extLst>
              <a:ext uri="{FF2B5EF4-FFF2-40B4-BE49-F238E27FC236}">
                <a16:creationId xmlns:a16="http://schemas.microsoft.com/office/drawing/2014/main" id="{DC9DB024-0DEF-4E5E-A1FE-CF1451A88533}"/>
              </a:ext>
            </a:extLst>
          </p:cNvPr>
          <p:cNvSpPr/>
          <p:nvPr/>
        </p:nvSpPr>
        <p:spPr>
          <a:xfrm>
            <a:off x="21" y="5740757"/>
            <a:ext cx="11034716" cy="101441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Contacto: Dr. Jorge A. Acosta Cazarez     </a:t>
            </a:r>
            <a:r>
              <a:rPr lang="es-MX" sz="2000" dirty="0" err="1">
                <a:solidFill>
                  <a:prstClr val="white"/>
                </a:solidFill>
                <a:latin typeface="Gill Sans MT" panose="020B0502020104020203" pitchFamily="34" charset="0"/>
              </a:rPr>
              <a:t>joacosta</a:t>
            </a:r>
            <a:r>
              <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hlinkClick r:id="rId4"/>
              </a:rPr>
              <a:t>@uv.mx</a:t>
            </a:r>
            <a:endPar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https://www.uv.mx/veracruz/vinculacion/</a:t>
            </a:r>
          </a:p>
        </p:txBody>
      </p:sp>
    </p:spTree>
    <p:extLst>
      <p:ext uri="{BB962C8B-B14F-4D97-AF65-F5344CB8AC3E}">
        <p14:creationId xmlns:p14="http://schemas.microsoft.com/office/powerpoint/2010/main" val="1697780422"/>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Marcador de contenido 4" descr="Imagen que contiene Diagrama&#10;&#10;Descripción generada automáticamente">
            <a:extLst>
              <a:ext uri="{FF2B5EF4-FFF2-40B4-BE49-F238E27FC236}">
                <a16:creationId xmlns:a16="http://schemas.microsoft.com/office/drawing/2014/main" id="{7F825200-4C2F-4C50-A46F-73E69D17ABA8}"/>
              </a:ext>
            </a:extLst>
          </p:cNvPr>
          <p:cNvPicPr>
            <a:picLocks noGrp="1" noChangeAspect="1"/>
          </p:cNvPicPr>
          <p:nvPr>
            <p:ph idx="1"/>
          </p:nvPr>
        </p:nvPicPr>
        <p:blipFill rotWithShape="1">
          <a:blip r:embed="rId2">
            <a:alphaModFix amt="50000"/>
          </a:blip>
          <a:srcRect l="25"/>
          <a:stretch/>
        </p:blipFill>
        <p:spPr>
          <a:xfrm>
            <a:off x="20" y="10"/>
            <a:ext cx="12188930" cy="6857990"/>
          </a:xfrm>
          <a:prstGeom prst="rect">
            <a:avLst/>
          </a:prstGeom>
        </p:spPr>
      </p:pic>
      <p:sp>
        <p:nvSpPr>
          <p:cNvPr id="24"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ángulo redondeado 12">
            <a:extLst>
              <a:ext uri="{FF2B5EF4-FFF2-40B4-BE49-F238E27FC236}">
                <a16:creationId xmlns:a16="http://schemas.microsoft.com/office/drawing/2014/main" id="{91752F09-12E0-4E01-984C-610061D1F22A}"/>
              </a:ext>
            </a:extLst>
          </p:cNvPr>
          <p:cNvSpPr/>
          <p:nvPr/>
        </p:nvSpPr>
        <p:spPr>
          <a:xfrm>
            <a:off x="6712559" y="243672"/>
            <a:ext cx="5053290" cy="101441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s-MX" sz="2400" dirty="0">
                <a:solidFill>
                  <a:prstClr val="white"/>
                </a:solidFill>
                <a:latin typeface="Gill Sans MT" panose="020B0502020104020203" pitchFamily="34" charset="0"/>
              </a:rPr>
              <a:t>Equidad de Género</a:t>
            </a:r>
            <a:endParaRPr kumimoji="0" lang="es-MX"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sp>
        <p:nvSpPr>
          <p:cNvPr id="7" name="CuadroTexto 6">
            <a:extLst>
              <a:ext uri="{FF2B5EF4-FFF2-40B4-BE49-F238E27FC236}">
                <a16:creationId xmlns:a16="http://schemas.microsoft.com/office/drawing/2014/main" id="{D65B20A4-587B-4875-84B6-259C910EBD85}"/>
              </a:ext>
            </a:extLst>
          </p:cNvPr>
          <p:cNvSpPr txBox="1"/>
          <p:nvPr/>
        </p:nvSpPr>
        <p:spPr>
          <a:xfrm>
            <a:off x="449024" y="1703517"/>
            <a:ext cx="6194322" cy="393441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s-MX" sz="1400" b="0" i="0" dirty="0">
                <a:effectLst/>
                <a:latin typeface="Roboto" panose="02000000000000000000" pitchFamily="2" charset="0"/>
              </a:rPr>
              <a:t>La Coordinación de la Unidad de Género es la dependencia responsable de transversalizar la perspectiva de género en la Universidad Veracruzana. Tiene como eje principal la promoción de la Igualdad de derechos y oportunidades entre hombre y mujeres estableciendo los mecanismos institucionales de equidad de género al interior de la comunidad universitaria.  El Reglamento para la Igualdad de Género, establece las disposiciones normativas que regulan y aseguran los principios de igualdad y no discriminación, a través de la implementación de acciones contundentes para eliminar cualquier tipo de violencia y discriminación que se pueda sufrir por razón del sexo o la condición de género y que se pueda manifestar en la Universidad Veracruzana o con motivo de actividades relacionadas con ésta.</a:t>
            </a:r>
            <a:endParaRPr kumimoji="0" lang="es-MX" sz="1400" b="0" i="0" u="none" strike="noStrike" kern="1200" cap="none" spc="0" normalizeH="0" baseline="0" noProof="0" dirty="0">
              <a:ln>
                <a:noFill/>
              </a:ln>
              <a:effectLst/>
              <a:uLnTx/>
              <a:uFillTx/>
              <a:latin typeface="Roboto" panose="02000000000000000000" pitchFamily="2" charset="0"/>
              <a:ea typeface="+mn-ea"/>
              <a:cs typeface="+mn-cs"/>
            </a:endParaRPr>
          </a:p>
        </p:txBody>
      </p:sp>
      <p:sp>
        <p:nvSpPr>
          <p:cNvPr id="12" name="Rectángulo redondeado 12">
            <a:extLst>
              <a:ext uri="{FF2B5EF4-FFF2-40B4-BE49-F238E27FC236}">
                <a16:creationId xmlns:a16="http://schemas.microsoft.com/office/drawing/2014/main" id="{DC9DB024-0DEF-4E5E-A1FE-CF1451A88533}"/>
              </a:ext>
            </a:extLst>
          </p:cNvPr>
          <p:cNvSpPr/>
          <p:nvPr/>
        </p:nvSpPr>
        <p:spPr>
          <a:xfrm>
            <a:off x="21" y="5740757"/>
            <a:ext cx="11034716" cy="101441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Contacto: </a:t>
            </a:r>
            <a:r>
              <a:rPr kumimoji="0" lang="es-MX" sz="2000" b="0" i="0" u="none" strike="noStrike" kern="1200" cap="none" spc="0" normalizeH="0" baseline="0" noProof="0" dirty="0" err="1">
                <a:ln>
                  <a:noFill/>
                </a:ln>
                <a:solidFill>
                  <a:prstClr val="white"/>
                </a:solidFill>
                <a:effectLst/>
                <a:uLnTx/>
                <a:uFillTx/>
                <a:latin typeface="Gill Sans MT" panose="020B0502020104020203" pitchFamily="34" charset="0"/>
                <a:ea typeface="+mn-ea"/>
                <a:cs typeface="+mn-cs"/>
              </a:rPr>
              <a:t>Dra</a:t>
            </a:r>
            <a:r>
              <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 </a:t>
            </a:r>
            <a:r>
              <a:rPr kumimoji="0" lang="es-MX" sz="2000" b="0" i="0" u="none" strike="noStrike" kern="1200" cap="none" spc="0" normalizeH="0" baseline="0" noProof="0" dirty="0" err="1">
                <a:ln>
                  <a:noFill/>
                </a:ln>
                <a:solidFill>
                  <a:prstClr val="white"/>
                </a:solidFill>
                <a:effectLst/>
                <a:uLnTx/>
                <a:uFillTx/>
                <a:latin typeface="Gill Sans MT" panose="020B0502020104020203" pitchFamily="34" charset="0"/>
                <a:ea typeface="+mn-ea"/>
                <a:cs typeface="+mn-cs"/>
              </a:rPr>
              <a:t>Elvitz</a:t>
            </a:r>
            <a:r>
              <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 de los Ángeles Gutiérrez Vázquez  </a:t>
            </a:r>
            <a:r>
              <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hlinkClick r:id="rId3"/>
              </a:rPr>
              <a:t>elvgutierrez@uv.mx</a:t>
            </a:r>
            <a:endPar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https://www.uv.mx/uge/ </a:t>
            </a:r>
          </a:p>
        </p:txBody>
      </p:sp>
      <p:pic>
        <p:nvPicPr>
          <p:cNvPr id="2" name="Imagen 1">
            <a:extLst>
              <a:ext uri="{FF2B5EF4-FFF2-40B4-BE49-F238E27FC236}">
                <a16:creationId xmlns:a16="http://schemas.microsoft.com/office/drawing/2014/main" id="{38304D9E-070F-4452-B36A-DD7E0409E5C0}"/>
              </a:ext>
            </a:extLst>
          </p:cNvPr>
          <p:cNvPicPr>
            <a:picLocks noChangeAspect="1"/>
          </p:cNvPicPr>
          <p:nvPr/>
        </p:nvPicPr>
        <p:blipFill rotWithShape="1">
          <a:blip r:embed="rId4"/>
          <a:srcRect r="-3806" b="11349"/>
          <a:stretch/>
        </p:blipFill>
        <p:spPr>
          <a:xfrm>
            <a:off x="7092350" y="1324288"/>
            <a:ext cx="4170868" cy="4416469"/>
          </a:xfrm>
          <a:prstGeom prst="rect">
            <a:avLst/>
          </a:prstGeom>
        </p:spPr>
      </p:pic>
    </p:spTree>
    <p:extLst>
      <p:ext uri="{BB962C8B-B14F-4D97-AF65-F5344CB8AC3E}">
        <p14:creationId xmlns:p14="http://schemas.microsoft.com/office/powerpoint/2010/main" val="2217663611"/>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Marcador de contenido 4" descr="Imagen que contiene Diagrama&#10;&#10;Descripción generada automáticamente">
            <a:extLst>
              <a:ext uri="{FF2B5EF4-FFF2-40B4-BE49-F238E27FC236}">
                <a16:creationId xmlns:a16="http://schemas.microsoft.com/office/drawing/2014/main" id="{7F825200-4C2F-4C50-A46F-73E69D17ABA8}"/>
              </a:ext>
            </a:extLst>
          </p:cNvPr>
          <p:cNvPicPr>
            <a:picLocks noGrp="1" noChangeAspect="1"/>
          </p:cNvPicPr>
          <p:nvPr>
            <p:ph idx="1"/>
          </p:nvPr>
        </p:nvPicPr>
        <p:blipFill rotWithShape="1">
          <a:blip r:embed="rId2">
            <a:alphaModFix amt="50000"/>
          </a:blip>
          <a:srcRect l="25"/>
          <a:stretch/>
        </p:blipFill>
        <p:spPr>
          <a:xfrm>
            <a:off x="20" y="10"/>
            <a:ext cx="12188930" cy="6857990"/>
          </a:xfrm>
          <a:prstGeom prst="rect">
            <a:avLst/>
          </a:prstGeom>
        </p:spPr>
      </p:pic>
      <p:sp>
        <p:nvSpPr>
          <p:cNvPr id="24"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ángulo redondeado 12">
            <a:extLst>
              <a:ext uri="{FF2B5EF4-FFF2-40B4-BE49-F238E27FC236}">
                <a16:creationId xmlns:a16="http://schemas.microsoft.com/office/drawing/2014/main" id="{91752F09-12E0-4E01-984C-610061D1F22A}"/>
              </a:ext>
            </a:extLst>
          </p:cNvPr>
          <p:cNvSpPr/>
          <p:nvPr/>
        </p:nvSpPr>
        <p:spPr>
          <a:xfrm>
            <a:off x="6712559" y="243672"/>
            <a:ext cx="5053290" cy="101441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s-MX" sz="2400" dirty="0">
                <a:solidFill>
                  <a:prstClr val="white"/>
                </a:solidFill>
                <a:latin typeface="Gill Sans MT" panose="020B0502020104020203" pitchFamily="34" charset="0"/>
              </a:rPr>
              <a:t>Inclusión</a:t>
            </a:r>
            <a:endParaRPr kumimoji="0" lang="es-MX"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sp>
        <p:nvSpPr>
          <p:cNvPr id="7" name="CuadroTexto 6">
            <a:extLst>
              <a:ext uri="{FF2B5EF4-FFF2-40B4-BE49-F238E27FC236}">
                <a16:creationId xmlns:a16="http://schemas.microsoft.com/office/drawing/2014/main" id="{D65B20A4-587B-4875-84B6-259C910EBD85}"/>
              </a:ext>
            </a:extLst>
          </p:cNvPr>
          <p:cNvSpPr txBox="1"/>
          <p:nvPr/>
        </p:nvSpPr>
        <p:spPr>
          <a:xfrm>
            <a:off x="449024" y="2201512"/>
            <a:ext cx="6194322" cy="3370153"/>
          </a:xfrm>
          <a:prstGeom prst="rect">
            <a:avLst/>
          </a:prstGeom>
          <a:noFill/>
        </p:spPr>
        <p:txBody>
          <a:bodyPr wrap="square">
            <a:spAutoFit/>
          </a:bodyPr>
          <a:lstStyle/>
          <a:p>
            <a:pPr algn="just">
              <a:lnSpc>
                <a:spcPct val="150000"/>
              </a:lnSpc>
            </a:pPr>
            <a:r>
              <a:rPr lang="es-MX" b="0" i="0" dirty="0">
                <a:effectLst/>
                <a:latin typeface="Roboto" panose="02000000000000000000" pitchFamily="2" charset="0"/>
              </a:rPr>
              <a:t>Promover  el desarrollo personal y social de las y los estudiantes con y sin discapacidad para alcanzar los ideales de paz, libertad y justicia, con el propósito que al término de su estadía universitaria logren egresar como profesionistas indistintamente de la disciplina estudiada con  plena conciencia del respeto hacia los derechos humanos de las personas y en particular de las personas que presentan alguna discapacidad.</a:t>
            </a:r>
          </a:p>
        </p:txBody>
      </p:sp>
      <p:sp>
        <p:nvSpPr>
          <p:cNvPr id="12" name="Rectángulo redondeado 12">
            <a:extLst>
              <a:ext uri="{FF2B5EF4-FFF2-40B4-BE49-F238E27FC236}">
                <a16:creationId xmlns:a16="http://schemas.microsoft.com/office/drawing/2014/main" id="{DC9DB024-0DEF-4E5E-A1FE-CF1451A88533}"/>
              </a:ext>
            </a:extLst>
          </p:cNvPr>
          <p:cNvSpPr/>
          <p:nvPr/>
        </p:nvSpPr>
        <p:spPr>
          <a:xfrm>
            <a:off x="21" y="5740757"/>
            <a:ext cx="11034716" cy="101441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Contacto: Dr. Gabriel Oliveras </a:t>
            </a:r>
            <a:r>
              <a:rPr kumimoji="0" lang="es-MX" sz="2000" b="0" i="0" u="none" strike="noStrike" kern="1200" cap="none" spc="0" normalizeH="0" baseline="0" noProof="0" dirty="0" err="1">
                <a:ln>
                  <a:noFill/>
                </a:ln>
                <a:solidFill>
                  <a:prstClr val="white"/>
                </a:solidFill>
                <a:effectLst/>
                <a:uLnTx/>
                <a:uFillTx/>
                <a:latin typeface="Gill Sans MT" panose="020B0502020104020203" pitchFamily="34" charset="0"/>
                <a:ea typeface="+mn-ea"/>
                <a:cs typeface="+mn-cs"/>
              </a:rPr>
              <a:t>Baxin</a:t>
            </a:r>
            <a:r>
              <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 </a:t>
            </a:r>
            <a:r>
              <a:rPr lang="es-MX" sz="2000" dirty="0" err="1">
                <a:solidFill>
                  <a:prstClr val="white"/>
                </a:solidFill>
                <a:latin typeface="Gill Sans MT" panose="020B0502020104020203" pitchFamily="34" charset="0"/>
                <a:hlinkClick r:id="rId3"/>
              </a:rPr>
              <a:t>goliveras</a:t>
            </a:r>
            <a:r>
              <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hlinkClick r:id="rId3"/>
              </a:rPr>
              <a:t>@uv.mx</a:t>
            </a:r>
            <a:endParaRPr lang="es-MX" sz="2000" dirty="0">
              <a:solidFill>
                <a:prstClr val="white"/>
              </a:solidFill>
              <a:latin typeface="Gill Sans MT" panose="020B0502020104020203" pitchFamily="34"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https://www.uv.mx/veracruz/inclusion/</a:t>
            </a:r>
          </a:p>
        </p:txBody>
      </p:sp>
      <p:pic>
        <p:nvPicPr>
          <p:cNvPr id="8" name="Imagen 7" descr="Interfaz de usuario gráfica, Aplicación&#10;&#10;Descripción generada automáticamente">
            <a:extLst>
              <a:ext uri="{FF2B5EF4-FFF2-40B4-BE49-F238E27FC236}">
                <a16:creationId xmlns:a16="http://schemas.microsoft.com/office/drawing/2014/main" id="{B720B5C2-BB10-4422-A971-D39A9A998AF7}"/>
              </a:ext>
            </a:extLst>
          </p:cNvPr>
          <p:cNvPicPr>
            <a:picLocks noChangeAspect="1"/>
          </p:cNvPicPr>
          <p:nvPr/>
        </p:nvPicPr>
        <p:blipFill rotWithShape="1">
          <a:blip r:embed="rId4"/>
          <a:srcRect l="24550" t="32068" r="60104" b="37117"/>
          <a:stretch/>
        </p:blipFill>
        <p:spPr>
          <a:xfrm>
            <a:off x="7092351" y="1097280"/>
            <a:ext cx="3942386" cy="4474385"/>
          </a:xfrm>
          <a:prstGeom prst="rect">
            <a:avLst/>
          </a:prstGeom>
        </p:spPr>
      </p:pic>
    </p:spTree>
    <p:extLst>
      <p:ext uri="{BB962C8B-B14F-4D97-AF65-F5344CB8AC3E}">
        <p14:creationId xmlns:p14="http://schemas.microsoft.com/office/powerpoint/2010/main" val="4294248606"/>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Marcador de contenido 4" descr="Imagen que contiene Diagrama&#10;&#10;Descripción generada automáticamente">
            <a:extLst>
              <a:ext uri="{FF2B5EF4-FFF2-40B4-BE49-F238E27FC236}">
                <a16:creationId xmlns:a16="http://schemas.microsoft.com/office/drawing/2014/main" id="{7F825200-4C2F-4C50-A46F-73E69D17ABA8}"/>
              </a:ext>
            </a:extLst>
          </p:cNvPr>
          <p:cNvPicPr>
            <a:picLocks noGrp="1" noChangeAspect="1"/>
          </p:cNvPicPr>
          <p:nvPr>
            <p:ph idx="1"/>
          </p:nvPr>
        </p:nvPicPr>
        <p:blipFill rotWithShape="1">
          <a:blip r:embed="rId2">
            <a:alphaModFix amt="50000"/>
          </a:blip>
          <a:srcRect l="25"/>
          <a:stretch/>
        </p:blipFill>
        <p:spPr>
          <a:xfrm>
            <a:off x="20" y="10"/>
            <a:ext cx="12188930" cy="6857990"/>
          </a:xfrm>
          <a:prstGeom prst="rect">
            <a:avLst/>
          </a:prstGeom>
        </p:spPr>
      </p:pic>
      <p:sp>
        <p:nvSpPr>
          <p:cNvPr id="24"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ángulo redondeado 12">
            <a:extLst>
              <a:ext uri="{FF2B5EF4-FFF2-40B4-BE49-F238E27FC236}">
                <a16:creationId xmlns:a16="http://schemas.microsoft.com/office/drawing/2014/main" id="{91752F09-12E0-4E01-984C-610061D1F22A}"/>
              </a:ext>
            </a:extLst>
          </p:cNvPr>
          <p:cNvSpPr/>
          <p:nvPr/>
        </p:nvSpPr>
        <p:spPr>
          <a:xfrm>
            <a:off x="6712559" y="243672"/>
            <a:ext cx="5053290" cy="101441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MX"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Programa de Salud Integral </a:t>
            </a:r>
          </a:p>
        </p:txBody>
      </p:sp>
      <p:sp>
        <p:nvSpPr>
          <p:cNvPr id="7" name="CuadroTexto 6">
            <a:extLst>
              <a:ext uri="{FF2B5EF4-FFF2-40B4-BE49-F238E27FC236}">
                <a16:creationId xmlns:a16="http://schemas.microsoft.com/office/drawing/2014/main" id="{D65B20A4-587B-4875-84B6-259C910EBD85}"/>
              </a:ext>
            </a:extLst>
          </p:cNvPr>
          <p:cNvSpPr txBox="1"/>
          <p:nvPr/>
        </p:nvSpPr>
        <p:spPr>
          <a:xfrm>
            <a:off x="518237" y="1761722"/>
            <a:ext cx="6194322" cy="3375283"/>
          </a:xfrm>
          <a:prstGeom prst="rect">
            <a:avLst/>
          </a:prstGeom>
          <a:noFill/>
        </p:spPr>
        <p:txBody>
          <a:bodyPr wrap="square">
            <a:spAutoFit/>
          </a:bodyPr>
          <a:lstStyle/>
          <a:p>
            <a:pPr algn="just">
              <a:lnSpc>
                <a:spcPct val="150000"/>
              </a:lnSpc>
            </a:pPr>
            <a:r>
              <a:rPr lang="es-MX" sz="1600" dirty="0">
                <a:latin typeface="Roboto" panose="02000000000000000000" pitchFamily="2" charset="0"/>
              </a:rPr>
              <a:t>C</a:t>
            </a:r>
            <a:r>
              <a:rPr lang="es-MX" sz="1600" b="0" i="0" dirty="0">
                <a:effectLst/>
                <a:latin typeface="Roboto" panose="02000000000000000000" pitchFamily="2" charset="0"/>
              </a:rPr>
              <a:t>ontribuir a mejorar la salud de la comunidad universitaria de la región Veracruz, a través de líneas de acción preventivas, de promoción, intervención y planeación de diferentes actividades tales como: ferias, campañas, conferencias, talleres, foros, entre otras; la difusión en redes sociales y canales diversos, así como la apreciación al arte, cultura, y el deporte. </a:t>
            </a:r>
            <a:r>
              <a:rPr lang="es-MX" sz="1600" dirty="0">
                <a:latin typeface="Roboto" panose="02000000000000000000" pitchFamily="2" charset="0"/>
              </a:rPr>
              <a:t>B</a:t>
            </a:r>
            <a:r>
              <a:rPr lang="es-MX" sz="1600" b="0" i="0" dirty="0">
                <a:effectLst/>
                <a:latin typeface="Roboto" panose="02000000000000000000" pitchFamily="2" charset="0"/>
              </a:rPr>
              <a:t>usca generar una cultura para la vida sana que no sólo perdure en el tiempo sino que transforme el entorno: tener seres sanos y un mundo viable para el futuro.</a:t>
            </a:r>
          </a:p>
        </p:txBody>
      </p:sp>
      <p:sp>
        <p:nvSpPr>
          <p:cNvPr id="12" name="Rectángulo redondeado 12">
            <a:extLst>
              <a:ext uri="{FF2B5EF4-FFF2-40B4-BE49-F238E27FC236}">
                <a16:creationId xmlns:a16="http://schemas.microsoft.com/office/drawing/2014/main" id="{DC9DB024-0DEF-4E5E-A1FE-CF1451A88533}"/>
              </a:ext>
            </a:extLst>
          </p:cNvPr>
          <p:cNvSpPr/>
          <p:nvPr/>
        </p:nvSpPr>
        <p:spPr>
          <a:xfrm>
            <a:off x="262549" y="5539609"/>
            <a:ext cx="11034716" cy="101441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Contacto: </a:t>
            </a:r>
            <a:r>
              <a:rPr kumimoji="0" lang="es-MX" sz="2000" b="0" i="0" u="none" strike="noStrike" kern="1200" cap="none" spc="0" normalizeH="0" baseline="0" noProof="0" dirty="0" err="1">
                <a:ln>
                  <a:noFill/>
                </a:ln>
                <a:solidFill>
                  <a:prstClr val="white"/>
                </a:solidFill>
                <a:effectLst/>
                <a:uLnTx/>
                <a:uFillTx/>
                <a:latin typeface="Gill Sans MT" panose="020B0502020104020203" pitchFamily="34" charset="0"/>
                <a:ea typeface="+mn-ea"/>
                <a:cs typeface="+mn-cs"/>
              </a:rPr>
              <a:t>Mta</a:t>
            </a:r>
            <a:r>
              <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 Zoila Fernández Arrazola      </a:t>
            </a:r>
            <a:r>
              <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hlinkClick r:id="rId3"/>
              </a:rPr>
              <a:t>zfernandez@uv.mx</a:t>
            </a:r>
            <a:endPar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https://www.uv.mx/veracruz/psi/acerca-del-psi/programa-de-salud-integral/</a:t>
            </a:r>
          </a:p>
        </p:txBody>
      </p:sp>
      <p:pic>
        <p:nvPicPr>
          <p:cNvPr id="3" name="Imagen 2" descr="Interfaz de usuario gráfica, Sitio web&#10;&#10;Descripción generada automáticamente">
            <a:extLst>
              <a:ext uri="{FF2B5EF4-FFF2-40B4-BE49-F238E27FC236}">
                <a16:creationId xmlns:a16="http://schemas.microsoft.com/office/drawing/2014/main" id="{83B749E9-B557-4CEB-AAFD-FEC8E5AF389D}"/>
              </a:ext>
            </a:extLst>
          </p:cNvPr>
          <p:cNvPicPr>
            <a:picLocks noChangeAspect="1"/>
          </p:cNvPicPr>
          <p:nvPr/>
        </p:nvPicPr>
        <p:blipFill rotWithShape="1">
          <a:blip r:embed="rId4"/>
          <a:srcRect l="42701" t="28532" r="41828" b="43050"/>
          <a:stretch/>
        </p:blipFill>
        <p:spPr>
          <a:xfrm>
            <a:off x="7092350" y="1509205"/>
            <a:ext cx="4204915" cy="4062460"/>
          </a:xfrm>
          <a:prstGeom prst="rect">
            <a:avLst/>
          </a:prstGeom>
        </p:spPr>
      </p:pic>
    </p:spTree>
    <p:extLst>
      <p:ext uri="{BB962C8B-B14F-4D97-AF65-F5344CB8AC3E}">
        <p14:creationId xmlns:p14="http://schemas.microsoft.com/office/powerpoint/2010/main" val="16805527"/>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90E3F8E3-94C7-7C4B-8622-02AA071F3A32}"/>
              </a:ext>
            </a:extLst>
          </p:cNvPr>
          <p:cNvSpPr/>
          <p:nvPr/>
        </p:nvSpPr>
        <p:spPr>
          <a:xfrm>
            <a:off x="789940" y="-21703"/>
            <a:ext cx="3627681" cy="687970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Imagen 9">
            <a:extLst>
              <a:ext uri="{FF2B5EF4-FFF2-40B4-BE49-F238E27FC236}">
                <a16:creationId xmlns:a16="http://schemas.microsoft.com/office/drawing/2014/main" id="{6862F498-A44D-C949-8541-AD972A9C9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384" y="702960"/>
            <a:ext cx="3338553" cy="2513851"/>
          </a:xfrm>
          <a:prstGeom prst="rect">
            <a:avLst/>
          </a:prstGeom>
        </p:spPr>
      </p:pic>
      <p:sp>
        <p:nvSpPr>
          <p:cNvPr id="11" name="Rectángulo redondeado 10">
            <a:extLst>
              <a:ext uri="{FF2B5EF4-FFF2-40B4-BE49-F238E27FC236}">
                <a16:creationId xmlns:a16="http://schemas.microsoft.com/office/drawing/2014/main" id="{1C5B6717-C607-784A-9039-607CFE836531}"/>
              </a:ext>
            </a:extLst>
          </p:cNvPr>
          <p:cNvSpPr/>
          <p:nvPr/>
        </p:nvSpPr>
        <p:spPr>
          <a:xfrm>
            <a:off x="448393" y="3641190"/>
            <a:ext cx="4457700" cy="1503822"/>
          </a:xfrm>
          <a:prstGeom prst="roundRect">
            <a:avLst/>
          </a:prstGeom>
          <a:solidFill>
            <a:srgbClr val="1B4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CuadroTexto 12">
            <a:extLst>
              <a:ext uri="{FF2B5EF4-FFF2-40B4-BE49-F238E27FC236}">
                <a16:creationId xmlns:a16="http://schemas.microsoft.com/office/drawing/2014/main" id="{2ACCA756-6C4B-DC4A-A14D-318536435074}"/>
              </a:ext>
            </a:extLst>
          </p:cNvPr>
          <p:cNvSpPr txBox="1"/>
          <p:nvPr/>
        </p:nvSpPr>
        <p:spPr>
          <a:xfrm>
            <a:off x="863403" y="3885269"/>
            <a:ext cx="36276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000" b="0" i="0" u="none" strike="noStrike" kern="1200" cap="none" spc="0" normalizeH="0" baseline="0" noProof="0" dirty="0">
                <a:ln>
                  <a:noFill/>
                </a:ln>
                <a:solidFill>
                  <a:prstClr val="white"/>
                </a:solidFill>
                <a:effectLst/>
                <a:uLnTx/>
                <a:uFillTx/>
                <a:latin typeface="Gill Sans MT" panose="020B0502020104020203" pitchFamily="34" charset="77"/>
                <a:ea typeface="+mn-ea"/>
                <a:cs typeface="+mn-cs"/>
              </a:rPr>
              <a:t>Módulo De Salud Integral</a:t>
            </a:r>
          </a:p>
        </p:txBody>
      </p:sp>
      <p:pic>
        <p:nvPicPr>
          <p:cNvPr id="2" name="Imagen 1">
            <a:extLst>
              <a:ext uri="{FF2B5EF4-FFF2-40B4-BE49-F238E27FC236}">
                <a16:creationId xmlns:a16="http://schemas.microsoft.com/office/drawing/2014/main" id="{B74937E0-5AB3-4631-AEDB-09AFB171FFEA}"/>
              </a:ext>
            </a:extLst>
          </p:cNvPr>
          <p:cNvPicPr>
            <a:picLocks noChangeAspect="1"/>
          </p:cNvPicPr>
          <p:nvPr/>
        </p:nvPicPr>
        <p:blipFill>
          <a:blip r:embed="rId4"/>
          <a:stretch>
            <a:fillRect/>
          </a:stretch>
        </p:blipFill>
        <p:spPr>
          <a:xfrm>
            <a:off x="5925953" y="0"/>
            <a:ext cx="5300663" cy="6858000"/>
          </a:xfrm>
          <a:prstGeom prst="rect">
            <a:avLst/>
          </a:prstGeom>
        </p:spPr>
      </p:pic>
      <p:sp>
        <p:nvSpPr>
          <p:cNvPr id="8" name="CuadroTexto 7">
            <a:extLst>
              <a:ext uri="{FF2B5EF4-FFF2-40B4-BE49-F238E27FC236}">
                <a16:creationId xmlns:a16="http://schemas.microsoft.com/office/drawing/2014/main" id="{703F1935-3C13-465B-98C0-8C9496C5FEC7}"/>
              </a:ext>
            </a:extLst>
          </p:cNvPr>
          <p:cNvSpPr txBox="1"/>
          <p:nvPr/>
        </p:nvSpPr>
        <p:spPr>
          <a:xfrm>
            <a:off x="863403" y="5278221"/>
            <a:ext cx="3627680" cy="1200329"/>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400" b="0" i="0" u="none" strike="noStrike" kern="1200" cap="none" spc="0" normalizeH="0" baseline="0" noProof="0" dirty="0">
                <a:ln>
                  <a:noFill/>
                </a:ln>
                <a:solidFill>
                  <a:prstClr val="white"/>
                </a:solidFill>
                <a:effectLst/>
                <a:uLnTx/>
                <a:uFillTx/>
                <a:latin typeface="Gill Sans MT" panose="020B0502020104020203" pitchFamily="34" charset="77"/>
                <a:ea typeface="+mn-ea"/>
                <a:cs typeface="+mn-cs"/>
              </a:rPr>
              <a:t>Atención Médica</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2400" dirty="0">
                <a:solidFill>
                  <a:prstClr val="white"/>
                </a:solidFill>
                <a:latin typeface="Gill Sans MT" panose="020B0502020104020203" pitchFamily="34" charset="77"/>
              </a:rPr>
              <a:t>Atención Nutricional</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400" b="0" i="0" u="none" strike="noStrike" kern="1200" cap="none" spc="0" normalizeH="0" baseline="0" noProof="0" dirty="0">
                <a:ln>
                  <a:noFill/>
                </a:ln>
                <a:solidFill>
                  <a:prstClr val="white"/>
                </a:solidFill>
                <a:effectLst/>
                <a:uLnTx/>
                <a:uFillTx/>
                <a:latin typeface="Gill Sans MT" panose="020B0502020104020203" pitchFamily="34" charset="77"/>
                <a:ea typeface="+mn-ea"/>
                <a:cs typeface="+mn-cs"/>
              </a:rPr>
              <a:t>Atención Psicológica</a:t>
            </a:r>
          </a:p>
        </p:txBody>
      </p:sp>
    </p:spTree>
    <p:extLst>
      <p:ext uri="{BB962C8B-B14F-4D97-AF65-F5344CB8AC3E}">
        <p14:creationId xmlns:p14="http://schemas.microsoft.com/office/powerpoint/2010/main" val="3503879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Marcador de contenido 4" descr="Imagen que contiene Diagrama&#10;&#10;Descripción generada automáticamente">
            <a:extLst>
              <a:ext uri="{FF2B5EF4-FFF2-40B4-BE49-F238E27FC236}">
                <a16:creationId xmlns:a16="http://schemas.microsoft.com/office/drawing/2014/main" id="{7F825200-4C2F-4C50-A46F-73E69D17ABA8}"/>
              </a:ext>
            </a:extLst>
          </p:cNvPr>
          <p:cNvPicPr>
            <a:picLocks noGrp="1" noChangeAspect="1"/>
          </p:cNvPicPr>
          <p:nvPr>
            <p:ph idx="1"/>
          </p:nvPr>
        </p:nvPicPr>
        <p:blipFill rotWithShape="1">
          <a:blip r:embed="rId2">
            <a:alphaModFix amt="50000"/>
          </a:blip>
          <a:srcRect l="25"/>
          <a:stretch/>
        </p:blipFill>
        <p:spPr>
          <a:xfrm>
            <a:off x="20" y="10"/>
            <a:ext cx="12188930" cy="6857990"/>
          </a:xfrm>
          <a:prstGeom prst="rect">
            <a:avLst/>
          </a:prstGeom>
        </p:spPr>
      </p:pic>
      <p:sp>
        <p:nvSpPr>
          <p:cNvPr id="24"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ángulo redondeado 12">
            <a:extLst>
              <a:ext uri="{FF2B5EF4-FFF2-40B4-BE49-F238E27FC236}">
                <a16:creationId xmlns:a16="http://schemas.microsoft.com/office/drawing/2014/main" id="{91752F09-12E0-4E01-984C-610061D1F22A}"/>
              </a:ext>
            </a:extLst>
          </p:cNvPr>
          <p:cNvSpPr/>
          <p:nvPr/>
        </p:nvSpPr>
        <p:spPr>
          <a:xfrm>
            <a:off x="6712559" y="243672"/>
            <a:ext cx="5053290" cy="101441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MX"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Difusión Cultural </a:t>
            </a:r>
          </a:p>
        </p:txBody>
      </p:sp>
      <p:sp>
        <p:nvSpPr>
          <p:cNvPr id="7" name="CuadroTexto 6">
            <a:extLst>
              <a:ext uri="{FF2B5EF4-FFF2-40B4-BE49-F238E27FC236}">
                <a16:creationId xmlns:a16="http://schemas.microsoft.com/office/drawing/2014/main" id="{D65B20A4-587B-4875-84B6-259C910EBD85}"/>
              </a:ext>
            </a:extLst>
          </p:cNvPr>
          <p:cNvSpPr txBox="1"/>
          <p:nvPr/>
        </p:nvSpPr>
        <p:spPr>
          <a:xfrm>
            <a:off x="518237" y="2410783"/>
            <a:ext cx="6194322" cy="189795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s-MX" sz="1600" dirty="0">
                <a:latin typeface="Roboto" panose="02000000000000000000" pitchFamily="2" charset="0"/>
              </a:rPr>
              <a:t>D</a:t>
            </a:r>
            <a:r>
              <a:rPr lang="es-MX" sz="1600" b="0" i="0" dirty="0">
                <a:effectLst/>
                <a:latin typeface="Roboto" panose="02000000000000000000" pitchFamily="2" charset="0"/>
              </a:rPr>
              <a:t>ar continuidad a las tareas de preservación, recreación y difusión de las artes y la cultura en la región Veracruz-Boca del Río, vinculándola con la docencia a través de la implementación de Experiencias Educativas (EE) del Área de Elección Libre (AFEL) y Tutorías para la Apreciación Artística.</a:t>
            </a:r>
          </a:p>
        </p:txBody>
      </p:sp>
      <p:sp>
        <p:nvSpPr>
          <p:cNvPr id="12" name="Rectángulo redondeado 12">
            <a:extLst>
              <a:ext uri="{FF2B5EF4-FFF2-40B4-BE49-F238E27FC236}">
                <a16:creationId xmlns:a16="http://schemas.microsoft.com/office/drawing/2014/main" id="{DC9DB024-0DEF-4E5E-A1FE-CF1451A88533}"/>
              </a:ext>
            </a:extLst>
          </p:cNvPr>
          <p:cNvSpPr/>
          <p:nvPr/>
        </p:nvSpPr>
        <p:spPr>
          <a:xfrm>
            <a:off x="262549" y="5539609"/>
            <a:ext cx="11034716" cy="101441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Contacto: </a:t>
            </a:r>
            <a:r>
              <a:rPr lang="es-MX" sz="2000" dirty="0">
                <a:solidFill>
                  <a:prstClr val="white"/>
                </a:solidFill>
                <a:latin typeface="Gill Sans MT" panose="020B0502020104020203" pitchFamily="34" charset="0"/>
              </a:rPr>
              <a:t>Mtra. Salomé Pérez Prieto  </a:t>
            </a:r>
            <a:r>
              <a:rPr lang="es-MX" sz="2000" dirty="0">
                <a:solidFill>
                  <a:prstClr val="white"/>
                </a:solidFill>
                <a:latin typeface="Gill Sans MT" panose="020B0502020104020203" pitchFamily="34" charset="0"/>
                <a:hlinkClick r:id="rId3"/>
              </a:rPr>
              <a:t>salomeperez</a:t>
            </a:r>
            <a:r>
              <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hlinkClick r:id="rId3"/>
              </a:rPr>
              <a:t>@uv.mx</a:t>
            </a:r>
            <a:r>
              <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https://www.uv.mx/veracruz/difusioncultural/</a:t>
            </a:r>
          </a:p>
        </p:txBody>
      </p:sp>
      <p:pic>
        <p:nvPicPr>
          <p:cNvPr id="4" name="Imagen 3" descr="Un par de personas sentadas en un sofá&#10;&#10;Descripción generada automáticamente con confianza media">
            <a:extLst>
              <a:ext uri="{FF2B5EF4-FFF2-40B4-BE49-F238E27FC236}">
                <a16:creationId xmlns:a16="http://schemas.microsoft.com/office/drawing/2014/main" id="{991E777D-081E-4E7B-B90B-07381ACC6D63}"/>
              </a:ext>
            </a:extLst>
          </p:cNvPr>
          <p:cNvPicPr>
            <a:picLocks noChangeAspect="1"/>
          </p:cNvPicPr>
          <p:nvPr/>
        </p:nvPicPr>
        <p:blipFill>
          <a:blip r:embed="rId4"/>
          <a:stretch>
            <a:fillRect/>
          </a:stretch>
        </p:blipFill>
        <p:spPr>
          <a:xfrm>
            <a:off x="7125531" y="1306280"/>
            <a:ext cx="4243589" cy="4185133"/>
          </a:xfrm>
          <a:prstGeom prst="rect">
            <a:avLst/>
          </a:prstGeom>
        </p:spPr>
      </p:pic>
    </p:spTree>
    <p:extLst>
      <p:ext uri="{BB962C8B-B14F-4D97-AF65-F5344CB8AC3E}">
        <p14:creationId xmlns:p14="http://schemas.microsoft.com/office/powerpoint/2010/main" val="426100718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220" y="2755515"/>
            <a:ext cx="1346969" cy="1346969"/>
          </a:xfrm>
          <a:prstGeom prst="rect">
            <a:avLst/>
          </a:prstGeom>
        </p:spPr>
      </p:pic>
      <p:sp>
        <p:nvSpPr>
          <p:cNvPr id="9" name="CuadroTexto 8">
            <a:extLst>
              <a:ext uri="{FF2B5EF4-FFF2-40B4-BE49-F238E27FC236}">
                <a16:creationId xmlns:a16="http://schemas.microsoft.com/office/drawing/2014/main" id="{C0B294E0-10CE-422E-80E4-9ACCBCA9F18A}"/>
              </a:ext>
            </a:extLst>
          </p:cNvPr>
          <p:cNvSpPr txBox="1"/>
          <p:nvPr/>
        </p:nvSpPr>
        <p:spPr>
          <a:xfrm>
            <a:off x="2107564" y="1123627"/>
            <a:ext cx="6098344" cy="369332"/>
          </a:xfrm>
          <a:prstGeom prst="rect">
            <a:avLst/>
          </a:prstGeom>
          <a:noFill/>
        </p:spPr>
        <p:txBody>
          <a:bodyPr wrap="square">
            <a:spAutoFit/>
          </a:bodyPr>
          <a:lstStyle/>
          <a:p>
            <a:r>
              <a:rPr lang="es-MX" dirty="0">
                <a:hlinkClick r:id="rId3"/>
              </a:rPr>
              <a:t>Facultad de Contaduría y Negocios (uv.mx)</a:t>
            </a:r>
            <a:endParaRPr lang="es-MX" dirty="0"/>
          </a:p>
        </p:txBody>
      </p:sp>
      <p:pic>
        <p:nvPicPr>
          <p:cNvPr id="13" name="Imagen 12">
            <a:extLst>
              <a:ext uri="{FF2B5EF4-FFF2-40B4-BE49-F238E27FC236}">
                <a16:creationId xmlns:a16="http://schemas.microsoft.com/office/drawing/2014/main" id="{768BB6EB-9D45-4B15-ADE7-54D7257FDBC4}"/>
              </a:ext>
            </a:extLst>
          </p:cNvPr>
          <p:cNvPicPr>
            <a:picLocks noChangeAspect="1"/>
          </p:cNvPicPr>
          <p:nvPr/>
        </p:nvPicPr>
        <p:blipFill>
          <a:blip r:embed="rId4"/>
          <a:stretch>
            <a:fillRect/>
          </a:stretch>
        </p:blipFill>
        <p:spPr>
          <a:xfrm>
            <a:off x="352951" y="469885"/>
            <a:ext cx="1463659" cy="1463659"/>
          </a:xfrm>
          <a:prstGeom prst="rect">
            <a:avLst/>
          </a:prstGeom>
        </p:spPr>
      </p:pic>
      <p:sp>
        <p:nvSpPr>
          <p:cNvPr id="15" name="CuadroTexto 14">
            <a:extLst>
              <a:ext uri="{FF2B5EF4-FFF2-40B4-BE49-F238E27FC236}">
                <a16:creationId xmlns:a16="http://schemas.microsoft.com/office/drawing/2014/main" id="{DB0353BF-6814-4543-A2C5-6A43F7027088}"/>
              </a:ext>
            </a:extLst>
          </p:cNvPr>
          <p:cNvSpPr txBox="1"/>
          <p:nvPr/>
        </p:nvSpPr>
        <p:spPr>
          <a:xfrm>
            <a:off x="1983545" y="3475636"/>
            <a:ext cx="6098344" cy="646331"/>
          </a:xfrm>
          <a:prstGeom prst="rect">
            <a:avLst/>
          </a:prstGeom>
          <a:noFill/>
        </p:spPr>
        <p:txBody>
          <a:bodyPr wrap="square">
            <a:spAutoFit/>
          </a:bodyPr>
          <a:lstStyle/>
          <a:p>
            <a:r>
              <a:rPr lang="es-MX" dirty="0">
                <a:hlinkClick r:id="rId5"/>
              </a:rPr>
              <a:t>(3) UV Contaduría Y Gestión y Dirección de Negocios. Vivo mis </a:t>
            </a:r>
            <a:r>
              <a:rPr lang="es-MX" dirty="0" err="1">
                <a:hlinkClick r:id="rId5"/>
              </a:rPr>
              <a:t>UValores</a:t>
            </a:r>
            <a:r>
              <a:rPr lang="es-MX" dirty="0">
                <a:hlinkClick r:id="rId5"/>
              </a:rPr>
              <a:t> | Facebook</a:t>
            </a:r>
            <a:endParaRPr lang="es-MX" dirty="0"/>
          </a:p>
        </p:txBody>
      </p:sp>
      <p:sp>
        <p:nvSpPr>
          <p:cNvPr id="17" name="CuadroTexto 16">
            <a:extLst>
              <a:ext uri="{FF2B5EF4-FFF2-40B4-BE49-F238E27FC236}">
                <a16:creationId xmlns:a16="http://schemas.microsoft.com/office/drawing/2014/main" id="{EC40E83F-77A2-4B8E-B614-53B28C58812F}"/>
              </a:ext>
            </a:extLst>
          </p:cNvPr>
          <p:cNvSpPr txBox="1"/>
          <p:nvPr/>
        </p:nvSpPr>
        <p:spPr>
          <a:xfrm>
            <a:off x="1983545" y="3035051"/>
            <a:ext cx="6098344" cy="369332"/>
          </a:xfrm>
          <a:prstGeom prst="rect">
            <a:avLst/>
          </a:prstGeom>
          <a:noFill/>
        </p:spPr>
        <p:txBody>
          <a:bodyPr wrap="square">
            <a:spAutoFit/>
          </a:bodyPr>
          <a:lstStyle/>
          <a:p>
            <a:r>
              <a:rPr lang="es-MX" dirty="0">
                <a:hlinkClick r:id="rId6"/>
              </a:rPr>
              <a:t>(3) Facultad de Contaduría | Facebook</a:t>
            </a:r>
            <a:endParaRPr lang="es-MX" dirty="0"/>
          </a:p>
        </p:txBody>
      </p:sp>
      <p:pic>
        <p:nvPicPr>
          <p:cNvPr id="20" name="Imagen 19">
            <a:extLst>
              <a:ext uri="{FF2B5EF4-FFF2-40B4-BE49-F238E27FC236}">
                <a16:creationId xmlns:a16="http://schemas.microsoft.com/office/drawing/2014/main" id="{546680F6-A82D-4C29-9EB8-1703C0FD40E1}"/>
              </a:ext>
            </a:extLst>
          </p:cNvPr>
          <p:cNvPicPr>
            <a:picLocks noChangeAspect="1"/>
          </p:cNvPicPr>
          <p:nvPr/>
        </p:nvPicPr>
        <p:blipFill>
          <a:blip r:embed="rId7"/>
          <a:stretch>
            <a:fillRect/>
          </a:stretch>
        </p:blipFill>
        <p:spPr>
          <a:xfrm>
            <a:off x="8135429" y="0"/>
            <a:ext cx="4056571" cy="6724357"/>
          </a:xfrm>
          <a:prstGeom prst="rect">
            <a:avLst/>
          </a:prstGeom>
        </p:spPr>
      </p:pic>
      <p:sp>
        <p:nvSpPr>
          <p:cNvPr id="10" name="CuadroTexto 9">
            <a:extLst>
              <a:ext uri="{FF2B5EF4-FFF2-40B4-BE49-F238E27FC236}">
                <a16:creationId xmlns:a16="http://schemas.microsoft.com/office/drawing/2014/main" id="{A441C35B-0AA2-474F-B062-3CA9EE04630B}"/>
              </a:ext>
            </a:extLst>
          </p:cNvPr>
          <p:cNvSpPr txBox="1"/>
          <p:nvPr/>
        </p:nvSpPr>
        <p:spPr>
          <a:xfrm>
            <a:off x="2107564" y="1564212"/>
            <a:ext cx="6098344" cy="646331"/>
          </a:xfrm>
          <a:prstGeom prst="rect">
            <a:avLst/>
          </a:prstGeom>
          <a:noFill/>
        </p:spPr>
        <p:txBody>
          <a:bodyPr wrap="square">
            <a:spAutoFit/>
          </a:bodyPr>
          <a:lstStyle/>
          <a:p>
            <a:r>
              <a:rPr lang="es-MX" dirty="0">
                <a:hlinkClick r:id="rId8"/>
              </a:rPr>
              <a:t>https://www.uv.mx/veracruz/contaduria</a:t>
            </a:r>
            <a:endParaRPr lang="es-MX" dirty="0"/>
          </a:p>
          <a:p>
            <a:endParaRPr lang="es-MX" dirty="0"/>
          </a:p>
        </p:txBody>
      </p:sp>
      <p:sp>
        <p:nvSpPr>
          <p:cNvPr id="11" name="CuadroTexto 10">
            <a:extLst>
              <a:ext uri="{FF2B5EF4-FFF2-40B4-BE49-F238E27FC236}">
                <a16:creationId xmlns:a16="http://schemas.microsoft.com/office/drawing/2014/main" id="{20F8D808-3251-4F2F-868F-939AA33BB11C}"/>
              </a:ext>
            </a:extLst>
          </p:cNvPr>
          <p:cNvSpPr txBox="1"/>
          <p:nvPr/>
        </p:nvSpPr>
        <p:spPr>
          <a:xfrm>
            <a:off x="1973894" y="5411207"/>
            <a:ext cx="6098344" cy="646331"/>
          </a:xfrm>
          <a:prstGeom prst="rect">
            <a:avLst/>
          </a:prstGeom>
          <a:noFill/>
        </p:spPr>
        <p:txBody>
          <a:bodyPr wrap="square">
            <a:spAutoFit/>
          </a:bodyPr>
          <a:lstStyle/>
          <a:p>
            <a:r>
              <a:rPr lang="es-MX" dirty="0">
                <a:hlinkClick r:id="rId9"/>
              </a:rPr>
              <a:t>https://www.uv.mx/estudiantes/</a:t>
            </a:r>
            <a:endParaRPr lang="es-MX" dirty="0"/>
          </a:p>
          <a:p>
            <a:endParaRPr lang="es-MX" dirty="0"/>
          </a:p>
        </p:txBody>
      </p:sp>
      <p:pic>
        <p:nvPicPr>
          <p:cNvPr id="6" name="Imagen 5" descr="Interfaz de usuario gráfica, Sitio web&#10;&#10;Descripción generada automáticamente">
            <a:extLst>
              <a:ext uri="{FF2B5EF4-FFF2-40B4-BE49-F238E27FC236}">
                <a16:creationId xmlns:a16="http://schemas.microsoft.com/office/drawing/2014/main" id="{9D062942-A750-4B9D-B3DB-DED33F6623B2}"/>
              </a:ext>
            </a:extLst>
          </p:cNvPr>
          <p:cNvPicPr>
            <a:picLocks noChangeAspect="1"/>
          </p:cNvPicPr>
          <p:nvPr/>
        </p:nvPicPr>
        <p:blipFill rotWithShape="1">
          <a:blip r:embed="rId10"/>
          <a:srcRect t="9634" r="78192" b="66504"/>
          <a:stretch/>
        </p:blipFill>
        <p:spPr>
          <a:xfrm>
            <a:off x="299761" y="4720090"/>
            <a:ext cx="1610943" cy="1152782"/>
          </a:xfrm>
          <a:prstGeom prst="rect">
            <a:avLst/>
          </a:prstGeom>
        </p:spPr>
      </p:pic>
      <p:sp>
        <p:nvSpPr>
          <p:cNvPr id="16" name="CuadroTexto 15">
            <a:extLst>
              <a:ext uri="{FF2B5EF4-FFF2-40B4-BE49-F238E27FC236}">
                <a16:creationId xmlns:a16="http://schemas.microsoft.com/office/drawing/2014/main" id="{41E27253-7BF0-4ADD-9E4D-9632E7008729}"/>
              </a:ext>
            </a:extLst>
          </p:cNvPr>
          <p:cNvSpPr txBox="1"/>
          <p:nvPr/>
        </p:nvSpPr>
        <p:spPr>
          <a:xfrm>
            <a:off x="1968111" y="4924456"/>
            <a:ext cx="6098344" cy="369332"/>
          </a:xfrm>
          <a:prstGeom prst="rect">
            <a:avLst/>
          </a:prstGeom>
          <a:noFill/>
        </p:spPr>
        <p:txBody>
          <a:bodyPr wrap="square">
            <a:spAutoFit/>
          </a:bodyPr>
          <a:lstStyle/>
          <a:p>
            <a:r>
              <a:rPr lang="es-MX" dirty="0">
                <a:hlinkClick r:id="rId9"/>
              </a:rPr>
              <a:t>Portal de Estudiantes (uv.mx)</a:t>
            </a:r>
            <a:endParaRPr lang="es-MX" dirty="0"/>
          </a:p>
        </p:txBody>
      </p:sp>
    </p:spTree>
    <p:extLst>
      <p:ext uri="{BB962C8B-B14F-4D97-AF65-F5344CB8AC3E}">
        <p14:creationId xmlns:p14="http://schemas.microsoft.com/office/powerpoint/2010/main" val="3225568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Marcador de contenido 4" descr="Imagen que contiene Diagrama&#10;&#10;Descripción generada automáticamente">
            <a:extLst>
              <a:ext uri="{FF2B5EF4-FFF2-40B4-BE49-F238E27FC236}">
                <a16:creationId xmlns:a16="http://schemas.microsoft.com/office/drawing/2014/main" id="{7F825200-4C2F-4C50-A46F-73E69D17ABA8}"/>
              </a:ext>
            </a:extLst>
          </p:cNvPr>
          <p:cNvPicPr>
            <a:picLocks noGrp="1" noChangeAspect="1"/>
          </p:cNvPicPr>
          <p:nvPr>
            <p:ph idx="1"/>
          </p:nvPr>
        </p:nvPicPr>
        <p:blipFill rotWithShape="1">
          <a:blip r:embed="rId2">
            <a:alphaModFix amt="50000"/>
          </a:blip>
          <a:srcRect l="25"/>
          <a:stretch/>
        </p:blipFill>
        <p:spPr>
          <a:xfrm>
            <a:off x="20" y="10"/>
            <a:ext cx="12188930" cy="6857990"/>
          </a:xfrm>
          <a:prstGeom prst="rect">
            <a:avLst/>
          </a:prstGeom>
        </p:spPr>
      </p:pic>
      <p:sp>
        <p:nvSpPr>
          <p:cNvPr id="24"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ángulo redondeado 12">
            <a:extLst>
              <a:ext uri="{FF2B5EF4-FFF2-40B4-BE49-F238E27FC236}">
                <a16:creationId xmlns:a16="http://schemas.microsoft.com/office/drawing/2014/main" id="{91752F09-12E0-4E01-984C-610061D1F22A}"/>
              </a:ext>
            </a:extLst>
          </p:cNvPr>
          <p:cNvSpPr/>
          <p:nvPr/>
        </p:nvSpPr>
        <p:spPr>
          <a:xfrm>
            <a:off x="6712559" y="243672"/>
            <a:ext cx="5053290" cy="101441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MX" sz="2400" b="0" i="0" u="none" strike="noStrike" kern="1200" cap="none" spc="0" normalizeH="0" baseline="0" noProof="0">
                <a:ln>
                  <a:noFill/>
                </a:ln>
                <a:solidFill>
                  <a:prstClr val="white"/>
                </a:solidFill>
                <a:effectLst/>
                <a:uLnTx/>
                <a:uFillTx/>
                <a:latin typeface="Roboto" panose="02000000000000000000" pitchFamily="2" charset="0"/>
                <a:ea typeface="+mn-ea"/>
                <a:cs typeface="+mn-cs"/>
              </a:rPr>
              <a:t>Sistema Universitario de Gestión Integral del Riesgo (SUGIR)</a:t>
            </a:r>
            <a:endParaRPr kumimoji="0" lang="es-MX"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sp>
        <p:nvSpPr>
          <p:cNvPr id="7" name="CuadroTexto 6">
            <a:extLst>
              <a:ext uri="{FF2B5EF4-FFF2-40B4-BE49-F238E27FC236}">
                <a16:creationId xmlns:a16="http://schemas.microsoft.com/office/drawing/2014/main" id="{D65B20A4-587B-4875-84B6-259C910EBD85}"/>
              </a:ext>
            </a:extLst>
          </p:cNvPr>
          <p:cNvSpPr txBox="1"/>
          <p:nvPr/>
        </p:nvSpPr>
        <p:spPr>
          <a:xfrm>
            <a:off x="518237" y="2059090"/>
            <a:ext cx="6194322" cy="2636619"/>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s-MX" sz="1600" dirty="0">
                <a:solidFill>
                  <a:prstClr val="white"/>
                </a:solidFill>
                <a:latin typeface="Roboto" panose="02000000000000000000" pitchFamily="2" charset="0"/>
              </a:rPr>
              <a:t>S</a:t>
            </a:r>
            <a:r>
              <a:rPr kumimoji="0" lang="es-MX" sz="1600" b="0" i="0" u="none" strike="noStrike" kern="1200" cap="none" spc="0" normalizeH="0" baseline="0" noProof="0" dirty="0">
                <a:ln>
                  <a:noFill/>
                </a:ln>
                <a:solidFill>
                  <a:prstClr val="white"/>
                </a:solidFill>
                <a:effectLst/>
                <a:uLnTx/>
                <a:uFillTx/>
                <a:latin typeface="Roboto" panose="02000000000000000000" pitchFamily="2" charset="0"/>
                <a:ea typeface="+mn-ea"/>
                <a:cs typeface="+mn-cs"/>
              </a:rPr>
              <a:t>e crea a partir del Acuerdo Rectoral emitido el 16 de mayo de 2013 con adscripción a la Secretaría de Desarrollo Institucional y con la finalidad de establecer y desarrollar la capacidad institucional para responder y contribuir permanentemente en la construcción de una cultura del autocuidado y del cuidado colectivo, desde una filosofía de gestión integral del riesgo congruente con la sustentabilidad.</a:t>
            </a:r>
          </a:p>
        </p:txBody>
      </p:sp>
      <p:pic>
        <p:nvPicPr>
          <p:cNvPr id="3" name="Imagen 2" descr="Interfaz de usuario gráfica, Aplicación&#10;&#10;Descripción generada automáticamente">
            <a:extLst>
              <a:ext uri="{FF2B5EF4-FFF2-40B4-BE49-F238E27FC236}">
                <a16:creationId xmlns:a16="http://schemas.microsoft.com/office/drawing/2014/main" id="{6EE857B0-5B72-4077-9762-8B26BC13BCF8}"/>
              </a:ext>
            </a:extLst>
          </p:cNvPr>
          <p:cNvPicPr>
            <a:picLocks noChangeAspect="1"/>
          </p:cNvPicPr>
          <p:nvPr/>
        </p:nvPicPr>
        <p:blipFill rotWithShape="1">
          <a:blip r:embed="rId3"/>
          <a:srcRect l="24194" t="18330" r="60806" b="53375"/>
          <a:stretch/>
        </p:blipFill>
        <p:spPr>
          <a:xfrm>
            <a:off x="7230776" y="1562058"/>
            <a:ext cx="4066489" cy="4145568"/>
          </a:xfrm>
          <a:prstGeom prst="rect">
            <a:avLst/>
          </a:prstGeom>
        </p:spPr>
      </p:pic>
      <p:sp>
        <p:nvSpPr>
          <p:cNvPr id="12" name="Rectángulo redondeado 12">
            <a:extLst>
              <a:ext uri="{FF2B5EF4-FFF2-40B4-BE49-F238E27FC236}">
                <a16:creationId xmlns:a16="http://schemas.microsoft.com/office/drawing/2014/main" id="{DC9DB024-0DEF-4E5E-A1FE-CF1451A88533}"/>
              </a:ext>
            </a:extLst>
          </p:cNvPr>
          <p:cNvSpPr/>
          <p:nvPr/>
        </p:nvSpPr>
        <p:spPr>
          <a:xfrm>
            <a:off x="262549" y="5539609"/>
            <a:ext cx="11034716" cy="101441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Contacto: </a:t>
            </a:r>
            <a:r>
              <a:rPr lang="es-MX" sz="2000" dirty="0">
                <a:solidFill>
                  <a:prstClr val="white"/>
                </a:solidFill>
                <a:latin typeface="Gill Sans MT" panose="020B0502020104020203" pitchFamily="34" charset="0"/>
              </a:rPr>
              <a:t>Dra. Celina Ruiz Garrido     </a:t>
            </a:r>
            <a:r>
              <a:rPr lang="es-MX" sz="2000" dirty="0" err="1">
                <a:solidFill>
                  <a:prstClr val="white"/>
                </a:solidFill>
                <a:latin typeface="Gill Sans MT" panose="020B0502020104020203" pitchFamily="34" charset="0"/>
                <a:hlinkClick r:id="rId4"/>
              </a:rPr>
              <a:t>ceruiz</a:t>
            </a:r>
            <a:r>
              <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hlinkClick r:id="rId4"/>
              </a:rPr>
              <a:t>@uv.mx</a:t>
            </a:r>
            <a:endPar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https://www.uv.mx/sugir/</a:t>
            </a:r>
          </a:p>
        </p:txBody>
      </p:sp>
    </p:spTree>
    <p:extLst>
      <p:ext uri="{BB962C8B-B14F-4D97-AF65-F5344CB8AC3E}">
        <p14:creationId xmlns:p14="http://schemas.microsoft.com/office/powerpoint/2010/main" val="3605789110"/>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Marcador de contenido 4" descr="Imagen que contiene Diagrama&#10;&#10;Descripción generada automáticamente">
            <a:extLst>
              <a:ext uri="{FF2B5EF4-FFF2-40B4-BE49-F238E27FC236}">
                <a16:creationId xmlns:a16="http://schemas.microsoft.com/office/drawing/2014/main" id="{7F825200-4C2F-4C50-A46F-73E69D17ABA8}"/>
              </a:ext>
            </a:extLst>
          </p:cNvPr>
          <p:cNvPicPr>
            <a:picLocks noGrp="1" noChangeAspect="1"/>
          </p:cNvPicPr>
          <p:nvPr>
            <p:ph idx="1"/>
          </p:nvPr>
        </p:nvPicPr>
        <p:blipFill rotWithShape="1">
          <a:blip r:embed="rId2">
            <a:alphaModFix amt="50000"/>
          </a:blip>
          <a:srcRect l="25"/>
          <a:stretch/>
        </p:blipFill>
        <p:spPr>
          <a:xfrm>
            <a:off x="20" y="10"/>
            <a:ext cx="12188930" cy="6857990"/>
          </a:xfrm>
          <a:prstGeom prst="rect">
            <a:avLst/>
          </a:prstGeom>
        </p:spPr>
      </p:pic>
      <p:sp>
        <p:nvSpPr>
          <p:cNvPr id="24"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ángulo redondeado 12">
            <a:extLst>
              <a:ext uri="{FF2B5EF4-FFF2-40B4-BE49-F238E27FC236}">
                <a16:creationId xmlns:a16="http://schemas.microsoft.com/office/drawing/2014/main" id="{91752F09-12E0-4E01-984C-610061D1F22A}"/>
              </a:ext>
            </a:extLst>
          </p:cNvPr>
          <p:cNvSpPr/>
          <p:nvPr/>
        </p:nvSpPr>
        <p:spPr>
          <a:xfrm>
            <a:off x="6712559" y="243672"/>
            <a:ext cx="5053290" cy="101441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MX" sz="2400" b="0" i="0" u="none" strike="noStrike" kern="1200" cap="none" spc="0" normalizeH="0" baseline="0" noProof="0" dirty="0">
                <a:ln>
                  <a:noFill/>
                </a:ln>
                <a:solidFill>
                  <a:prstClr val="white"/>
                </a:solidFill>
                <a:effectLst/>
                <a:uLnTx/>
                <a:uFillTx/>
                <a:latin typeface="Roboto" panose="02000000000000000000" pitchFamily="2" charset="0"/>
                <a:ea typeface="+mn-ea"/>
                <a:cs typeface="+mn-cs"/>
              </a:rPr>
              <a:t>Sustentabilidad</a:t>
            </a:r>
            <a:endParaRPr kumimoji="0" lang="es-MX"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sp>
        <p:nvSpPr>
          <p:cNvPr id="7" name="CuadroTexto 6">
            <a:extLst>
              <a:ext uri="{FF2B5EF4-FFF2-40B4-BE49-F238E27FC236}">
                <a16:creationId xmlns:a16="http://schemas.microsoft.com/office/drawing/2014/main" id="{D65B20A4-587B-4875-84B6-259C910EBD85}"/>
              </a:ext>
            </a:extLst>
          </p:cNvPr>
          <p:cNvSpPr txBox="1"/>
          <p:nvPr/>
        </p:nvSpPr>
        <p:spPr>
          <a:xfrm>
            <a:off x="361018" y="1798569"/>
            <a:ext cx="6194322" cy="361124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white"/>
                </a:solidFill>
                <a:effectLst/>
                <a:uLnTx/>
                <a:uFillTx/>
                <a:latin typeface="Roboto" panose="02000000000000000000" pitchFamily="2" charset="0"/>
                <a:ea typeface="+mn-ea"/>
                <a:cs typeface="+mn-cs"/>
              </a:rPr>
              <a:t>Integrar la sustentabilidad sistémica en las funciones sustantivas y administrativas de la Universidad Veracruzana, así como en la vida, prácticas e imaginarios sociales de su comunidad universitaria y de otros grupos e instituciones sociales vinculados.</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white"/>
                </a:solidFill>
                <a:effectLst/>
                <a:uLnTx/>
                <a:uFillTx/>
                <a:latin typeface="Roboto" panose="02000000000000000000" pitchFamily="2" charset="0"/>
                <a:ea typeface="+mn-ea"/>
                <a:cs typeface="+mn-cs"/>
              </a:rPr>
              <a:t>DE la mano de la Coordinación Universitaria para la Sustentabilidad (</a:t>
            </a:r>
            <a:r>
              <a:rPr kumimoji="0" lang="es-MX" sz="1400" b="0" i="0" u="none" strike="noStrike" kern="1200" cap="none" spc="0" normalizeH="0" baseline="0" noProof="0" dirty="0" err="1">
                <a:ln>
                  <a:noFill/>
                </a:ln>
                <a:solidFill>
                  <a:prstClr val="white"/>
                </a:solidFill>
                <a:effectLst/>
                <a:uLnTx/>
                <a:uFillTx/>
                <a:latin typeface="Roboto" panose="02000000000000000000" pitchFamily="2" charset="0"/>
                <a:ea typeface="+mn-ea"/>
                <a:cs typeface="+mn-cs"/>
              </a:rPr>
              <a:t>CoSustentaUV</a:t>
            </a:r>
            <a:r>
              <a:rPr kumimoji="0" lang="es-MX" sz="1400" b="0" i="0" u="none" strike="noStrike" kern="1200" cap="none" spc="0" normalizeH="0" baseline="0" noProof="0" dirty="0">
                <a:ln>
                  <a:noFill/>
                </a:ln>
                <a:solidFill>
                  <a:prstClr val="white"/>
                </a:solidFill>
                <a:effectLst/>
                <a:uLnTx/>
                <a:uFillTx/>
                <a:latin typeface="Roboto" panose="02000000000000000000" pitchFamily="2" charset="0"/>
                <a:ea typeface="+mn-ea"/>
                <a:cs typeface="+mn-cs"/>
              </a:rPr>
              <a:t>) coordina las acciones derivadas del Plan maestro de sustentabilidad 2030, impulsa la coordinación de las políticas derivadas del Consejo Consultivo para la Sustentabilidad, y propone y coordina en la facultad las acciones encaminadas para la transversalización de la sustentabilidad en las funciones sustantivas y adjetivas de la Universidad Veracruzana.</a:t>
            </a:r>
          </a:p>
        </p:txBody>
      </p:sp>
      <p:pic>
        <p:nvPicPr>
          <p:cNvPr id="3" name="Imagen 2">
            <a:extLst>
              <a:ext uri="{FF2B5EF4-FFF2-40B4-BE49-F238E27FC236}">
                <a16:creationId xmlns:a16="http://schemas.microsoft.com/office/drawing/2014/main" id="{2F399B36-18E7-4785-81B7-99B5EDCDE4D0}"/>
              </a:ext>
            </a:extLst>
          </p:cNvPr>
          <p:cNvPicPr>
            <a:picLocks noChangeAspect="1"/>
          </p:cNvPicPr>
          <p:nvPr/>
        </p:nvPicPr>
        <p:blipFill>
          <a:blip r:embed="rId3"/>
          <a:stretch>
            <a:fillRect/>
          </a:stretch>
        </p:blipFill>
        <p:spPr>
          <a:xfrm>
            <a:off x="7270855" y="1202920"/>
            <a:ext cx="4026410" cy="4391855"/>
          </a:xfrm>
          <a:prstGeom prst="rect">
            <a:avLst/>
          </a:prstGeom>
        </p:spPr>
      </p:pic>
      <p:sp>
        <p:nvSpPr>
          <p:cNvPr id="12" name="Rectángulo redondeado 12">
            <a:extLst>
              <a:ext uri="{FF2B5EF4-FFF2-40B4-BE49-F238E27FC236}">
                <a16:creationId xmlns:a16="http://schemas.microsoft.com/office/drawing/2014/main" id="{DC9DB024-0DEF-4E5E-A1FE-CF1451A88533}"/>
              </a:ext>
            </a:extLst>
          </p:cNvPr>
          <p:cNvSpPr/>
          <p:nvPr/>
        </p:nvSpPr>
        <p:spPr>
          <a:xfrm>
            <a:off x="262549" y="5539609"/>
            <a:ext cx="11034716" cy="101441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Contacto: Mtra. María Cristina Ortiz León     </a:t>
            </a:r>
            <a:r>
              <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hlinkClick r:id="rId4"/>
              </a:rPr>
              <a:t>crortiz@uv.mx</a:t>
            </a:r>
            <a:endPar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https://www.uv.mx/cosustenta/</a:t>
            </a:r>
          </a:p>
        </p:txBody>
      </p:sp>
    </p:spTree>
    <p:extLst>
      <p:ext uri="{BB962C8B-B14F-4D97-AF65-F5344CB8AC3E}">
        <p14:creationId xmlns:p14="http://schemas.microsoft.com/office/powerpoint/2010/main" val="886636899"/>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Marcador de contenido 4" descr="Imagen que contiene Diagrama&#10;&#10;Descripción generada automáticamente">
            <a:extLst>
              <a:ext uri="{FF2B5EF4-FFF2-40B4-BE49-F238E27FC236}">
                <a16:creationId xmlns:a16="http://schemas.microsoft.com/office/drawing/2014/main" id="{7F825200-4C2F-4C50-A46F-73E69D17ABA8}"/>
              </a:ext>
            </a:extLst>
          </p:cNvPr>
          <p:cNvPicPr>
            <a:picLocks noGrp="1" noChangeAspect="1"/>
          </p:cNvPicPr>
          <p:nvPr>
            <p:ph idx="1"/>
          </p:nvPr>
        </p:nvPicPr>
        <p:blipFill rotWithShape="1">
          <a:blip r:embed="rId2">
            <a:alphaModFix amt="50000"/>
          </a:blip>
          <a:srcRect l="25"/>
          <a:stretch/>
        </p:blipFill>
        <p:spPr>
          <a:xfrm>
            <a:off x="20" y="10"/>
            <a:ext cx="12188930" cy="6857990"/>
          </a:xfrm>
          <a:prstGeom prst="rect">
            <a:avLst/>
          </a:prstGeom>
        </p:spPr>
      </p:pic>
      <p:sp>
        <p:nvSpPr>
          <p:cNvPr id="24"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ángulo redondeado 12">
            <a:extLst>
              <a:ext uri="{FF2B5EF4-FFF2-40B4-BE49-F238E27FC236}">
                <a16:creationId xmlns:a16="http://schemas.microsoft.com/office/drawing/2014/main" id="{91752F09-12E0-4E01-984C-610061D1F22A}"/>
              </a:ext>
            </a:extLst>
          </p:cNvPr>
          <p:cNvSpPr/>
          <p:nvPr/>
        </p:nvSpPr>
        <p:spPr>
          <a:xfrm>
            <a:off x="6712559" y="243672"/>
            <a:ext cx="5053290" cy="101441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MX" sz="2400" b="0" i="0" u="none" strike="noStrike" kern="1200" cap="none" spc="0" normalizeH="0" baseline="0" noProof="0" dirty="0">
                <a:ln>
                  <a:noFill/>
                </a:ln>
                <a:solidFill>
                  <a:prstClr val="white"/>
                </a:solidFill>
                <a:effectLst/>
                <a:uLnTx/>
                <a:uFillTx/>
                <a:latin typeface="Roboto" panose="02000000000000000000" pitchFamily="2" charset="0"/>
                <a:ea typeface="+mn-ea"/>
                <a:cs typeface="+mn-cs"/>
              </a:rPr>
              <a:t>Enlace DGTI</a:t>
            </a:r>
            <a:endParaRPr kumimoji="0" lang="es-MX"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sp>
        <p:nvSpPr>
          <p:cNvPr id="7" name="CuadroTexto 6">
            <a:extLst>
              <a:ext uri="{FF2B5EF4-FFF2-40B4-BE49-F238E27FC236}">
                <a16:creationId xmlns:a16="http://schemas.microsoft.com/office/drawing/2014/main" id="{D65B20A4-587B-4875-84B6-259C910EBD85}"/>
              </a:ext>
            </a:extLst>
          </p:cNvPr>
          <p:cNvSpPr txBox="1"/>
          <p:nvPr/>
        </p:nvSpPr>
        <p:spPr>
          <a:xfrm>
            <a:off x="533738" y="2152082"/>
            <a:ext cx="6194322" cy="2636619"/>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white"/>
                </a:solidFill>
                <a:effectLst/>
                <a:uLnTx/>
                <a:uFillTx/>
                <a:latin typeface="Roboto" panose="02000000000000000000" pitchFamily="2" charset="0"/>
                <a:ea typeface="+mn-ea"/>
                <a:cs typeface="+mn-cs"/>
              </a:rPr>
              <a:t>Coadyuvar a la eficiencia y eficacia institucional a través del trabajo colaborativo, la planeación responsable y la administración sustentable de proyectos en tecnología de información y comunicación que contribuyan a la innovación y calidad educativa. La Universidad facultó a la DGTI para que desarrollara la estrategia tecnológica que apoye el logro de los objetivos del programa rectoral vigente en cada región.</a:t>
            </a:r>
          </a:p>
        </p:txBody>
      </p:sp>
      <p:pic>
        <p:nvPicPr>
          <p:cNvPr id="3" name="Imagen 2" descr="Interfaz de usuario gráfica, Aplicación&#10;&#10;Descripción generada automáticamente">
            <a:extLst>
              <a:ext uri="{FF2B5EF4-FFF2-40B4-BE49-F238E27FC236}">
                <a16:creationId xmlns:a16="http://schemas.microsoft.com/office/drawing/2014/main" id="{AF3A4A91-A52D-49B0-BF49-BAA9D4AB0459}"/>
              </a:ext>
            </a:extLst>
          </p:cNvPr>
          <p:cNvPicPr>
            <a:picLocks noChangeAspect="1"/>
          </p:cNvPicPr>
          <p:nvPr/>
        </p:nvPicPr>
        <p:blipFill rotWithShape="1">
          <a:blip r:embed="rId3"/>
          <a:srcRect l="23710" t="45159" r="60202" b="23643"/>
          <a:stretch/>
        </p:blipFill>
        <p:spPr>
          <a:xfrm>
            <a:off x="7220269" y="1387880"/>
            <a:ext cx="4437993" cy="4555720"/>
          </a:xfrm>
          <a:prstGeom prst="rect">
            <a:avLst/>
          </a:prstGeom>
        </p:spPr>
      </p:pic>
      <p:sp>
        <p:nvSpPr>
          <p:cNvPr id="12" name="Rectángulo redondeado 12">
            <a:extLst>
              <a:ext uri="{FF2B5EF4-FFF2-40B4-BE49-F238E27FC236}">
                <a16:creationId xmlns:a16="http://schemas.microsoft.com/office/drawing/2014/main" id="{DC9DB024-0DEF-4E5E-A1FE-CF1451A88533}"/>
              </a:ext>
            </a:extLst>
          </p:cNvPr>
          <p:cNvSpPr/>
          <p:nvPr/>
        </p:nvSpPr>
        <p:spPr>
          <a:xfrm>
            <a:off x="262549" y="5589039"/>
            <a:ext cx="11034716" cy="101441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Contacto: Mtra. </a:t>
            </a:r>
            <a:r>
              <a:rPr lang="es-MX" sz="2000" dirty="0">
                <a:solidFill>
                  <a:prstClr val="white"/>
                </a:solidFill>
                <a:latin typeface="Gill Sans MT" panose="020B0502020104020203" pitchFamily="34" charset="0"/>
              </a:rPr>
              <a:t>Marisol Pérez </a:t>
            </a:r>
            <a:r>
              <a:rPr lang="es-MX" sz="2000" dirty="0" err="1">
                <a:solidFill>
                  <a:prstClr val="white"/>
                </a:solidFill>
                <a:latin typeface="Gill Sans MT" panose="020B0502020104020203" pitchFamily="34" charset="0"/>
              </a:rPr>
              <a:t>Mugica</a:t>
            </a:r>
            <a:r>
              <a:rPr lang="es-MX" sz="2000" dirty="0">
                <a:solidFill>
                  <a:prstClr val="white"/>
                </a:solidFill>
                <a:latin typeface="Gill Sans MT" panose="020B0502020104020203" pitchFamily="34" charset="0"/>
              </a:rPr>
              <a:t>    </a:t>
            </a:r>
            <a:r>
              <a:rPr lang="es-MX" sz="2000" dirty="0" err="1">
                <a:solidFill>
                  <a:prstClr val="white"/>
                </a:solidFill>
                <a:latin typeface="Gill Sans MT" panose="020B0502020104020203" pitchFamily="34" charset="0"/>
                <a:hlinkClick r:id="rId4"/>
              </a:rPr>
              <a:t>marisperez</a:t>
            </a:r>
            <a:r>
              <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hlinkClick r:id="rId4"/>
              </a:rPr>
              <a:t>@uv.mx</a:t>
            </a:r>
            <a:endPar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https://www.uv.mx/veracruz/crdgti/</a:t>
            </a:r>
          </a:p>
        </p:txBody>
      </p:sp>
    </p:spTree>
    <p:extLst>
      <p:ext uri="{BB962C8B-B14F-4D97-AF65-F5344CB8AC3E}">
        <p14:creationId xmlns:p14="http://schemas.microsoft.com/office/powerpoint/2010/main" val="4181823086"/>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Marcador de contenido 4" descr="Imagen que contiene Diagrama&#10;&#10;Descripción generada automáticamente">
            <a:extLst>
              <a:ext uri="{FF2B5EF4-FFF2-40B4-BE49-F238E27FC236}">
                <a16:creationId xmlns:a16="http://schemas.microsoft.com/office/drawing/2014/main" id="{7F825200-4C2F-4C50-A46F-73E69D17ABA8}"/>
              </a:ext>
            </a:extLst>
          </p:cNvPr>
          <p:cNvPicPr>
            <a:picLocks noGrp="1" noChangeAspect="1"/>
          </p:cNvPicPr>
          <p:nvPr>
            <p:ph idx="1"/>
          </p:nvPr>
        </p:nvPicPr>
        <p:blipFill rotWithShape="1">
          <a:blip r:embed="rId2">
            <a:alphaModFix amt="50000"/>
          </a:blip>
          <a:srcRect l="25"/>
          <a:stretch/>
        </p:blipFill>
        <p:spPr>
          <a:xfrm>
            <a:off x="20" y="10"/>
            <a:ext cx="12188930" cy="6857990"/>
          </a:xfrm>
          <a:prstGeom prst="rect">
            <a:avLst/>
          </a:prstGeom>
        </p:spPr>
      </p:pic>
      <p:sp>
        <p:nvSpPr>
          <p:cNvPr id="24"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ángulo redondeado 12">
            <a:extLst>
              <a:ext uri="{FF2B5EF4-FFF2-40B4-BE49-F238E27FC236}">
                <a16:creationId xmlns:a16="http://schemas.microsoft.com/office/drawing/2014/main" id="{91752F09-12E0-4E01-984C-610061D1F22A}"/>
              </a:ext>
            </a:extLst>
          </p:cNvPr>
          <p:cNvSpPr/>
          <p:nvPr/>
        </p:nvSpPr>
        <p:spPr>
          <a:xfrm>
            <a:off x="6712559" y="243672"/>
            <a:ext cx="5053290" cy="101441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s-MX" sz="2400" dirty="0">
                <a:solidFill>
                  <a:prstClr val="white"/>
                </a:solidFill>
                <a:latin typeface="Roboto" panose="02000000000000000000" pitchFamily="2" charset="0"/>
              </a:rPr>
              <a:t>Enlace de la Dirección de Actividades Deportivas (DADUV)</a:t>
            </a:r>
            <a:endParaRPr kumimoji="0" lang="es-MX"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sp>
        <p:nvSpPr>
          <p:cNvPr id="7" name="CuadroTexto 6">
            <a:extLst>
              <a:ext uri="{FF2B5EF4-FFF2-40B4-BE49-F238E27FC236}">
                <a16:creationId xmlns:a16="http://schemas.microsoft.com/office/drawing/2014/main" id="{D65B20A4-587B-4875-84B6-259C910EBD85}"/>
              </a:ext>
            </a:extLst>
          </p:cNvPr>
          <p:cNvSpPr txBox="1"/>
          <p:nvPr/>
        </p:nvSpPr>
        <p:spPr>
          <a:xfrm>
            <a:off x="533738" y="2152082"/>
            <a:ext cx="6194322" cy="2636619"/>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white"/>
                </a:solidFill>
                <a:effectLst/>
                <a:uLnTx/>
                <a:uFillTx/>
                <a:latin typeface="Roboto" panose="02000000000000000000" pitchFamily="2" charset="0"/>
                <a:ea typeface="+mn-ea"/>
                <a:cs typeface="+mn-cs"/>
              </a:rPr>
              <a:t>Promover en la Facultad las actividades de la Dirección de Actividades Deportivas de la Universidad Veracruzana que organiza, promueve y desarrolla la cultura física, dirigida a la comunidad universitaria con la finalidad de contribuir a la formación integral de los estudiantes y la sociedad, a través de programas diseñados por un equipo de profesionales comprometidos con la calidad, eficiencia y responsabilidad.</a:t>
            </a:r>
          </a:p>
        </p:txBody>
      </p:sp>
      <p:sp>
        <p:nvSpPr>
          <p:cNvPr id="12" name="Rectángulo redondeado 12">
            <a:extLst>
              <a:ext uri="{FF2B5EF4-FFF2-40B4-BE49-F238E27FC236}">
                <a16:creationId xmlns:a16="http://schemas.microsoft.com/office/drawing/2014/main" id="{DC9DB024-0DEF-4E5E-A1FE-CF1451A88533}"/>
              </a:ext>
            </a:extLst>
          </p:cNvPr>
          <p:cNvSpPr/>
          <p:nvPr/>
        </p:nvSpPr>
        <p:spPr>
          <a:xfrm>
            <a:off x="262549" y="5589039"/>
            <a:ext cx="11034716" cy="101441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Contacto: Mtro. José Oliver Martínez Hernández   </a:t>
            </a:r>
            <a:r>
              <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hlinkClick r:id="rId3"/>
              </a:rPr>
              <a:t>josemartinez1@uv.mx</a:t>
            </a:r>
            <a:endPar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MX" sz="2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https://www.uv.mx/daduv/</a:t>
            </a:r>
          </a:p>
        </p:txBody>
      </p:sp>
      <p:pic>
        <p:nvPicPr>
          <p:cNvPr id="2" name="Imagen 1">
            <a:extLst>
              <a:ext uri="{FF2B5EF4-FFF2-40B4-BE49-F238E27FC236}">
                <a16:creationId xmlns:a16="http://schemas.microsoft.com/office/drawing/2014/main" id="{D896BDEC-A98C-4D14-BF3D-7DC27D885981}"/>
              </a:ext>
            </a:extLst>
          </p:cNvPr>
          <p:cNvPicPr>
            <a:picLocks noChangeAspect="1"/>
          </p:cNvPicPr>
          <p:nvPr/>
        </p:nvPicPr>
        <p:blipFill rotWithShape="1">
          <a:blip r:embed="rId4"/>
          <a:srcRect l="23587" r="23900" b="51238"/>
          <a:stretch/>
        </p:blipFill>
        <p:spPr>
          <a:xfrm>
            <a:off x="7261778" y="1501747"/>
            <a:ext cx="3912986" cy="3633526"/>
          </a:xfrm>
          <a:prstGeom prst="rect">
            <a:avLst/>
          </a:prstGeom>
        </p:spPr>
      </p:pic>
    </p:spTree>
    <p:extLst>
      <p:ext uri="{BB962C8B-B14F-4D97-AF65-F5344CB8AC3E}">
        <p14:creationId xmlns:p14="http://schemas.microsoft.com/office/powerpoint/2010/main" val="1187773343"/>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C19D40A5-0DBB-A949-A9AA-1E1A8F8221E3}"/>
              </a:ext>
            </a:extLst>
          </p:cNvPr>
          <p:cNvSpPr/>
          <p:nvPr/>
        </p:nvSpPr>
        <p:spPr>
          <a:xfrm>
            <a:off x="-3681" y="6473162"/>
            <a:ext cx="12195681" cy="257199"/>
          </a:xfrm>
          <a:prstGeom prst="rect">
            <a:avLst/>
          </a:prstGeom>
          <a:solidFill>
            <a:srgbClr val="004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2" name="Imagen 11">
            <a:extLst>
              <a:ext uri="{FF2B5EF4-FFF2-40B4-BE49-F238E27FC236}">
                <a16:creationId xmlns:a16="http://schemas.microsoft.com/office/drawing/2014/main" id="{6D695F80-D219-4543-B99A-364B6786F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2850" y="127639"/>
            <a:ext cx="1123686" cy="846110"/>
          </a:xfrm>
          <a:prstGeom prst="rect">
            <a:avLst/>
          </a:prstGeom>
        </p:spPr>
      </p:pic>
      <p:sp>
        <p:nvSpPr>
          <p:cNvPr id="13" name="CuadroTexto 12">
            <a:extLst>
              <a:ext uri="{FF2B5EF4-FFF2-40B4-BE49-F238E27FC236}">
                <a16:creationId xmlns:a16="http://schemas.microsoft.com/office/drawing/2014/main" id="{1DBD6ABE-A680-704F-81E5-AC5B32760CE8}"/>
              </a:ext>
            </a:extLst>
          </p:cNvPr>
          <p:cNvSpPr txBox="1"/>
          <p:nvPr/>
        </p:nvSpPr>
        <p:spPr>
          <a:xfrm>
            <a:off x="6222670" y="2508599"/>
            <a:ext cx="2743200" cy="461665"/>
          </a:xfrm>
          <a:prstGeom prst="rect">
            <a:avLst/>
          </a:prstGeom>
          <a:noFill/>
        </p:spPr>
        <p:txBody>
          <a:bodyPr wrap="square" rtlCol="0">
            <a:spAutoFit/>
          </a:bodyPr>
          <a:lstStyle/>
          <a:p>
            <a:r>
              <a:rPr lang="es-MX" sz="2400" dirty="0">
                <a:solidFill>
                  <a:schemeClr val="bg1">
                    <a:lumMod val="50000"/>
                  </a:schemeClr>
                </a:solidFill>
                <a:latin typeface="Gill Sans MT" panose="020B0502020104020203" pitchFamily="34" charset="77"/>
              </a:rPr>
              <a:t>Información</a:t>
            </a:r>
          </a:p>
        </p:txBody>
      </p:sp>
      <p:sp>
        <p:nvSpPr>
          <p:cNvPr id="14" name="Rectángulo redondeado 13">
            <a:extLst>
              <a:ext uri="{FF2B5EF4-FFF2-40B4-BE49-F238E27FC236}">
                <a16:creationId xmlns:a16="http://schemas.microsoft.com/office/drawing/2014/main" id="{B4B39DFC-6DFF-E743-AAC8-245B04B35449}"/>
              </a:ext>
            </a:extLst>
          </p:cNvPr>
          <p:cNvSpPr/>
          <p:nvPr/>
        </p:nvSpPr>
        <p:spPr>
          <a:xfrm>
            <a:off x="6222670" y="381919"/>
            <a:ext cx="4060134" cy="1014413"/>
          </a:xfrm>
          <a:prstGeom prst="roundRect">
            <a:avLst/>
          </a:prstGeom>
          <a:solidFill>
            <a:srgbClr val="004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dirty="0">
                <a:solidFill>
                  <a:schemeClr val="bg1"/>
                </a:solidFill>
                <a:latin typeface="Gill Sans MT" panose="020B0502020104020203" pitchFamily="34" charset="0"/>
              </a:rPr>
              <a:t>Jueves 19 Agosto</a:t>
            </a:r>
          </a:p>
        </p:txBody>
      </p:sp>
      <p:graphicFrame>
        <p:nvGraphicFramePr>
          <p:cNvPr id="15" name="Tabla 14"/>
          <p:cNvGraphicFramePr>
            <a:graphicFrameLocks noGrp="1"/>
          </p:cNvGraphicFramePr>
          <p:nvPr>
            <p:extLst>
              <p:ext uri="{D42A27DB-BD31-4B8C-83A1-F6EECF244321}">
                <p14:modId xmlns:p14="http://schemas.microsoft.com/office/powerpoint/2010/main" val="1731242048"/>
              </p:ext>
            </p:extLst>
          </p:nvPr>
        </p:nvGraphicFramePr>
        <p:xfrm>
          <a:off x="3709971" y="3340851"/>
          <a:ext cx="8127999" cy="1285240"/>
        </p:xfrm>
        <a:graphic>
          <a:graphicData uri="http://schemas.openxmlformats.org/drawingml/2006/table">
            <a:tbl>
              <a:tblPr firstRow="1" bandRow="1">
                <a:tableStyleId>{BC89EF96-8CEA-46FF-86C4-4CE0E7609802}</a:tableStyleId>
              </a:tblPr>
              <a:tblGrid>
                <a:gridCol w="2709333">
                  <a:extLst>
                    <a:ext uri="{9D8B030D-6E8A-4147-A177-3AD203B41FA5}">
                      <a16:colId xmlns:a16="http://schemas.microsoft.com/office/drawing/2014/main" val="2954392344"/>
                    </a:ext>
                  </a:extLst>
                </a:gridCol>
                <a:gridCol w="2709333">
                  <a:extLst>
                    <a:ext uri="{9D8B030D-6E8A-4147-A177-3AD203B41FA5}">
                      <a16:colId xmlns:a16="http://schemas.microsoft.com/office/drawing/2014/main" val="1078611889"/>
                    </a:ext>
                  </a:extLst>
                </a:gridCol>
                <a:gridCol w="2709333">
                  <a:extLst>
                    <a:ext uri="{9D8B030D-6E8A-4147-A177-3AD203B41FA5}">
                      <a16:colId xmlns:a16="http://schemas.microsoft.com/office/drawing/2014/main" val="1885082241"/>
                    </a:ext>
                  </a:extLst>
                </a:gridCol>
              </a:tblGrid>
              <a:tr h="370840">
                <a:tc>
                  <a:txBody>
                    <a:bodyPr/>
                    <a:lstStyle/>
                    <a:p>
                      <a:pPr algn="ctr"/>
                      <a:r>
                        <a:rPr lang="es-MX" dirty="0"/>
                        <a:t>Hora</a:t>
                      </a:r>
                    </a:p>
                  </a:txBody>
                  <a:tcPr/>
                </a:tc>
                <a:tc>
                  <a:txBody>
                    <a:bodyPr/>
                    <a:lstStyle/>
                    <a:p>
                      <a:pPr algn="ctr"/>
                      <a:r>
                        <a:rPr lang="es-MX" dirty="0"/>
                        <a:t>Actividad</a:t>
                      </a:r>
                    </a:p>
                  </a:txBody>
                  <a:tcPr/>
                </a:tc>
                <a:tc>
                  <a:txBody>
                    <a:bodyPr/>
                    <a:lstStyle/>
                    <a:p>
                      <a:pPr algn="ctr"/>
                      <a:r>
                        <a:rPr lang="es-MX" dirty="0"/>
                        <a:t>Contacto</a:t>
                      </a:r>
                    </a:p>
                  </a:txBody>
                  <a:tcPr/>
                </a:tc>
                <a:extLst>
                  <a:ext uri="{0D108BD9-81ED-4DB2-BD59-A6C34878D82A}">
                    <a16:rowId xmlns:a16="http://schemas.microsoft.com/office/drawing/2014/main" val="2456019913"/>
                  </a:ext>
                </a:extLst>
              </a:tr>
              <a:tr h="370840">
                <a:tc>
                  <a:txBody>
                    <a:bodyPr/>
                    <a:lstStyle/>
                    <a:p>
                      <a:pPr algn="ctr"/>
                      <a:r>
                        <a:rPr lang="es-MX" dirty="0"/>
                        <a:t>16 – 18 </a:t>
                      </a:r>
                      <a:r>
                        <a:rPr lang="es-MX" dirty="0" err="1"/>
                        <a:t>hrs</a:t>
                      </a:r>
                      <a:endParaRPr lang="es-MX" dirty="0"/>
                    </a:p>
                  </a:txBody>
                  <a:tcPr/>
                </a:tc>
                <a:tc>
                  <a:txBody>
                    <a:bodyPr/>
                    <a:lstStyle/>
                    <a:p>
                      <a:r>
                        <a:rPr lang="es-MX" dirty="0"/>
                        <a:t>Curso Inducción de </a:t>
                      </a:r>
                      <a:r>
                        <a:rPr lang="es-MX" dirty="0" err="1"/>
                        <a:t>TIC´s</a:t>
                      </a:r>
                      <a:r>
                        <a:rPr lang="es-MX" dirty="0"/>
                        <a:t> en Facultad de Contaduría y Negocios</a:t>
                      </a:r>
                    </a:p>
                  </a:txBody>
                  <a:tcPr/>
                </a:tc>
                <a:tc>
                  <a:txBody>
                    <a:bodyPr/>
                    <a:lstStyle/>
                    <a:p>
                      <a:pPr algn="ctr"/>
                      <a:r>
                        <a:rPr lang="es-MX" dirty="0"/>
                        <a:t>Mtra. Marisol Pérez </a:t>
                      </a:r>
                      <a:r>
                        <a:rPr lang="es-MX" dirty="0" err="1"/>
                        <a:t>Mugica</a:t>
                      </a:r>
                      <a:endParaRPr lang="es-MX" dirty="0"/>
                    </a:p>
                    <a:p>
                      <a:pPr algn="ctr"/>
                      <a:r>
                        <a:rPr lang="es-MX" dirty="0"/>
                        <a:t>marisperez@uv.mx</a:t>
                      </a:r>
                    </a:p>
                  </a:txBody>
                  <a:tcPr/>
                </a:tc>
                <a:extLst>
                  <a:ext uri="{0D108BD9-81ED-4DB2-BD59-A6C34878D82A}">
                    <a16:rowId xmlns:a16="http://schemas.microsoft.com/office/drawing/2014/main" val="2730199160"/>
                  </a:ext>
                </a:extLst>
              </a:tr>
            </a:tbl>
          </a:graphicData>
        </a:graphic>
      </p:graphicFrame>
      <p:sp>
        <p:nvSpPr>
          <p:cNvPr id="8" name="CuadroTexto 7">
            <a:extLst>
              <a:ext uri="{FF2B5EF4-FFF2-40B4-BE49-F238E27FC236}">
                <a16:creationId xmlns:a16="http://schemas.microsoft.com/office/drawing/2014/main" id="{67A44106-C887-45D6-9796-30EDCDA09EC6}"/>
              </a:ext>
            </a:extLst>
          </p:cNvPr>
          <p:cNvSpPr txBox="1"/>
          <p:nvPr/>
        </p:nvSpPr>
        <p:spPr>
          <a:xfrm>
            <a:off x="3709970" y="4875701"/>
            <a:ext cx="8008417" cy="923330"/>
          </a:xfrm>
          <a:prstGeom prst="rect">
            <a:avLst/>
          </a:prstGeom>
          <a:noFill/>
        </p:spPr>
        <p:txBody>
          <a:bodyPr wrap="square">
            <a:spAutoFit/>
          </a:bodyPr>
          <a:lstStyle/>
          <a:p>
            <a:r>
              <a:rPr lang="es-MX" dirty="0">
                <a:hlinkClick r:id="rId4"/>
              </a:rPr>
              <a:t>https://forms.office.com/Pages/ResponsePage.aspx?id=UXaQPMbYpkyopGokJDDmU8NIQHgcXgRGskzV2ycWq19UQkpPU0JQWEo2Rjg1N1hYSjlGSjU4UU42WC4u</a:t>
            </a:r>
            <a:endParaRPr lang="es-MX" dirty="0"/>
          </a:p>
          <a:p>
            <a:endParaRPr lang="es-MX" dirty="0"/>
          </a:p>
        </p:txBody>
      </p:sp>
    </p:spTree>
    <p:extLst>
      <p:ext uri="{BB962C8B-B14F-4D97-AF65-F5344CB8AC3E}">
        <p14:creationId xmlns:p14="http://schemas.microsoft.com/office/powerpoint/2010/main" val="383862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C19D40A5-0DBB-A949-A9AA-1E1A8F8221E3}"/>
              </a:ext>
            </a:extLst>
          </p:cNvPr>
          <p:cNvSpPr/>
          <p:nvPr/>
        </p:nvSpPr>
        <p:spPr>
          <a:xfrm>
            <a:off x="-3681" y="6473162"/>
            <a:ext cx="12195681" cy="257199"/>
          </a:xfrm>
          <a:prstGeom prst="rect">
            <a:avLst/>
          </a:prstGeom>
          <a:solidFill>
            <a:srgbClr val="004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Imagen 11">
            <a:extLst>
              <a:ext uri="{FF2B5EF4-FFF2-40B4-BE49-F238E27FC236}">
                <a16:creationId xmlns:a16="http://schemas.microsoft.com/office/drawing/2014/main" id="{6D695F80-D219-4543-B99A-364B6786F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2850" y="127639"/>
            <a:ext cx="1123686" cy="846110"/>
          </a:xfrm>
          <a:prstGeom prst="rect">
            <a:avLst/>
          </a:prstGeom>
        </p:spPr>
      </p:pic>
      <p:sp>
        <p:nvSpPr>
          <p:cNvPr id="13" name="CuadroTexto 12">
            <a:extLst>
              <a:ext uri="{FF2B5EF4-FFF2-40B4-BE49-F238E27FC236}">
                <a16:creationId xmlns:a16="http://schemas.microsoft.com/office/drawing/2014/main" id="{1DBD6ABE-A680-704F-81E5-AC5B32760CE8}"/>
              </a:ext>
            </a:extLst>
          </p:cNvPr>
          <p:cNvSpPr txBox="1"/>
          <p:nvPr/>
        </p:nvSpPr>
        <p:spPr>
          <a:xfrm>
            <a:off x="6222670" y="2508599"/>
            <a:ext cx="2743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white">
                    <a:lumMod val="50000"/>
                  </a:prstClr>
                </a:solidFill>
                <a:effectLst/>
                <a:uLnTx/>
                <a:uFillTx/>
                <a:latin typeface="Gill Sans MT" panose="020B0502020104020203" pitchFamily="34" charset="77"/>
                <a:ea typeface="+mn-ea"/>
                <a:cs typeface="+mn-cs"/>
              </a:rPr>
              <a:t>Información</a:t>
            </a:r>
          </a:p>
        </p:txBody>
      </p:sp>
      <p:sp>
        <p:nvSpPr>
          <p:cNvPr id="14" name="Rectángulo redondeado 13">
            <a:extLst>
              <a:ext uri="{FF2B5EF4-FFF2-40B4-BE49-F238E27FC236}">
                <a16:creationId xmlns:a16="http://schemas.microsoft.com/office/drawing/2014/main" id="{B4B39DFC-6DFF-E743-AAC8-245B04B35449}"/>
              </a:ext>
            </a:extLst>
          </p:cNvPr>
          <p:cNvSpPr/>
          <p:nvPr/>
        </p:nvSpPr>
        <p:spPr>
          <a:xfrm>
            <a:off x="6222670" y="381919"/>
            <a:ext cx="4060134" cy="1014413"/>
          </a:xfrm>
          <a:prstGeom prst="roundRect">
            <a:avLst/>
          </a:prstGeom>
          <a:solidFill>
            <a:srgbClr val="004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Viernes 20 Agosto</a:t>
            </a:r>
          </a:p>
        </p:txBody>
      </p:sp>
      <p:graphicFrame>
        <p:nvGraphicFramePr>
          <p:cNvPr id="15" name="Tabla 14"/>
          <p:cNvGraphicFramePr>
            <a:graphicFrameLocks noGrp="1"/>
          </p:cNvGraphicFramePr>
          <p:nvPr>
            <p:extLst>
              <p:ext uri="{D42A27DB-BD31-4B8C-83A1-F6EECF244321}">
                <p14:modId xmlns:p14="http://schemas.microsoft.com/office/powerpoint/2010/main" val="2683777276"/>
              </p:ext>
            </p:extLst>
          </p:nvPr>
        </p:nvGraphicFramePr>
        <p:xfrm>
          <a:off x="3709971" y="3340851"/>
          <a:ext cx="8127999" cy="1285240"/>
        </p:xfrm>
        <a:graphic>
          <a:graphicData uri="http://schemas.openxmlformats.org/drawingml/2006/table">
            <a:tbl>
              <a:tblPr firstRow="1" bandRow="1">
                <a:tableStyleId>{BC89EF96-8CEA-46FF-86C4-4CE0E7609802}</a:tableStyleId>
              </a:tblPr>
              <a:tblGrid>
                <a:gridCol w="2709333">
                  <a:extLst>
                    <a:ext uri="{9D8B030D-6E8A-4147-A177-3AD203B41FA5}">
                      <a16:colId xmlns:a16="http://schemas.microsoft.com/office/drawing/2014/main" val="2954392344"/>
                    </a:ext>
                  </a:extLst>
                </a:gridCol>
                <a:gridCol w="2709333">
                  <a:extLst>
                    <a:ext uri="{9D8B030D-6E8A-4147-A177-3AD203B41FA5}">
                      <a16:colId xmlns:a16="http://schemas.microsoft.com/office/drawing/2014/main" val="1078611889"/>
                    </a:ext>
                  </a:extLst>
                </a:gridCol>
                <a:gridCol w="2709333">
                  <a:extLst>
                    <a:ext uri="{9D8B030D-6E8A-4147-A177-3AD203B41FA5}">
                      <a16:colId xmlns:a16="http://schemas.microsoft.com/office/drawing/2014/main" val="1885082241"/>
                    </a:ext>
                  </a:extLst>
                </a:gridCol>
              </a:tblGrid>
              <a:tr h="370840">
                <a:tc>
                  <a:txBody>
                    <a:bodyPr/>
                    <a:lstStyle/>
                    <a:p>
                      <a:pPr algn="ctr"/>
                      <a:r>
                        <a:rPr lang="es-MX" dirty="0"/>
                        <a:t>Hora</a:t>
                      </a:r>
                    </a:p>
                  </a:txBody>
                  <a:tcPr/>
                </a:tc>
                <a:tc>
                  <a:txBody>
                    <a:bodyPr/>
                    <a:lstStyle/>
                    <a:p>
                      <a:pPr algn="ctr"/>
                      <a:r>
                        <a:rPr lang="es-MX" dirty="0"/>
                        <a:t>Actividad</a:t>
                      </a:r>
                    </a:p>
                  </a:txBody>
                  <a:tcPr/>
                </a:tc>
                <a:tc>
                  <a:txBody>
                    <a:bodyPr/>
                    <a:lstStyle/>
                    <a:p>
                      <a:pPr algn="ctr"/>
                      <a:r>
                        <a:rPr lang="es-MX" dirty="0"/>
                        <a:t>Contacto</a:t>
                      </a:r>
                    </a:p>
                  </a:txBody>
                  <a:tcPr/>
                </a:tc>
                <a:extLst>
                  <a:ext uri="{0D108BD9-81ED-4DB2-BD59-A6C34878D82A}">
                    <a16:rowId xmlns:a16="http://schemas.microsoft.com/office/drawing/2014/main" val="2456019913"/>
                  </a:ext>
                </a:extLst>
              </a:tr>
              <a:tr h="370840">
                <a:tc>
                  <a:txBody>
                    <a:bodyPr/>
                    <a:lstStyle/>
                    <a:p>
                      <a:pPr algn="ctr"/>
                      <a:r>
                        <a:rPr lang="es-MX" dirty="0"/>
                        <a:t>11:00 – 13:00 </a:t>
                      </a:r>
                      <a:r>
                        <a:rPr lang="es-MX" dirty="0" err="1"/>
                        <a:t>hrs</a:t>
                      </a:r>
                      <a:endParaRPr lang="es-MX" dirty="0"/>
                    </a:p>
                  </a:txBody>
                  <a:tcPr/>
                </a:tc>
                <a:tc>
                  <a:txBody>
                    <a:bodyPr/>
                    <a:lstStyle/>
                    <a:p>
                      <a:r>
                        <a:rPr lang="es-MX" dirty="0"/>
                        <a:t>Curso Inducción de </a:t>
                      </a:r>
                      <a:r>
                        <a:rPr lang="es-MX" dirty="0" err="1"/>
                        <a:t>TIC´s</a:t>
                      </a:r>
                      <a:r>
                        <a:rPr lang="es-MX" dirty="0"/>
                        <a:t> en Facultad de Contaduría y Negocios</a:t>
                      </a:r>
                    </a:p>
                  </a:txBody>
                  <a:tcPr/>
                </a:tc>
                <a:tc>
                  <a:txBody>
                    <a:bodyPr/>
                    <a:lstStyle/>
                    <a:p>
                      <a:pPr algn="ctr"/>
                      <a:r>
                        <a:rPr lang="es-MX" dirty="0"/>
                        <a:t>Mtra. Marisol Pérez </a:t>
                      </a:r>
                      <a:r>
                        <a:rPr lang="es-MX" dirty="0" err="1"/>
                        <a:t>Mugica</a:t>
                      </a:r>
                      <a:endParaRPr lang="es-MX" dirty="0"/>
                    </a:p>
                    <a:p>
                      <a:pPr algn="ctr"/>
                      <a:r>
                        <a:rPr lang="es-MX" dirty="0"/>
                        <a:t>marisperez@uv.mx</a:t>
                      </a:r>
                    </a:p>
                  </a:txBody>
                  <a:tcPr/>
                </a:tc>
                <a:extLst>
                  <a:ext uri="{0D108BD9-81ED-4DB2-BD59-A6C34878D82A}">
                    <a16:rowId xmlns:a16="http://schemas.microsoft.com/office/drawing/2014/main" val="2730199160"/>
                  </a:ext>
                </a:extLst>
              </a:tr>
            </a:tbl>
          </a:graphicData>
        </a:graphic>
      </p:graphicFrame>
      <p:sp>
        <p:nvSpPr>
          <p:cNvPr id="8" name="CuadroTexto 7">
            <a:extLst>
              <a:ext uri="{FF2B5EF4-FFF2-40B4-BE49-F238E27FC236}">
                <a16:creationId xmlns:a16="http://schemas.microsoft.com/office/drawing/2014/main" id="{00EBD852-E853-40EE-AB41-0F6F7FCA1DA4}"/>
              </a:ext>
            </a:extLst>
          </p:cNvPr>
          <p:cNvSpPr txBox="1"/>
          <p:nvPr/>
        </p:nvSpPr>
        <p:spPr>
          <a:xfrm>
            <a:off x="3569676" y="4805248"/>
            <a:ext cx="8268294" cy="923330"/>
          </a:xfrm>
          <a:prstGeom prst="rect">
            <a:avLst/>
          </a:prstGeom>
          <a:noFill/>
        </p:spPr>
        <p:txBody>
          <a:bodyPr wrap="square">
            <a:spAutoFit/>
          </a:bodyPr>
          <a:lstStyle/>
          <a:p>
            <a:r>
              <a:rPr lang="es-MX" dirty="0">
                <a:hlinkClick r:id="rId4"/>
              </a:rPr>
              <a:t>https://forms.office.com/Pages/ResponsePage.aspx?id=UXaQPMbYpkyopGokJDDmU8NIQHgcXgRGskzV2ycWq19UQkpPU0JQWEo2Rjg1N1hYSjlGSjU4UU42WC4u</a:t>
            </a:r>
            <a:endParaRPr lang="es-MX" dirty="0"/>
          </a:p>
          <a:p>
            <a:endParaRPr lang="es-MX" dirty="0"/>
          </a:p>
        </p:txBody>
      </p:sp>
    </p:spTree>
    <p:extLst>
      <p:ext uri="{BB962C8B-B14F-4D97-AF65-F5344CB8AC3E}">
        <p14:creationId xmlns:p14="http://schemas.microsoft.com/office/powerpoint/2010/main" val="672407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90E3F8E3-94C7-7C4B-8622-02AA071F3A32}"/>
              </a:ext>
            </a:extLst>
          </p:cNvPr>
          <p:cNvSpPr/>
          <p:nvPr/>
        </p:nvSpPr>
        <p:spPr>
          <a:xfrm>
            <a:off x="789940" y="-21703"/>
            <a:ext cx="3627681" cy="687970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Imagen 9">
            <a:extLst>
              <a:ext uri="{FF2B5EF4-FFF2-40B4-BE49-F238E27FC236}">
                <a16:creationId xmlns:a16="http://schemas.microsoft.com/office/drawing/2014/main" id="{6862F498-A44D-C949-8541-AD972A9C9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384" y="702960"/>
            <a:ext cx="3338553" cy="2513851"/>
          </a:xfrm>
          <a:prstGeom prst="rect">
            <a:avLst/>
          </a:prstGeom>
        </p:spPr>
      </p:pic>
      <p:sp>
        <p:nvSpPr>
          <p:cNvPr id="13" name="CuadroTexto 12">
            <a:extLst>
              <a:ext uri="{FF2B5EF4-FFF2-40B4-BE49-F238E27FC236}">
                <a16:creationId xmlns:a16="http://schemas.microsoft.com/office/drawing/2014/main" id="{2ACCA756-6C4B-DC4A-A14D-318536435074}"/>
              </a:ext>
            </a:extLst>
          </p:cNvPr>
          <p:cNvSpPr txBox="1"/>
          <p:nvPr/>
        </p:nvSpPr>
        <p:spPr>
          <a:xfrm>
            <a:off x="793649" y="5219813"/>
            <a:ext cx="362768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000" b="0" i="0" u="none" strike="noStrike" kern="1200" cap="none" spc="0" normalizeH="0" baseline="0" noProof="0" dirty="0">
                <a:ln>
                  <a:noFill/>
                </a:ln>
                <a:solidFill>
                  <a:prstClr val="white"/>
                </a:solidFill>
                <a:effectLst/>
                <a:uLnTx/>
                <a:uFillTx/>
                <a:latin typeface="Gill Sans MT" panose="020B0502020104020203" pitchFamily="34" charset="77"/>
                <a:ea typeface="+mn-ea"/>
                <a:cs typeface="+mn-cs"/>
              </a:rPr>
              <a:t>Contaduría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000" b="0" i="0" u="none" strike="noStrike" kern="1200" cap="none" spc="0" normalizeH="0" baseline="0" noProof="0" dirty="0">
                <a:ln>
                  <a:noFill/>
                </a:ln>
                <a:solidFill>
                  <a:prstClr val="white"/>
                </a:solidFill>
                <a:effectLst/>
                <a:uLnTx/>
                <a:uFillTx/>
                <a:latin typeface="Gill Sans MT" panose="020B0502020104020203" pitchFamily="34" charset="77"/>
                <a:ea typeface="+mn-ea"/>
                <a:cs typeface="+mn-cs"/>
              </a:rPr>
              <a:t>Gestión y Dirección de Negocios </a:t>
            </a:r>
          </a:p>
        </p:txBody>
      </p:sp>
      <p:pic>
        <p:nvPicPr>
          <p:cNvPr id="3" name="Imagen 2" descr="Logotipo, nombre de la empresa&#10;&#10;Descripción generada automáticamente">
            <a:extLst>
              <a:ext uri="{FF2B5EF4-FFF2-40B4-BE49-F238E27FC236}">
                <a16:creationId xmlns:a16="http://schemas.microsoft.com/office/drawing/2014/main" id="{7F4DE81E-6A5A-45E6-BCB3-555459ED7843}"/>
              </a:ext>
            </a:extLst>
          </p:cNvPr>
          <p:cNvPicPr>
            <a:picLocks noChangeAspect="1"/>
          </p:cNvPicPr>
          <p:nvPr/>
        </p:nvPicPr>
        <p:blipFill rotWithShape="1">
          <a:blip r:embed="rId4"/>
          <a:srcRect l="16271" t="15515" r="20680" b="6767"/>
          <a:stretch/>
        </p:blipFill>
        <p:spPr>
          <a:xfrm>
            <a:off x="1631852" y="2970420"/>
            <a:ext cx="1927273" cy="2088534"/>
          </a:xfrm>
          <a:prstGeom prst="rect">
            <a:avLst/>
          </a:prstGeom>
        </p:spPr>
      </p:pic>
      <p:sp>
        <p:nvSpPr>
          <p:cNvPr id="7" name="Rectángulo redondeado 10">
            <a:extLst>
              <a:ext uri="{FF2B5EF4-FFF2-40B4-BE49-F238E27FC236}">
                <a16:creationId xmlns:a16="http://schemas.microsoft.com/office/drawing/2014/main" id="{288E798B-577D-4DF0-8334-02CDBBBB3162}"/>
              </a:ext>
            </a:extLst>
          </p:cNvPr>
          <p:cNvSpPr/>
          <p:nvPr/>
        </p:nvSpPr>
        <p:spPr>
          <a:xfrm>
            <a:off x="4906093" y="5193319"/>
            <a:ext cx="6492258" cy="1503822"/>
          </a:xfrm>
          <a:prstGeom prst="roundRect">
            <a:avLst/>
          </a:prstGeom>
          <a:solidFill>
            <a:srgbClr val="1B4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white"/>
                </a:solidFill>
                <a:effectLst/>
                <a:uLnTx/>
                <a:uFillTx/>
                <a:latin typeface="Calibri" panose="020F0502020204030204"/>
                <a:ea typeface="+mn-ea"/>
                <a:cs typeface="+mn-cs"/>
              </a:rPr>
              <a:t>¡¡¡BIENVENIDA GENERACIÓN 2021!!!</a:t>
            </a:r>
          </a:p>
        </p:txBody>
      </p:sp>
    </p:spTree>
    <p:extLst>
      <p:ext uri="{BB962C8B-B14F-4D97-AF65-F5344CB8AC3E}">
        <p14:creationId xmlns:p14="http://schemas.microsoft.com/office/powerpoint/2010/main" val="1716211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FA5080F0-D1D7-F845-8974-42CE11A557A3}"/>
              </a:ext>
            </a:extLst>
          </p:cNvPr>
          <p:cNvSpPr/>
          <p:nvPr/>
        </p:nvSpPr>
        <p:spPr>
          <a:xfrm>
            <a:off x="-3681" y="6473162"/>
            <a:ext cx="12195681" cy="25719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2" name="Imagen 11">
            <a:extLst>
              <a:ext uri="{FF2B5EF4-FFF2-40B4-BE49-F238E27FC236}">
                <a16:creationId xmlns:a16="http://schemas.microsoft.com/office/drawing/2014/main" id="{A7FB81CE-7764-724C-AEA8-B6A2806033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2850" y="127639"/>
            <a:ext cx="1123686" cy="846110"/>
          </a:xfrm>
          <a:prstGeom prst="rect">
            <a:avLst/>
          </a:prstGeom>
        </p:spPr>
      </p:pic>
      <p:sp>
        <p:nvSpPr>
          <p:cNvPr id="13" name="Rectángulo redondeado 12">
            <a:extLst>
              <a:ext uri="{FF2B5EF4-FFF2-40B4-BE49-F238E27FC236}">
                <a16:creationId xmlns:a16="http://schemas.microsoft.com/office/drawing/2014/main" id="{B4B39DFC-6DFF-E743-AAC8-245B04B35449}"/>
              </a:ext>
            </a:extLst>
          </p:cNvPr>
          <p:cNvSpPr/>
          <p:nvPr/>
        </p:nvSpPr>
        <p:spPr>
          <a:xfrm>
            <a:off x="493012" y="281370"/>
            <a:ext cx="4060134" cy="101441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800" dirty="0">
                <a:solidFill>
                  <a:schemeClr val="bg1"/>
                </a:solidFill>
                <a:latin typeface="Gill Sans MT" panose="020B0502020104020203" pitchFamily="34" charset="0"/>
              </a:rPr>
              <a:t>11 de agosto</a:t>
            </a:r>
          </a:p>
        </p:txBody>
      </p:sp>
      <p:sp>
        <p:nvSpPr>
          <p:cNvPr id="15" name="CuadroTexto 14">
            <a:extLst>
              <a:ext uri="{FF2B5EF4-FFF2-40B4-BE49-F238E27FC236}">
                <a16:creationId xmlns:a16="http://schemas.microsoft.com/office/drawing/2014/main" id="{69E8FD5A-90EC-C74F-83B6-CC22938871C6}"/>
              </a:ext>
            </a:extLst>
          </p:cNvPr>
          <p:cNvSpPr txBox="1"/>
          <p:nvPr/>
        </p:nvSpPr>
        <p:spPr>
          <a:xfrm>
            <a:off x="771896" y="1158987"/>
            <a:ext cx="3583288" cy="461665"/>
          </a:xfrm>
          <a:prstGeom prst="rect">
            <a:avLst/>
          </a:prstGeom>
          <a:noFill/>
        </p:spPr>
        <p:txBody>
          <a:bodyPr wrap="square" rtlCol="0">
            <a:spAutoFit/>
          </a:bodyPr>
          <a:lstStyle/>
          <a:p>
            <a:r>
              <a:rPr lang="es-MX" sz="2400" dirty="0">
                <a:solidFill>
                  <a:schemeClr val="bg1">
                    <a:lumMod val="50000"/>
                  </a:schemeClr>
                </a:solidFill>
                <a:latin typeface="Gill Sans MT" panose="020B0502020104020203" pitchFamily="34" charset="77"/>
              </a:rPr>
              <a:t>Información</a:t>
            </a:r>
          </a:p>
        </p:txBody>
      </p:sp>
      <p:graphicFrame>
        <p:nvGraphicFramePr>
          <p:cNvPr id="16" name="Tabla 15"/>
          <p:cNvGraphicFramePr>
            <a:graphicFrameLocks noGrp="1"/>
          </p:cNvGraphicFramePr>
          <p:nvPr>
            <p:extLst>
              <p:ext uri="{D42A27DB-BD31-4B8C-83A1-F6EECF244321}">
                <p14:modId xmlns:p14="http://schemas.microsoft.com/office/powerpoint/2010/main" val="1694130255"/>
              </p:ext>
            </p:extLst>
          </p:nvPr>
        </p:nvGraphicFramePr>
        <p:xfrm>
          <a:off x="617979" y="1620652"/>
          <a:ext cx="8127999" cy="4856480"/>
        </p:xfrm>
        <a:graphic>
          <a:graphicData uri="http://schemas.openxmlformats.org/drawingml/2006/table">
            <a:tbl>
              <a:tblPr firstRow="1" bandRow="1">
                <a:tableStyleId>{BC89EF96-8CEA-46FF-86C4-4CE0E7609802}</a:tableStyleId>
              </a:tblPr>
              <a:tblGrid>
                <a:gridCol w="2709333">
                  <a:extLst>
                    <a:ext uri="{9D8B030D-6E8A-4147-A177-3AD203B41FA5}">
                      <a16:colId xmlns:a16="http://schemas.microsoft.com/office/drawing/2014/main" val="2954392344"/>
                    </a:ext>
                  </a:extLst>
                </a:gridCol>
                <a:gridCol w="2709333">
                  <a:extLst>
                    <a:ext uri="{9D8B030D-6E8A-4147-A177-3AD203B41FA5}">
                      <a16:colId xmlns:a16="http://schemas.microsoft.com/office/drawing/2014/main" val="1078611889"/>
                    </a:ext>
                  </a:extLst>
                </a:gridCol>
                <a:gridCol w="2709333">
                  <a:extLst>
                    <a:ext uri="{9D8B030D-6E8A-4147-A177-3AD203B41FA5}">
                      <a16:colId xmlns:a16="http://schemas.microsoft.com/office/drawing/2014/main" val="1885082241"/>
                    </a:ext>
                  </a:extLst>
                </a:gridCol>
              </a:tblGrid>
              <a:tr h="370840">
                <a:tc>
                  <a:txBody>
                    <a:bodyPr/>
                    <a:lstStyle/>
                    <a:p>
                      <a:pPr algn="ctr"/>
                      <a:r>
                        <a:rPr lang="es-MX" dirty="0"/>
                        <a:t>Hora</a:t>
                      </a:r>
                    </a:p>
                  </a:txBody>
                  <a:tcPr/>
                </a:tc>
                <a:tc>
                  <a:txBody>
                    <a:bodyPr/>
                    <a:lstStyle/>
                    <a:p>
                      <a:pPr algn="ctr"/>
                      <a:r>
                        <a:rPr lang="es-MX" dirty="0"/>
                        <a:t>Actividad</a:t>
                      </a:r>
                    </a:p>
                  </a:txBody>
                  <a:tcPr/>
                </a:tc>
                <a:tc>
                  <a:txBody>
                    <a:bodyPr/>
                    <a:lstStyle/>
                    <a:p>
                      <a:pPr algn="ctr"/>
                      <a:r>
                        <a:rPr lang="es-MX" dirty="0"/>
                        <a:t>Contacto</a:t>
                      </a:r>
                    </a:p>
                  </a:txBody>
                  <a:tcPr/>
                </a:tc>
                <a:extLst>
                  <a:ext uri="{0D108BD9-81ED-4DB2-BD59-A6C34878D82A}">
                    <a16:rowId xmlns:a16="http://schemas.microsoft.com/office/drawing/2014/main" val="2456019913"/>
                  </a:ext>
                </a:extLst>
              </a:tr>
              <a:tr h="370840">
                <a:tc>
                  <a:txBody>
                    <a:bodyPr/>
                    <a:lstStyle/>
                    <a:p>
                      <a:r>
                        <a:rPr lang="es-MX" dirty="0"/>
                        <a:t>9:00</a:t>
                      </a:r>
                    </a:p>
                  </a:txBody>
                  <a:tcPr/>
                </a:tc>
                <a:tc>
                  <a:txBody>
                    <a:bodyPr/>
                    <a:lstStyle/>
                    <a:p>
                      <a:r>
                        <a:rPr lang="es-MX" dirty="0"/>
                        <a:t>Bienvenida Dirección</a:t>
                      </a:r>
                    </a:p>
                  </a:txBody>
                  <a:tcPr/>
                </a:tc>
                <a:tc>
                  <a:txBody>
                    <a:bodyPr/>
                    <a:lstStyle/>
                    <a:p>
                      <a:r>
                        <a:rPr lang="es-MX" dirty="0"/>
                        <a:t>Dirección</a:t>
                      </a:r>
                    </a:p>
                  </a:txBody>
                  <a:tcPr/>
                </a:tc>
                <a:extLst>
                  <a:ext uri="{0D108BD9-81ED-4DB2-BD59-A6C34878D82A}">
                    <a16:rowId xmlns:a16="http://schemas.microsoft.com/office/drawing/2014/main" val="2730199160"/>
                  </a:ext>
                </a:extLst>
              </a:tr>
              <a:tr h="370840">
                <a:tc>
                  <a:txBody>
                    <a:bodyPr/>
                    <a:lstStyle/>
                    <a:p>
                      <a:r>
                        <a:rPr lang="es-MX" dirty="0"/>
                        <a:t>9:10</a:t>
                      </a:r>
                    </a:p>
                  </a:txBody>
                  <a:tcPr/>
                </a:tc>
                <a:tc>
                  <a:txBody>
                    <a:bodyPr/>
                    <a:lstStyle/>
                    <a:p>
                      <a:r>
                        <a:rPr lang="es-MX" dirty="0"/>
                        <a:t>Presentación autoridades</a:t>
                      </a:r>
                    </a:p>
                  </a:txBody>
                  <a:tcPr/>
                </a:tc>
                <a:tc>
                  <a:txBody>
                    <a:bodyPr/>
                    <a:lstStyle/>
                    <a:p>
                      <a:r>
                        <a:rPr lang="es-MX" dirty="0"/>
                        <a:t>(Secretarios, Jefatura, Administración)</a:t>
                      </a:r>
                    </a:p>
                  </a:txBody>
                  <a:tcPr/>
                </a:tc>
                <a:extLst>
                  <a:ext uri="{0D108BD9-81ED-4DB2-BD59-A6C34878D82A}">
                    <a16:rowId xmlns:a16="http://schemas.microsoft.com/office/drawing/2014/main" val="121084349"/>
                  </a:ext>
                </a:extLst>
              </a:tr>
              <a:tr h="0">
                <a:tc>
                  <a:txBody>
                    <a:bodyPr/>
                    <a:lstStyle/>
                    <a:p>
                      <a:r>
                        <a:rPr lang="es-MX" dirty="0"/>
                        <a:t>9:30</a:t>
                      </a:r>
                    </a:p>
                  </a:txBody>
                  <a:tcPr/>
                </a:tc>
                <a:tc>
                  <a:txBody>
                    <a:bodyPr/>
                    <a:lstStyle/>
                    <a:p>
                      <a:r>
                        <a:rPr lang="es-MX" dirty="0"/>
                        <a:t>Presentación de Personal</a:t>
                      </a:r>
                    </a:p>
                    <a:p>
                      <a:endParaRPr lang="es-MX" dirty="0"/>
                    </a:p>
                  </a:txBody>
                  <a:tcPr/>
                </a:tc>
                <a:tc>
                  <a:txBody>
                    <a:bodyPr/>
                    <a:lstStyle/>
                    <a:p>
                      <a:r>
                        <a:rPr lang="es-MX" dirty="0"/>
                        <a:t>Secretarias ejecutivas y de control escolar.</a:t>
                      </a:r>
                    </a:p>
                    <a:p>
                      <a:r>
                        <a:rPr lang="es-MX" dirty="0"/>
                        <a:t>Trámites administrativos</a:t>
                      </a:r>
                    </a:p>
                  </a:txBody>
                  <a:tcPr/>
                </a:tc>
                <a:extLst>
                  <a:ext uri="{0D108BD9-81ED-4DB2-BD59-A6C34878D82A}">
                    <a16:rowId xmlns:a16="http://schemas.microsoft.com/office/drawing/2014/main" val="2413678923"/>
                  </a:ext>
                </a:extLst>
              </a:tr>
              <a:tr h="291592">
                <a:tc>
                  <a:txBody>
                    <a:bodyPr/>
                    <a:lstStyle/>
                    <a:p>
                      <a:r>
                        <a:rPr lang="es-MX" dirty="0"/>
                        <a:t>10:00</a:t>
                      </a:r>
                    </a:p>
                  </a:txBody>
                  <a:tcPr/>
                </a:tc>
                <a:tc>
                  <a:txBody>
                    <a:bodyPr/>
                    <a:lstStyle/>
                    <a:p>
                      <a:r>
                        <a:rPr lang="es-MX" dirty="0"/>
                        <a:t>Video de Instalaciones de Facultad</a:t>
                      </a:r>
                    </a:p>
                  </a:txBody>
                  <a:tcPr/>
                </a:tc>
                <a:tc>
                  <a:txBody>
                    <a:bodyPr/>
                    <a:lstStyle/>
                    <a:p>
                      <a:r>
                        <a:rPr lang="es-MX" dirty="0"/>
                        <a:t>Responsable de CC</a:t>
                      </a:r>
                    </a:p>
                  </a:txBody>
                  <a:tcPr/>
                </a:tc>
                <a:extLst>
                  <a:ext uri="{0D108BD9-81ED-4DB2-BD59-A6C34878D82A}">
                    <a16:rowId xmlns:a16="http://schemas.microsoft.com/office/drawing/2014/main" val="568702389"/>
                  </a:ext>
                </a:extLst>
              </a:tr>
              <a:tr h="217424">
                <a:tc>
                  <a:txBody>
                    <a:bodyPr/>
                    <a:lstStyle/>
                    <a:p>
                      <a:r>
                        <a:rPr lang="es-MX" dirty="0"/>
                        <a:t>10:10</a:t>
                      </a:r>
                    </a:p>
                  </a:txBody>
                  <a:tcPr/>
                </a:tc>
                <a:tc>
                  <a:txBody>
                    <a:bodyPr/>
                    <a:lstStyle/>
                    <a:p>
                      <a:r>
                        <a:rPr lang="es-MX" dirty="0"/>
                        <a:t>Presentación de Representantes de estudiantes</a:t>
                      </a:r>
                    </a:p>
                  </a:txBody>
                  <a:tcPr/>
                </a:tc>
                <a:tc>
                  <a:txBody>
                    <a:bodyPr/>
                    <a:lstStyle/>
                    <a:p>
                      <a:r>
                        <a:rPr lang="es-MX" dirty="0"/>
                        <a:t>Consejero Alumno y representantes de grupo</a:t>
                      </a:r>
                    </a:p>
                  </a:txBody>
                  <a:tcPr/>
                </a:tc>
                <a:extLst>
                  <a:ext uri="{0D108BD9-81ED-4DB2-BD59-A6C34878D82A}">
                    <a16:rowId xmlns:a16="http://schemas.microsoft.com/office/drawing/2014/main" val="2122150597"/>
                  </a:ext>
                </a:extLst>
              </a:tr>
              <a:tr h="143256">
                <a:tc>
                  <a:txBody>
                    <a:bodyPr/>
                    <a:lstStyle/>
                    <a:p>
                      <a:r>
                        <a:rPr lang="es-MX" dirty="0"/>
                        <a:t>10:15</a:t>
                      </a:r>
                    </a:p>
                  </a:txBody>
                  <a:tcPr/>
                </a:tc>
                <a:tc>
                  <a:txBody>
                    <a:bodyPr/>
                    <a:lstStyle/>
                    <a:p>
                      <a:r>
                        <a:rPr lang="es-MX" dirty="0"/>
                        <a:t>Mesa de Enlaces</a:t>
                      </a:r>
                    </a:p>
                  </a:txBody>
                  <a:tcPr/>
                </a:tc>
                <a:tc>
                  <a:txBody>
                    <a:bodyPr/>
                    <a:lstStyle/>
                    <a:p>
                      <a:r>
                        <a:rPr lang="es-MX" sz="1800" b="0" i="0" kern="1200" dirty="0">
                          <a:solidFill>
                            <a:schemeClr val="tx1"/>
                          </a:solidFill>
                          <a:effectLst/>
                          <a:latin typeface="+mn-lt"/>
                          <a:ea typeface="+mn-ea"/>
                          <a:cs typeface="+mn-cs"/>
                        </a:rPr>
                        <a:t>Responsable de los programas Transversales</a:t>
                      </a:r>
                      <a:endParaRPr lang="es-MX" dirty="0"/>
                    </a:p>
                  </a:txBody>
                  <a:tcPr/>
                </a:tc>
                <a:extLst>
                  <a:ext uri="{0D108BD9-81ED-4DB2-BD59-A6C34878D82A}">
                    <a16:rowId xmlns:a16="http://schemas.microsoft.com/office/drawing/2014/main" val="975164313"/>
                  </a:ext>
                </a:extLst>
              </a:tr>
              <a:tr h="0">
                <a:tc>
                  <a:txBody>
                    <a:bodyPr/>
                    <a:lstStyle/>
                    <a:p>
                      <a:endParaRPr lang="es-MX" dirty="0"/>
                    </a:p>
                  </a:txBody>
                  <a:tcPr/>
                </a:tc>
                <a:tc>
                  <a:txBody>
                    <a:bodyPr/>
                    <a:lstStyle/>
                    <a:p>
                      <a:endParaRPr lang="es-MX" dirty="0"/>
                    </a:p>
                  </a:txBody>
                  <a:tcPr/>
                </a:tc>
                <a:tc>
                  <a:txBody>
                    <a:bodyPr/>
                    <a:lstStyle/>
                    <a:p>
                      <a:endParaRPr lang="es-MX" dirty="0"/>
                    </a:p>
                  </a:txBody>
                  <a:tcPr/>
                </a:tc>
                <a:extLst>
                  <a:ext uri="{0D108BD9-81ED-4DB2-BD59-A6C34878D82A}">
                    <a16:rowId xmlns:a16="http://schemas.microsoft.com/office/drawing/2014/main" val="2987284912"/>
                  </a:ext>
                </a:extLst>
              </a:tr>
            </a:tbl>
          </a:graphicData>
        </a:graphic>
      </p:graphicFrame>
    </p:spTree>
    <p:extLst>
      <p:ext uri="{BB962C8B-B14F-4D97-AF65-F5344CB8AC3E}">
        <p14:creationId xmlns:p14="http://schemas.microsoft.com/office/powerpoint/2010/main" val="3048031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Imagen que contiene Diagrama&#10;&#10;Descripción generada automáticamente">
            <a:extLst>
              <a:ext uri="{FF2B5EF4-FFF2-40B4-BE49-F238E27FC236}">
                <a16:creationId xmlns:a16="http://schemas.microsoft.com/office/drawing/2014/main" id="{7F825200-4C2F-4C50-A46F-73E69D17ABA8}"/>
              </a:ext>
            </a:extLst>
          </p:cNvPr>
          <p:cNvPicPr>
            <a:picLocks noGrp="1" noChangeAspect="1"/>
          </p:cNvPicPr>
          <p:nvPr>
            <p:ph idx="1"/>
          </p:nvPr>
        </p:nvPicPr>
        <p:blipFill rotWithShape="1">
          <a:blip r:embed="rId2"/>
          <a:srcRect t="19"/>
          <a:stretch/>
        </p:blipFill>
        <p:spPr>
          <a:xfrm>
            <a:off x="20" y="1282"/>
            <a:ext cx="12191980" cy="6856718"/>
          </a:xfrm>
          <a:prstGeom prst="rect">
            <a:avLst/>
          </a:prstGeom>
        </p:spPr>
      </p:pic>
      <p:sp>
        <p:nvSpPr>
          <p:cNvPr id="15" name="Rectángulo redondeado 12">
            <a:extLst>
              <a:ext uri="{FF2B5EF4-FFF2-40B4-BE49-F238E27FC236}">
                <a16:creationId xmlns:a16="http://schemas.microsoft.com/office/drawing/2014/main" id="{91752F09-12E0-4E01-984C-610061D1F22A}"/>
              </a:ext>
            </a:extLst>
          </p:cNvPr>
          <p:cNvSpPr/>
          <p:nvPr/>
        </p:nvSpPr>
        <p:spPr>
          <a:xfrm>
            <a:off x="2852754" y="1295782"/>
            <a:ext cx="4060134" cy="101441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800" dirty="0">
                <a:solidFill>
                  <a:schemeClr val="bg1"/>
                </a:solidFill>
                <a:latin typeface="Gill Sans MT" panose="020B0502020104020203" pitchFamily="34" charset="0"/>
              </a:rPr>
              <a:t>Dirección</a:t>
            </a:r>
          </a:p>
        </p:txBody>
      </p:sp>
      <p:pic>
        <p:nvPicPr>
          <p:cNvPr id="6" name="Imagen 5">
            <a:extLst>
              <a:ext uri="{FF2B5EF4-FFF2-40B4-BE49-F238E27FC236}">
                <a16:creationId xmlns:a16="http://schemas.microsoft.com/office/drawing/2014/main" id="{9D199354-5B1B-43DE-A0CA-DD25CBFDB82D}"/>
              </a:ext>
            </a:extLst>
          </p:cNvPr>
          <p:cNvPicPr>
            <a:picLocks noChangeAspect="1"/>
          </p:cNvPicPr>
          <p:nvPr/>
        </p:nvPicPr>
        <p:blipFill>
          <a:blip r:embed="rId3"/>
          <a:stretch>
            <a:fillRect/>
          </a:stretch>
        </p:blipFill>
        <p:spPr>
          <a:xfrm>
            <a:off x="956188" y="2138517"/>
            <a:ext cx="3217606" cy="3217606"/>
          </a:xfrm>
          <a:prstGeom prst="rect">
            <a:avLst/>
          </a:prstGeom>
        </p:spPr>
      </p:pic>
      <p:sp>
        <p:nvSpPr>
          <p:cNvPr id="17" name="CuadroTexto 16">
            <a:extLst>
              <a:ext uri="{FF2B5EF4-FFF2-40B4-BE49-F238E27FC236}">
                <a16:creationId xmlns:a16="http://schemas.microsoft.com/office/drawing/2014/main" id="{E3E6B815-8C37-45E6-80EC-1195E6E98AB2}"/>
              </a:ext>
            </a:extLst>
          </p:cNvPr>
          <p:cNvSpPr txBox="1"/>
          <p:nvPr/>
        </p:nvSpPr>
        <p:spPr>
          <a:xfrm>
            <a:off x="4173794" y="2586663"/>
            <a:ext cx="3014797" cy="1077218"/>
          </a:xfrm>
          <a:prstGeom prst="rect">
            <a:avLst/>
          </a:prstGeom>
          <a:noFill/>
        </p:spPr>
        <p:txBody>
          <a:bodyPr wrap="square" rtlCol="0">
            <a:spAutoFit/>
          </a:bodyPr>
          <a:lstStyle/>
          <a:p>
            <a:pPr algn="ctr"/>
            <a:r>
              <a:rPr lang="es-MX" sz="3200" dirty="0">
                <a:solidFill>
                  <a:schemeClr val="bg1"/>
                </a:solidFill>
                <a:latin typeface="Gill Sans MT" panose="020B0502020104020203" pitchFamily="34" charset="77"/>
              </a:rPr>
              <a:t>Dra. Ma. Esther Fragoso Terán</a:t>
            </a:r>
          </a:p>
        </p:txBody>
      </p:sp>
      <p:sp>
        <p:nvSpPr>
          <p:cNvPr id="22" name="CuadroTexto 21">
            <a:extLst>
              <a:ext uri="{FF2B5EF4-FFF2-40B4-BE49-F238E27FC236}">
                <a16:creationId xmlns:a16="http://schemas.microsoft.com/office/drawing/2014/main" id="{45B6EDD9-C037-40D6-821A-72B64F8BDF52}"/>
              </a:ext>
            </a:extLst>
          </p:cNvPr>
          <p:cNvSpPr txBox="1"/>
          <p:nvPr/>
        </p:nvSpPr>
        <p:spPr>
          <a:xfrm>
            <a:off x="4035943" y="3940349"/>
            <a:ext cx="3014797" cy="1200329"/>
          </a:xfrm>
          <a:prstGeom prst="rect">
            <a:avLst/>
          </a:prstGeom>
          <a:noFill/>
        </p:spPr>
        <p:txBody>
          <a:bodyPr wrap="square" rtlCol="0">
            <a:spAutoFit/>
          </a:bodyPr>
          <a:lstStyle/>
          <a:p>
            <a:pPr algn="ctr"/>
            <a:r>
              <a:rPr lang="es-MX" sz="2400" dirty="0">
                <a:solidFill>
                  <a:schemeClr val="bg1"/>
                </a:solidFill>
                <a:latin typeface="Gill Sans MT" panose="020B0502020104020203" pitchFamily="34" charset="77"/>
              </a:rPr>
              <a:t>efragoso@uv.mx</a:t>
            </a:r>
          </a:p>
          <a:p>
            <a:pPr algn="ctr"/>
            <a:r>
              <a:rPr lang="es-MX" sz="2400" dirty="0">
                <a:solidFill>
                  <a:schemeClr val="bg1"/>
                </a:solidFill>
                <a:latin typeface="Gill Sans MT" panose="020B0502020104020203" pitchFamily="34" charset="77"/>
              </a:rPr>
              <a:t>2297752000 </a:t>
            </a:r>
          </a:p>
          <a:p>
            <a:pPr algn="ctr"/>
            <a:r>
              <a:rPr lang="es-MX" sz="2400" dirty="0">
                <a:solidFill>
                  <a:schemeClr val="bg1"/>
                </a:solidFill>
                <a:latin typeface="Gill Sans MT" panose="020B0502020104020203" pitchFamily="34" charset="77"/>
              </a:rPr>
              <a:t>Ext. 22403</a:t>
            </a:r>
          </a:p>
        </p:txBody>
      </p:sp>
    </p:spTree>
    <p:extLst>
      <p:ext uri="{BB962C8B-B14F-4D97-AF65-F5344CB8AC3E}">
        <p14:creationId xmlns:p14="http://schemas.microsoft.com/office/powerpoint/2010/main" val="3094773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descr="Imagen que contiene Diagrama&#10;&#10;Descripción generada automáticamente">
            <a:extLst>
              <a:ext uri="{FF2B5EF4-FFF2-40B4-BE49-F238E27FC236}">
                <a16:creationId xmlns:a16="http://schemas.microsoft.com/office/drawing/2014/main" id="{7F825200-4C2F-4C50-A46F-73E69D17ABA8}"/>
              </a:ext>
            </a:extLst>
          </p:cNvPr>
          <p:cNvPicPr>
            <a:picLocks noGrp="1" noChangeAspect="1"/>
          </p:cNvPicPr>
          <p:nvPr>
            <p:ph idx="1"/>
          </p:nvPr>
        </p:nvPicPr>
        <p:blipFill rotWithShape="1">
          <a:blip r:embed="rId2">
            <a:alphaModFix amt="50000"/>
          </a:blip>
          <a:srcRect l="25"/>
          <a:stretch/>
        </p:blipFill>
        <p:spPr>
          <a:xfrm>
            <a:off x="20" y="10"/>
            <a:ext cx="12188930" cy="6857990"/>
          </a:xfrm>
          <a:prstGeom prst="rect">
            <a:avLst/>
          </a:prstGeom>
        </p:spPr>
      </p:pic>
      <p:sp>
        <p:nvSpPr>
          <p:cNvPr id="24"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ángulo redondeado 12">
            <a:extLst>
              <a:ext uri="{FF2B5EF4-FFF2-40B4-BE49-F238E27FC236}">
                <a16:creationId xmlns:a16="http://schemas.microsoft.com/office/drawing/2014/main" id="{91752F09-12E0-4E01-984C-610061D1F22A}"/>
              </a:ext>
            </a:extLst>
          </p:cNvPr>
          <p:cNvSpPr/>
          <p:nvPr/>
        </p:nvSpPr>
        <p:spPr>
          <a:xfrm>
            <a:off x="447178" y="1700348"/>
            <a:ext cx="3168219" cy="101441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s-MX" sz="2400" dirty="0">
                <a:solidFill>
                  <a:schemeClr val="tx1"/>
                </a:solidFill>
                <a:latin typeface="Gill Sans MT" panose="020B0502020104020203" pitchFamily="34" charset="0"/>
              </a:rPr>
              <a:t>Secretaría </a:t>
            </a:r>
          </a:p>
          <a:p>
            <a:pPr algn="ctr">
              <a:spcAft>
                <a:spcPts val="600"/>
              </a:spcAft>
            </a:pPr>
            <a:r>
              <a:rPr lang="es-MX" sz="2400" dirty="0">
                <a:solidFill>
                  <a:schemeClr val="tx1"/>
                </a:solidFill>
                <a:latin typeface="Gill Sans MT" panose="020B0502020104020203" pitchFamily="34" charset="0"/>
              </a:rPr>
              <a:t>Académico</a:t>
            </a:r>
          </a:p>
        </p:txBody>
      </p:sp>
      <p:sp>
        <p:nvSpPr>
          <p:cNvPr id="11" name="Rectángulo redondeado 12">
            <a:extLst>
              <a:ext uri="{FF2B5EF4-FFF2-40B4-BE49-F238E27FC236}">
                <a16:creationId xmlns:a16="http://schemas.microsoft.com/office/drawing/2014/main" id="{A65DE2D5-A131-4528-BC24-A4FD510AFAAF}"/>
              </a:ext>
            </a:extLst>
          </p:cNvPr>
          <p:cNvSpPr/>
          <p:nvPr/>
        </p:nvSpPr>
        <p:spPr>
          <a:xfrm>
            <a:off x="3893369" y="1700348"/>
            <a:ext cx="2936842" cy="101441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s-MX" sz="2400" dirty="0">
                <a:solidFill>
                  <a:schemeClr val="tx1"/>
                </a:solidFill>
                <a:latin typeface="Gill Sans MT" panose="020B0502020104020203" pitchFamily="34" charset="0"/>
              </a:rPr>
              <a:t>Secretaría Administrativo</a:t>
            </a:r>
          </a:p>
        </p:txBody>
      </p:sp>
      <p:sp>
        <p:nvSpPr>
          <p:cNvPr id="12" name="Rectángulo redondeado 12">
            <a:extLst>
              <a:ext uri="{FF2B5EF4-FFF2-40B4-BE49-F238E27FC236}">
                <a16:creationId xmlns:a16="http://schemas.microsoft.com/office/drawing/2014/main" id="{48F68887-F42C-4DD9-B849-F775E6719405}"/>
              </a:ext>
            </a:extLst>
          </p:cNvPr>
          <p:cNvSpPr/>
          <p:nvPr/>
        </p:nvSpPr>
        <p:spPr>
          <a:xfrm>
            <a:off x="7108184" y="1700348"/>
            <a:ext cx="3301908" cy="101441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s-MX" sz="2400" dirty="0">
                <a:solidFill>
                  <a:schemeClr val="tx1"/>
                </a:solidFill>
                <a:latin typeface="Gill Sans MT" panose="020B0502020104020203" pitchFamily="34" charset="0"/>
              </a:rPr>
              <a:t>Jefatura de Gestión y Dirección de Negocios</a:t>
            </a:r>
          </a:p>
        </p:txBody>
      </p:sp>
      <p:sp>
        <p:nvSpPr>
          <p:cNvPr id="16" name="CuadroTexto 15">
            <a:extLst>
              <a:ext uri="{FF2B5EF4-FFF2-40B4-BE49-F238E27FC236}">
                <a16:creationId xmlns:a16="http://schemas.microsoft.com/office/drawing/2014/main" id="{75177D24-0CF7-4A57-BAD8-CF6F0BEB296D}"/>
              </a:ext>
            </a:extLst>
          </p:cNvPr>
          <p:cNvSpPr txBox="1"/>
          <p:nvPr/>
        </p:nvSpPr>
        <p:spPr>
          <a:xfrm>
            <a:off x="7094996" y="5443402"/>
            <a:ext cx="3014797" cy="923330"/>
          </a:xfrm>
          <a:prstGeom prst="rect">
            <a:avLst/>
          </a:prstGeom>
          <a:noFill/>
        </p:spPr>
        <p:txBody>
          <a:bodyPr wrap="square" rtlCol="0">
            <a:spAutoFit/>
          </a:bodyPr>
          <a:lstStyle/>
          <a:p>
            <a:pPr algn="ctr"/>
            <a:r>
              <a:rPr lang="es-MX" dirty="0">
                <a:latin typeface="Gill Sans MT" panose="020B0502020104020203" pitchFamily="34" charset="77"/>
              </a:rPr>
              <a:t>Mtra. Salomé Pérez Prieto</a:t>
            </a:r>
          </a:p>
          <a:p>
            <a:pPr algn="ctr"/>
            <a:r>
              <a:rPr lang="es-MX" dirty="0">
                <a:latin typeface="Gill Sans MT" panose="020B0502020104020203" pitchFamily="34" charset="77"/>
                <a:hlinkClick r:id="rId3"/>
              </a:rPr>
              <a:t>salomeperez@uv.mx</a:t>
            </a:r>
            <a:endParaRPr lang="es-MX" dirty="0">
              <a:latin typeface="Gill Sans MT" panose="020B0502020104020203" pitchFamily="34" charset="77"/>
            </a:endParaRPr>
          </a:p>
          <a:p>
            <a:pPr algn="ctr"/>
            <a:r>
              <a:rPr lang="es-MX" dirty="0">
                <a:latin typeface="Gill Sans MT" panose="020B0502020104020203" pitchFamily="34" charset="77"/>
              </a:rPr>
              <a:t>Ext. 22411</a:t>
            </a:r>
          </a:p>
        </p:txBody>
      </p:sp>
      <p:sp>
        <p:nvSpPr>
          <p:cNvPr id="18" name="CuadroTexto 17">
            <a:extLst>
              <a:ext uri="{FF2B5EF4-FFF2-40B4-BE49-F238E27FC236}">
                <a16:creationId xmlns:a16="http://schemas.microsoft.com/office/drawing/2014/main" id="{86AB4DBE-B95A-4573-90F7-6C4FFCA2CDAE}"/>
              </a:ext>
            </a:extLst>
          </p:cNvPr>
          <p:cNvSpPr txBox="1"/>
          <p:nvPr/>
        </p:nvSpPr>
        <p:spPr>
          <a:xfrm>
            <a:off x="3974206" y="5447586"/>
            <a:ext cx="3014797" cy="923330"/>
          </a:xfrm>
          <a:prstGeom prst="rect">
            <a:avLst/>
          </a:prstGeom>
          <a:noFill/>
        </p:spPr>
        <p:txBody>
          <a:bodyPr wrap="square" rtlCol="0">
            <a:spAutoFit/>
          </a:bodyPr>
          <a:lstStyle/>
          <a:p>
            <a:pPr algn="ctr"/>
            <a:r>
              <a:rPr lang="es-MX" dirty="0">
                <a:latin typeface="Gill Sans MT" panose="020B0502020104020203" pitchFamily="34" charset="77"/>
              </a:rPr>
              <a:t>CP. Silvia Croda Lagunes</a:t>
            </a:r>
          </a:p>
          <a:p>
            <a:pPr algn="ctr"/>
            <a:r>
              <a:rPr lang="es-MX" dirty="0">
                <a:latin typeface="Gill Sans MT" panose="020B0502020104020203" pitchFamily="34" charset="77"/>
                <a:hlinkClick r:id="rId4"/>
              </a:rPr>
              <a:t>scroda@uv.mx</a:t>
            </a:r>
            <a:endParaRPr lang="es-MX" dirty="0">
              <a:latin typeface="Gill Sans MT" panose="020B0502020104020203" pitchFamily="34" charset="77"/>
            </a:endParaRPr>
          </a:p>
          <a:p>
            <a:pPr algn="ctr"/>
            <a:r>
              <a:rPr lang="es-MX" dirty="0">
                <a:latin typeface="Gill Sans MT" panose="020B0502020104020203" pitchFamily="34" charset="77"/>
              </a:rPr>
              <a:t>Ext. 22038</a:t>
            </a:r>
          </a:p>
        </p:txBody>
      </p:sp>
      <p:sp>
        <p:nvSpPr>
          <p:cNvPr id="19" name="CuadroTexto 18">
            <a:extLst>
              <a:ext uri="{FF2B5EF4-FFF2-40B4-BE49-F238E27FC236}">
                <a16:creationId xmlns:a16="http://schemas.microsoft.com/office/drawing/2014/main" id="{51C15557-7DF3-43EB-A5A0-C74DE22DD4C4}"/>
              </a:ext>
            </a:extLst>
          </p:cNvPr>
          <p:cNvSpPr txBox="1"/>
          <p:nvPr/>
        </p:nvSpPr>
        <p:spPr>
          <a:xfrm>
            <a:off x="600600" y="5447586"/>
            <a:ext cx="3014797" cy="923330"/>
          </a:xfrm>
          <a:prstGeom prst="rect">
            <a:avLst/>
          </a:prstGeom>
          <a:noFill/>
        </p:spPr>
        <p:txBody>
          <a:bodyPr wrap="square" rtlCol="0">
            <a:spAutoFit/>
          </a:bodyPr>
          <a:lstStyle/>
          <a:p>
            <a:pPr algn="ctr"/>
            <a:r>
              <a:rPr lang="es-MX" dirty="0">
                <a:latin typeface="Gill Sans MT" panose="020B0502020104020203" pitchFamily="34" charset="77"/>
              </a:rPr>
              <a:t>Dr. Arturo López </a:t>
            </a:r>
            <a:r>
              <a:rPr lang="es-MX" dirty="0" err="1">
                <a:latin typeface="Gill Sans MT" panose="020B0502020104020203" pitchFamily="34" charset="77"/>
              </a:rPr>
              <a:t>Saldiña</a:t>
            </a:r>
            <a:endParaRPr lang="es-MX" dirty="0">
              <a:latin typeface="Gill Sans MT" panose="020B0502020104020203" pitchFamily="34" charset="77"/>
            </a:endParaRPr>
          </a:p>
          <a:p>
            <a:pPr algn="ctr"/>
            <a:r>
              <a:rPr lang="es-MX" dirty="0">
                <a:latin typeface="Gill Sans MT" panose="020B0502020104020203" pitchFamily="34" charset="77"/>
                <a:hlinkClick r:id="rId4"/>
              </a:rPr>
              <a:t>artulopez@uv.mx</a:t>
            </a:r>
            <a:endParaRPr lang="es-MX" dirty="0">
              <a:latin typeface="Gill Sans MT" panose="020B0502020104020203" pitchFamily="34" charset="77"/>
            </a:endParaRPr>
          </a:p>
          <a:p>
            <a:pPr algn="ctr"/>
            <a:r>
              <a:rPr lang="es-MX" dirty="0">
                <a:latin typeface="Gill Sans MT" panose="020B0502020104020203" pitchFamily="34" charset="77"/>
              </a:rPr>
              <a:t>Ext. 22401</a:t>
            </a:r>
          </a:p>
        </p:txBody>
      </p:sp>
      <p:pic>
        <p:nvPicPr>
          <p:cNvPr id="9" name="Imagen 8" descr="Persona posando haciendo muecas&#10;&#10;Descripción generada automáticamente">
            <a:extLst>
              <a:ext uri="{FF2B5EF4-FFF2-40B4-BE49-F238E27FC236}">
                <a16:creationId xmlns:a16="http://schemas.microsoft.com/office/drawing/2014/main" id="{28E15CFC-873D-4466-8590-EAA55245A7DE}"/>
              </a:ext>
            </a:extLst>
          </p:cNvPr>
          <p:cNvPicPr>
            <a:picLocks noChangeAspect="1"/>
          </p:cNvPicPr>
          <p:nvPr/>
        </p:nvPicPr>
        <p:blipFill>
          <a:blip r:embed="rId5"/>
          <a:stretch>
            <a:fillRect/>
          </a:stretch>
        </p:blipFill>
        <p:spPr>
          <a:xfrm>
            <a:off x="4266825" y="2852602"/>
            <a:ext cx="2305050" cy="2406736"/>
          </a:xfrm>
          <a:prstGeom prst="rect">
            <a:avLst/>
          </a:prstGeom>
        </p:spPr>
      </p:pic>
      <p:pic>
        <p:nvPicPr>
          <p:cNvPr id="13" name="Imagen 12">
            <a:extLst>
              <a:ext uri="{FF2B5EF4-FFF2-40B4-BE49-F238E27FC236}">
                <a16:creationId xmlns:a16="http://schemas.microsoft.com/office/drawing/2014/main" id="{E34C9A0F-53F1-4C43-A656-CA417AEA2DBE}"/>
              </a:ext>
            </a:extLst>
          </p:cNvPr>
          <p:cNvPicPr>
            <a:picLocks noChangeAspect="1"/>
          </p:cNvPicPr>
          <p:nvPr/>
        </p:nvPicPr>
        <p:blipFill rotWithShape="1">
          <a:blip r:embed="rId6"/>
          <a:srcRect t="10256" b="7102"/>
          <a:stretch/>
        </p:blipFill>
        <p:spPr>
          <a:xfrm>
            <a:off x="1018541" y="2795650"/>
            <a:ext cx="2481054" cy="2463688"/>
          </a:xfrm>
          <a:prstGeom prst="rect">
            <a:avLst/>
          </a:prstGeom>
        </p:spPr>
      </p:pic>
      <p:pic>
        <p:nvPicPr>
          <p:cNvPr id="23" name="Imagen 22" descr="Un par de personas sentadas en un sofá&#10;&#10;Descripción generada automáticamente con confianza media">
            <a:extLst>
              <a:ext uri="{FF2B5EF4-FFF2-40B4-BE49-F238E27FC236}">
                <a16:creationId xmlns:a16="http://schemas.microsoft.com/office/drawing/2014/main" id="{8019C38E-D2B9-4152-989D-9BF91AE0614F}"/>
              </a:ext>
            </a:extLst>
          </p:cNvPr>
          <p:cNvPicPr>
            <a:picLocks noChangeAspect="1"/>
          </p:cNvPicPr>
          <p:nvPr/>
        </p:nvPicPr>
        <p:blipFill>
          <a:blip r:embed="rId7"/>
          <a:stretch>
            <a:fillRect/>
          </a:stretch>
        </p:blipFill>
        <p:spPr>
          <a:xfrm>
            <a:off x="7474213" y="2746167"/>
            <a:ext cx="2327066" cy="2513171"/>
          </a:xfrm>
          <a:prstGeom prst="rect">
            <a:avLst/>
          </a:prstGeom>
        </p:spPr>
      </p:pic>
    </p:spTree>
    <p:extLst>
      <p:ext uri="{BB962C8B-B14F-4D97-AF65-F5344CB8AC3E}">
        <p14:creationId xmlns:p14="http://schemas.microsoft.com/office/powerpoint/2010/main" val="382013701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Marcador de contenido 4" descr="Imagen que contiene Diagrama&#10;&#10;Descripción generada automáticamente">
            <a:extLst>
              <a:ext uri="{FF2B5EF4-FFF2-40B4-BE49-F238E27FC236}">
                <a16:creationId xmlns:a16="http://schemas.microsoft.com/office/drawing/2014/main" id="{7F825200-4C2F-4C50-A46F-73E69D17ABA8}"/>
              </a:ext>
            </a:extLst>
          </p:cNvPr>
          <p:cNvPicPr>
            <a:picLocks noGrp="1" noChangeAspect="1"/>
          </p:cNvPicPr>
          <p:nvPr>
            <p:ph idx="1"/>
          </p:nvPr>
        </p:nvPicPr>
        <p:blipFill rotWithShape="1">
          <a:blip r:embed="rId2">
            <a:alphaModFix amt="50000"/>
          </a:blip>
          <a:srcRect l="25"/>
          <a:stretch/>
        </p:blipFill>
        <p:spPr>
          <a:xfrm>
            <a:off x="20" y="10"/>
            <a:ext cx="12188930" cy="6857990"/>
          </a:xfrm>
          <a:prstGeom prst="rect">
            <a:avLst/>
          </a:prstGeom>
        </p:spPr>
      </p:pic>
      <p:sp>
        <p:nvSpPr>
          <p:cNvPr id="15" name="Rectángulo redondeado 12">
            <a:extLst>
              <a:ext uri="{FF2B5EF4-FFF2-40B4-BE49-F238E27FC236}">
                <a16:creationId xmlns:a16="http://schemas.microsoft.com/office/drawing/2014/main" id="{91752F09-12E0-4E01-984C-610061D1F22A}"/>
              </a:ext>
            </a:extLst>
          </p:cNvPr>
          <p:cNvSpPr/>
          <p:nvPr/>
        </p:nvSpPr>
        <p:spPr>
          <a:xfrm>
            <a:off x="919316" y="2489377"/>
            <a:ext cx="5847471" cy="1921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s-MX" sz="6600" dirty="0">
                <a:solidFill>
                  <a:srgbClr val="FFFFFF"/>
                </a:solidFill>
                <a:latin typeface="Calibri Light" panose="020F0302020204030204"/>
              </a:rPr>
              <a:t>Video</a:t>
            </a:r>
            <a:endParaRPr kumimoji="0" lang="es-MX" sz="6600" b="0"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sp>
        <p:nvSpPr>
          <p:cNvPr id="38"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436055"/>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Marcador de contenido 4" descr="Imagen que contiene Diagrama&#10;&#10;Descripción generada automáticamente">
            <a:extLst>
              <a:ext uri="{FF2B5EF4-FFF2-40B4-BE49-F238E27FC236}">
                <a16:creationId xmlns:a16="http://schemas.microsoft.com/office/drawing/2014/main" id="{7F825200-4C2F-4C50-A46F-73E69D17ABA8}"/>
              </a:ext>
            </a:extLst>
          </p:cNvPr>
          <p:cNvPicPr>
            <a:picLocks noGrp="1" noChangeAspect="1"/>
          </p:cNvPicPr>
          <p:nvPr>
            <p:ph idx="1"/>
          </p:nvPr>
        </p:nvPicPr>
        <p:blipFill rotWithShape="1">
          <a:blip r:embed="rId2">
            <a:alphaModFix amt="50000"/>
          </a:blip>
          <a:srcRect l="25"/>
          <a:stretch/>
        </p:blipFill>
        <p:spPr>
          <a:xfrm>
            <a:off x="20" y="10"/>
            <a:ext cx="12188930" cy="6857990"/>
          </a:xfrm>
          <a:prstGeom prst="rect">
            <a:avLst/>
          </a:prstGeom>
        </p:spPr>
      </p:pic>
      <p:sp>
        <p:nvSpPr>
          <p:cNvPr id="15" name="Rectángulo redondeado 12">
            <a:extLst>
              <a:ext uri="{FF2B5EF4-FFF2-40B4-BE49-F238E27FC236}">
                <a16:creationId xmlns:a16="http://schemas.microsoft.com/office/drawing/2014/main" id="{91752F09-12E0-4E01-984C-610061D1F22A}"/>
              </a:ext>
            </a:extLst>
          </p:cNvPr>
          <p:cNvSpPr/>
          <p:nvPr/>
        </p:nvSpPr>
        <p:spPr>
          <a:xfrm>
            <a:off x="919316" y="2489377"/>
            <a:ext cx="5847471" cy="1921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fontScale="70000" lnSpcReduction="2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s-MX" sz="6600" dirty="0">
                <a:solidFill>
                  <a:srgbClr val="FFFFFF"/>
                </a:solidFill>
                <a:latin typeface="Calibri Light" panose="020F0302020204030204"/>
              </a:rPr>
              <a:t>Secretarias Ejecutivas y Control Escolar</a:t>
            </a:r>
            <a:endParaRPr kumimoji="0" lang="es-MX" sz="6600" b="0"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sp>
        <p:nvSpPr>
          <p:cNvPr id="38"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009149"/>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Marcador de contenido 4" descr="Imagen que contiene Diagrama&#10;&#10;Descripción generada automáticamente">
            <a:extLst>
              <a:ext uri="{FF2B5EF4-FFF2-40B4-BE49-F238E27FC236}">
                <a16:creationId xmlns:a16="http://schemas.microsoft.com/office/drawing/2014/main" id="{7F825200-4C2F-4C50-A46F-73E69D17ABA8}"/>
              </a:ext>
            </a:extLst>
          </p:cNvPr>
          <p:cNvPicPr>
            <a:picLocks noGrp="1" noChangeAspect="1"/>
          </p:cNvPicPr>
          <p:nvPr>
            <p:ph idx="1"/>
          </p:nvPr>
        </p:nvPicPr>
        <p:blipFill rotWithShape="1">
          <a:blip r:embed="rId2">
            <a:alphaModFix amt="50000"/>
          </a:blip>
          <a:srcRect l="25"/>
          <a:stretch/>
        </p:blipFill>
        <p:spPr>
          <a:xfrm>
            <a:off x="20" y="10"/>
            <a:ext cx="12188930" cy="6857990"/>
          </a:xfrm>
          <a:prstGeom prst="rect">
            <a:avLst/>
          </a:prstGeom>
        </p:spPr>
      </p:pic>
      <p:sp>
        <p:nvSpPr>
          <p:cNvPr id="38"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053182"/>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Marcador de contenido 4" descr="Imagen que contiene Diagrama&#10;&#10;Descripción generada automáticamente">
            <a:extLst>
              <a:ext uri="{FF2B5EF4-FFF2-40B4-BE49-F238E27FC236}">
                <a16:creationId xmlns:a16="http://schemas.microsoft.com/office/drawing/2014/main" id="{7F825200-4C2F-4C50-A46F-73E69D17ABA8}"/>
              </a:ext>
            </a:extLst>
          </p:cNvPr>
          <p:cNvPicPr>
            <a:picLocks noGrp="1" noChangeAspect="1"/>
          </p:cNvPicPr>
          <p:nvPr>
            <p:ph idx="1"/>
          </p:nvPr>
        </p:nvPicPr>
        <p:blipFill rotWithShape="1">
          <a:blip r:embed="rId2">
            <a:alphaModFix amt="50000"/>
          </a:blip>
          <a:srcRect l="25"/>
          <a:stretch/>
        </p:blipFill>
        <p:spPr>
          <a:xfrm>
            <a:off x="20" y="10"/>
            <a:ext cx="12188930" cy="6857990"/>
          </a:xfrm>
          <a:prstGeom prst="rect">
            <a:avLst/>
          </a:prstGeom>
        </p:spPr>
      </p:pic>
      <p:sp>
        <p:nvSpPr>
          <p:cNvPr id="15" name="Rectángulo redondeado 12">
            <a:extLst>
              <a:ext uri="{FF2B5EF4-FFF2-40B4-BE49-F238E27FC236}">
                <a16:creationId xmlns:a16="http://schemas.microsoft.com/office/drawing/2014/main" id="{91752F09-12E0-4E01-984C-610061D1F22A}"/>
              </a:ext>
            </a:extLst>
          </p:cNvPr>
          <p:cNvSpPr/>
          <p:nvPr/>
        </p:nvSpPr>
        <p:spPr>
          <a:xfrm>
            <a:off x="919316" y="2489377"/>
            <a:ext cx="5847471" cy="1921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fontScale="70000" lnSpcReduction="2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s-MX" sz="6600" b="0" i="0" u="none" strike="noStrike" kern="1200" cap="none" spc="0" normalizeH="0" baseline="0" noProof="0" dirty="0">
                <a:ln>
                  <a:noFill/>
                </a:ln>
                <a:solidFill>
                  <a:srgbClr val="FFFFFF"/>
                </a:solidFill>
                <a:effectLst/>
                <a:uLnTx/>
                <a:uFillTx/>
                <a:latin typeface="Calibri Light" panose="020F0302020204030204"/>
                <a:ea typeface="+mn-ea"/>
                <a:cs typeface="+mn-cs"/>
              </a:rPr>
              <a:t>Consejera Alumna y representantes de grupo</a:t>
            </a:r>
          </a:p>
        </p:txBody>
      </p:sp>
      <p:sp>
        <p:nvSpPr>
          <p:cNvPr id="38"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94738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1195</TotalTime>
  <Words>1487</Words>
  <Application>Microsoft Office PowerPoint</Application>
  <PresentationFormat>Panorámica</PresentationFormat>
  <Paragraphs>143</Paragraphs>
  <Slides>26</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26</vt:i4>
      </vt:variant>
    </vt:vector>
  </HeadingPairs>
  <TitlesOfParts>
    <vt:vector size="32" baseType="lpstr">
      <vt:lpstr>Arial</vt:lpstr>
      <vt:lpstr>Calibri</vt:lpstr>
      <vt:lpstr>Calibri Light</vt:lpstr>
      <vt:lpstr>Gill Sans MT</vt:lpstr>
      <vt:lpstr>Roboto</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Levet Cabañas Heli Alberto</dc:creator>
  <cp:lastModifiedBy>Salome Perez Prieto</cp:lastModifiedBy>
  <cp:revision>117</cp:revision>
  <dcterms:created xsi:type="dcterms:W3CDTF">2021-06-08T17:17:58Z</dcterms:created>
  <dcterms:modified xsi:type="dcterms:W3CDTF">2021-08-10T20:38:41Z</dcterms:modified>
</cp:coreProperties>
</file>