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10"/>
  </p:notesMasterIdLst>
  <p:sldIdLst>
    <p:sldId id="256" r:id="rId2"/>
    <p:sldId id="279" r:id="rId3"/>
    <p:sldId id="284" r:id="rId4"/>
    <p:sldId id="291" r:id="rId5"/>
    <p:sldId id="292" r:id="rId6"/>
    <p:sldId id="285" r:id="rId7"/>
    <p:sldId id="288" r:id="rId8"/>
    <p:sldId id="269" r:id="rId9"/>
  </p:sldIdLst>
  <p:sldSz cx="10404475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27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ncion" initials="A" lastIdx="0" clrIdx="0">
    <p:extLst>
      <p:ext uri="{19B8F6BF-5375-455C-9EA6-DF929625EA0E}">
        <p15:presenceInfo xmlns:p15="http://schemas.microsoft.com/office/powerpoint/2012/main" userId="Asunci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8074"/>
    <a:srgbClr val="F0D984"/>
    <a:srgbClr val="78C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80" d="100"/>
          <a:sy n="80" d="100"/>
        </p:scale>
        <p:origin x="798" y="96"/>
      </p:cViewPr>
      <p:guideLst>
        <p:guide orient="horz" pos="2160"/>
        <p:guide pos="2880"/>
        <p:guide pos="3277"/>
      </p:guideLst>
    </p:cSldViewPr>
  </p:slideViewPr>
  <p:outlineViewPr>
    <p:cViewPr>
      <p:scale>
        <a:sx n="33" d="100"/>
        <a:sy n="33" d="100"/>
      </p:scale>
      <p:origin x="36" y="21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3D32-6136-41B7-9155-4BEEB1A8804F}" type="datetimeFigureOut">
              <a:rPr lang="es-MX" smtClean="0"/>
              <a:pPr/>
              <a:t>12/09/2021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87438" y="1143000"/>
            <a:ext cx="4683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5DA95-2A56-4104-B61C-6B0CF5CC29C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34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7653232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07" y="4243845"/>
            <a:ext cx="2625959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765323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775805" y="2590078"/>
            <a:ext cx="2625961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0578" y="2733709"/>
            <a:ext cx="6905899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577" y="4394043"/>
            <a:ext cx="6950085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83640" y="5936191"/>
            <a:ext cx="2341007" cy="365125"/>
          </a:xfrm>
        </p:spPr>
        <p:txBody>
          <a:bodyPr/>
          <a:lstStyle/>
          <a:p>
            <a:fld id="{10721550-548D-4B1E-9995-989FB7F2676E}" type="datetimeFigureOut">
              <a:rPr lang="es-MX" smtClean="0"/>
              <a:pPr/>
              <a:t>12/09/2021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930" y="5936192"/>
            <a:ext cx="4576041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6765" y="2750337"/>
            <a:ext cx="1559184" cy="1356442"/>
          </a:xfrm>
        </p:spPr>
        <p:txBody>
          <a:bodyPr/>
          <a:lstStyle/>
          <a:p>
            <a:fld id="{F4129C28-5467-4433-A751-AAD70B2C5FC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583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" y="4572003"/>
            <a:ext cx="10424921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931" y="4711617"/>
            <a:ext cx="7845195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4924" y="609601"/>
            <a:ext cx="7847202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6929" y="5256101"/>
            <a:ext cx="7845197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1550-548D-4B1E-9995-989FB7F2676E}" type="datetimeFigureOut">
              <a:rPr lang="es-MX" smtClean="0"/>
              <a:pPr/>
              <a:t>12/09/2021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39427" y="4711313"/>
            <a:ext cx="1308337" cy="1090789"/>
          </a:xfrm>
        </p:spPr>
        <p:txBody>
          <a:bodyPr/>
          <a:lstStyle/>
          <a:p>
            <a:fld id="{F4129C28-5467-4433-A751-AAD70B2C5FC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123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" y="4572003"/>
            <a:ext cx="10424921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522" y="609597"/>
            <a:ext cx="7847202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4923" y="4710340"/>
            <a:ext cx="7838802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1550-548D-4B1E-9995-989FB7F2676E}" type="datetimeFigureOut">
              <a:rPr lang="es-MX" smtClean="0"/>
              <a:pPr/>
              <a:t>12/09/2021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39427" y="4711619"/>
            <a:ext cx="1308337" cy="1090789"/>
          </a:xfrm>
        </p:spPr>
        <p:txBody>
          <a:bodyPr/>
          <a:lstStyle/>
          <a:p>
            <a:fld id="{F4129C28-5467-4433-A751-AAD70B2C5FC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90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" y="4572003"/>
            <a:ext cx="10424921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777" y="616986"/>
            <a:ext cx="7310836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25830" y="3660763"/>
            <a:ext cx="68131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4923" y="4710340"/>
            <a:ext cx="7855605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1550-548D-4B1E-9995-989FB7F2676E}" type="datetimeFigureOut">
              <a:rPr lang="es-MX" smtClean="0"/>
              <a:pPr/>
              <a:t>12/09/2021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39427" y="4709929"/>
            <a:ext cx="1308337" cy="1090789"/>
          </a:xfrm>
        </p:spPr>
        <p:txBody>
          <a:bodyPr/>
          <a:lstStyle/>
          <a:p>
            <a:fld id="{F4129C28-5467-4433-A751-AAD70B2C5FC3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7" name="TextBox 26"/>
          <p:cNvSpPr txBox="1"/>
          <p:nvPr/>
        </p:nvSpPr>
        <p:spPr>
          <a:xfrm>
            <a:off x="308280" y="748116"/>
            <a:ext cx="606927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27599" y="2998576"/>
            <a:ext cx="520223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322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" y="4572003"/>
            <a:ext cx="10424921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923" y="4710340"/>
            <a:ext cx="7847202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4924" y="5300150"/>
            <a:ext cx="7847202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1550-548D-4B1E-9995-989FB7F2676E}" type="datetimeFigureOut">
              <a:rPr lang="es-MX" smtClean="0"/>
              <a:pPr/>
              <a:t>12/09/2021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39427" y="4709929"/>
            <a:ext cx="1308337" cy="1090789"/>
          </a:xfrm>
        </p:spPr>
        <p:txBody>
          <a:bodyPr/>
          <a:lstStyle/>
          <a:p>
            <a:fld id="{F4129C28-5467-4433-A751-AAD70B2C5FC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166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609603"/>
            <a:ext cx="10424921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4924" y="753228"/>
            <a:ext cx="7847202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06051" y="2329489"/>
            <a:ext cx="249707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14184" y="3015293"/>
            <a:ext cx="2497074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5194" y="2336873"/>
            <a:ext cx="249707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6670" y="3007909"/>
            <a:ext cx="2497074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46544" y="2336873"/>
            <a:ext cx="249707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54946" y="3007908"/>
            <a:ext cx="2497074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1550-548D-4B1E-9995-989FB7F2676E}" type="datetimeFigureOut">
              <a:rPr lang="es-MX" smtClean="0"/>
              <a:pPr/>
              <a:t>12/09/2021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9C28-5467-4433-A751-AAD70B2C5FC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855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404664"/>
            <a:ext cx="10424921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21717" y="404664"/>
            <a:ext cx="7847202" cy="1080938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05782" y="4297503"/>
            <a:ext cx="249445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05782" y="2336873"/>
            <a:ext cx="249445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05782" y="4873765"/>
            <a:ext cx="249445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66187" y="4297503"/>
            <a:ext cx="25204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66187" y="2336873"/>
            <a:ext cx="252041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65034" y="4873764"/>
            <a:ext cx="252374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2112" y="4297503"/>
            <a:ext cx="2496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52110" y="2336873"/>
            <a:ext cx="249681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2005" y="4873762"/>
            <a:ext cx="250012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1550-548D-4B1E-9995-989FB7F2676E}" type="datetimeFigureOut">
              <a:rPr lang="es-MX" smtClean="0"/>
              <a:pPr/>
              <a:t>12/09/2021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02637" y="548680"/>
            <a:ext cx="1317256" cy="1090789"/>
          </a:xfrm>
        </p:spPr>
        <p:txBody>
          <a:bodyPr/>
          <a:lstStyle/>
          <a:p>
            <a:fld id="{F4129C28-5467-4433-A751-AAD70B2C5FC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5419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" y="609603"/>
            <a:ext cx="10424921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924" y="753228"/>
            <a:ext cx="7847202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1550-548D-4B1E-9995-989FB7F2676E}" type="datetimeFigureOut">
              <a:rPr lang="es-MX" smtClean="0"/>
              <a:pPr/>
              <a:t>12/09/2021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9C28-5467-4433-A751-AAD70B2C5FC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725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ltGray">
          <a:xfrm rot="5400000">
            <a:off x="5678992" y="2652879"/>
            <a:ext cx="6862555" cy="1556801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93801" y="609597"/>
            <a:ext cx="1217043" cy="446193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0576" y="609601"/>
            <a:ext cx="7482892" cy="532658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22397" y="5936191"/>
            <a:ext cx="2341007" cy="365125"/>
          </a:xfrm>
        </p:spPr>
        <p:txBody>
          <a:bodyPr/>
          <a:lstStyle/>
          <a:p>
            <a:fld id="{10721550-548D-4B1E-9995-989FB7F2676E}" type="datetimeFigureOut">
              <a:rPr lang="es-MX" smtClean="0"/>
              <a:pPr/>
              <a:t>12/09/2021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0577" y="5936192"/>
            <a:ext cx="5141885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5515" y="5432500"/>
            <a:ext cx="1308111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F4129C28-5467-4433-A751-AAD70B2C5FC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990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>
          <a:xfrm>
            <a:off x="0" y="260648"/>
            <a:ext cx="10424921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741" y="476672"/>
            <a:ext cx="7847202" cy="1008930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25" y="2060848"/>
            <a:ext cx="7836796" cy="359931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1550-548D-4B1E-9995-989FB7F2676E}" type="datetimeFigureOut">
              <a:rPr lang="es-MX" smtClean="0"/>
              <a:pPr/>
              <a:t>12/09/2021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6653" y="404664"/>
            <a:ext cx="1317256" cy="1090789"/>
          </a:xfrm>
        </p:spPr>
        <p:txBody>
          <a:bodyPr/>
          <a:lstStyle/>
          <a:p>
            <a:fld id="{F4129C28-5467-4433-A751-AAD70B2C5FC3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34698" y="260648"/>
            <a:ext cx="114574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2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2728434"/>
            <a:ext cx="10424921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924" y="2869895"/>
            <a:ext cx="783880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4924" y="4232175"/>
            <a:ext cx="783880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05472" y="5936191"/>
            <a:ext cx="2341007" cy="365125"/>
          </a:xfrm>
        </p:spPr>
        <p:txBody>
          <a:bodyPr/>
          <a:lstStyle/>
          <a:p>
            <a:fld id="{10721550-548D-4B1E-9995-989FB7F2676E}" type="datetimeFigureOut">
              <a:rPr lang="es-MX" smtClean="0"/>
              <a:pPr/>
              <a:t>12/09/2021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6929" y="5936192"/>
            <a:ext cx="5501119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39427" y="2869899"/>
            <a:ext cx="1308337" cy="1090789"/>
          </a:xfrm>
        </p:spPr>
        <p:txBody>
          <a:bodyPr/>
          <a:lstStyle/>
          <a:p>
            <a:fld id="{F4129C28-5467-4433-A751-AAD70B2C5FC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61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" y="609603"/>
            <a:ext cx="10424921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929" y="753228"/>
            <a:ext cx="7836797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929" y="2336873"/>
            <a:ext cx="3820776" cy="359931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0944" y="2336873"/>
            <a:ext cx="3822781" cy="359931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1550-548D-4B1E-9995-989FB7F2676E}" type="datetimeFigureOut">
              <a:rPr lang="es-MX" smtClean="0"/>
              <a:pPr/>
              <a:t>12/09/2021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9C28-5467-4433-A751-AAD70B2C5FC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29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" y="609603"/>
            <a:ext cx="10424921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924" y="753233"/>
            <a:ext cx="7847202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5889" y="2336877"/>
            <a:ext cx="357862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923" y="3030012"/>
            <a:ext cx="3831183" cy="290617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2997" y="2336873"/>
            <a:ext cx="3579129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0945" y="3030012"/>
            <a:ext cx="3831182" cy="290617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1550-548D-4B1E-9995-989FB7F2676E}" type="datetimeFigureOut">
              <a:rPr lang="es-MX" smtClean="0"/>
              <a:pPr/>
              <a:t>12/09/2021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9C28-5467-4433-A751-AAD70B2C5FC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070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" y="609603"/>
            <a:ext cx="10424921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1550-548D-4B1E-9995-989FB7F2676E}" type="datetimeFigureOut">
              <a:rPr lang="es-MX" smtClean="0"/>
              <a:pPr/>
              <a:t>12/09/2021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9C28-5467-4433-A751-AAD70B2C5FC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359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8781014" y="1973262"/>
            <a:ext cx="164390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773678" y="609600"/>
            <a:ext cx="163079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1550-548D-4B1E-9995-989FB7F2676E}" type="datetimeFigureOut">
              <a:rPr lang="es-MX" smtClean="0"/>
              <a:pPr/>
              <a:t>12/09/2021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9C28-5467-4433-A751-AAD70B2C5FC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987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" y="609603"/>
            <a:ext cx="10424921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924" y="753227"/>
            <a:ext cx="7847202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8834" y="2336877"/>
            <a:ext cx="4453294" cy="359931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6929" y="2336876"/>
            <a:ext cx="3181693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1550-548D-4B1E-9995-989FB7F2676E}" type="datetimeFigureOut">
              <a:rPr lang="es-MX" smtClean="0"/>
              <a:pPr/>
              <a:t>12/09/2021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9C28-5467-4433-A751-AAD70B2C5FC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646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" y="609603"/>
            <a:ext cx="10424921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924" y="753228"/>
            <a:ext cx="7847202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94932" y="2336874"/>
            <a:ext cx="4457195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4924" y="2336877"/>
            <a:ext cx="3184251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1550-548D-4B1E-9995-989FB7F2676E}" type="datetimeFigureOut">
              <a:rPr lang="es-MX" smtClean="0"/>
              <a:pPr/>
              <a:t>12/09/2021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9C28-5467-4433-A751-AAD70B2C5FC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011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0404475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924" y="753228"/>
            <a:ext cx="7847202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929" y="2336873"/>
            <a:ext cx="78367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07828" y="5936191"/>
            <a:ext cx="2341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21550-548D-4B1E-9995-989FB7F2676E}" type="datetimeFigureOut">
              <a:rPr lang="es-MX" smtClean="0"/>
              <a:pPr/>
              <a:t>12/09/2021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6929" y="5936192"/>
            <a:ext cx="5501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0508" y="753231"/>
            <a:ext cx="1317256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9C28-5467-4433-A751-AAD70B2C5FC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39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v.mx/meifingles/experiencias-educativas/ingles-1/glosario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865" b="7866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39" r="5603" b="20820"/>
          <a:stretch/>
        </p:blipFill>
        <p:spPr>
          <a:xfrm>
            <a:off x="52949" y="116632"/>
            <a:ext cx="1380320" cy="112474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49709" y="2708920"/>
            <a:ext cx="7056784" cy="1008112"/>
          </a:xfrm>
        </p:spPr>
        <p:txBody>
          <a:bodyPr>
            <a:normAutofit/>
          </a:bodyPr>
          <a:lstStyle/>
          <a:p>
            <a:pPr algn="l"/>
            <a:r>
              <a:rPr lang="es-MX" sz="2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Tema 3. Locations </a:t>
            </a:r>
            <a:endParaRPr lang="es-MX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7434485" y="3212976"/>
            <a:ext cx="2520280" cy="1117687"/>
          </a:xfrm>
        </p:spPr>
        <p:txBody>
          <a:bodyPr>
            <a:noAutofit/>
          </a:bodyPr>
          <a:lstStyle/>
          <a:p>
            <a:r>
              <a:rPr lang="es-MX" sz="2800" dirty="0">
                <a:solidFill>
                  <a:schemeClr val="bg1"/>
                </a:solidFill>
              </a:rPr>
              <a:t>Lengua I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794524" y="309672"/>
            <a:ext cx="2061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/>
              <a:t>Autoacceso</a:t>
            </a:r>
            <a:r>
              <a:rPr lang="es-MX" sz="1200" dirty="0"/>
              <a:t>-USBI</a:t>
            </a:r>
          </a:p>
          <a:p>
            <a:r>
              <a:rPr lang="es-MX" sz="1200" dirty="0"/>
              <a:t>Veracruz</a:t>
            </a:r>
          </a:p>
        </p:txBody>
      </p:sp>
    </p:spTree>
    <p:extLst>
      <p:ext uri="{BB962C8B-B14F-4D97-AF65-F5344CB8AC3E}">
        <p14:creationId xmlns:p14="http://schemas.microsoft.com/office/powerpoint/2010/main" val="81338494"/>
      </p:ext>
    </p:extLst>
  </p:cSld>
  <p:clrMapOvr>
    <a:masterClrMapping/>
  </p:clrMapOvr>
  <p:transition spd="slow">
    <p:cover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41797" y="476672"/>
            <a:ext cx="5184576" cy="1008930"/>
          </a:xfrm>
        </p:spPr>
        <p:txBody>
          <a:bodyPr/>
          <a:lstStyle/>
          <a:p>
            <a:r>
              <a:rPr lang="es-MX" dirty="0"/>
              <a:t>Tema 3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802637" y="548680"/>
            <a:ext cx="1601838" cy="72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Lengua 1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b="4643"/>
          <a:stretch>
            <a:fillRect/>
          </a:stretch>
        </p:blipFill>
        <p:spPr bwMode="auto">
          <a:xfrm>
            <a:off x="2915643" y="0"/>
            <a:ext cx="74888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233685" y="1988840"/>
            <a:ext cx="235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Study the vocabulary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13805" y="476672"/>
            <a:ext cx="5184576" cy="1008930"/>
          </a:xfrm>
        </p:spPr>
        <p:txBody>
          <a:bodyPr/>
          <a:lstStyle/>
          <a:p>
            <a:r>
              <a:rPr lang="es-MX" dirty="0"/>
              <a:t>Tema 3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802637" y="548680"/>
            <a:ext cx="1601838" cy="72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Lengua I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593725" y="2060848"/>
            <a:ext cx="4608512" cy="35993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Excuse me… </a:t>
            </a:r>
          </a:p>
          <a:p>
            <a:r>
              <a:rPr lang="en-US" dirty="0"/>
              <a:t>Where’s the …? </a:t>
            </a:r>
          </a:p>
          <a:p>
            <a:r>
              <a:rPr lang="en-US" dirty="0"/>
              <a:t>Where are the …? </a:t>
            </a:r>
          </a:p>
          <a:p>
            <a:r>
              <a:rPr lang="en-US" dirty="0"/>
              <a:t>Is there a …? </a:t>
            </a:r>
          </a:p>
          <a:p>
            <a:r>
              <a:rPr lang="en-US" dirty="0"/>
              <a:t>Are there any …? </a:t>
            </a:r>
          </a:p>
          <a:p>
            <a:r>
              <a:rPr lang="en-US" dirty="0"/>
              <a:t>There is a … / There are… </a:t>
            </a:r>
          </a:p>
          <a:p>
            <a:r>
              <a:rPr lang="en-US" dirty="0"/>
              <a:t>Yes, there is one on … </a:t>
            </a:r>
          </a:p>
          <a:p>
            <a:r>
              <a:rPr lang="en-US" dirty="0"/>
              <a:t>It’s about … minutes from …</a:t>
            </a:r>
            <a:endParaRPr lang="es-MX" dirty="0"/>
          </a:p>
        </p:txBody>
      </p:sp>
      <p:sp>
        <p:nvSpPr>
          <p:cNvPr id="7" name="5 Marcador de contenido"/>
          <p:cNvSpPr txBox="1">
            <a:spLocks/>
          </p:cNvSpPr>
          <p:nvPr/>
        </p:nvSpPr>
        <p:spPr>
          <a:xfrm>
            <a:off x="5058221" y="1988840"/>
            <a:ext cx="4824536" cy="3599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How do you go to school / work?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on foot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by car/ taxi/ bus I take a bus / a taxi.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 walk to school.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 ride my bike to school.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 drive to work.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Thanks a lot!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 problem!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That’s right.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Is it on …?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Yes, that’s right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228600" algn="ctr" rotWithShape="0">
                  <a:prstClr val="black">
                    <a:alpha val="53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E3C9500F-635A-4A57-86CB-B1582D97ECD8}"/>
              </a:ext>
            </a:extLst>
          </p:cNvPr>
          <p:cNvSpPr/>
          <p:nvPr/>
        </p:nvSpPr>
        <p:spPr>
          <a:xfrm>
            <a:off x="1549871" y="2543200"/>
            <a:ext cx="1008112" cy="1584176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</a:rPr>
              <a:t>City Hall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AED4416E-400A-4A97-8D27-4A9256CF5C7A}"/>
              </a:ext>
            </a:extLst>
          </p:cNvPr>
          <p:cNvSpPr/>
          <p:nvPr/>
        </p:nvSpPr>
        <p:spPr>
          <a:xfrm>
            <a:off x="436186" y="2543200"/>
            <a:ext cx="1008112" cy="1584176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drugstore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dirty="0"/>
              <a:t>in Veracruz?</a:t>
            </a:r>
            <a:endParaRPr lang="es-MX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91603B2-DBEF-4A1B-8AF4-6B0FD2E4C4BC}"/>
              </a:ext>
            </a:extLst>
          </p:cNvPr>
          <p:cNvSpPr/>
          <p:nvPr/>
        </p:nvSpPr>
        <p:spPr>
          <a:xfrm>
            <a:off x="1553909" y="2543200"/>
            <a:ext cx="100811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/>
              <a:t>The </a:t>
            </a:r>
            <a:r>
              <a:rPr lang="en-US" sz="800" dirty="0"/>
              <a:t>administration</a:t>
            </a:r>
            <a:r>
              <a:rPr lang="en-US" sz="1050" dirty="0"/>
              <a:t> building of a city government</a:t>
            </a:r>
            <a:endParaRPr lang="es-MX" sz="1050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A2842DA-23AE-4FAE-8472-F5676E4EFAF0}"/>
              </a:ext>
            </a:extLst>
          </p:cNvPr>
          <p:cNvSpPr/>
          <p:nvPr/>
        </p:nvSpPr>
        <p:spPr>
          <a:xfrm>
            <a:off x="426296" y="2543200"/>
            <a:ext cx="100811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Place where I can buy medicine. </a:t>
            </a:r>
            <a:endParaRPr lang="es-MX" sz="1000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EFF860DD-CDAE-4D6A-AC75-1D344CB3CABC}"/>
              </a:ext>
            </a:extLst>
          </p:cNvPr>
          <p:cNvSpPr/>
          <p:nvPr/>
        </p:nvSpPr>
        <p:spPr>
          <a:xfrm>
            <a:off x="2648067" y="2580020"/>
            <a:ext cx="1008112" cy="1584176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err="1">
                <a:solidFill>
                  <a:schemeClr val="tx1"/>
                </a:solidFill>
              </a:rPr>
              <a:t>It’s</a:t>
            </a:r>
            <a:r>
              <a:rPr lang="es-MX" sz="1400" b="1" dirty="0">
                <a:solidFill>
                  <a:schemeClr val="tx1"/>
                </a:solidFill>
              </a:rPr>
              <a:t> </a:t>
            </a:r>
            <a:r>
              <a:rPr lang="es-MX" sz="1400" b="1" dirty="0" err="1">
                <a:solidFill>
                  <a:schemeClr val="tx1"/>
                </a:solidFill>
              </a:rPr>
              <a:t>on</a:t>
            </a:r>
            <a:r>
              <a:rPr lang="es-MX" sz="1400" b="1" dirty="0">
                <a:solidFill>
                  <a:schemeClr val="tx1"/>
                </a:solidFill>
              </a:rPr>
              <a:t> </a:t>
            </a:r>
            <a:r>
              <a:rPr lang="es-MX" sz="1400" b="1" dirty="0" err="1">
                <a:solidFill>
                  <a:schemeClr val="tx1"/>
                </a:solidFill>
              </a:rPr>
              <a:t>the</a:t>
            </a:r>
            <a:r>
              <a:rPr lang="es-MX" sz="1400" b="1" dirty="0">
                <a:solidFill>
                  <a:schemeClr val="tx1"/>
                </a:solidFill>
              </a:rPr>
              <a:t> </a:t>
            </a:r>
            <a:r>
              <a:rPr lang="es-MX" sz="1400" b="1" dirty="0" err="1">
                <a:solidFill>
                  <a:schemeClr val="tx1"/>
                </a:solidFill>
              </a:rPr>
              <a:t>left</a:t>
            </a:r>
            <a:endParaRPr lang="es-MX" sz="1400" b="1" dirty="0">
              <a:solidFill>
                <a:schemeClr val="tx1"/>
              </a:solidFill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07C6C604-6590-4AB8-8FBF-6F20E550761C}"/>
              </a:ext>
            </a:extLst>
          </p:cNvPr>
          <p:cNvSpPr/>
          <p:nvPr/>
        </p:nvSpPr>
        <p:spPr>
          <a:xfrm>
            <a:off x="3733679" y="2529354"/>
            <a:ext cx="1008112" cy="1584176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err="1">
                <a:solidFill>
                  <a:schemeClr val="tx1"/>
                </a:solidFill>
              </a:rPr>
              <a:t>stadium</a:t>
            </a:r>
            <a:endParaRPr lang="es-MX" sz="1400" b="1" dirty="0">
              <a:solidFill>
                <a:schemeClr val="tx1"/>
              </a:solidFill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0F01FAF9-7147-4005-8BD0-41D6BD3FA92F}"/>
              </a:ext>
            </a:extLst>
          </p:cNvPr>
          <p:cNvSpPr/>
          <p:nvPr/>
        </p:nvSpPr>
        <p:spPr>
          <a:xfrm>
            <a:off x="4792587" y="2543200"/>
            <a:ext cx="1008112" cy="1584176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/>
              <a:t>e the </a:t>
            </a:r>
            <a:r>
              <a:rPr lang="en-US" sz="1400" dirty="0">
                <a:solidFill>
                  <a:schemeClr val="tx1"/>
                </a:solidFill>
              </a:rPr>
              <a:t>How do I get to the Post office? </a:t>
            </a:r>
            <a:r>
              <a:rPr lang="en-US" sz="1400" dirty="0"/>
              <a:t>post office?</a:t>
            </a:r>
            <a:endParaRPr lang="es-MX" sz="1400" b="1" dirty="0">
              <a:solidFill>
                <a:schemeClr val="tx1"/>
              </a:solidFill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EDA2952B-443E-4B10-AFFC-59383914BB34}"/>
              </a:ext>
            </a:extLst>
          </p:cNvPr>
          <p:cNvSpPr/>
          <p:nvPr/>
        </p:nvSpPr>
        <p:spPr>
          <a:xfrm>
            <a:off x="5864847" y="2551058"/>
            <a:ext cx="1008112" cy="1584176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err="1">
                <a:solidFill>
                  <a:schemeClr val="tx1"/>
                </a:solidFill>
              </a:rPr>
              <a:t>Walk</a:t>
            </a:r>
            <a:r>
              <a:rPr lang="es-MX" sz="1400" b="1" dirty="0">
                <a:solidFill>
                  <a:schemeClr val="tx1"/>
                </a:solidFill>
              </a:rPr>
              <a:t> up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EAC48F7-D32E-4685-8E56-C7CA94BD49DC}"/>
              </a:ext>
            </a:extLst>
          </p:cNvPr>
          <p:cNvSpPr/>
          <p:nvPr/>
        </p:nvSpPr>
        <p:spPr>
          <a:xfrm>
            <a:off x="2645538" y="2543200"/>
            <a:ext cx="100811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Opposite of: </a:t>
            </a:r>
          </a:p>
          <a:p>
            <a:r>
              <a:rPr lang="en-US" sz="1100" b="1" i="1" dirty="0"/>
              <a:t>It's on the right</a:t>
            </a:r>
            <a:endParaRPr lang="es-MX" sz="1100" b="1" i="1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B967AB3-4492-4B8E-9054-7E777A354E83}"/>
              </a:ext>
            </a:extLst>
          </p:cNvPr>
          <p:cNvSpPr/>
          <p:nvPr/>
        </p:nvSpPr>
        <p:spPr>
          <a:xfrm>
            <a:off x="3720327" y="2551058"/>
            <a:ext cx="100811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A sports arena with tiered seats for spectators</a:t>
            </a:r>
            <a:endParaRPr lang="es-MX" sz="1200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34AB4A85-4879-41F0-8669-71F6673E7BC5}"/>
              </a:ext>
            </a:extLst>
          </p:cNvPr>
          <p:cNvSpPr/>
          <p:nvPr/>
        </p:nvSpPr>
        <p:spPr>
          <a:xfrm>
            <a:off x="4796276" y="2572462"/>
            <a:ext cx="100811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Complete:</a:t>
            </a:r>
          </a:p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r>
              <a:rPr lang="en-US" sz="1000" dirty="0"/>
              <a:t> How _____ I ______ to the post office?</a:t>
            </a:r>
            <a:endParaRPr lang="es-MX" sz="1000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A0DBE017-C612-44D0-870C-8293423CB505}"/>
              </a:ext>
            </a:extLst>
          </p:cNvPr>
          <p:cNvSpPr/>
          <p:nvPr/>
        </p:nvSpPr>
        <p:spPr>
          <a:xfrm>
            <a:off x="5882321" y="2572462"/>
            <a:ext cx="100811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err="1"/>
              <a:t>Synonym</a:t>
            </a:r>
            <a:r>
              <a:rPr lang="es-MX" sz="1200" dirty="0"/>
              <a:t> </a:t>
            </a:r>
            <a:r>
              <a:rPr lang="es-MX" sz="1200" dirty="0" err="1"/>
              <a:t>of</a:t>
            </a:r>
            <a:r>
              <a:rPr lang="es-MX" sz="1200" dirty="0"/>
              <a:t> </a:t>
            </a:r>
          </a:p>
          <a:p>
            <a:pPr algn="ctr"/>
            <a:r>
              <a:rPr lang="es-MX" sz="1200" b="1" dirty="0" err="1"/>
              <a:t>Walk</a:t>
            </a:r>
            <a:r>
              <a:rPr lang="es-MX" sz="1200" b="1" dirty="0"/>
              <a:t> up 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05560BD0-9D6B-4D45-B01E-505006BA9F8F}"/>
              </a:ext>
            </a:extLst>
          </p:cNvPr>
          <p:cNvSpPr/>
          <p:nvPr/>
        </p:nvSpPr>
        <p:spPr>
          <a:xfrm>
            <a:off x="6992273" y="2580020"/>
            <a:ext cx="1008112" cy="1584176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downtown</a:t>
            </a:r>
            <a:r>
              <a:rPr lang="en-US" sz="1400" dirty="0"/>
              <a:t> of a city:</a:t>
            </a:r>
            <a:endParaRPr lang="es-MX" sz="1400" b="1" dirty="0">
              <a:solidFill>
                <a:schemeClr val="tx1"/>
              </a:solidFill>
            </a:endParaRP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1BB29D37-6522-4E93-88BE-0ABA68DA8B25}"/>
              </a:ext>
            </a:extLst>
          </p:cNvPr>
          <p:cNvSpPr/>
          <p:nvPr/>
        </p:nvSpPr>
        <p:spPr>
          <a:xfrm>
            <a:off x="8071885" y="2551058"/>
            <a:ext cx="1008112" cy="1584176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It’s on Juan Pablo II Ave.</a:t>
            </a:r>
            <a:endParaRPr lang="es-MX" sz="1400" b="1" dirty="0">
              <a:solidFill>
                <a:schemeClr val="tx1"/>
              </a:solidFill>
            </a:endParaRP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93E03629-9EE1-4373-A44F-88BE819819BA}"/>
              </a:ext>
            </a:extLst>
          </p:cNvPr>
          <p:cNvSpPr/>
          <p:nvPr/>
        </p:nvSpPr>
        <p:spPr>
          <a:xfrm>
            <a:off x="1580653" y="4317051"/>
            <a:ext cx="1008112" cy="1584176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Going      </a:t>
            </a:r>
            <a:r>
              <a:rPr lang="en-US" sz="1400" b="1" dirty="0">
                <a:solidFill>
                  <a:schemeClr val="tx1"/>
                </a:solidFill>
              </a:rPr>
              <a:t>EXIT</a:t>
            </a:r>
            <a:r>
              <a:rPr lang="en-US" sz="1400" dirty="0"/>
              <a:t> way. To leave</a:t>
            </a:r>
            <a:endParaRPr lang="es-MX" sz="1400" b="1" dirty="0">
              <a:solidFill>
                <a:schemeClr val="tx1"/>
              </a:solidFill>
            </a:endParaRP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7C4DEA6B-95B3-427D-84BA-8A5BF1B66593}"/>
              </a:ext>
            </a:extLst>
          </p:cNvPr>
          <p:cNvSpPr/>
          <p:nvPr/>
        </p:nvSpPr>
        <p:spPr>
          <a:xfrm>
            <a:off x="424345" y="4291281"/>
            <a:ext cx="1008112" cy="1584176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You can’t miss it</a:t>
            </a: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D1F37FC6-A46C-42B9-9B6E-10CAB0DD5A6D}"/>
              </a:ext>
            </a:extLst>
          </p:cNvPr>
          <p:cNvSpPr/>
          <p:nvPr/>
        </p:nvSpPr>
        <p:spPr>
          <a:xfrm>
            <a:off x="6968366" y="2564722"/>
            <a:ext cx="100811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The main business section of a city</a:t>
            </a:r>
            <a:endParaRPr lang="es-MX" sz="1400" dirty="0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20AA73A5-36D8-4BFA-B6E7-F055AD294C64}"/>
              </a:ext>
            </a:extLst>
          </p:cNvPr>
          <p:cNvSpPr/>
          <p:nvPr/>
        </p:nvSpPr>
        <p:spPr>
          <a:xfrm>
            <a:off x="8061759" y="2564722"/>
            <a:ext cx="100811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Where is the </a:t>
            </a:r>
          </a:p>
          <a:p>
            <a:r>
              <a:rPr lang="en-US" sz="1100" dirty="0"/>
              <a:t>Self-access USBI in Veracruz?</a:t>
            </a:r>
            <a:endParaRPr lang="es-MX" sz="1100" dirty="0"/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5E98FEE7-8D4D-4A93-9928-BFA0F1A5493A}"/>
              </a:ext>
            </a:extLst>
          </p:cNvPr>
          <p:cNvSpPr/>
          <p:nvPr/>
        </p:nvSpPr>
        <p:spPr>
          <a:xfrm>
            <a:off x="2662426" y="4284294"/>
            <a:ext cx="1008112" cy="1584176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To miss </a:t>
            </a:r>
            <a:r>
              <a:rPr lang="en-US" sz="1400" dirty="0"/>
              <a:t>catch</a:t>
            </a:r>
            <a:endParaRPr lang="es-MX" sz="1400" b="1" dirty="0">
              <a:solidFill>
                <a:schemeClr val="tx1"/>
              </a:solidFill>
            </a:endParaRP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BBD9519E-063C-4215-8302-1E969F7687CD}"/>
              </a:ext>
            </a:extLst>
          </p:cNvPr>
          <p:cNvSpPr/>
          <p:nvPr/>
        </p:nvSpPr>
        <p:spPr>
          <a:xfrm>
            <a:off x="424345" y="4308394"/>
            <a:ext cx="100811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With this </a:t>
            </a:r>
            <a:r>
              <a:rPr lang="en-US" sz="1100" b="1" dirty="0"/>
              <a:t>expression</a:t>
            </a:r>
            <a:r>
              <a:rPr lang="en-US" sz="1100" dirty="0"/>
              <a:t> you mean that the place you are looking for is there. </a:t>
            </a:r>
            <a:endParaRPr lang="es-MX" sz="1100" dirty="0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12FD63B0-6CC2-48A8-BD3B-25B860ED7B20}"/>
              </a:ext>
            </a:extLst>
          </p:cNvPr>
          <p:cNvSpPr/>
          <p:nvPr/>
        </p:nvSpPr>
        <p:spPr>
          <a:xfrm>
            <a:off x="1549871" y="4295529"/>
            <a:ext cx="100811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Word that means going out way. To leave</a:t>
            </a:r>
            <a:endParaRPr lang="es-MX" sz="1400" dirty="0"/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665B19BE-744C-4C45-B9B4-2CFDC97298B9}"/>
              </a:ext>
            </a:extLst>
          </p:cNvPr>
          <p:cNvSpPr/>
          <p:nvPr/>
        </p:nvSpPr>
        <p:spPr>
          <a:xfrm>
            <a:off x="3751992" y="4284294"/>
            <a:ext cx="1008112" cy="1584176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bridge</a:t>
            </a: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09CAA10F-EC58-45E9-9F08-849477EAB771}"/>
              </a:ext>
            </a:extLst>
          </p:cNvPr>
          <p:cNvSpPr/>
          <p:nvPr/>
        </p:nvSpPr>
        <p:spPr>
          <a:xfrm>
            <a:off x="2659961" y="4297098"/>
            <a:ext cx="100811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This verb means: to fail to meet or catch</a:t>
            </a:r>
            <a:endParaRPr lang="es-MX" sz="1200" dirty="0"/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CC02F01A-C94D-4A75-90AE-58F655CA2936}"/>
              </a:ext>
            </a:extLst>
          </p:cNvPr>
          <p:cNvSpPr/>
          <p:nvPr/>
        </p:nvSpPr>
        <p:spPr>
          <a:xfrm>
            <a:off x="4873558" y="4291281"/>
            <a:ext cx="1008112" cy="1584176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Traffic lights</a:t>
            </a:r>
            <a:endParaRPr lang="es-MX" sz="1400" b="1" dirty="0">
              <a:solidFill>
                <a:schemeClr val="tx1"/>
              </a:solidFill>
            </a:endParaRPr>
          </a:p>
        </p:txBody>
      </p: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CD7B4F0E-50CF-40DB-9180-CC5A71A50012}"/>
              </a:ext>
            </a:extLst>
          </p:cNvPr>
          <p:cNvSpPr/>
          <p:nvPr/>
        </p:nvSpPr>
        <p:spPr>
          <a:xfrm>
            <a:off x="5916137" y="4332349"/>
            <a:ext cx="1008112" cy="1584176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 </a:t>
            </a:r>
            <a:r>
              <a:rPr lang="en-US" sz="1400" b="1" dirty="0">
                <a:solidFill>
                  <a:schemeClr val="tx1"/>
                </a:solidFill>
              </a:rPr>
              <a:t>ZOO</a:t>
            </a:r>
            <a:endParaRPr lang="es-MX" sz="1400" b="1" dirty="0">
              <a:solidFill>
                <a:schemeClr val="tx1"/>
              </a:solidFill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CAF229DF-8E69-4D80-AAA1-8250C82AFD66}"/>
              </a:ext>
            </a:extLst>
          </p:cNvPr>
          <p:cNvSpPr/>
          <p:nvPr/>
        </p:nvSpPr>
        <p:spPr>
          <a:xfrm>
            <a:off x="3758133" y="4301064"/>
            <a:ext cx="100811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A structure that reaches across a river, road, etc., and provides a way of crossing</a:t>
            </a:r>
            <a:endParaRPr lang="es-MX" sz="1050" b="1" dirty="0"/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7F7B0137-098D-4013-8236-C035C23D58CD}"/>
              </a:ext>
            </a:extLst>
          </p:cNvPr>
          <p:cNvSpPr/>
          <p:nvPr/>
        </p:nvSpPr>
        <p:spPr>
          <a:xfrm>
            <a:off x="5938912" y="4302297"/>
            <a:ext cx="100811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A parklike Area in which live animals are kept in cages or large areas so that the public can view them.</a:t>
            </a:r>
            <a:endParaRPr lang="es-MX" sz="1000" dirty="0"/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71BD8D09-3384-406A-80C9-6FA424BC7897}"/>
              </a:ext>
            </a:extLst>
          </p:cNvPr>
          <p:cNvSpPr/>
          <p:nvPr/>
        </p:nvSpPr>
        <p:spPr>
          <a:xfrm>
            <a:off x="7054915" y="4301064"/>
            <a:ext cx="1008112" cy="1584176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until</a:t>
            </a: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EDC1F9B8-DD6A-4FEE-BF3B-6498A04152EC}"/>
              </a:ext>
            </a:extLst>
          </p:cNvPr>
          <p:cNvSpPr/>
          <p:nvPr/>
        </p:nvSpPr>
        <p:spPr>
          <a:xfrm>
            <a:off x="4838483" y="4317051"/>
            <a:ext cx="100811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A set of signal lights used to direct traffic at </a:t>
            </a:r>
            <a:r>
              <a:rPr lang="en-US" sz="900" dirty="0"/>
              <a:t>intersections</a:t>
            </a:r>
            <a:endParaRPr lang="es-MX" sz="900" dirty="0"/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A1424F14-A88D-4FC6-A0CE-56C8EC543680}"/>
              </a:ext>
            </a:extLst>
          </p:cNvPr>
          <p:cNvSpPr/>
          <p:nvPr/>
        </p:nvSpPr>
        <p:spPr>
          <a:xfrm>
            <a:off x="7067480" y="4307075"/>
            <a:ext cx="100811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Complete:</a:t>
            </a:r>
          </a:p>
          <a:p>
            <a:pPr algn="ctr"/>
            <a:endParaRPr lang="en-US" sz="1000" dirty="0"/>
          </a:p>
          <a:p>
            <a:r>
              <a:rPr lang="en-US" sz="1000" dirty="0"/>
              <a:t>Go straight ahead_____ you get to the bus stop. </a:t>
            </a:r>
            <a:endParaRPr lang="es-MX" sz="1000" dirty="0"/>
          </a:p>
        </p:txBody>
      </p:sp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id="{1129DFFF-3B39-475E-9E93-7ECB0714A6D7}"/>
              </a:ext>
            </a:extLst>
          </p:cNvPr>
          <p:cNvSpPr/>
          <p:nvPr/>
        </p:nvSpPr>
        <p:spPr>
          <a:xfrm>
            <a:off x="8152508" y="4287472"/>
            <a:ext cx="1083763" cy="1584176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</a:rPr>
              <a:t>Yes, there is/</a:t>
            </a:r>
          </a:p>
          <a:p>
            <a:r>
              <a:rPr lang="en-US" sz="1000" b="1" dirty="0">
                <a:solidFill>
                  <a:schemeClr val="tx1"/>
                </a:solidFill>
              </a:rPr>
              <a:t>No, There isn’t</a:t>
            </a:r>
            <a:endParaRPr lang="es-MX" sz="1000" b="1" dirty="0">
              <a:solidFill>
                <a:schemeClr val="tx1"/>
              </a:solidFill>
            </a:endParaRP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90E3785F-7204-48BD-9A70-2564D680B412}"/>
              </a:ext>
            </a:extLst>
          </p:cNvPr>
          <p:cNvSpPr/>
          <p:nvPr/>
        </p:nvSpPr>
        <p:spPr>
          <a:xfrm>
            <a:off x="8165073" y="4285458"/>
            <a:ext cx="100811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/>
              <a:t>Is there a drugstore near </a:t>
            </a:r>
            <a:r>
              <a:rPr lang="en-US" sz="1000" b="1" dirty="0"/>
              <a:t>here</a:t>
            </a:r>
            <a:r>
              <a:rPr lang="en-US" sz="1000" dirty="0"/>
              <a:t>?</a:t>
            </a:r>
            <a:endParaRPr lang="es-MX" sz="1000" dirty="0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151E090B-3901-43D0-9AE3-88018B8325AF}"/>
              </a:ext>
            </a:extLst>
          </p:cNvPr>
          <p:cNvSpPr txBox="1"/>
          <p:nvPr/>
        </p:nvSpPr>
        <p:spPr>
          <a:xfrm>
            <a:off x="1432457" y="1099192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see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answers</a:t>
            </a:r>
            <a:r>
              <a:rPr lang="es-MX" dirty="0"/>
              <a:t>:</a:t>
            </a:r>
          </a:p>
        </p:txBody>
      </p:sp>
      <p:sp>
        <p:nvSpPr>
          <p:cNvPr id="45" name="1 Título">
            <a:extLst>
              <a:ext uri="{FF2B5EF4-FFF2-40B4-BE49-F238E27FC236}">
                <a16:creationId xmlns:a16="http://schemas.microsoft.com/office/drawing/2014/main" id="{FADDCCC2-535A-4355-A382-597AFE6B4F84}"/>
              </a:ext>
            </a:extLst>
          </p:cNvPr>
          <p:cNvSpPr txBox="1">
            <a:spLocks/>
          </p:cNvSpPr>
          <p:nvPr/>
        </p:nvSpPr>
        <p:spPr>
          <a:xfrm>
            <a:off x="8802637" y="548680"/>
            <a:ext cx="1601838" cy="72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Lengua I</a:t>
            </a:r>
          </a:p>
        </p:txBody>
      </p:sp>
    </p:spTree>
    <p:extLst>
      <p:ext uri="{BB962C8B-B14F-4D97-AF65-F5344CB8AC3E}">
        <p14:creationId xmlns:p14="http://schemas.microsoft.com/office/powerpoint/2010/main" val="385195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7" grpId="0" animBg="1"/>
      <p:bldP spid="11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2" grpId="0" animBg="1"/>
      <p:bldP spid="33" grpId="0" animBg="1"/>
      <p:bldP spid="39" grpId="0" animBg="1"/>
      <p:bldP spid="34" grpId="0" animBg="1"/>
      <p:bldP spid="41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13805" y="476672"/>
            <a:ext cx="5184576" cy="1008930"/>
          </a:xfrm>
        </p:spPr>
        <p:txBody>
          <a:bodyPr/>
          <a:lstStyle/>
          <a:p>
            <a:r>
              <a:rPr lang="es-MX" dirty="0"/>
              <a:t>Tema 3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802637" y="548680"/>
            <a:ext cx="1601838" cy="72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Lengua I</a:t>
            </a: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D1411032-06B5-4BD4-918A-69ACD54AF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328488"/>
              </p:ext>
            </p:extLst>
          </p:nvPr>
        </p:nvGraphicFramePr>
        <p:xfrm>
          <a:off x="209990" y="2276872"/>
          <a:ext cx="4787668" cy="43862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87668">
                  <a:extLst>
                    <a:ext uri="{9D8B030D-6E8A-4147-A177-3AD203B41FA5}">
                      <a16:colId xmlns:a16="http://schemas.microsoft.com/office/drawing/2014/main" val="2077915941"/>
                    </a:ext>
                  </a:extLst>
                </a:gridCol>
              </a:tblGrid>
              <a:tr h="383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can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buy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medicine.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Drugstore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6" marR="62706" marT="0" marB="0"/>
                </a:tc>
                <a:extLst>
                  <a:ext uri="{0D108BD9-81ED-4DB2-BD59-A6C34878D82A}">
                    <a16:rowId xmlns:a16="http://schemas.microsoft.com/office/drawing/2014/main" val="3040373269"/>
                  </a:ext>
                </a:extLst>
              </a:tr>
              <a:tr h="383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sports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arena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tiered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seats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spectators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Stadium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6" marR="62706" marT="0" marB="0"/>
                </a:tc>
                <a:extLst>
                  <a:ext uri="{0D108BD9-81ED-4DB2-BD59-A6C34878D82A}">
                    <a16:rowId xmlns:a16="http://schemas.microsoft.com/office/drawing/2014/main" val="1179417261"/>
                  </a:ext>
                </a:extLst>
              </a:tr>
              <a:tr h="383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Synonym of Walk up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Go up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6" marR="62706" marT="0" marB="0"/>
                </a:tc>
                <a:extLst>
                  <a:ext uri="{0D108BD9-81ED-4DB2-BD59-A6C34878D82A}">
                    <a16:rowId xmlns:a16="http://schemas.microsoft.com/office/drawing/2014/main" val="1404624632"/>
                  </a:ext>
                </a:extLst>
              </a:tr>
              <a:tr h="383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set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signal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lights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traffic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intersections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traffic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light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6" marR="62706" marT="0" marB="0"/>
                </a:tc>
                <a:extLst>
                  <a:ext uri="{0D108BD9-81ED-4DB2-BD59-A6C34878D82A}">
                    <a16:rowId xmlns:a16="http://schemas.microsoft.com/office/drawing/2014/main" val="3189481102"/>
                  </a:ext>
                </a:extLst>
              </a:tr>
              <a:tr h="530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parklike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which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animals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kept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cages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closed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-off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areas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that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can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view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Zoo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2706" marR="62706" marT="0" marB="0"/>
                </a:tc>
                <a:extLst>
                  <a:ext uri="{0D108BD9-81ED-4DB2-BD59-A6C34878D82A}">
                    <a16:rowId xmlns:a16="http://schemas.microsoft.com/office/drawing/2014/main" val="2625170005"/>
                  </a:ext>
                </a:extLst>
              </a:tr>
              <a:tr h="383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administration building of a city government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Hall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6" marR="62706" marT="0" marB="0"/>
                </a:tc>
                <a:extLst>
                  <a:ext uri="{0D108BD9-81ED-4DB2-BD59-A6C34878D82A}">
                    <a16:rowId xmlns:a16="http://schemas.microsoft.com/office/drawing/2014/main" val="335430003"/>
                  </a:ext>
                </a:extLst>
              </a:tr>
              <a:tr h="383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Complete:      Turn____________.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Turn right/turn left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6" marR="62706" marT="0" marB="0"/>
                </a:tc>
                <a:extLst>
                  <a:ext uri="{0D108BD9-81ED-4DB2-BD59-A6C34878D82A}">
                    <a16:rowId xmlns:a16="http://schemas.microsoft.com/office/drawing/2014/main" val="748026871"/>
                  </a:ext>
                </a:extLst>
              </a:tr>
              <a:tr h="383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structure that reaches across a river, road, etc., and provides a way of crossing.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Bridge</a:t>
                      </a:r>
                      <a:endParaRPr lang="es-MX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6" marR="62706" marT="0" marB="0"/>
                </a:tc>
                <a:extLst>
                  <a:ext uri="{0D108BD9-81ED-4DB2-BD59-A6C34878D82A}">
                    <a16:rowId xmlns:a16="http://schemas.microsoft.com/office/drawing/2014/main" val="2028471362"/>
                  </a:ext>
                </a:extLst>
              </a:tr>
              <a:tr h="383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business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</a:t>
                      </a:r>
                      <a:r>
                        <a:rPr lang="es-MX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Downtown</a:t>
                      </a:r>
                      <a:endParaRPr lang="es-MX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706" marR="62706" marT="0" marB="0"/>
                </a:tc>
                <a:extLst>
                  <a:ext uri="{0D108BD9-81ED-4DB2-BD59-A6C34878D82A}">
                    <a16:rowId xmlns:a16="http://schemas.microsoft.com/office/drawing/2014/main" val="2515409952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8A9566FA-C2E7-41FF-9020-A7BDCFAD3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735557"/>
              </p:ext>
            </p:extLst>
          </p:nvPr>
        </p:nvGraphicFramePr>
        <p:xfrm>
          <a:off x="5328330" y="2274078"/>
          <a:ext cx="4865306" cy="4421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65306">
                  <a:extLst>
                    <a:ext uri="{9D8B030D-6E8A-4147-A177-3AD203B41FA5}">
                      <a16:colId xmlns:a16="http://schemas.microsoft.com/office/drawing/2014/main" val="1370607330"/>
                    </a:ext>
                  </a:extLst>
                </a:gridCol>
              </a:tblGrid>
              <a:tr h="435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 err="1">
                          <a:effectLst/>
                        </a:rPr>
                        <a:t>Going</a:t>
                      </a:r>
                      <a:r>
                        <a:rPr lang="es-MX" sz="1100" dirty="0">
                          <a:effectLst/>
                        </a:rPr>
                        <a:t> </a:t>
                      </a:r>
                      <a:r>
                        <a:rPr lang="es-MX" sz="1100" dirty="0" err="1">
                          <a:effectLst/>
                        </a:rPr>
                        <a:t>out</a:t>
                      </a:r>
                      <a:r>
                        <a:rPr lang="es-MX" sz="1100" dirty="0">
                          <a:effectLst/>
                        </a:rPr>
                        <a:t> </a:t>
                      </a:r>
                      <a:r>
                        <a:rPr lang="es-MX" sz="1100" dirty="0" err="1">
                          <a:effectLst/>
                        </a:rPr>
                        <a:t>way</a:t>
                      </a:r>
                      <a:r>
                        <a:rPr lang="es-MX" sz="1100" dirty="0">
                          <a:effectLst/>
                        </a:rPr>
                        <a:t>. </a:t>
                      </a:r>
                      <a:r>
                        <a:rPr lang="es-MX" sz="1100" dirty="0" err="1">
                          <a:effectLst/>
                        </a:rPr>
                        <a:t>To</a:t>
                      </a:r>
                      <a:r>
                        <a:rPr lang="es-MX" sz="1100" dirty="0">
                          <a:effectLst/>
                        </a:rPr>
                        <a:t> </a:t>
                      </a:r>
                      <a:r>
                        <a:rPr lang="es-MX" sz="1100" dirty="0" err="1">
                          <a:effectLst/>
                        </a:rPr>
                        <a:t>leave</a:t>
                      </a:r>
                      <a:endParaRPr lang="es-MX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 err="1">
                          <a:effectLst/>
                        </a:rPr>
                        <a:t>exit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8" marR="62668" marT="0" marB="0"/>
                </a:tc>
                <a:extLst>
                  <a:ext uri="{0D108BD9-81ED-4DB2-BD59-A6C34878D82A}">
                    <a16:rowId xmlns:a16="http://schemas.microsoft.com/office/drawing/2014/main" val="516186818"/>
                  </a:ext>
                </a:extLst>
              </a:tr>
              <a:tr h="435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</a:rPr>
                        <a:t>This preposition means in the space separating.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</a:rPr>
                        <a:t>between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8" marR="62668" marT="0" marB="0"/>
                </a:tc>
                <a:extLst>
                  <a:ext uri="{0D108BD9-81ED-4DB2-BD59-A6C34878D82A}">
                    <a16:rowId xmlns:a16="http://schemas.microsoft.com/office/drawing/2014/main" val="2146293302"/>
                  </a:ext>
                </a:extLst>
              </a:tr>
              <a:tr h="435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</a:rPr>
                        <a:t>This preposition means close to or near to another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</a:rPr>
                        <a:t>next to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8" marR="62668" marT="0" marB="0"/>
                </a:tc>
                <a:extLst>
                  <a:ext uri="{0D108BD9-81ED-4DB2-BD59-A6C34878D82A}">
                    <a16:rowId xmlns:a16="http://schemas.microsoft.com/office/drawing/2014/main" val="88483123"/>
                  </a:ext>
                </a:extLst>
              </a:tr>
              <a:tr h="435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 err="1">
                          <a:effectLst/>
                        </a:rPr>
                        <a:t>This</a:t>
                      </a:r>
                      <a:r>
                        <a:rPr lang="es-MX" sz="1100" dirty="0">
                          <a:effectLst/>
                        </a:rPr>
                        <a:t> </a:t>
                      </a:r>
                      <a:r>
                        <a:rPr lang="es-MX" sz="1100" dirty="0" err="1">
                          <a:effectLst/>
                        </a:rPr>
                        <a:t>preposition</a:t>
                      </a:r>
                      <a:r>
                        <a:rPr lang="es-MX" sz="1100" dirty="0">
                          <a:effectLst/>
                        </a:rPr>
                        <a:t> </a:t>
                      </a:r>
                      <a:r>
                        <a:rPr lang="es-MX" sz="1100" dirty="0" err="1">
                          <a:effectLst/>
                        </a:rPr>
                        <a:t>means</a:t>
                      </a:r>
                      <a:r>
                        <a:rPr lang="es-MX" sz="1100" dirty="0">
                          <a:effectLst/>
                        </a:rPr>
                        <a:t>: </a:t>
                      </a:r>
                      <a:r>
                        <a:rPr lang="es-MX" sz="1100" dirty="0" err="1">
                          <a:effectLst/>
                        </a:rPr>
                        <a:t>below</a:t>
                      </a:r>
                      <a:r>
                        <a:rPr lang="es-MX" sz="1100" dirty="0">
                          <a:effectLst/>
                        </a:rPr>
                        <a:t> </a:t>
                      </a:r>
                      <a:r>
                        <a:rPr lang="es-MX" sz="1100" dirty="0" err="1">
                          <a:effectLst/>
                        </a:rPr>
                        <a:t>the</a:t>
                      </a:r>
                      <a:r>
                        <a:rPr lang="es-MX" sz="1100" dirty="0">
                          <a:effectLst/>
                        </a:rPr>
                        <a:t> </a:t>
                      </a:r>
                      <a:r>
                        <a:rPr lang="es-MX" sz="1100" dirty="0" err="1">
                          <a:effectLst/>
                        </a:rPr>
                        <a:t>surface</a:t>
                      </a:r>
                      <a:r>
                        <a:rPr lang="es-MX" sz="1100" dirty="0">
                          <a:effectLst/>
                        </a:rPr>
                        <a:t> </a:t>
                      </a:r>
                      <a:r>
                        <a:rPr lang="es-MX" sz="1100" dirty="0" err="1">
                          <a:effectLst/>
                        </a:rPr>
                        <a:t>of</a:t>
                      </a:r>
                      <a:endParaRPr lang="es-MX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 err="1">
                          <a:effectLst/>
                        </a:rPr>
                        <a:t>under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8" marR="62668" marT="0" marB="0"/>
                </a:tc>
                <a:extLst>
                  <a:ext uri="{0D108BD9-81ED-4DB2-BD59-A6C34878D82A}">
                    <a16:rowId xmlns:a16="http://schemas.microsoft.com/office/drawing/2014/main" val="2206359660"/>
                  </a:ext>
                </a:extLst>
              </a:tr>
              <a:tr h="435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</a:rPr>
                        <a:t>This verb means:  to fail to meet, catch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</a:rPr>
                        <a:t>To miss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8" marR="62668" marT="0" marB="0"/>
                </a:tc>
                <a:extLst>
                  <a:ext uri="{0D108BD9-81ED-4DB2-BD59-A6C34878D82A}">
                    <a16:rowId xmlns:a16="http://schemas.microsoft.com/office/drawing/2014/main" val="785572990"/>
                  </a:ext>
                </a:extLst>
              </a:tr>
              <a:tr h="435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</a:rPr>
                        <a:t>Complete: Go straight ahead________ you get to the bus stop.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</a:rPr>
                        <a:t>until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8" marR="62668" marT="0" marB="0"/>
                </a:tc>
                <a:extLst>
                  <a:ext uri="{0D108BD9-81ED-4DB2-BD59-A6C34878D82A}">
                    <a16:rowId xmlns:a16="http://schemas.microsoft.com/office/drawing/2014/main" val="1682746984"/>
                  </a:ext>
                </a:extLst>
              </a:tr>
              <a:tr h="600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 err="1">
                          <a:effectLst/>
                        </a:rPr>
                        <a:t>Where</a:t>
                      </a:r>
                      <a:r>
                        <a:rPr lang="es-MX" sz="1100" dirty="0">
                          <a:effectLst/>
                        </a:rPr>
                        <a:t> </a:t>
                      </a:r>
                      <a:r>
                        <a:rPr lang="es-MX" sz="1100" dirty="0" err="1">
                          <a:effectLst/>
                        </a:rPr>
                        <a:t>is</a:t>
                      </a:r>
                      <a:r>
                        <a:rPr lang="es-MX" sz="1100" dirty="0">
                          <a:effectLst/>
                        </a:rPr>
                        <a:t> </a:t>
                      </a:r>
                      <a:r>
                        <a:rPr lang="es-MX" sz="1100" dirty="0" err="1">
                          <a:effectLst/>
                        </a:rPr>
                        <a:t>the</a:t>
                      </a:r>
                      <a:r>
                        <a:rPr lang="es-MX" sz="1100" dirty="0">
                          <a:effectLst/>
                        </a:rPr>
                        <a:t> </a:t>
                      </a:r>
                      <a:r>
                        <a:rPr lang="es-MX" sz="1100" dirty="0" err="1">
                          <a:effectLst/>
                        </a:rPr>
                        <a:t>Self-access</a:t>
                      </a:r>
                      <a:r>
                        <a:rPr lang="es-MX" sz="1100" dirty="0">
                          <a:effectLst/>
                        </a:rPr>
                        <a:t> USBI in Veracruz?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 err="1">
                          <a:effectLst/>
                        </a:rPr>
                        <a:t>It’s</a:t>
                      </a:r>
                      <a:r>
                        <a:rPr lang="es-MX" sz="1100" dirty="0">
                          <a:effectLst/>
                        </a:rPr>
                        <a:t> </a:t>
                      </a:r>
                      <a:r>
                        <a:rPr lang="es-MX" sz="1100" dirty="0" err="1">
                          <a:effectLst/>
                        </a:rPr>
                        <a:t>on</a:t>
                      </a:r>
                      <a:r>
                        <a:rPr lang="es-MX" sz="1100" dirty="0">
                          <a:effectLst/>
                        </a:rPr>
                        <a:t> Juan Pablo II Ave. / In </a:t>
                      </a:r>
                      <a:r>
                        <a:rPr lang="es-MX" sz="1100" dirty="0" err="1">
                          <a:effectLst/>
                        </a:rPr>
                        <a:t>front</a:t>
                      </a:r>
                      <a:r>
                        <a:rPr lang="es-MX" sz="1100" dirty="0">
                          <a:effectLst/>
                        </a:rPr>
                        <a:t> </a:t>
                      </a:r>
                      <a:r>
                        <a:rPr lang="es-MX" sz="1100" dirty="0" err="1">
                          <a:effectLst/>
                        </a:rPr>
                        <a:t>of</a:t>
                      </a:r>
                      <a:r>
                        <a:rPr lang="es-MX" sz="1100" dirty="0">
                          <a:effectLst/>
                        </a:rPr>
                        <a:t> Mac </a:t>
                      </a:r>
                      <a:r>
                        <a:rPr lang="es-MX" sz="1100" dirty="0" err="1">
                          <a:effectLst/>
                        </a:rPr>
                        <a:t>Donald’s</a:t>
                      </a:r>
                      <a:r>
                        <a:rPr lang="es-MX" sz="1100" dirty="0">
                          <a:effectLst/>
                        </a:rPr>
                        <a:t>/ </a:t>
                      </a:r>
                      <a:r>
                        <a:rPr lang="es-MX" sz="1100" dirty="0" err="1">
                          <a:effectLst/>
                        </a:rPr>
                        <a:t>On</a:t>
                      </a:r>
                      <a:r>
                        <a:rPr lang="es-MX" sz="1100" dirty="0">
                          <a:effectLst/>
                        </a:rPr>
                        <a:t> </a:t>
                      </a:r>
                      <a:r>
                        <a:rPr lang="es-MX" sz="1100" dirty="0" err="1">
                          <a:effectLst/>
                        </a:rPr>
                        <a:t>the</a:t>
                      </a:r>
                      <a:r>
                        <a:rPr lang="es-MX" sz="1100" dirty="0">
                          <a:effectLst/>
                        </a:rPr>
                        <a:t> cornero f Juan Pablo II Y Ruiz Cortínez </a:t>
                      </a:r>
                      <a:r>
                        <a:rPr lang="es-MX" sz="1100" dirty="0" err="1">
                          <a:effectLst/>
                        </a:rPr>
                        <a:t>Avenues</a:t>
                      </a:r>
                      <a:r>
                        <a:rPr lang="es-MX" sz="1100" dirty="0">
                          <a:effectLst/>
                        </a:rPr>
                        <a:t>.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8" marR="62668" marT="0" marB="0"/>
                </a:tc>
                <a:extLst>
                  <a:ext uri="{0D108BD9-81ED-4DB2-BD59-A6C34878D82A}">
                    <a16:rowId xmlns:a16="http://schemas.microsoft.com/office/drawing/2014/main" val="3398871450"/>
                  </a:ext>
                </a:extLst>
              </a:tr>
              <a:tr h="600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</a:rPr>
                        <a:t>With this expression you mean that the place you are looking for is there. You can find the place easily.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>
                          <a:effectLst/>
                        </a:rPr>
                        <a:t>You can’t miss it!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8" marR="62668" marT="0" marB="0"/>
                </a:tc>
                <a:extLst>
                  <a:ext uri="{0D108BD9-81ED-4DB2-BD59-A6C34878D82A}">
                    <a16:rowId xmlns:a16="http://schemas.microsoft.com/office/drawing/2014/main" val="221983185"/>
                  </a:ext>
                </a:extLst>
              </a:tr>
              <a:tr h="435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 err="1">
                          <a:effectLst/>
                        </a:rPr>
                        <a:t>Is</a:t>
                      </a:r>
                      <a:r>
                        <a:rPr lang="es-MX" sz="1100" dirty="0">
                          <a:effectLst/>
                        </a:rPr>
                        <a:t> </a:t>
                      </a:r>
                      <a:r>
                        <a:rPr lang="es-MX" sz="1100" dirty="0" err="1">
                          <a:effectLst/>
                        </a:rPr>
                        <a:t>there</a:t>
                      </a:r>
                      <a:r>
                        <a:rPr lang="es-MX" sz="1100" dirty="0">
                          <a:effectLst/>
                        </a:rPr>
                        <a:t> a drugstore </a:t>
                      </a:r>
                      <a:r>
                        <a:rPr lang="es-MX" sz="1100" dirty="0" err="1">
                          <a:effectLst/>
                        </a:rPr>
                        <a:t>near</a:t>
                      </a:r>
                      <a:r>
                        <a:rPr lang="es-MX" sz="1100" dirty="0">
                          <a:effectLst/>
                        </a:rPr>
                        <a:t> </a:t>
                      </a:r>
                      <a:r>
                        <a:rPr lang="es-MX" sz="1100" dirty="0" err="1">
                          <a:effectLst/>
                        </a:rPr>
                        <a:t>here</a:t>
                      </a:r>
                      <a:r>
                        <a:rPr lang="es-MX" sz="1100" dirty="0">
                          <a:effectLst/>
                        </a:rPr>
                        <a:t>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100" dirty="0">
                          <a:effectLst/>
                        </a:rPr>
                        <a:t>Yes, </a:t>
                      </a:r>
                      <a:r>
                        <a:rPr lang="es-MX" sz="1100" dirty="0" err="1">
                          <a:effectLst/>
                        </a:rPr>
                        <a:t>There</a:t>
                      </a:r>
                      <a:r>
                        <a:rPr lang="es-MX" sz="1100" dirty="0">
                          <a:effectLst/>
                        </a:rPr>
                        <a:t> </a:t>
                      </a:r>
                      <a:r>
                        <a:rPr lang="es-MX" sz="1100" dirty="0" err="1">
                          <a:effectLst/>
                        </a:rPr>
                        <a:t>is</a:t>
                      </a:r>
                      <a:r>
                        <a:rPr lang="es-MX" sz="1100" dirty="0">
                          <a:effectLst/>
                        </a:rPr>
                        <a:t>/ No, </a:t>
                      </a:r>
                      <a:r>
                        <a:rPr lang="es-MX" sz="1100" dirty="0" err="1">
                          <a:effectLst/>
                        </a:rPr>
                        <a:t>there</a:t>
                      </a:r>
                      <a:r>
                        <a:rPr lang="es-MX" sz="1100" dirty="0">
                          <a:effectLst/>
                        </a:rPr>
                        <a:t> </a:t>
                      </a:r>
                      <a:r>
                        <a:rPr lang="es-MX" sz="1100" dirty="0" err="1">
                          <a:effectLst/>
                        </a:rPr>
                        <a:t>isn’t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68" marR="62668" marT="0" marB="0"/>
                </a:tc>
                <a:extLst>
                  <a:ext uri="{0D108BD9-81ED-4DB2-BD59-A6C34878D82A}">
                    <a16:rowId xmlns:a16="http://schemas.microsoft.com/office/drawing/2014/main" val="1783584883"/>
                  </a:ext>
                </a:extLst>
              </a:tr>
            </a:tbl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66E96C2A-C808-4836-B155-AD8738EE283A}"/>
              </a:ext>
            </a:extLst>
          </p:cNvPr>
          <p:cNvSpPr txBox="1"/>
          <p:nvPr/>
        </p:nvSpPr>
        <p:spPr>
          <a:xfrm>
            <a:off x="189016" y="1904746"/>
            <a:ext cx="271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Study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questionnaire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3027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0" y="2420888"/>
            <a:ext cx="10404475" cy="3312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6" name="Immagin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0669" y="3068960"/>
            <a:ext cx="504056" cy="11813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13805" y="476672"/>
            <a:ext cx="5184576" cy="1008930"/>
          </a:xfrm>
        </p:spPr>
        <p:txBody>
          <a:bodyPr/>
          <a:lstStyle/>
          <a:p>
            <a:r>
              <a:rPr lang="es-MX" dirty="0"/>
              <a:t>Tema 3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802637" y="548680"/>
            <a:ext cx="1601838" cy="72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Lengua I</a:t>
            </a:r>
          </a:p>
        </p:txBody>
      </p:sp>
      <p:pic>
        <p:nvPicPr>
          <p:cNvPr id="6148" name="Immagin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725" y="3429000"/>
            <a:ext cx="1224136" cy="810344"/>
          </a:xfrm>
          <a:prstGeom prst="rect">
            <a:avLst/>
          </a:prstGeom>
          <a:noFill/>
        </p:spPr>
      </p:pic>
      <p:pic>
        <p:nvPicPr>
          <p:cNvPr id="6147" name="Immagin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5974" y="3284984"/>
            <a:ext cx="1224136" cy="987751"/>
          </a:xfrm>
          <a:prstGeom prst="rect">
            <a:avLst/>
          </a:prstGeom>
          <a:noFill/>
        </p:spPr>
      </p:pic>
      <p:pic>
        <p:nvPicPr>
          <p:cNvPr id="6146" name="Immagin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8182" y="3429000"/>
            <a:ext cx="1152128" cy="762788"/>
          </a:xfrm>
          <a:prstGeom prst="rect">
            <a:avLst/>
          </a:prstGeom>
          <a:noFill/>
        </p:spPr>
      </p:pic>
      <p:pic>
        <p:nvPicPr>
          <p:cNvPr id="6145" name="Immagin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421" y="3140968"/>
            <a:ext cx="504056" cy="1181381"/>
          </a:xfrm>
          <a:prstGeom prst="rect">
            <a:avLst/>
          </a:prstGeom>
          <a:noFill/>
        </p:spPr>
      </p:pic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0" y="2420889"/>
          <a:ext cx="10404475" cy="331236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80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0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0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0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0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5371"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By 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By bike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By car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On foot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I walk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277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4224">
                <a:tc>
                  <a:txBody>
                    <a:bodyPr/>
                    <a:lstStyle/>
                    <a:p>
                      <a:endParaRPr lang="es-MX" sz="1600" dirty="0"/>
                    </a:p>
                    <a:p>
                      <a:r>
                        <a:rPr lang="es-MX" sz="1600" dirty="0"/>
                        <a:t>I go</a:t>
                      </a:r>
                      <a:r>
                        <a:rPr lang="es-MX" sz="1600" baseline="0" dirty="0"/>
                        <a:t> to school </a:t>
                      </a:r>
                      <a:r>
                        <a:rPr lang="es-MX" sz="16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by bus</a:t>
                      </a:r>
                      <a:endParaRPr lang="es-MX" sz="1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  <a:p>
                      <a:r>
                        <a:rPr lang="es-MX" sz="1400" dirty="0"/>
                        <a:t>I go to school </a:t>
                      </a:r>
                      <a:r>
                        <a:rPr lang="es-MX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by</a:t>
                      </a:r>
                      <a:r>
                        <a:rPr lang="es-MX" sz="14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MX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  <a:p>
                      <a:r>
                        <a:rPr lang="es-MX" sz="1400" dirty="0"/>
                        <a:t>I go to school </a:t>
                      </a:r>
                      <a:r>
                        <a:rPr lang="es-MX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by car.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400" dirty="0"/>
                    </a:p>
                    <a:p>
                      <a:r>
                        <a:rPr lang="es-MX" sz="1400" dirty="0"/>
                        <a:t>I go to school </a:t>
                      </a:r>
                      <a:r>
                        <a:rPr lang="es-MX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on foot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  <a:p>
                      <a:r>
                        <a:rPr lang="es-MX" dirty="0"/>
                        <a:t>I </a:t>
                      </a:r>
                      <a:r>
                        <a:rPr lang="es-MX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walk</a:t>
                      </a:r>
                      <a:r>
                        <a:rPr lang="es-MX" baseline="0" dirty="0"/>
                        <a:t> to school.</a:t>
                      </a:r>
                      <a:endParaRPr lang="es-MX" dirty="0">
                        <a:solidFill>
                          <a:srgbClr val="21807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12 Marcador de contenido"/>
          <p:cNvSpPr>
            <a:spLocks noGrp="1"/>
          </p:cNvSpPr>
          <p:nvPr>
            <p:ph idx="1"/>
          </p:nvPr>
        </p:nvSpPr>
        <p:spPr>
          <a:xfrm>
            <a:off x="665733" y="1700808"/>
            <a:ext cx="7836796" cy="432048"/>
          </a:xfrm>
        </p:spPr>
        <p:txBody>
          <a:bodyPr/>
          <a:lstStyle/>
          <a:p>
            <a:pPr>
              <a:buNone/>
            </a:pPr>
            <a:r>
              <a:rPr lang="es-MX" dirty="0"/>
              <a:t>How do you go to school?</a:t>
            </a:r>
          </a:p>
        </p:txBody>
      </p:sp>
      <p:sp>
        <p:nvSpPr>
          <p:cNvPr id="7" name="Rectángulo redondeado 7">
            <a:hlinkClick r:id="rId6"/>
          </p:cNvPr>
          <p:cNvSpPr/>
          <p:nvPr/>
        </p:nvSpPr>
        <p:spPr>
          <a:xfrm rot="20467110">
            <a:off x="8689782" y="6026666"/>
            <a:ext cx="144016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 err="1"/>
              <a:t>Study</a:t>
            </a:r>
            <a:r>
              <a:rPr lang="es-MX" sz="1000" dirty="0"/>
              <a:t> </a:t>
            </a:r>
            <a:r>
              <a:rPr lang="es-MX" sz="1000" dirty="0" err="1"/>
              <a:t>your</a:t>
            </a:r>
            <a:r>
              <a:rPr lang="es-MX" sz="1000" dirty="0"/>
              <a:t> glosario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0" y="5877272"/>
            <a:ext cx="13981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/>
              <a:t>Adapted from Islcollective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539E3D4-6962-40AB-8B73-E9DD5692F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040176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1">
            <a:extLst>
              <a:ext uri="{FF2B5EF4-FFF2-40B4-BE49-F238E27FC236}">
                <a16:creationId xmlns:a16="http://schemas.microsoft.com/office/drawing/2014/main" id="{9490E84B-32AB-4B93-B2A7-C660A2894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0" y="0"/>
            <a:ext cx="10404474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E7C53B3-E639-4BE7-9C53-AAF6DF686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02" y="0"/>
            <a:ext cx="6445573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D7F1D5-2F5D-4F06-91C2-5616C9AD5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09600"/>
            <a:ext cx="423201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0576" y="753228"/>
            <a:ext cx="3529707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/>
              <a:t>Tema 3</a:t>
            </a:r>
          </a:p>
        </p:txBody>
      </p:sp>
      <p:pic>
        <p:nvPicPr>
          <p:cNvPr id="25" name="Picture 17">
            <a:extLst>
              <a:ext uri="{FF2B5EF4-FFF2-40B4-BE49-F238E27FC236}">
                <a16:creationId xmlns:a16="http://schemas.microsoft.com/office/drawing/2014/main" id="{CA0F9C00-759D-439B-962A-EA32D6076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1"/>
            <a:ext cx="4229419" cy="199787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-29843" y="2150309"/>
            <a:ext cx="3988746" cy="359931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R="0" lvl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300" dirty="0"/>
              <a:t>Fill in the blanks:</a:t>
            </a:r>
          </a:p>
          <a:p>
            <a:pPr marR="0" lvl="0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1300" dirty="0"/>
          </a:p>
          <a:p>
            <a:pPr marL="342900" marR="0" lvl="0" indent="-342900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AutoNum type="arabicPeriod"/>
              <a:tabLst/>
              <a:defRPr/>
            </a:pPr>
            <a:r>
              <a:rPr lang="en-US" sz="1300" dirty="0"/>
              <a:t>The Department store is _________ the bakery and the café.  </a:t>
            </a:r>
          </a:p>
          <a:p>
            <a:pPr marL="342900" marR="0" lvl="0" indent="-342900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AutoNum type="arabicPeriod"/>
              <a:tabLst/>
              <a:defRPr/>
            </a:pPr>
            <a:r>
              <a:rPr lang="en-US" sz="1300" dirty="0"/>
              <a:t>The burger shop is __________the she store.</a:t>
            </a:r>
          </a:p>
          <a:p>
            <a:pPr marL="342900" marR="0" lvl="0" indent="-342900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AutoNum type="arabicPeriod"/>
              <a:tabLst/>
              <a:defRPr/>
            </a:pPr>
            <a:endParaRPr lang="en-US" sz="1300" dirty="0"/>
          </a:p>
          <a:p>
            <a:pPr marL="342900" marR="0" lvl="0" indent="-342900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AutoNum type="arabicPeriod"/>
              <a:tabLst/>
              <a:defRPr/>
            </a:pPr>
            <a:r>
              <a:rPr lang="en-US" sz="1300" dirty="0"/>
              <a:t>The Shoe store is ___________ the café.</a:t>
            </a:r>
          </a:p>
          <a:p>
            <a:pPr marR="0" lvl="0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1300" dirty="0"/>
          </a:p>
          <a:p>
            <a:pPr marL="342900" marR="0" lvl="0" indent="-342900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AutoNum type="arabicPeriod" startAt="4"/>
              <a:tabLst/>
              <a:defRPr/>
            </a:pPr>
            <a:r>
              <a:rPr lang="en-US" sz="1300" dirty="0"/>
              <a:t>The café  is _______________Main Street and 1</a:t>
            </a:r>
            <a:r>
              <a:rPr lang="en-US" sz="1300" baseline="30000" dirty="0"/>
              <a:t>st</a:t>
            </a:r>
            <a:r>
              <a:rPr lang="en-US" sz="1300" dirty="0"/>
              <a:t> Ave.</a:t>
            </a:r>
          </a:p>
          <a:p>
            <a:pPr marL="342900" marR="0" lvl="0" indent="-342900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AutoNum type="arabicPeriod" startAt="4"/>
              <a:tabLst/>
              <a:defRPr/>
            </a:pPr>
            <a:r>
              <a:rPr lang="en-US" sz="1300" dirty="0"/>
              <a:t>The bakery is __________ Main street.</a:t>
            </a:r>
          </a:p>
          <a:p>
            <a:pPr marR="0" lvl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300" b="0" i="0" u="none" strike="noStrike" cap="none" spc="0" normalizeH="0" baseline="0" noProof="0" dirty="0">
              <a:ln>
                <a:noFill/>
              </a:ln>
              <a:effectLst>
                <a:outerShdw blurRad="228600" algn="ctr" rotWithShape="0">
                  <a:prstClr val="black">
                    <a:alpha val="53000"/>
                  </a:prstClr>
                </a:outerShdw>
              </a:effectLst>
              <a:uLnTx/>
              <a:uFillTx/>
            </a:endParaRPr>
          </a:p>
        </p:txBody>
      </p:sp>
      <p:pic>
        <p:nvPicPr>
          <p:cNvPr id="4" name="Imagen 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529C2CE-F85B-4DB2-80CB-D34EF5A66E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095" y="609601"/>
            <a:ext cx="6075891" cy="5000314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137EA73-C9C9-4AB1-AA97-7F3358F9180C}"/>
              </a:ext>
            </a:extLst>
          </p:cNvPr>
          <p:cNvSpPr txBox="1"/>
          <p:nvPr/>
        </p:nvSpPr>
        <p:spPr>
          <a:xfrm>
            <a:off x="2114710" y="2708920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err="1">
                <a:solidFill>
                  <a:srgbClr val="FF0000"/>
                </a:solidFill>
                <a:latin typeface="Abadi" panose="020B0604020104020204" pitchFamily="34" charset="0"/>
              </a:rPr>
              <a:t>between</a:t>
            </a:r>
            <a:endParaRPr lang="es-MX" sz="11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C9800AC-9BD1-4C72-A058-0202E73070B4}"/>
              </a:ext>
            </a:extLst>
          </p:cNvPr>
          <p:cNvSpPr txBox="1"/>
          <p:nvPr/>
        </p:nvSpPr>
        <p:spPr>
          <a:xfrm>
            <a:off x="1742707" y="3269059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err="1">
                <a:solidFill>
                  <a:srgbClr val="FF0000"/>
                </a:solidFill>
                <a:latin typeface="Abadi" panose="020B0604020104020204" pitchFamily="34" charset="0"/>
              </a:rPr>
              <a:t>next</a:t>
            </a:r>
            <a:r>
              <a:rPr lang="es-MX" sz="110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s-MX" sz="1100" dirty="0" err="1">
                <a:solidFill>
                  <a:srgbClr val="FF0000"/>
                </a:solidFill>
                <a:latin typeface="Abadi" panose="020B0604020104020204" pitchFamily="34" charset="0"/>
              </a:rPr>
              <a:t>to</a:t>
            </a:r>
            <a:endParaRPr lang="es-MX" sz="11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B458346-6817-4B93-AD60-91A4EE6AF8B4}"/>
              </a:ext>
            </a:extLst>
          </p:cNvPr>
          <p:cNvSpPr txBox="1"/>
          <p:nvPr/>
        </p:nvSpPr>
        <p:spPr>
          <a:xfrm>
            <a:off x="1651008" y="3916542"/>
            <a:ext cx="5998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err="1">
                <a:solidFill>
                  <a:srgbClr val="FF0000"/>
                </a:solidFill>
                <a:latin typeface="Abadi" panose="020B0604020104020204" pitchFamily="34" charset="0"/>
              </a:rPr>
              <a:t>behind</a:t>
            </a:r>
            <a:endParaRPr lang="es-MX" sz="11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586281D-ADB7-447C-8E30-0C6FCBE1BD88}"/>
              </a:ext>
            </a:extLst>
          </p:cNvPr>
          <p:cNvSpPr txBox="1"/>
          <p:nvPr/>
        </p:nvSpPr>
        <p:spPr>
          <a:xfrm>
            <a:off x="1265010" y="4681412"/>
            <a:ext cx="11801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err="1">
                <a:solidFill>
                  <a:srgbClr val="FF0000"/>
                </a:solidFill>
                <a:latin typeface="Abadi" panose="020B0604020104020204" pitchFamily="34" charset="0"/>
              </a:rPr>
              <a:t>on</a:t>
            </a:r>
            <a:r>
              <a:rPr lang="es-MX" sz="110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s-MX" sz="1100" dirty="0" err="1">
                <a:solidFill>
                  <a:srgbClr val="FF0000"/>
                </a:solidFill>
                <a:latin typeface="Abadi" panose="020B0604020104020204" pitchFamily="34" charset="0"/>
              </a:rPr>
              <a:t>the</a:t>
            </a:r>
            <a:r>
              <a:rPr lang="es-MX" sz="110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s-MX" sz="1100" dirty="0" err="1">
                <a:solidFill>
                  <a:srgbClr val="FF0000"/>
                </a:solidFill>
                <a:latin typeface="Abadi" panose="020B0604020104020204" pitchFamily="34" charset="0"/>
              </a:rPr>
              <a:t>corner</a:t>
            </a:r>
            <a:r>
              <a:rPr lang="es-MX" sz="1100" dirty="0">
                <a:solidFill>
                  <a:srgbClr val="FF0000"/>
                </a:solidFill>
                <a:latin typeface="Abadi" panose="020B0604020104020204" pitchFamily="34" charset="0"/>
              </a:rPr>
              <a:t> </a:t>
            </a:r>
            <a:r>
              <a:rPr lang="es-MX" sz="1100" dirty="0" err="1">
                <a:solidFill>
                  <a:srgbClr val="FF0000"/>
                </a:solidFill>
                <a:latin typeface="Abadi" panose="020B0604020104020204" pitchFamily="34" charset="0"/>
              </a:rPr>
              <a:t>of</a:t>
            </a:r>
            <a:endParaRPr lang="es-MX" sz="11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8B22C62-D093-4B63-9B72-F2A1891F34BC}"/>
              </a:ext>
            </a:extLst>
          </p:cNvPr>
          <p:cNvSpPr txBox="1"/>
          <p:nvPr/>
        </p:nvSpPr>
        <p:spPr>
          <a:xfrm>
            <a:off x="1395496" y="5183210"/>
            <a:ext cx="3385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err="1">
                <a:solidFill>
                  <a:srgbClr val="FF0000"/>
                </a:solidFill>
                <a:latin typeface="Abadi" panose="020B0604020104020204" pitchFamily="34" charset="0"/>
              </a:rPr>
              <a:t>on</a:t>
            </a:r>
            <a:endParaRPr lang="es-MX" sz="11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FORO\u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90" y="260648"/>
            <a:ext cx="1884485" cy="124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521717" y="2132856"/>
            <a:ext cx="7836796" cy="1368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dirty="0"/>
              <a:t>Material elaborado por:</a:t>
            </a:r>
          </a:p>
          <a:p>
            <a:pPr>
              <a:buNone/>
            </a:pPr>
            <a:r>
              <a:rPr lang="es-MX" dirty="0">
                <a:solidFill>
                  <a:schemeClr val="accent6">
                    <a:lumMod val="50000"/>
                  </a:schemeClr>
                </a:solidFill>
              </a:rPr>
              <a:t>Dra. Asunción Coutiño Clemente </a:t>
            </a:r>
          </a:p>
          <a:p>
            <a:pPr>
              <a:buNone/>
            </a:pPr>
            <a:endParaRPr lang="es-MX" dirty="0"/>
          </a:p>
          <a:p>
            <a:pPr>
              <a:buNone/>
            </a:pPr>
            <a:endParaRPr lang="es-MX" dirty="0"/>
          </a:p>
          <a:p>
            <a:pPr>
              <a:buNone/>
            </a:pPr>
            <a:endParaRPr lang="es-MX" dirty="0"/>
          </a:p>
          <a:p>
            <a:pPr>
              <a:buNone/>
            </a:pPr>
            <a:endParaRPr lang="es-MX" dirty="0"/>
          </a:p>
        </p:txBody>
      </p:sp>
      <p:sp>
        <p:nvSpPr>
          <p:cNvPr id="7" name="5 Marcador de contenido"/>
          <p:cNvSpPr txBox="1">
            <a:spLocks/>
          </p:cNvSpPr>
          <p:nvPr/>
        </p:nvSpPr>
        <p:spPr>
          <a:xfrm>
            <a:off x="6210349" y="4221088"/>
            <a:ext cx="4194126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Asesora</a:t>
            </a:r>
            <a:r>
              <a:rPr kumimoji="0" lang="es-MX" sz="2400" b="0" i="0" u="none" strike="noStrike" kern="1200" cap="none" spc="0" normalizeH="0" noProof="0" dirty="0">
                <a:ln>
                  <a:noFill/>
                </a:ln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de Autoacceso-USBI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MX" sz="24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rPr>
              <a:t>Veracruz.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acoutino@uv.mx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effectLst>
                <a:outerShdw blurRad="228600" algn="ctr" rotWithShape="0">
                  <a:prstClr val="black">
                    <a:alpha val="53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228600" algn="ctr" rotWithShape="0">
                  <a:prstClr val="black">
                    <a:alpha val="53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228600" algn="ctr" rotWithShape="0">
                  <a:prstClr val="black">
                    <a:alpha val="53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228600" algn="ctr" rotWithShape="0">
                  <a:prstClr val="black">
                    <a:alpha val="53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228600" algn="ctr" rotWithShape="0">
                  <a:prstClr val="black">
                    <a:alpha val="53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218461" y="2348880"/>
            <a:ext cx="2088232" cy="16561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7 Imagen" descr="yop3.jpg"/>
          <p:cNvPicPr>
            <a:picLocks noChangeAspect="1"/>
          </p:cNvPicPr>
          <p:nvPr/>
        </p:nvPicPr>
        <p:blipFill>
          <a:blip r:embed="rId3" cstate="print"/>
          <a:srcRect l="19335" t="3801" r="22820" b="19550"/>
          <a:stretch>
            <a:fillRect/>
          </a:stretch>
        </p:blipFill>
        <p:spPr>
          <a:xfrm>
            <a:off x="7290469" y="2420888"/>
            <a:ext cx="1906647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9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erlín">
  <a:themeElements>
    <a:clrScheme name="Personalizado 4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249C8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í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1805</TotalTime>
  <Words>751</Words>
  <Application>Microsoft Office PowerPoint</Application>
  <PresentationFormat>Personalizado</PresentationFormat>
  <Paragraphs>159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Abadi</vt:lpstr>
      <vt:lpstr>Arial</vt:lpstr>
      <vt:lpstr>Arial Narrow</vt:lpstr>
      <vt:lpstr>Calibri</vt:lpstr>
      <vt:lpstr>Trebuchet MS</vt:lpstr>
      <vt:lpstr>Berlín</vt:lpstr>
      <vt:lpstr>Tema 3. Locations </vt:lpstr>
      <vt:lpstr>Tema 3</vt:lpstr>
      <vt:lpstr>Tema 3</vt:lpstr>
      <vt:lpstr>Presentación de PowerPoint</vt:lpstr>
      <vt:lpstr>Tema 3</vt:lpstr>
      <vt:lpstr>Tema 3</vt:lpstr>
      <vt:lpstr>Tema 3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“Descubriendo nuestras inteligencias múltiples para un aprendizaje autónomo”</dc:title>
  <dc:creator>uv</dc:creator>
  <cp:lastModifiedBy>Coutino Clemente Asuncion</cp:lastModifiedBy>
  <cp:revision>211</cp:revision>
  <dcterms:created xsi:type="dcterms:W3CDTF">2015-04-27T17:07:36Z</dcterms:created>
  <dcterms:modified xsi:type="dcterms:W3CDTF">2021-09-12T22:04:04Z</dcterms:modified>
</cp:coreProperties>
</file>