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8" r:id="rId7"/>
    <p:sldId id="269" r:id="rId8"/>
    <p:sldId id="270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3A07-B095-2741-BFE8-7269F918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askerville Old Face" panose="02020602080505020303" pitchFamily="18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EB5A3-5C59-4944-AB8D-76C3D099F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 i="1">
                <a:latin typeface="Baskerville Old Face" panose="020206020805050203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D5DF-FB0B-9144-B484-7C327AE7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7B51A-7131-D341-A0E8-2FE8E920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69E2-50A5-6040-92D9-7FF85325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569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C35F-5A7E-9740-8278-CE9A715F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3B71F-6C60-A041-82ED-DFC1BF1CA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4818-E7E2-1D47-ADA8-F9B12D92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44AD-1C8C-5A4C-97FC-E27EA2B9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0B1B-A98D-D548-AEFD-6A96C8F5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19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084AE-FF8A-6945-A12A-4C6FDD371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5E494-3737-5140-B766-389ECB013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8AFC3-A811-DC46-B5A2-43C5DD69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8061-7E6F-F84A-996E-D299633A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296A-0018-9445-8B23-62B18B61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922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BA70-7CAD-004E-973E-142827E6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F6173-98F9-8849-A9E1-3933B960B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1F761-8C5D-BE4A-9E33-27D9A6F0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3CBC9-9603-6D4C-B4E6-D81A15D7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DC7CE-1A92-B540-8A50-D8180493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20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418A-138B-1943-A1A7-A21B5904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36790-DC8A-5B47-9338-B2482A9FA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2D886-9736-814C-A579-04F971F1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159B6-32F0-514E-A078-CB7CC7AB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13E7-0231-AE4B-9FE3-C8950CA8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62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F9A9-F6B8-CE41-9B22-797FF5B4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E3FF-8929-534A-AD85-84430C879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37484-6AF1-BC43-9BE6-4591D782B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11BB1-2C8E-6148-84FE-85F0541F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5F9E3-08B0-5A46-8FAF-D831B034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8DAA4-B048-0047-9463-602FD35E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499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FCF1-60F8-D244-B89C-6684268A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E8E9C-2771-C440-8AF6-CAE3097F7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D7EEC-9E2E-2F4E-A15B-DB8BF8FE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E9DA3-8A80-D44E-BB01-15E33E7B2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84DEC-A8DC-1847-AC5A-DD1CB8A48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A18D0-D405-4741-A758-B5D44AF2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4AA56-00CD-5E42-BCAD-EAF89DE3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FA4BB-11CE-AB40-910C-C9ED9419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20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A6CE-1BE7-DA4E-A311-A2A0BDC4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C160E-C2DF-3D49-960D-A97CF360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32AE4-B2E6-234A-B0E5-E71398F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A4D94-ACD7-7E4C-A17A-8DF474A8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611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ABAF3-BE8F-EF4E-857E-1EFA8C9A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C9C9E-5421-704A-916B-B46DC505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BB430-71C7-ED46-A3A5-D135A203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59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C397-73AB-BA4D-86C1-96CAEF66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3345C-AF36-834D-8B60-8A25B33E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E8370-B481-804C-847F-4F5335B66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5B2D7-F742-CF4B-8A29-90D6C7C8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74B1F-E948-AA46-AFB0-E7D22B72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99DA7-1C3D-6549-B7B6-ECC7A93D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786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535A-BE09-C54E-A297-14CE21D6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47CC0-8074-454C-BBA7-16A189E4C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D15AF-4142-AB4F-8EF0-9E5DE7FC3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CBCC0-0655-1B4C-BFAD-28885295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37860-73E7-5949-997F-35B79398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A8CCC-86D9-B148-AC30-DC9618E7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DD32-F292-9549-952C-DC9806F4437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445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6000">
              <a:schemeClr val="accent4">
                <a:lumMod val="5000"/>
                <a:lumOff val="95000"/>
              </a:schemeClr>
            </a:gs>
            <a:gs pos="84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2DC55-5B7F-BC4B-AAAB-F9EEBF5E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B6F39-0AC4-6A42-8854-B023A8E0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EFBB-F18A-A44A-89B4-8F5E57066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C992-A9ED-4149-ADCC-192116E16805}" type="datetimeFigureOut">
              <a:rPr lang="es-ES_tradnl" smtClean="0"/>
              <a:t>11/10/19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5F92-90DA-164F-B08A-DEC10AFD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/>
              <a:t>YOLANDA GAYOL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FEC84-3005-EF4F-8499-DF8CE8578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/>
              <a:t>BIBESCO </a:t>
            </a:r>
            <a:fld id="{50F0DD32-F292-9549-952C-DC9806F4437C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35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2700">
            <a:solidFill>
              <a:schemeClr val="accent1"/>
            </a:solidFill>
            <a:prstDash val="solid"/>
          </a:ln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effectLst>
            <a:outerShdw dist="38100" dir="2640000" algn="bl" rotWithShape="0">
              <a:schemeClr val="accent1"/>
            </a:outerShdw>
          </a:effectLst>
          <a:latin typeface="Baskerville Old Face" panose="020206020805050203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askerville Old Face" panose="020206020805050203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Baskerville Old Face" panose="020206020805050203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skerville Old Face" panose="020206020805050203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skerville Old Face" panose="020206020805050203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skerville Old Face" panose="020206020805050203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CC22-88DD-7847-8E1F-E15B37BFF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753" y="3012141"/>
            <a:ext cx="9144000" cy="1237410"/>
          </a:xfrm>
        </p:spPr>
        <p:txBody>
          <a:bodyPr>
            <a:normAutofit/>
          </a:bodyPr>
          <a:lstStyle/>
          <a:p>
            <a:r>
              <a:rPr lang="es-ES_tradnl" sz="3600" dirty="0"/>
              <a:t>Buenas Prácticas de Promoción de la Lectura:</a:t>
            </a:r>
            <a:br>
              <a:rPr lang="es-ES_tradnl" sz="3600" dirty="0"/>
            </a:br>
            <a:r>
              <a:rPr lang="es-ES_tradnl" sz="3600" dirty="0"/>
              <a:t>El Modelo de “Letras para Volar”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B05D2-889D-4E41-B22B-B2099CFFF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811" y="4839448"/>
            <a:ext cx="9144000" cy="1655762"/>
          </a:xfrm>
        </p:spPr>
        <p:txBody>
          <a:bodyPr/>
          <a:lstStyle/>
          <a:p>
            <a:pPr algn="r"/>
            <a:r>
              <a:rPr lang="es-ES_tradnl" b="1" dirty="0"/>
              <a:t>Dra. Yolanda Gayol</a:t>
            </a:r>
          </a:p>
          <a:p>
            <a:pPr algn="r"/>
            <a:r>
              <a:rPr lang="en-US" sz="1800" i="0" dirty="0"/>
              <a:t>11  De </a:t>
            </a:r>
            <a:r>
              <a:rPr lang="en-US" sz="1800" i="0" dirty="0" err="1"/>
              <a:t>Octubre</a:t>
            </a:r>
            <a:r>
              <a:rPr lang="en-US" sz="1800" i="0" dirty="0"/>
              <a:t> de 2019</a:t>
            </a:r>
            <a:endParaRPr lang="es-ES_tradnl" sz="1800" i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941F6-4FB3-BA40-88F9-6BF918217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539" y="466541"/>
            <a:ext cx="50186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5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5F6E-33C8-6449-B481-E57020E1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¡ Gracias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D6CD4-09BD-B044-8AB7-7F0AE5A36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yolandagayol@gmail.com</a:t>
            </a:r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7F9BA-C6A4-AD44-8299-39D448709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1866">
            <a:off x="7236370" y="2430223"/>
            <a:ext cx="2800350" cy="3840480"/>
          </a:xfrm>
          <a:prstGeom prst="rect">
            <a:avLst/>
          </a:prstGeom>
          <a:effectLst>
            <a:glow rad="127000">
              <a:srgbClr val="FF0000"/>
            </a:glow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  <a:scene3d>
            <a:camera prst="orthographicFront"/>
            <a:lightRig rig="threePt" dir="t"/>
          </a:scene3d>
          <a:sp3d>
            <a:bevelB prst="convex"/>
          </a:sp3d>
        </p:spPr>
      </p:pic>
    </p:spTree>
    <p:extLst>
      <p:ext uri="{BB962C8B-B14F-4D97-AF65-F5344CB8AC3E}">
        <p14:creationId xmlns:p14="http://schemas.microsoft.com/office/powerpoint/2010/main" val="309126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0D3D-9FD4-EE49-BA39-62775816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B6CDD-2151-3B46-9C93-F07D20D9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Alicia &amp; Aristóteles</a:t>
            </a:r>
          </a:p>
          <a:p>
            <a:r>
              <a:rPr lang="es-ES_tradnl" dirty="0"/>
              <a:t>Propósito de BIBESCO</a:t>
            </a:r>
          </a:p>
          <a:p>
            <a:r>
              <a:rPr lang="es-ES_tradnl" dirty="0"/>
              <a:t>Función y Fines de: </a:t>
            </a:r>
          </a:p>
          <a:p>
            <a:pPr lvl="1"/>
            <a:r>
              <a:rPr lang="es-ES_tradnl" dirty="0"/>
              <a:t>Bibliotecas Escolares</a:t>
            </a:r>
          </a:p>
          <a:p>
            <a:pPr lvl="1"/>
            <a:r>
              <a:rPr lang="es-ES_tradnl" dirty="0"/>
              <a:t> Escuela </a:t>
            </a:r>
          </a:p>
          <a:p>
            <a:pPr lvl="1"/>
            <a:r>
              <a:rPr lang="es-ES_tradnl" dirty="0"/>
              <a:t>Lectura </a:t>
            </a:r>
          </a:p>
          <a:p>
            <a:pPr lvl="1"/>
            <a:r>
              <a:rPr lang="es-ES_tradnl" dirty="0" err="1"/>
              <a:t>TICs</a:t>
            </a:r>
            <a:endParaRPr lang="es-ES_tradnl" dirty="0"/>
          </a:p>
          <a:p>
            <a:r>
              <a:rPr lang="es-ES_tradnl" dirty="0"/>
              <a:t> Letras para Volar: Un Nuevo Paradigma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48927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508B-69C1-7B47-AE70-1F091C76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0" y="889616"/>
            <a:ext cx="3651467" cy="1676603"/>
          </a:xfrm>
        </p:spPr>
        <p:txBody>
          <a:bodyPr>
            <a:normAutofit/>
          </a:bodyPr>
          <a:lstStyle/>
          <a:p>
            <a:r>
              <a:rPr lang="es-ES_tradnl" dirty="0"/>
              <a:t>Alicia y Aristóteles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AF9F-F191-F24C-83E8-28D34A79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549602" cy="3785419"/>
          </a:xfrm>
        </p:spPr>
        <p:txBody>
          <a:bodyPr>
            <a:normAutofit/>
          </a:bodyPr>
          <a:lstStyle/>
          <a:p>
            <a:r>
              <a:rPr lang="es-ES_tradnl" sz="1800" dirty="0"/>
              <a:t> </a:t>
            </a:r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  <a:p>
            <a:r>
              <a:rPr lang="es-ES_tradnl" sz="1800" dirty="0"/>
              <a:t>      CONSECUENCIAS DIVERGENTES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CBD93-4173-5441-A9CB-E52D4F8C8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5"/>
          <a:stretch/>
        </p:blipFill>
        <p:spPr>
          <a:xfrm>
            <a:off x="7514824" y="2566219"/>
            <a:ext cx="4028245" cy="365760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B86EE-0AC3-BD40-98C5-86667B8B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840"/>
            <a:ext cx="5948416" cy="2194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D2E91-9529-A343-A915-52C0934B5037}"/>
              </a:ext>
            </a:extLst>
          </p:cNvPr>
          <p:cNvSpPr txBox="1"/>
          <p:nvPr/>
        </p:nvSpPr>
        <p:spPr>
          <a:xfrm>
            <a:off x="692009" y="3962399"/>
            <a:ext cx="4318867" cy="1569660"/>
          </a:xfrm>
          <a:custGeom>
            <a:avLst/>
            <a:gdLst>
              <a:gd name="connsiteX0" fmla="*/ 0 w 4318867"/>
              <a:gd name="connsiteY0" fmla="*/ 0 h 1569660"/>
              <a:gd name="connsiteX1" fmla="*/ 626236 w 4318867"/>
              <a:gd name="connsiteY1" fmla="*/ 0 h 1569660"/>
              <a:gd name="connsiteX2" fmla="*/ 1122905 w 4318867"/>
              <a:gd name="connsiteY2" fmla="*/ 0 h 1569660"/>
              <a:gd name="connsiteX3" fmla="*/ 1705952 w 4318867"/>
              <a:gd name="connsiteY3" fmla="*/ 0 h 1569660"/>
              <a:gd name="connsiteX4" fmla="*/ 2289000 w 4318867"/>
              <a:gd name="connsiteY4" fmla="*/ 0 h 1569660"/>
              <a:gd name="connsiteX5" fmla="*/ 2828858 w 4318867"/>
              <a:gd name="connsiteY5" fmla="*/ 0 h 1569660"/>
              <a:gd name="connsiteX6" fmla="*/ 3282339 w 4318867"/>
              <a:gd name="connsiteY6" fmla="*/ 0 h 1569660"/>
              <a:gd name="connsiteX7" fmla="*/ 3692631 w 4318867"/>
              <a:gd name="connsiteY7" fmla="*/ 0 h 1569660"/>
              <a:gd name="connsiteX8" fmla="*/ 4318867 w 4318867"/>
              <a:gd name="connsiteY8" fmla="*/ 0 h 1569660"/>
              <a:gd name="connsiteX9" fmla="*/ 4318867 w 4318867"/>
              <a:gd name="connsiteY9" fmla="*/ 476130 h 1569660"/>
              <a:gd name="connsiteX10" fmla="*/ 4318867 w 4318867"/>
              <a:gd name="connsiteY10" fmla="*/ 999350 h 1569660"/>
              <a:gd name="connsiteX11" fmla="*/ 4318867 w 4318867"/>
              <a:gd name="connsiteY11" fmla="*/ 1569660 h 1569660"/>
              <a:gd name="connsiteX12" fmla="*/ 3865386 w 4318867"/>
              <a:gd name="connsiteY12" fmla="*/ 1569660 h 1569660"/>
              <a:gd name="connsiteX13" fmla="*/ 3239150 w 4318867"/>
              <a:gd name="connsiteY13" fmla="*/ 1569660 h 1569660"/>
              <a:gd name="connsiteX14" fmla="*/ 2785669 w 4318867"/>
              <a:gd name="connsiteY14" fmla="*/ 1569660 h 1569660"/>
              <a:gd name="connsiteX15" fmla="*/ 2332188 w 4318867"/>
              <a:gd name="connsiteY15" fmla="*/ 1569660 h 1569660"/>
              <a:gd name="connsiteX16" fmla="*/ 1921896 w 4318867"/>
              <a:gd name="connsiteY16" fmla="*/ 1569660 h 1569660"/>
              <a:gd name="connsiteX17" fmla="*/ 1382037 w 4318867"/>
              <a:gd name="connsiteY17" fmla="*/ 1569660 h 1569660"/>
              <a:gd name="connsiteX18" fmla="*/ 755802 w 4318867"/>
              <a:gd name="connsiteY18" fmla="*/ 1569660 h 1569660"/>
              <a:gd name="connsiteX19" fmla="*/ 0 w 4318867"/>
              <a:gd name="connsiteY19" fmla="*/ 1569660 h 1569660"/>
              <a:gd name="connsiteX20" fmla="*/ 0 w 4318867"/>
              <a:gd name="connsiteY20" fmla="*/ 1093530 h 1569660"/>
              <a:gd name="connsiteX21" fmla="*/ 0 w 4318867"/>
              <a:gd name="connsiteY21" fmla="*/ 601703 h 1569660"/>
              <a:gd name="connsiteX22" fmla="*/ 0 w 4318867"/>
              <a:gd name="connsiteY22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8867" h="1569660" extrusionOk="0">
                <a:moveTo>
                  <a:pt x="0" y="0"/>
                </a:moveTo>
                <a:cubicBezTo>
                  <a:pt x="303174" y="-41258"/>
                  <a:pt x="403914" y="55505"/>
                  <a:pt x="626236" y="0"/>
                </a:cubicBezTo>
                <a:cubicBezTo>
                  <a:pt x="848558" y="-55505"/>
                  <a:pt x="1016950" y="8311"/>
                  <a:pt x="1122905" y="0"/>
                </a:cubicBezTo>
                <a:cubicBezTo>
                  <a:pt x="1228860" y="-8311"/>
                  <a:pt x="1445353" y="38368"/>
                  <a:pt x="1705952" y="0"/>
                </a:cubicBezTo>
                <a:cubicBezTo>
                  <a:pt x="1966551" y="-38368"/>
                  <a:pt x="2092937" y="15590"/>
                  <a:pt x="2289000" y="0"/>
                </a:cubicBezTo>
                <a:cubicBezTo>
                  <a:pt x="2485063" y="-15590"/>
                  <a:pt x="2570108" y="16143"/>
                  <a:pt x="2828858" y="0"/>
                </a:cubicBezTo>
                <a:cubicBezTo>
                  <a:pt x="3087608" y="-16143"/>
                  <a:pt x="3114962" y="16446"/>
                  <a:pt x="3282339" y="0"/>
                </a:cubicBezTo>
                <a:cubicBezTo>
                  <a:pt x="3449716" y="-16446"/>
                  <a:pt x="3562819" y="37894"/>
                  <a:pt x="3692631" y="0"/>
                </a:cubicBezTo>
                <a:cubicBezTo>
                  <a:pt x="3822443" y="-37894"/>
                  <a:pt x="4192296" y="31932"/>
                  <a:pt x="4318867" y="0"/>
                </a:cubicBezTo>
                <a:cubicBezTo>
                  <a:pt x="4371765" y="120037"/>
                  <a:pt x="4287132" y="277721"/>
                  <a:pt x="4318867" y="476130"/>
                </a:cubicBezTo>
                <a:cubicBezTo>
                  <a:pt x="4350602" y="674539"/>
                  <a:pt x="4313469" y="830444"/>
                  <a:pt x="4318867" y="999350"/>
                </a:cubicBezTo>
                <a:cubicBezTo>
                  <a:pt x="4324265" y="1168256"/>
                  <a:pt x="4298153" y="1345546"/>
                  <a:pt x="4318867" y="1569660"/>
                </a:cubicBezTo>
                <a:cubicBezTo>
                  <a:pt x="4112368" y="1602035"/>
                  <a:pt x="3967680" y="1531492"/>
                  <a:pt x="3865386" y="1569660"/>
                </a:cubicBezTo>
                <a:cubicBezTo>
                  <a:pt x="3763092" y="1607828"/>
                  <a:pt x="3407298" y="1543342"/>
                  <a:pt x="3239150" y="1569660"/>
                </a:cubicBezTo>
                <a:cubicBezTo>
                  <a:pt x="3071002" y="1595978"/>
                  <a:pt x="2896903" y="1566149"/>
                  <a:pt x="2785669" y="1569660"/>
                </a:cubicBezTo>
                <a:cubicBezTo>
                  <a:pt x="2674435" y="1573171"/>
                  <a:pt x="2461527" y="1519753"/>
                  <a:pt x="2332188" y="1569660"/>
                </a:cubicBezTo>
                <a:cubicBezTo>
                  <a:pt x="2202849" y="1619567"/>
                  <a:pt x="2030852" y="1537936"/>
                  <a:pt x="1921896" y="1569660"/>
                </a:cubicBezTo>
                <a:cubicBezTo>
                  <a:pt x="1812940" y="1601384"/>
                  <a:pt x="1593401" y="1509749"/>
                  <a:pt x="1382037" y="1569660"/>
                </a:cubicBezTo>
                <a:cubicBezTo>
                  <a:pt x="1170673" y="1629571"/>
                  <a:pt x="983645" y="1548641"/>
                  <a:pt x="755802" y="1569660"/>
                </a:cubicBezTo>
                <a:cubicBezTo>
                  <a:pt x="527959" y="1590679"/>
                  <a:pt x="318704" y="1500378"/>
                  <a:pt x="0" y="1569660"/>
                </a:cubicBezTo>
                <a:cubicBezTo>
                  <a:pt x="-56587" y="1451851"/>
                  <a:pt x="30815" y="1244749"/>
                  <a:pt x="0" y="1093530"/>
                </a:cubicBezTo>
                <a:cubicBezTo>
                  <a:pt x="-30815" y="942311"/>
                  <a:pt x="4582" y="826373"/>
                  <a:pt x="0" y="601703"/>
                </a:cubicBezTo>
                <a:cubicBezTo>
                  <a:pt x="-4582" y="377033"/>
                  <a:pt x="16645" y="28941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372979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dirty="0">
                <a:latin typeface="Baskerville Old Face" panose="02020602080505020303" pitchFamily="18" charset="77"/>
              </a:rPr>
              <a:t>Intenciones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dirty="0">
                <a:latin typeface="Baskerville Old Face" panose="02020602080505020303" pitchFamily="18" charset="77"/>
              </a:rPr>
              <a:t>Fines</a:t>
            </a:r>
          </a:p>
          <a:p>
            <a:r>
              <a:rPr lang="es-ES_tradnl" sz="2400" dirty="0">
                <a:latin typeface="Baskerville Old Face" panose="02020602080505020303" pitchFamily="18" charset="77"/>
              </a:rPr>
              <a:t>           Metafísica</a:t>
            </a:r>
          </a:p>
        </p:txBody>
      </p:sp>
    </p:spTree>
    <p:extLst>
      <p:ext uri="{BB962C8B-B14F-4D97-AF65-F5344CB8AC3E}">
        <p14:creationId xmlns:p14="http://schemas.microsoft.com/office/powerpoint/2010/main" val="1374805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B25B-A3CC-8941-8C77-AF10248C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Propósitos de BIBESCO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F4C5-F439-DB4F-B669-A9AD3E1E1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71667" cy="4351338"/>
          </a:xfrm>
        </p:spPr>
        <p:txBody>
          <a:bodyPr>
            <a:normAutofit/>
          </a:bodyPr>
          <a:lstStyle/>
          <a:p>
            <a:r>
              <a:rPr lang="es-ES_tradnl" dirty="0"/>
              <a:t> Dinamización de las bibliotecas escolares</a:t>
            </a:r>
          </a:p>
          <a:p>
            <a:pPr lvl="1"/>
            <a:r>
              <a:rPr lang="es-ES_tradnl" dirty="0"/>
              <a:t>Lugar preponderante en el aprendizaje y la formación</a:t>
            </a:r>
          </a:p>
          <a:p>
            <a:pPr lvl="1"/>
            <a:r>
              <a:rPr lang="es-ES_tradnl" dirty="0"/>
              <a:t>Cambio de paradigma en el rol de la biblioteca</a:t>
            </a:r>
          </a:p>
          <a:p>
            <a:pPr lvl="2"/>
            <a:r>
              <a:rPr lang="es-ES_tradnl" dirty="0"/>
              <a:t>Autoridades</a:t>
            </a:r>
          </a:p>
          <a:p>
            <a:pPr lvl="2"/>
            <a:r>
              <a:rPr lang="es-ES_tradnl" dirty="0"/>
              <a:t>Usuarios</a:t>
            </a:r>
          </a:p>
          <a:p>
            <a:pPr lvl="2"/>
            <a:r>
              <a:rPr lang="es-ES_tradnl" dirty="0"/>
              <a:t>Estudiante</a:t>
            </a:r>
          </a:p>
        </p:txBody>
      </p:sp>
    </p:spTree>
    <p:extLst>
      <p:ext uri="{BB962C8B-B14F-4D97-AF65-F5344CB8AC3E}">
        <p14:creationId xmlns:p14="http://schemas.microsoft.com/office/powerpoint/2010/main" val="3880999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0740-9068-2040-B0A2-BF28F4BC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Función y Fines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D5D5F-9065-D445-833F-C11BE8840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custGeom>
            <a:avLst/>
            <a:gdLst>
              <a:gd name="connsiteX0" fmla="*/ 0 w 5157787"/>
              <a:gd name="connsiteY0" fmla="*/ 0 h 823912"/>
              <a:gd name="connsiteX1" fmla="*/ 573087 w 5157787"/>
              <a:gd name="connsiteY1" fmla="*/ 0 h 823912"/>
              <a:gd name="connsiteX2" fmla="*/ 1043019 w 5157787"/>
              <a:gd name="connsiteY2" fmla="*/ 0 h 823912"/>
              <a:gd name="connsiteX3" fmla="*/ 1616107 w 5157787"/>
              <a:gd name="connsiteY3" fmla="*/ 0 h 823912"/>
              <a:gd name="connsiteX4" fmla="*/ 2189194 w 5157787"/>
              <a:gd name="connsiteY4" fmla="*/ 0 h 823912"/>
              <a:gd name="connsiteX5" fmla="*/ 2762281 w 5157787"/>
              <a:gd name="connsiteY5" fmla="*/ 0 h 823912"/>
              <a:gd name="connsiteX6" fmla="*/ 3283791 w 5157787"/>
              <a:gd name="connsiteY6" fmla="*/ 0 h 823912"/>
              <a:gd name="connsiteX7" fmla="*/ 3753723 w 5157787"/>
              <a:gd name="connsiteY7" fmla="*/ 0 h 823912"/>
              <a:gd name="connsiteX8" fmla="*/ 4172077 w 5157787"/>
              <a:gd name="connsiteY8" fmla="*/ 0 h 823912"/>
              <a:gd name="connsiteX9" fmla="*/ 5157787 w 5157787"/>
              <a:gd name="connsiteY9" fmla="*/ 0 h 823912"/>
              <a:gd name="connsiteX10" fmla="*/ 5157787 w 5157787"/>
              <a:gd name="connsiteY10" fmla="*/ 395478 h 823912"/>
              <a:gd name="connsiteX11" fmla="*/ 5157787 w 5157787"/>
              <a:gd name="connsiteY11" fmla="*/ 823912 h 823912"/>
              <a:gd name="connsiteX12" fmla="*/ 4636277 w 5157787"/>
              <a:gd name="connsiteY12" fmla="*/ 823912 h 823912"/>
              <a:gd name="connsiteX13" fmla="*/ 4114768 w 5157787"/>
              <a:gd name="connsiteY13" fmla="*/ 823912 h 823912"/>
              <a:gd name="connsiteX14" fmla="*/ 3490103 w 5157787"/>
              <a:gd name="connsiteY14" fmla="*/ 823912 h 823912"/>
              <a:gd name="connsiteX15" fmla="*/ 2968593 w 5157787"/>
              <a:gd name="connsiteY15" fmla="*/ 823912 h 823912"/>
              <a:gd name="connsiteX16" fmla="*/ 2343928 w 5157787"/>
              <a:gd name="connsiteY16" fmla="*/ 823912 h 823912"/>
              <a:gd name="connsiteX17" fmla="*/ 1667684 w 5157787"/>
              <a:gd name="connsiteY17" fmla="*/ 823912 h 823912"/>
              <a:gd name="connsiteX18" fmla="*/ 1146175 w 5157787"/>
              <a:gd name="connsiteY18" fmla="*/ 823912 h 823912"/>
              <a:gd name="connsiteX19" fmla="*/ 624665 w 5157787"/>
              <a:gd name="connsiteY19" fmla="*/ 823912 h 823912"/>
              <a:gd name="connsiteX20" fmla="*/ 0 w 5157787"/>
              <a:gd name="connsiteY20" fmla="*/ 823912 h 823912"/>
              <a:gd name="connsiteX21" fmla="*/ 0 w 5157787"/>
              <a:gd name="connsiteY21" fmla="*/ 403717 h 823912"/>
              <a:gd name="connsiteX22" fmla="*/ 0 w 5157787"/>
              <a:gd name="connsiteY22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57787" h="823912" fill="none" extrusionOk="0">
                <a:moveTo>
                  <a:pt x="0" y="0"/>
                </a:moveTo>
                <a:cubicBezTo>
                  <a:pt x="183060" y="-30606"/>
                  <a:pt x="379913" y="41895"/>
                  <a:pt x="573087" y="0"/>
                </a:cubicBezTo>
                <a:cubicBezTo>
                  <a:pt x="766261" y="-41895"/>
                  <a:pt x="817264" y="50627"/>
                  <a:pt x="1043019" y="0"/>
                </a:cubicBezTo>
                <a:cubicBezTo>
                  <a:pt x="1268774" y="-50627"/>
                  <a:pt x="1351120" y="52892"/>
                  <a:pt x="1616107" y="0"/>
                </a:cubicBezTo>
                <a:cubicBezTo>
                  <a:pt x="1881094" y="-52892"/>
                  <a:pt x="1980073" y="20657"/>
                  <a:pt x="2189194" y="0"/>
                </a:cubicBezTo>
                <a:cubicBezTo>
                  <a:pt x="2398315" y="-20657"/>
                  <a:pt x="2588543" y="44774"/>
                  <a:pt x="2762281" y="0"/>
                </a:cubicBezTo>
                <a:cubicBezTo>
                  <a:pt x="2936019" y="-44774"/>
                  <a:pt x="3055681" y="28539"/>
                  <a:pt x="3283791" y="0"/>
                </a:cubicBezTo>
                <a:cubicBezTo>
                  <a:pt x="3511901" y="-28539"/>
                  <a:pt x="3560354" y="1523"/>
                  <a:pt x="3753723" y="0"/>
                </a:cubicBezTo>
                <a:cubicBezTo>
                  <a:pt x="3947092" y="-1523"/>
                  <a:pt x="4043594" y="8347"/>
                  <a:pt x="4172077" y="0"/>
                </a:cubicBezTo>
                <a:cubicBezTo>
                  <a:pt x="4300560" y="-8347"/>
                  <a:pt x="4698110" y="112216"/>
                  <a:pt x="5157787" y="0"/>
                </a:cubicBezTo>
                <a:cubicBezTo>
                  <a:pt x="5190470" y="104124"/>
                  <a:pt x="5144224" y="293038"/>
                  <a:pt x="5157787" y="395478"/>
                </a:cubicBezTo>
                <a:cubicBezTo>
                  <a:pt x="5171350" y="497918"/>
                  <a:pt x="5153602" y="682614"/>
                  <a:pt x="5157787" y="823912"/>
                </a:cubicBezTo>
                <a:cubicBezTo>
                  <a:pt x="4953918" y="844564"/>
                  <a:pt x="4857002" y="797525"/>
                  <a:pt x="4636277" y="823912"/>
                </a:cubicBezTo>
                <a:cubicBezTo>
                  <a:pt x="4415552" y="850299"/>
                  <a:pt x="4371185" y="797209"/>
                  <a:pt x="4114768" y="823912"/>
                </a:cubicBezTo>
                <a:cubicBezTo>
                  <a:pt x="3858351" y="850615"/>
                  <a:pt x="3671056" y="784451"/>
                  <a:pt x="3490103" y="823912"/>
                </a:cubicBezTo>
                <a:cubicBezTo>
                  <a:pt x="3309151" y="863373"/>
                  <a:pt x="3183829" y="803979"/>
                  <a:pt x="2968593" y="823912"/>
                </a:cubicBezTo>
                <a:cubicBezTo>
                  <a:pt x="2753357" y="843845"/>
                  <a:pt x="2553331" y="801517"/>
                  <a:pt x="2343928" y="823912"/>
                </a:cubicBezTo>
                <a:cubicBezTo>
                  <a:pt x="2134526" y="846307"/>
                  <a:pt x="1918445" y="792345"/>
                  <a:pt x="1667684" y="823912"/>
                </a:cubicBezTo>
                <a:cubicBezTo>
                  <a:pt x="1416923" y="855479"/>
                  <a:pt x="1282372" y="777377"/>
                  <a:pt x="1146175" y="823912"/>
                </a:cubicBezTo>
                <a:cubicBezTo>
                  <a:pt x="1009978" y="870447"/>
                  <a:pt x="837828" y="790922"/>
                  <a:pt x="624665" y="823912"/>
                </a:cubicBezTo>
                <a:cubicBezTo>
                  <a:pt x="411502" y="856902"/>
                  <a:pt x="311140" y="792410"/>
                  <a:pt x="0" y="823912"/>
                </a:cubicBezTo>
                <a:cubicBezTo>
                  <a:pt x="-41589" y="691568"/>
                  <a:pt x="47390" y="503159"/>
                  <a:pt x="0" y="403717"/>
                </a:cubicBezTo>
                <a:cubicBezTo>
                  <a:pt x="-47390" y="304276"/>
                  <a:pt x="41555" y="173654"/>
                  <a:pt x="0" y="0"/>
                </a:cubicBezTo>
                <a:close/>
              </a:path>
              <a:path w="5157787" h="823912" stroke="0" extrusionOk="0">
                <a:moveTo>
                  <a:pt x="0" y="0"/>
                </a:moveTo>
                <a:cubicBezTo>
                  <a:pt x="282859" y="-45498"/>
                  <a:pt x="432576" y="19268"/>
                  <a:pt x="573087" y="0"/>
                </a:cubicBezTo>
                <a:cubicBezTo>
                  <a:pt x="713598" y="-19268"/>
                  <a:pt x="960492" y="20814"/>
                  <a:pt x="1249331" y="0"/>
                </a:cubicBezTo>
                <a:cubicBezTo>
                  <a:pt x="1538170" y="-20814"/>
                  <a:pt x="1543542" y="19112"/>
                  <a:pt x="1667684" y="0"/>
                </a:cubicBezTo>
                <a:cubicBezTo>
                  <a:pt x="1791826" y="-19112"/>
                  <a:pt x="2062506" y="45791"/>
                  <a:pt x="2189194" y="0"/>
                </a:cubicBezTo>
                <a:cubicBezTo>
                  <a:pt x="2315882" y="-45791"/>
                  <a:pt x="2568735" y="30053"/>
                  <a:pt x="2813859" y="0"/>
                </a:cubicBezTo>
                <a:cubicBezTo>
                  <a:pt x="3058983" y="-30053"/>
                  <a:pt x="3205432" y="70465"/>
                  <a:pt x="3490103" y="0"/>
                </a:cubicBezTo>
                <a:cubicBezTo>
                  <a:pt x="3774774" y="-70465"/>
                  <a:pt x="3899291" y="73578"/>
                  <a:pt x="4166346" y="0"/>
                </a:cubicBezTo>
                <a:cubicBezTo>
                  <a:pt x="4433401" y="-73578"/>
                  <a:pt x="4531006" y="55111"/>
                  <a:pt x="4636277" y="0"/>
                </a:cubicBezTo>
                <a:cubicBezTo>
                  <a:pt x="4741548" y="-55111"/>
                  <a:pt x="5001215" y="43176"/>
                  <a:pt x="5157787" y="0"/>
                </a:cubicBezTo>
                <a:cubicBezTo>
                  <a:pt x="5166512" y="186636"/>
                  <a:pt x="5140244" y="226249"/>
                  <a:pt x="5157787" y="395478"/>
                </a:cubicBezTo>
                <a:cubicBezTo>
                  <a:pt x="5175330" y="564707"/>
                  <a:pt x="5121307" y="616574"/>
                  <a:pt x="5157787" y="823912"/>
                </a:cubicBezTo>
                <a:cubicBezTo>
                  <a:pt x="5006975" y="846856"/>
                  <a:pt x="4777805" y="816214"/>
                  <a:pt x="4533122" y="823912"/>
                </a:cubicBezTo>
                <a:cubicBezTo>
                  <a:pt x="4288440" y="831610"/>
                  <a:pt x="4192073" y="817327"/>
                  <a:pt x="4063190" y="823912"/>
                </a:cubicBezTo>
                <a:cubicBezTo>
                  <a:pt x="3934307" y="830497"/>
                  <a:pt x="3671075" y="771684"/>
                  <a:pt x="3541680" y="823912"/>
                </a:cubicBezTo>
                <a:cubicBezTo>
                  <a:pt x="3412285" y="876140"/>
                  <a:pt x="3238083" y="796230"/>
                  <a:pt x="2968593" y="823912"/>
                </a:cubicBezTo>
                <a:cubicBezTo>
                  <a:pt x="2699103" y="851594"/>
                  <a:pt x="2595247" y="815287"/>
                  <a:pt x="2498661" y="823912"/>
                </a:cubicBezTo>
                <a:cubicBezTo>
                  <a:pt x="2402075" y="832537"/>
                  <a:pt x="2018340" y="797887"/>
                  <a:pt x="1822418" y="823912"/>
                </a:cubicBezTo>
                <a:cubicBezTo>
                  <a:pt x="1626496" y="849937"/>
                  <a:pt x="1383235" y="787729"/>
                  <a:pt x="1197753" y="823912"/>
                </a:cubicBezTo>
                <a:cubicBezTo>
                  <a:pt x="1012272" y="860095"/>
                  <a:pt x="919182" y="783784"/>
                  <a:pt x="676243" y="823912"/>
                </a:cubicBezTo>
                <a:cubicBezTo>
                  <a:pt x="433304" y="864040"/>
                  <a:pt x="179111" y="789969"/>
                  <a:pt x="0" y="823912"/>
                </a:cubicBezTo>
                <a:cubicBezTo>
                  <a:pt x="-15038" y="702667"/>
                  <a:pt x="41740" y="519789"/>
                  <a:pt x="0" y="436673"/>
                </a:cubicBezTo>
                <a:cubicBezTo>
                  <a:pt x="-41740" y="353557"/>
                  <a:pt x="17409" y="11312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8171178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s-ES_tradnl" sz="4000" dirty="0">
                <a:solidFill>
                  <a:srgbClr val="7030A0"/>
                </a:solidFill>
              </a:rPr>
              <a:t>Bibliotecas Escolares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0083-1BD3-6347-8E77-2931BBBA0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2505075"/>
            <a:ext cx="5489575" cy="3684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_tradnl" sz="2000" dirty="0"/>
          </a:p>
          <a:p>
            <a:r>
              <a:rPr lang="es-ES_tradnl" dirty="0"/>
              <a:t>¿</a:t>
            </a:r>
            <a:r>
              <a:rPr lang="es-ES_tradnl" sz="3200" dirty="0"/>
              <a:t>“Apéndice” de la Escuela</a:t>
            </a:r>
            <a:r>
              <a:rPr lang="es-ES_tradnl" dirty="0"/>
              <a:t>?</a:t>
            </a:r>
          </a:p>
          <a:p>
            <a:endParaRPr lang="es-ES_tradnl" sz="1600" dirty="0"/>
          </a:p>
          <a:p>
            <a:endParaRPr lang="es-ES_tradnl" sz="1600" dirty="0"/>
          </a:p>
          <a:p>
            <a:r>
              <a:rPr lang="es-ES_tradnl" sz="3200" dirty="0"/>
              <a:t> ¿Soporte de la Escuela?</a:t>
            </a:r>
          </a:p>
          <a:p>
            <a:endParaRPr lang="es-ES_tradnl" sz="1600" dirty="0"/>
          </a:p>
          <a:p>
            <a:endParaRPr lang="es-ES_tradnl" sz="1600" dirty="0"/>
          </a:p>
          <a:p>
            <a:endParaRPr lang="es-ES_tradnl" sz="1600" dirty="0"/>
          </a:p>
          <a:p>
            <a:r>
              <a:rPr lang="es-ES_tradnl" sz="3200" dirty="0"/>
              <a:t>¿Impulsora de la Innovación y el Aprendizaje Escolarizado?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BEDC3-874F-0145-A8FA-BA00A0331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custGeom>
            <a:avLst/>
            <a:gdLst>
              <a:gd name="connsiteX0" fmla="*/ 0 w 5183188"/>
              <a:gd name="connsiteY0" fmla="*/ 0 h 823912"/>
              <a:gd name="connsiteX1" fmla="*/ 679574 w 5183188"/>
              <a:gd name="connsiteY1" fmla="*/ 0 h 823912"/>
              <a:gd name="connsiteX2" fmla="*/ 1307315 w 5183188"/>
              <a:gd name="connsiteY2" fmla="*/ 0 h 823912"/>
              <a:gd name="connsiteX3" fmla="*/ 1883225 w 5183188"/>
              <a:gd name="connsiteY3" fmla="*/ 0 h 823912"/>
              <a:gd name="connsiteX4" fmla="*/ 2459135 w 5183188"/>
              <a:gd name="connsiteY4" fmla="*/ 0 h 823912"/>
              <a:gd name="connsiteX5" fmla="*/ 3138708 w 5183188"/>
              <a:gd name="connsiteY5" fmla="*/ 0 h 823912"/>
              <a:gd name="connsiteX6" fmla="*/ 3766450 w 5183188"/>
              <a:gd name="connsiteY6" fmla="*/ 0 h 823912"/>
              <a:gd name="connsiteX7" fmla="*/ 4186864 w 5183188"/>
              <a:gd name="connsiteY7" fmla="*/ 0 h 823912"/>
              <a:gd name="connsiteX8" fmla="*/ 5183188 w 5183188"/>
              <a:gd name="connsiteY8" fmla="*/ 0 h 823912"/>
              <a:gd name="connsiteX9" fmla="*/ 5183188 w 5183188"/>
              <a:gd name="connsiteY9" fmla="*/ 428434 h 823912"/>
              <a:gd name="connsiteX10" fmla="*/ 5183188 w 5183188"/>
              <a:gd name="connsiteY10" fmla="*/ 823912 h 823912"/>
              <a:gd name="connsiteX11" fmla="*/ 4710942 w 5183188"/>
              <a:gd name="connsiteY11" fmla="*/ 823912 h 823912"/>
              <a:gd name="connsiteX12" fmla="*/ 4031368 w 5183188"/>
              <a:gd name="connsiteY12" fmla="*/ 823912 h 823912"/>
              <a:gd name="connsiteX13" fmla="*/ 3507291 w 5183188"/>
              <a:gd name="connsiteY13" fmla="*/ 823912 h 823912"/>
              <a:gd name="connsiteX14" fmla="*/ 2827717 w 5183188"/>
              <a:gd name="connsiteY14" fmla="*/ 823912 h 823912"/>
              <a:gd name="connsiteX15" fmla="*/ 2355471 w 5183188"/>
              <a:gd name="connsiteY15" fmla="*/ 823912 h 823912"/>
              <a:gd name="connsiteX16" fmla="*/ 1935057 w 5183188"/>
              <a:gd name="connsiteY16" fmla="*/ 823912 h 823912"/>
              <a:gd name="connsiteX17" fmla="*/ 1514643 w 5183188"/>
              <a:gd name="connsiteY17" fmla="*/ 823912 h 823912"/>
              <a:gd name="connsiteX18" fmla="*/ 886901 w 5183188"/>
              <a:gd name="connsiteY18" fmla="*/ 823912 h 823912"/>
              <a:gd name="connsiteX19" fmla="*/ 0 w 5183188"/>
              <a:gd name="connsiteY19" fmla="*/ 823912 h 823912"/>
              <a:gd name="connsiteX20" fmla="*/ 0 w 5183188"/>
              <a:gd name="connsiteY20" fmla="*/ 411956 h 823912"/>
              <a:gd name="connsiteX21" fmla="*/ 0 w 5183188"/>
              <a:gd name="connsiteY21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3188" h="823912" fill="none" extrusionOk="0">
                <a:moveTo>
                  <a:pt x="0" y="0"/>
                </a:moveTo>
                <a:cubicBezTo>
                  <a:pt x="229217" y="-35485"/>
                  <a:pt x="539333" y="74229"/>
                  <a:pt x="679574" y="0"/>
                </a:cubicBezTo>
                <a:cubicBezTo>
                  <a:pt x="819815" y="-74229"/>
                  <a:pt x="1054757" y="24807"/>
                  <a:pt x="1307315" y="0"/>
                </a:cubicBezTo>
                <a:cubicBezTo>
                  <a:pt x="1559873" y="-24807"/>
                  <a:pt x="1599628" y="52457"/>
                  <a:pt x="1883225" y="0"/>
                </a:cubicBezTo>
                <a:cubicBezTo>
                  <a:pt x="2166822" y="-52457"/>
                  <a:pt x="2286282" y="16137"/>
                  <a:pt x="2459135" y="0"/>
                </a:cubicBezTo>
                <a:cubicBezTo>
                  <a:pt x="2631988" y="-16137"/>
                  <a:pt x="2948618" y="30543"/>
                  <a:pt x="3138708" y="0"/>
                </a:cubicBezTo>
                <a:cubicBezTo>
                  <a:pt x="3328798" y="-30543"/>
                  <a:pt x="3501067" y="7530"/>
                  <a:pt x="3766450" y="0"/>
                </a:cubicBezTo>
                <a:cubicBezTo>
                  <a:pt x="4031833" y="-7530"/>
                  <a:pt x="3983792" y="28194"/>
                  <a:pt x="4186864" y="0"/>
                </a:cubicBezTo>
                <a:cubicBezTo>
                  <a:pt x="4389936" y="-28194"/>
                  <a:pt x="4957235" y="110238"/>
                  <a:pt x="5183188" y="0"/>
                </a:cubicBezTo>
                <a:cubicBezTo>
                  <a:pt x="5183606" y="173422"/>
                  <a:pt x="5140491" y="249448"/>
                  <a:pt x="5183188" y="428434"/>
                </a:cubicBezTo>
                <a:cubicBezTo>
                  <a:pt x="5225885" y="607420"/>
                  <a:pt x="5179063" y="742445"/>
                  <a:pt x="5183188" y="823912"/>
                </a:cubicBezTo>
                <a:cubicBezTo>
                  <a:pt x="4952663" y="869472"/>
                  <a:pt x="4829730" y="794105"/>
                  <a:pt x="4710942" y="823912"/>
                </a:cubicBezTo>
                <a:cubicBezTo>
                  <a:pt x="4592154" y="853719"/>
                  <a:pt x="4316442" y="783290"/>
                  <a:pt x="4031368" y="823912"/>
                </a:cubicBezTo>
                <a:cubicBezTo>
                  <a:pt x="3746294" y="864534"/>
                  <a:pt x="3714841" y="770204"/>
                  <a:pt x="3507291" y="823912"/>
                </a:cubicBezTo>
                <a:cubicBezTo>
                  <a:pt x="3299741" y="877620"/>
                  <a:pt x="3107842" y="744554"/>
                  <a:pt x="2827717" y="823912"/>
                </a:cubicBezTo>
                <a:cubicBezTo>
                  <a:pt x="2547592" y="903270"/>
                  <a:pt x="2453242" y="769992"/>
                  <a:pt x="2355471" y="823912"/>
                </a:cubicBezTo>
                <a:cubicBezTo>
                  <a:pt x="2257700" y="877832"/>
                  <a:pt x="2060703" y="777343"/>
                  <a:pt x="1935057" y="823912"/>
                </a:cubicBezTo>
                <a:cubicBezTo>
                  <a:pt x="1809411" y="870481"/>
                  <a:pt x="1713524" y="780630"/>
                  <a:pt x="1514643" y="823912"/>
                </a:cubicBezTo>
                <a:cubicBezTo>
                  <a:pt x="1315762" y="867194"/>
                  <a:pt x="1042973" y="796868"/>
                  <a:pt x="886901" y="823912"/>
                </a:cubicBezTo>
                <a:cubicBezTo>
                  <a:pt x="730829" y="850956"/>
                  <a:pt x="334585" y="717785"/>
                  <a:pt x="0" y="823912"/>
                </a:cubicBezTo>
                <a:cubicBezTo>
                  <a:pt x="-27687" y="698389"/>
                  <a:pt x="22913" y="522490"/>
                  <a:pt x="0" y="411956"/>
                </a:cubicBezTo>
                <a:cubicBezTo>
                  <a:pt x="-22913" y="301422"/>
                  <a:pt x="40729" y="174770"/>
                  <a:pt x="0" y="0"/>
                </a:cubicBezTo>
                <a:close/>
              </a:path>
              <a:path w="5183188" h="823912" stroke="0" extrusionOk="0">
                <a:moveTo>
                  <a:pt x="0" y="0"/>
                </a:moveTo>
                <a:cubicBezTo>
                  <a:pt x="120622" y="-37003"/>
                  <a:pt x="297302" y="50196"/>
                  <a:pt x="524078" y="0"/>
                </a:cubicBezTo>
                <a:cubicBezTo>
                  <a:pt x="750854" y="-50196"/>
                  <a:pt x="792502" y="12132"/>
                  <a:pt x="944492" y="0"/>
                </a:cubicBezTo>
                <a:cubicBezTo>
                  <a:pt x="1096482" y="-12132"/>
                  <a:pt x="1319693" y="80547"/>
                  <a:pt x="1624066" y="0"/>
                </a:cubicBezTo>
                <a:cubicBezTo>
                  <a:pt x="1928439" y="-80547"/>
                  <a:pt x="1955848" y="61531"/>
                  <a:pt x="2148143" y="0"/>
                </a:cubicBezTo>
                <a:cubicBezTo>
                  <a:pt x="2340438" y="-61531"/>
                  <a:pt x="2458000" y="59363"/>
                  <a:pt x="2672221" y="0"/>
                </a:cubicBezTo>
                <a:cubicBezTo>
                  <a:pt x="2886442" y="-59363"/>
                  <a:pt x="3155201" y="31948"/>
                  <a:pt x="3351795" y="0"/>
                </a:cubicBezTo>
                <a:cubicBezTo>
                  <a:pt x="3548389" y="-31948"/>
                  <a:pt x="3664047" y="29602"/>
                  <a:pt x="3824041" y="0"/>
                </a:cubicBezTo>
                <a:cubicBezTo>
                  <a:pt x="3984035" y="-29602"/>
                  <a:pt x="4298341" y="10448"/>
                  <a:pt x="4503614" y="0"/>
                </a:cubicBezTo>
                <a:cubicBezTo>
                  <a:pt x="4708887" y="-10448"/>
                  <a:pt x="4999060" y="721"/>
                  <a:pt x="5183188" y="0"/>
                </a:cubicBezTo>
                <a:cubicBezTo>
                  <a:pt x="5189068" y="142932"/>
                  <a:pt x="5146828" y="313790"/>
                  <a:pt x="5183188" y="411956"/>
                </a:cubicBezTo>
                <a:cubicBezTo>
                  <a:pt x="5219548" y="510122"/>
                  <a:pt x="5166400" y="673077"/>
                  <a:pt x="5183188" y="823912"/>
                </a:cubicBezTo>
                <a:cubicBezTo>
                  <a:pt x="4881082" y="841791"/>
                  <a:pt x="4708787" y="807458"/>
                  <a:pt x="4555446" y="823912"/>
                </a:cubicBezTo>
                <a:cubicBezTo>
                  <a:pt x="4402105" y="840366"/>
                  <a:pt x="4018669" y="796171"/>
                  <a:pt x="3875873" y="823912"/>
                </a:cubicBezTo>
                <a:cubicBezTo>
                  <a:pt x="3733077" y="851653"/>
                  <a:pt x="3397309" y="770779"/>
                  <a:pt x="3196299" y="823912"/>
                </a:cubicBezTo>
                <a:cubicBezTo>
                  <a:pt x="2995289" y="877045"/>
                  <a:pt x="2958106" y="803805"/>
                  <a:pt x="2724053" y="823912"/>
                </a:cubicBezTo>
                <a:cubicBezTo>
                  <a:pt x="2490000" y="844019"/>
                  <a:pt x="2401594" y="763621"/>
                  <a:pt x="2148143" y="823912"/>
                </a:cubicBezTo>
                <a:cubicBezTo>
                  <a:pt x="1894692" y="884203"/>
                  <a:pt x="1611247" y="757454"/>
                  <a:pt x="1468570" y="823912"/>
                </a:cubicBezTo>
                <a:cubicBezTo>
                  <a:pt x="1325893" y="890370"/>
                  <a:pt x="1159821" y="757265"/>
                  <a:pt x="892660" y="823912"/>
                </a:cubicBezTo>
                <a:cubicBezTo>
                  <a:pt x="625499" y="890559"/>
                  <a:pt x="437806" y="773203"/>
                  <a:pt x="0" y="823912"/>
                </a:cubicBezTo>
                <a:cubicBezTo>
                  <a:pt x="-29945" y="706075"/>
                  <a:pt x="45729" y="512350"/>
                  <a:pt x="0" y="428434"/>
                </a:cubicBezTo>
                <a:cubicBezTo>
                  <a:pt x="-45729" y="344518"/>
                  <a:pt x="8721" y="1777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s-ES_tradnl" sz="4000" dirty="0">
                <a:solidFill>
                  <a:srgbClr val="7030A0"/>
                </a:solidFill>
              </a:rPr>
              <a:t>Escuelas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66B8D-0A87-1643-902F-CB8C23642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4200" cy="3684588"/>
          </a:xfrm>
        </p:spPr>
        <p:txBody>
          <a:bodyPr>
            <a:normAutofit fontScale="92500" lnSpcReduction="20000"/>
          </a:bodyPr>
          <a:lstStyle/>
          <a:p>
            <a:endParaRPr lang="es-ES_tradnl" sz="3200" dirty="0"/>
          </a:p>
          <a:p>
            <a:r>
              <a:rPr lang="es-ES_tradnl" sz="3200" dirty="0"/>
              <a:t>¿Centros de adaptación social?</a:t>
            </a:r>
          </a:p>
          <a:p>
            <a:endParaRPr lang="es-ES_tradnl" sz="2800" dirty="0"/>
          </a:p>
          <a:p>
            <a:r>
              <a:rPr lang="es-ES_tradnl" sz="3200" dirty="0"/>
              <a:t>¿Centros de Desarrollo Individual?</a:t>
            </a:r>
          </a:p>
          <a:p>
            <a:endParaRPr lang="es-ES_tradnl" sz="3200" dirty="0"/>
          </a:p>
          <a:p>
            <a:r>
              <a:rPr lang="es-ES_tradnl" sz="3500" dirty="0"/>
              <a:t>¿Centros de Formación Sociocultural Crítica?</a:t>
            </a:r>
          </a:p>
        </p:txBody>
      </p:sp>
    </p:spTree>
    <p:extLst>
      <p:ext uri="{BB962C8B-B14F-4D97-AF65-F5344CB8AC3E}">
        <p14:creationId xmlns:p14="http://schemas.microsoft.com/office/powerpoint/2010/main" val="420290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0740-9068-2040-B0A2-BF28F4BCB1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dirty="0"/>
              <a:t>Función y Fines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D5D5F-9065-D445-833F-C11BE8840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custGeom>
            <a:avLst/>
            <a:gdLst>
              <a:gd name="connsiteX0" fmla="*/ 0 w 5157787"/>
              <a:gd name="connsiteY0" fmla="*/ 0 h 823912"/>
              <a:gd name="connsiteX1" fmla="*/ 573087 w 5157787"/>
              <a:gd name="connsiteY1" fmla="*/ 0 h 823912"/>
              <a:gd name="connsiteX2" fmla="*/ 1043019 w 5157787"/>
              <a:gd name="connsiteY2" fmla="*/ 0 h 823912"/>
              <a:gd name="connsiteX3" fmla="*/ 1616107 w 5157787"/>
              <a:gd name="connsiteY3" fmla="*/ 0 h 823912"/>
              <a:gd name="connsiteX4" fmla="*/ 2189194 w 5157787"/>
              <a:gd name="connsiteY4" fmla="*/ 0 h 823912"/>
              <a:gd name="connsiteX5" fmla="*/ 2762281 w 5157787"/>
              <a:gd name="connsiteY5" fmla="*/ 0 h 823912"/>
              <a:gd name="connsiteX6" fmla="*/ 3283791 w 5157787"/>
              <a:gd name="connsiteY6" fmla="*/ 0 h 823912"/>
              <a:gd name="connsiteX7" fmla="*/ 3753723 w 5157787"/>
              <a:gd name="connsiteY7" fmla="*/ 0 h 823912"/>
              <a:gd name="connsiteX8" fmla="*/ 4172077 w 5157787"/>
              <a:gd name="connsiteY8" fmla="*/ 0 h 823912"/>
              <a:gd name="connsiteX9" fmla="*/ 5157787 w 5157787"/>
              <a:gd name="connsiteY9" fmla="*/ 0 h 823912"/>
              <a:gd name="connsiteX10" fmla="*/ 5157787 w 5157787"/>
              <a:gd name="connsiteY10" fmla="*/ 395478 h 823912"/>
              <a:gd name="connsiteX11" fmla="*/ 5157787 w 5157787"/>
              <a:gd name="connsiteY11" fmla="*/ 823912 h 823912"/>
              <a:gd name="connsiteX12" fmla="*/ 4636277 w 5157787"/>
              <a:gd name="connsiteY12" fmla="*/ 823912 h 823912"/>
              <a:gd name="connsiteX13" fmla="*/ 4114768 w 5157787"/>
              <a:gd name="connsiteY13" fmla="*/ 823912 h 823912"/>
              <a:gd name="connsiteX14" fmla="*/ 3490103 w 5157787"/>
              <a:gd name="connsiteY14" fmla="*/ 823912 h 823912"/>
              <a:gd name="connsiteX15" fmla="*/ 2968593 w 5157787"/>
              <a:gd name="connsiteY15" fmla="*/ 823912 h 823912"/>
              <a:gd name="connsiteX16" fmla="*/ 2343928 w 5157787"/>
              <a:gd name="connsiteY16" fmla="*/ 823912 h 823912"/>
              <a:gd name="connsiteX17" fmla="*/ 1667684 w 5157787"/>
              <a:gd name="connsiteY17" fmla="*/ 823912 h 823912"/>
              <a:gd name="connsiteX18" fmla="*/ 1146175 w 5157787"/>
              <a:gd name="connsiteY18" fmla="*/ 823912 h 823912"/>
              <a:gd name="connsiteX19" fmla="*/ 624665 w 5157787"/>
              <a:gd name="connsiteY19" fmla="*/ 823912 h 823912"/>
              <a:gd name="connsiteX20" fmla="*/ 0 w 5157787"/>
              <a:gd name="connsiteY20" fmla="*/ 823912 h 823912"/>
              <a:gd name="connsiteX21" fmla="*/ 0 w 5157787"/>
              <a:gd name="connsiteY21" fmla="*/ 403717 h 823912"/>
              <a:gd name="connsiteX22" fmla="*/ 0 w 5157787"/>
              <a:gd name="connsiteY22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57787" h="823912" fill="none" extrusionOk="0">
                <a:moveTo>
                  <a:pt x="0" y="0"/>
                </a:moveTo>
                <a:cubicBezTo>
                  <a:pt x="183060" y="-30606"/>
                  <a:pt x="379913" y="41895"/>
                  <a:pt x="573087" y="0"/>
                </a:cubicBezTo>
                <a:cubicBezTo>
                  <a:pt x="766261" y="-41895"/>
                  <a:pt x="817264" y="50627"/>
                  <a:pt x="1043019" y="0"/>
                </a:cubicBezTo>
                <a:cubicBezTo>
                  <a:pt x="1268774" y="-50627"/>
                  <a:pt x="1351120" y="52892"/>
                  <a:pt x="1616107" y="0"/>
                </a:cubicBezTo>
                <a:cubicBezTo>
                  <a:pt x="1881094" y="-52892"/>
                  <a:pt x="1980073" y="20657"/>
                  <a:pt x="2189194" y="0"/>
                </a:cubicBezTo>
                <a:cubicBezTo>
                  <a:pt x="2398315" y="-20657"/>
                  <a:pt x="2588543" y="44774"/>
                  <a:pt x="2762281" y="0"/>
                </a:cubicBezTo>
                <a:cubicBezTo>
                  <a:pt x="2936019" y="-44774"/>
                  <a:pt x="3055681" y="28539"/>
                  <a:pt x="3283791" y="0"/>
                </a:cubicBezTo>
                <a:cubicBezTo>
                  <a:pt x="3511901" y="-28539"/>
                  <a:pt x="3560354" y="1523"/>
                  <a:pt x="3753723" y="0"/>
                </a:cubicBezTo>
                <a:cubicBezTo>
                  <a:pt x="3947092" y="-1523"/>
                  <a:pt x="4043594" y="8347"/>
                  <a:pt x="4172077" y="0"/>
                </a:cubicBezTo>
                <a:cubicBezTo>
                  <a:pt x="4300560" y="-8347"/>
                  <a:pt x="4698110" y="112216"/>
                  <a:pt x="5157787" y="0"/>
                </a:cubicBezTo>
                <a:cubicBezTo>
                  <a:pt x="5190470" y="104124"/>
                  <a:pt x="5144224" y="293038"/>
                  <a:pt x="5157787" y="395478"/>
                </a:cubicBezTo>
                <a:cubicBezTo>
                  <a:pt x="5171350" y="497918"/>
                  <a:pt x="5153602" y="682614"/>
                  <a:pt x="5157787" y="823912"/>
                </a:cubicBezTo>
                <a:cubicBezTo>
                  <a:pt x="4953918" y="844564"/>
                  <a:pt x="4857002" y="797525"/>
                  <a:pt x="4636277" y="823912"/>
                </a:cubicBezTo>
                <a:cubicBezTo>
                  <a:pt x="4415552" y="850299"/>
                  <a:pt x="4371185" y="797209"/>
                  <a:pt x="4114768" y="823912"/>
                </a:cubicBezTo>
                <a:cubicBezTo>
                  <a:pt x="3858351" y="850615"/>
                  <a:pt x="3671056" y="784451"/>
                  <a:pt x="3490103" y="823912"/>
                </a:cubicBezTo>
                <a:cubicBezTo>
                  <a:pt x="3309151" y="863373"/>
                  <a:pt x="3183829" y="803979"/>
                  <a:pt x="2968593" y="823912"/>
                </a:cubicBezTo>
                <a:cubicBezTo>
                  <a:pt x="2753357" y="843845"/>
                  <a:pt x="2553331" y="801517"/>
                  <a:pt x="2343928" y="823912"/>
                </a:cubicBezTo>
                <a:cubicBezTo>
                  <a:pt x="2134526" y="846307"/>
                  <a:pt x="1918445" y="792345"/>
                  <a:pt x="1667684" y="823912"/>
                </a:cubicBezTo>
                <a:cubicBezTo>
                  <a:pt x="1416923" y="855479"/>
                  <a:pt x="1282372" y="777377"/>
                  <a:pt x="1146175" y="823912"/>
                </a:cubicBezTo>
                <a:cubicBezTo>
                  <a:pt x="1009978" y="870447"/>
                  <a:pt x="837828" y="790922"/>
                  <a:pt x="624665" y="823912"/>
                </a:cubicBezTo>
                <a:cubicBezTo>
                  <a:pt x="411502" y="856902"/>
                  <a:pt x="311140" y="792410"/>
                  <a:pt x="0" y="823912"/>
                </a:cubicBezTo>
                <a:cubicBezTo>
                  <a:pt x="-41589" y="691568"/>
                  <a:pt x="47390" y="503159"/>
                  <a:pt x="0" y="403717"/>
                </a:cubicBezTo>
                <a:cubicBezTo>
                  <a:pt x="-47390" y="304276"/>
                  <a:pt x="41555" y="173654"/>
                  <a:pt x="0" y="0"/>
                </a:cubicBezTo>
                <a:close/>
              </a:path>
              <a:path w="5157787" h="823912" stroke="0" extrusionOk="0">
                <a:moveTo>
                  <a:pt x="0" y="0"/>
                </a:moveTo>
                <a:cubicBezTo>
                  <a:pt x="282859" y="-45498"/>
                  <a:pt x="432576" y="19268"/>
                  <a:pt x="573087" y="0"/>
                </a:cubicBezTo>
                <a:cubicBezTo>
                  <a:pt x="713598" y="-19268"/>
                  <a:pt x="960492" y="20814"/>
                  <a:pt x="1249331" y="0"/>
                </a:cubicBezTo>
                <a:cubicBezTo>
                  <a:pt x="1538170" y="-20814"/>
                  <a:pt x="1543542" y="19112"/>
                  <a:pt x="1667684" y="0"/>
                </a:cubicBezTo>
                <a:cubicBezTo>
                  <a:pt x="1791826" y="-19112"/>
                  <a:pt x="2062506" y="45791"/>
                  <a:pt x="2189194" y="0"/>
                </a:cubicBezTo>
                <a:cubicBezTo>
                  <a:pt x="2315882" y="-45791"/>
                  <a:pt x="2568735" y="30053"/>
                  <a:pt x="2813859" y="0"/>
                </a:cubicBezTo>
                <a:cubicBezTo>
                  <a:pt x="3058983" y="-30053"/>
                  <a:pt x="3205432" y="70465"/>
                  <a:pt x="3490103" y="0"/>
                </a:cubicBezTo>
                <a:cubicBezTo>
                  <a:pt x="3774774" y="-70465"/>
                  <a:pt x="3899291" y="73578"/>
                  <a:pt x="4166346" y="0"/>
                </a:cubicBezTo>
                <a:cubicBezTo>
                  <a:pt x="4433401" y="-73578"/>
                  <a:pt x="4531006" y="55111"/>
                  <a:pt x="4636277" y="0"/>
                </a:cubicBezTo>
                <a:cubicBezTo>
                  <a:pt x="4741548" y="-55111"/>
                  <a:pt x="5001215" y="43176"/>
                  <a:pt x="5157787" y="0"/>
                </a:cubicBezTo>
                <a:cubicBezTo>
                  <a:pt x="5166512" y="186636"/>
                  <a:pt x="5140244" y="226249"/>
                  <a:pt x="5157787" y="395478"/>
                </a:cubicBezTo>
                <a:cubicBezTo>
                  <a:pt x="5175330" y="564707"/>
                  <a:pt x="5121307" y="616574"/>
                  <a:pt x="5157787" y="823912"/>
                </a:cubicBezTo>
                <a:cubicBezTo>
                  <a:pt x="5006975" y="846856"/>
                  <a:pt x="4777805" y="816214"/>
                  <a:pt x="4533122" y="823912"/>
                </a:cubicBezTo>
                <a:cubicBezTo>
                  <a:pt x="4288440" y="831610"/>
                  <a:pt x="4192073" y="817327"/>
                  <a:pt x="4063190" y="823912"/>
                </a:cubicBezTo>
                <a:cubicBezTo>
                  <a:pt x="3934307" y="830497"/>
                  <a:pt x="3671075" y="771684"/>
                  <a:pt x="3541680" y="823912"/>
                </a:cubicBezTo>
                <a:cubicBezTo>
                  <a:pt x="3412285" y="876140"/>
                  <a:pt x="3238083" y="796230"/>
                  <a:pt x="2968593" y="823912"/>
                </a:cubicBezTo>
                <a:cubicBezTo>
                  <a:pt x="2699103" y="851594"/>
                  <a:pt x="2595247" y="815287"/>
                  <a:pt x="2498661" y="823912"/>
                </a:cubicBezTo>
                <a:cubicBezTo>
                  <a:pt x="2402075" y="832537"/>
                  <a:pt x="2018340" y="797887"/>
                  <a:pt x="1822418" y="823912"/>
                </a:cubicBezTo>
                <a:cubicBezTo>
                  <a:pt x="1626496" y="849937"/>
                  <a:pt x="1383235" y="787729"/>
                  <a:pt x="1197753" y="823912"/>
                </a:cubicBezTo>
                <a:cubicBezTo>
                  <a:pt x="1012272" y="860095"/>
                  <a:pt x="919182" y="783784"/>
                  <a:pt x="676243" y="823912"/>
                </a:cubicBezTo>
                <a:cubicBezTo>
                  <a:pt x="433304" y="864040"/>
                  <a:pt x="179111" y="789969"/>
                  <a:pt x="0" y="823912"/>
                </a:cubicBezTo>
                <a:cubicBezTo>
                  <a:pt x="-15038" y="702667"/>
                  <a:pt x="41740" y="519789"/>
                  <a:pt x="0" y="436673"/>
                </a:cubicBezTo>
                <a:cubicBezTo>
                  <a:pt x="-41740" y="353557"/>
                  <a:pt x="17409" y="11312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8171178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s-ES_tradnl" sz="4000" dirty="0">
                <a:solidFill>
                  <a:srgbClr val="7030A0"/>
                </a:solidFill>
              </a:rPr>
              <a:t>Lectura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0083-1BD3-6347-8E77-2931BBBA0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2505075"/>
            <a:ext cx="5489575" cy="42174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r>
              <a:rPr lang="es-ES_tradnl" sz="8000" dirty="0"/>
              <a:t>¿Qué entendemos por lectura?</a:t>
            </a:r>
          </a:p>
          <a:p>
            <a:pPr marL="0" indent="0">
              <a:buNone/>
            </a:pPr>
            <a:r>
              <a:rPr lang="es-ES_tradnl" sz="11200" dirty="0"/>
              <a:t>¿</a:t>
            </a:r>
            <a:r>
              <a:rPr lang="es-ES_tradnl" sz="8000" dirty="0"/>
              <a:t>Qué tipo de lecturas</a:t>
            </a:r>
            <a:r>
              <a:rPr lang="es-ES_tradnl" sz="11200" dirty="0"/>
              <a:t>?</a:t>
            </a:r>
          </a:p>
          <a:p>
            <a:pPr marL="0" indent="0">
              <a:buNone/>
            </a:pPr>
            <a:endParaRPr lang="es-ES_tradnl" sz="2800" dirty="0"/>
          </a:p>
          <a:p>
            <a:r>
              <a:rPr lang="es-ES_tradnl" sz="8000" dirty="0"/>
              <a:t> ¿Con qué fines?</a:t>
            </a:r>
          </a:p>
          <a:p>
            <a:pPr lvl="1"/>
            <a:r>
              <a:rPr lang="es-ES_tradnl" sz="8000" dirty="0"/>
              <a:t>OCDE/Unesco</a:t>
            </a:r>
          </a:p>
          <a:p>
            <a:pPr lvl="1"/>
            <a:r>
              <a:rPr lang="es-ES_tradnl" sz="8000" dirty="0"/>
              <a:t>Desarrollo máximo de la persona</a:t>
            </a:r>
          </a:p>
          <a:p>
            <a:pPr lvl="1"/>
            <a:r>
              <a:rPr lang="es-ES_tradnl" sz="8000" dirty="0"/>
              <a:t>Reconocimiento de lo genérico-universal</a:t>
            </a:r>
          </a:p>
          <a:p>
            <a:pPr lvl="1"/>
            <a:r>
              <a:rPr lang="es-ES_tradnl" sz="8000" dirty="0"/>
              <a:t>Mejoramiento de la productividad</a:t>
            </a:r>
            <a:endParaRPr lang="es-ES_tradnl" dirty="0"/>
          </a:p>
          <a:p>
            <a:pPr marL="0" indent="0">
              <a:buNone/>
            </a:pPr>
            <a:endParaRPr lang="es-ES_tradnl" sz="2200" dirty="0"/>
          </a:p>
          <a:p>
            <a:r>
              <a:rPr lang="es-ES_tradnl" sz="8600" dirty="0"/>
              <a:t>¿Impulsora de la Innovación y el Aprendizaje Escolarizado?</a:t>
            </a:r>
          </a:p>
          <a:p>
            <a:pPr lvl="1"/>
            <a:r>
              <a:rPr lang="es-ES_tradnl" sz="8200" dirty="0"/>
              <a:t>Contexto</a:t>
            </a:r>
          </a:p>
          <a:p>
            <a:pPr lvl="1"/>
            <a:r>
              <a:rPr lang="es-ES_tradnl" sz="8200" dirty="0"/>
              <a:t>Valores</a:t>
            </a:r>
          </a:p>
          <a:p>
            <a:pPr lvl="1"/>
            <a:r>
              <a:rPr lang="es-ES_tradnl" sz="8200" dirty="0"/>
              <a:t>Cambio Social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BEDC3-874F-0145-A8FA-BA00A0331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custGeom>
            <a:avLst/>
            <a:gdLst>
              <a:gd name="connsiteX0" fmla="*/ 0 w 5183188"/>
              <a:gd name="connsiteY0" fmla="*/ 0 h 823912"/>
              <a:gd name="connsiteX1" fmla="*/ 679574 w 5183188"/>
              <a:gd name="connsiteY1" fmla="*/ 0 h 823912"/>
              <a:gd name="connsiteX2" fmla="*/ 1307315 w 5183188"/>
              <a:gd name="connsiteY2" fmla="*/ 0 h 823912"/>
              <a:gd name="connsiteX3" fmla="*/ 1883225 w 5183188"/>
              <a:gd name="connsiteY3" fmla="*/ 0 h 823912"/>
              <a:gd name="connsiteX4" fmla="*/ 2459135 w 5183188"/>
              <a:gd name="connsiteY4" fmla="*/ 0 h 823912"/>
              <a:gd name="connsiteX5" fmla="*/ 3138708 w 5183188"/>
              <a:gd name="connsiteY5" fmla="*/ 0 h 823912"/>
              <a:gd name="connsiteX6" fmla="*/ 3766450 w 5183188"/>
              <a:gd name="connsiteY6" fmla="*/ 0 h 823912"/>
              <a:gd name="connsiteX7" fmla="*/ 4186864 w 5183188"/>
              <a:gd name="connsiteY7" fmla="*/ 0 h 823912"/>
              <a:gd name="connsiteX8" fmla="*/ 5183188 w 5183188"/>
              <a:gd name="connsiteY8" fmla="*/ 0 h 823912"/>
              <a:gd name="connsiteX9" fmla="*/ 5183188 w 5183188"/>
              <a:gd name="connsiteY9" fmla="*/ 428434 h 823912"/>
              <a:gd name="connsiteX10" fmla="*/ 5183188 w 5183188"/>
              <a:gd name="connsiteY10" fmla="*/ 823912 h 823912"/>
              <a:gd name="connsiteX11" fmla="*/ 4710942 w 5183188"/>
              <a:gd name="connsiteY11" fmla="*/ 823912 h 823912"/>
              <a:gd name="connsiteX12" fmla="*/ 4031368 w 5183188"/>
              <a:gd name="connsiteY12" fmla="*/ 823912 h 823912"/>
              <a:gd name="connsiteX13" fmla="*/ 3507291 w 5183188"/>
              <a:gd name="connsiteY13" fmla="*/ 823912 h 823912"/>
              <a:gd name="connsiteX14" fmla="*/ 2827717 w 5183188"/>
              <a:gd name="connsiteY14" fmla="*/ 823912 h 823912"/>
              <a:gd name="connsiteX15" fmla="*/ 2355471 w 5183188"/>
              <a:gd name="connsiteY15" fmla="*/ 823912 h 823912"/>
              <a:gd name="connsiteX16" fmla="*/ 1935057 w 5183188"/>
              <a:gd name="connsiteY16" fmla="*/ 823912 h 823912"/>
              <a:gd name="connsiteX17" fmla="*/ 1514643 w 5183188"/>
              <a:gd name="connsiteY17" fmla="*/ 823912 h 823912"/>
              <a:gd name="connsiteX18" fmla="*/ 886901 w 5183188"/>
              <a:gd name="connsiteY18" fmla="*/ 823912 h 823912"/>
              <a:gd name="connsiteX19" fmla="*/ 0 w 5183188"/>
              <a:gd name="connsiteY19" fmla="*/ 823912 h 823912"/>
              <a:gd name="connsiteX20" fmla="*/ 0 w 5183188"/>
              <a:gd name="connsiteY20" fmla="*/ 411956 h 823912"/>
              <a:gd name="connsiteX21" fmla="*/ 0 w 5183188"/>
              <a:gd name="connsiteY21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3188" h="823912" fill="none" extrusionOk="0">
                <a:moveTo>
                  <a:pt x="0" y="0"/>
                </a:moveTo>
                <a:cubicBezTo>
                  <a:pt x="229217" y="-35485"/>
                  <a:pt x="539333" y="74229"/>
                  <a:pt x="679574" y="0"/>
                </a:cubicBezTo>
                <a:cubicBezTo>
                  <a:pt x="819815" y="-74229"/>
                  <a:pt x="1054757" y="24807"/>
                  <a:pt x="1307315" y="0"/>
                </a:cubicBezTo>
                <a:cubicBezTo>
                  <a:pt x="1559873" y="-24807"/>
                  <a:pt x="1599628" y="52457"/>
                  <a:pt x="1883225" y="0"/>
                </a:cubicBezTo>
                <a:cubicBezTo>
                  <a:pt x="2166822" y="-52457"/>
                  <a:pt x="2286282" y="16137"/>
                  <a:pt x="2459135" y="0"/>
                </a:cubicBezTo>
                <a:cubicBezTo>
                  <a:pt x="2631988" y="-16137"/>
                  <a:pt x="2948618" y="30543"/>
                  <a:pt x="3138708" y="0"/>
                </a:cubicBezTo>
                <a:cubicBezTo>
                  <a:pt x="3328798" y="-30543"/>
                  <a:pt x="3501067" y="7530"/>
                  <a:pt x="3766450" y="0"/>
                </a:cubicBezTo>
                <a:cubicBezTo>
                  <a:pt x="4031833" y="-7530"/>
                  <a:pt x="3983792" y="28194"/>
                  <a:pt x="4186864" y="0"/>
                </a:cubicBezTo>
                <a:cubicBezTo>
                  <a:pt x="4389936" y="-28194"/>
                  <a:pt x="4957235" y="110238"/>
                  <a:pt x="5183188" y="0"/>
                </a:cubicBezTo>
                <a:cubicBezTo>
                  <a:pt x="5183606" y="173422"/>
                  <a:pt x="5140491" y="249448"/>
                  <a:pt x="5183188" y="428434"/>
                </a:cubicBezTo>
                <a:cubicBezTo>
                  <a:pt x="5225885" y="607420"/>
                  <a:pt x="5179063" y="742445"/>
                  <a:pt x="5183188" y="823912"/>
                </a:cubicBezTo>
                <a:cubicBezTo>
                  <a:pt x="4952663" y="869472"/>
                  <a:pt x="4829730" y="794105"/>
                  <a:pt x="4710942" y="823912"/>
                </a:cubicBezTo>
                <a:cubicBezTo>
                  <a:pt x="4592154" y="853719"/>
                  <a:pt x="4316442" y="783290"/>
                  <a:pt x="4031368" y="823912"/>
                </a:cubicBezTo>
                <a:cubicBezTo>
                  <a:pt x="3746294" y="864534"/>
                  <a:pt x="3714841" y="770204"/>
                  <a:pt x="3507291" y="823912"/>
                </a:cubicBezTo>
                <a:cubicBezTo>
                  <a:pt x="3299741" y="877620"/>
                  <a:pt x="3107842" y="744554"/>
                  <a:pt x="2827717" y="823912"/>
                </a:cubicBezTo>
                <a:cubicBezTo>
                  <a:pt x="2547592" y="903270"/>
                  <a:pt x="2453242" y="769992"/>
                  <a:pt x="2355471" y="823912"/>
                </a:cubicBezTo>
                <a:cubicBezTo>
                  <a:pt x="2257700" y="877832"/>
                  <a:pt x="2060703" y="777343"/>
                  <a:pt x="1935057" y="823912"/>
                </a:cubicBezTo>
                <a:cubicBezTo>
                  <a:pt x="1809411" y="870481"/>
                  <a:pt x="1713524" y="780630"/>
                  <a:pt x="1514643" y="823912"/>
                </a:cubicBezTo>
                <a:cubicBezTo>
                  <a:pt x="1315762" y="867194"/>
                  <a:pt x="1042973" y="796868"/>
                  <a:pt x="886901" y="823912"/>
                </a:cubicBezTo>
                <a:cubicBezTo>
                  <a:pt x="730829" y="850956"/>
                  <a:pt x="334585" y="717785"/>
                  <a:pt x="0" y="823912"/>
                </a:cubicBezTo>
                <a:cubicBezTo>
                  <a:pt x="-27687" y="698389"/>
                  <a:pt x="22913" y="522490"/>
                  <a:pt x="0" y="411956"/>
                </a:cubicBezTo>
                <a:cubicBezTo>
                  <a:pt x="-22913" y="301422"/>
                  <a:pt x="40729" y="174770"/>
                  <a:pt x="0" y="0"/>
                </a:cubicBezTo>
                <a:close/>
              </a:path>
              <a:path w="5183188" h="823912" stroke="0" extrusionOk="0">
                <a:moveTo>
                  <a:pt x="0" y="0"/>
                </a:moveTo>
                <a:cubicBezTo>
                  <a:pt x="120622" y="-37003"/>
                  <a:pt x="297302" y="50196"/>
                  <a:pt x="524078" y="0"/>
                </a:cubicBezTo>
                <a:cubicBezTo>
                  <a:pt x="750854" y="-50196"/>
                  <a:pt x="792502" y="12132"/>
                  <a:pt x="944492" y="0"/>
                </a:cubicBezTo>
                <a:cubicBezTo>
                  <a:pt x="1096482" y="-12132"/>
                  <a:pt x="1319693" y="80547"/>
                  <a:pt x="1624066" y="0"/>
                </a:cubicBezTo>
                <a:cubicBezTo>
                  <a:pt x="1928439" y="-80547"/>
                  <a:pt x="1955848" y="61531"/>
                  <a:pt x="2148143" y="0"/>
                </a:cubicBezTo>
                <a:cubicBezTo>
                  <a:pt x="2340438" y="-61531"/>
                  <a:pt x="2458000" y="59363"/>
                  <a:pt x="2672221" y="0"/>
                </a:cubicBezTo>
                <a:cubicBezTo>
                  <a:pt x="2886442" y="-59363"/>
                  <a:pt x="3155201" y="31948"/>
                  <a:pt x="3351795" y="0"/>
                </a:cubicBezTo>
                <a:cubicBezTo>
                  <a:pt x="3548389" y="-31948"/>
                  <a:pt x="3664047" y="29602"/>
                  <a:pt x="3824041" y="0"/>
                </a:cubicBezTo>
                <a:cubicBezTo>
                  <a:pt x="3984035" y="-29602"/>
                  <a:pt x="4298341" y="10448"/>
                  <a:pt x="4503614" y="0"/>
                </a:cubicBezTo>
                <a:cubicBezTo>
                  <a:pt x="4708887" y="-10448"/>
                  <a:pt x="4999060" y="721"/>
                  <a:pt x="5183188" y="0"/>
                </a:cubicBezTo>
                <a:cubicBezTo>
                  <a:pt x="5189068" y="142932"/>
                  <a:pt x="5146828" y="313790"/>
                  <a:pt x="5183188" y="411956"/>
                </a:cubicBezTo>
                <a:cubicBezTo>
                  <a:pt x="5219548" y="510122"/>
                  <a:pt x="5166400" y="673077"/>
                  <a:pt x="5183188" y="823912"/>
                </a:cubicBezTo>
                <a:cubicBezTo>
                  <a:pt x="4881082" y="841791"/>
                  <a:pt x="4708787" y="807458"/>
                  <a:pt x="4555446" y="823912"/>
                </a:cubicBezTo>
                <a:cubicBezTo>
                  <a:pt x="4402105" y="840366"/>
                  <a:pt x="4018669" y="796171"/>
                  <a:pt x="3875873" y="823912"/>
                </a:cubicBezTo>
                <a:cubicBezTo>
                  <a:pt x="3733077" y="851653"/>
                  <a:pt x="3397309" y="770779"/>
                  <a:pt x="3196299" y="823912"/>
                </a:cubicBezTo>
                <a:cubicBezTo>
                  <a:pt x="2995289" y="877045"/>
                  <a:pt x="2958106" y="803805"/>
                  <a:pt x="2724053" y="823912"/>
                </a:cubicBezTo>
                <a:cubicBezTo>
                  <a:pt x="2490000" y="844019"/>
                  <a:pt x="2401594" y="763621"/>
                  <a:pt x="2148143" y="823912"/>
                </a:cubicBezTo>
                <a:cubicBezTo>
                  <a:pt x="1894692" y="884203"/>
                  <a:pt x="1611247" y="757454"/>
                  <a:pt x="1468570" y="823912"/>
                </a:cubicBezTo>
                <a:cubicBezTo>
                  <a:pt x="1325893" y="890370"/>
                  <a:pt x="1159821" y="757265"/>
                  <a:pt x="892660" y="823912"/>
                </a:cubicBezTo>
                <a:cubicBezTo>
                  <a:pt x="625499" y="890559"/>
                  <a:pt x="437806" y="773203"/>
                  <a:pt x="0" y="823912"/>
                </a:cubicBezTo>
                <a:cubicBezTo>
                  <a:pt x="-29945" y="706075"/>
                  <a:pt x="45729" y="512350"/>
                  <a:pt x="0" y="428434"/>
                </a:cubicBezTo>
                <a:cubicBezTo>
                  <a:pt x="-45729" y="344518"/>
                  <a:pt x="8721" y="1777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s-ES_tradnl" sz="4000" dirty="0" err="1">
                <a:solidFill>
                  <a:srgbClr val="7030A0"/>
                </a:solidFill>
              </a:rPr>
              <a:t>TICs</a:t>
            </a:r>
            <a:endParaRPr lang="es-ES_tradnl" sz="4000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66B8D-0A87-1643-902F-CB8C23642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4200" cy="36845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_tradnl" sz="3200" dirty="0"/>
          </a:p>
          <a:p>
            <a:pPr marL="0" indent="0">
              <a:buNone/>
            </a:pPr>
            <a:r>
              <a:rPr lang="es-ES_tradnl" sz="11200" dirty="0"/>
              <a:t>¿Qué Entendemos por TIC?</a:t>
            </a:r>
          </a:p>
          <a:p>
            <a:pPr marL="0" indent="0">
              <a:buNone/>
            </a:pPr>
            <a:r>
              <a:rPr lang="es-ES_tradnl" sz="11200" dirty="0"/>
              <a:t>¿Porqué incorporar las TIC?</a:t>
            </a:r>
          </a:p>
          <a:p>
            <a:pPr marL="0" indent="0">
              <a:buNone/>
            </a:pPr>
            <a:r>
              <a:rPr lang="es-ES_tradnl" sz="11200" dirty="0"/>
              <a:t>¿Cómo se enseñan las TIC?</a:t>
            </a:r>
          </a:p>
          <a:p>
            <a:pPr marL="0" indent="0">
              <a:buNone/>
            </a:pPr>
            <a:r>
              <a:rPr lang="es-ES_tradnl" sz="11200" dirty="0"/>
              <a:t>¿Con qué fines se enseñan las TIC?</a:t>
            </a:r>
          </a:p>
        </p:txBody>
      </p:sp>
    </p:spTree>
    <p:extLst>
      <p:ext uri="{BB962C8B-B14F-4D97-AF65-F5344CB8AC3E}">
        <p14:creationId xmlns:p14="http://schemas.microsoft.com/office/powerpoint/2010/main" val="2247467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6C71-6ACF-BD4A-B876-104E4DD7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Letras para Volar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809F-0E1D-A146-A183-2E358B2E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5625"/>
            <a:ext cx="10676467" cy="466725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 Nace en 2010</a:t>
            </a:r>
          </a:p>
          <a:p>
            <a:r>
              <a:rPr lang="es-ES_tradnl" dirty="0"/>
              <a:t> Cuatro Pilares</a:t>
            </a:r>
          </a:p>
          <a:p>
            <a:r>
              <a:rPr lang="es-ES_tradnl" dirty="0"/>
              <a:t>Pedagogía Crítica</a:t>
            </a:r>
          </a:p>
          <a:p>
            <a:pPr lvl="1"/>
            <a:r>
              <a:rPr lang="es-ES_tradnl" dirty="0"/>
              <a:t>Continua Expresividad</a:t>
            </a:r>
          </a:p>
          <a:p>
            <a:pPr lvl="1"/>
            <a:r>
              <a:rPr lang="es-ES_tradnl" dirty="0"/>
              <a:t> Redefinición de Texto</a:t>
            </a:r>
          </a:p>
          <a:p>
            <a:pPr lvl="1"/>
            <a:r>
              <a:rPr lang="es-ES_tradnl" dirty="0"/>
              <a:t>Texto y Contexto  son Indisolubles</a:t>
            </a:r>
          </a:p>
          <a:p>
            <a:pPr lvl="1"/>
            <a:r>
              <a:rPr lang="es-ES_tradnl" dirty="0"/>
              <a:t>Personas inmersas en una Cultura</a:t>
            </a:r>
          </a:p>
          <a:p>
            <a:pPr lvl="1"/>
            <a:r>
              <a:rPr lang="es-ES_tradnl" dirty="0"/>
              <a:t>Transliteración </a:t>
            </a:r>
          </a:p>
          <a:p>
            <a:pPr lvl="1"/>
            <a:r>
              <a:rPr lang="es-ES_tradnl" dirty="0"/>
              <a:t> Aprendizaje a lo largo del Currículum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2488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0740-9068-2040-B0A2-BF28F4BCB1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dirty="0"/>
              <a:t>Modelos de Estudiante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D5D5F-9065-D445-833F-C11BE8840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4" y="1459970"/>
            <a:ext cx="5157787" cy="823912"/>
          </a:xfrm>
          <a:custGeom>
            <a:avLst/>
            <a:gdLst>
              <a:gd name="connsiteX0" fmla="*/ 0 w 5157787"/>
              <a:gd name="connsiteY0" fmla="*/ 0 h 823912"/>
              <a:gd name="connsiteX1" fmla="*/ 573087 w 5157787"/>
              <a:gd name="connsiteY1" fmla="*/ 0 h 823912"/>
              <a:gd name="connsiteX2" fmla="*/ 1043019 w 5157787"/>
              <a:gd name="connsiteY2" fmla="*/ 0 h 823912"/>
              <a:gd name="connsiteX3" fmla="*/ 1616107 w 5157787"/>
              <a:gd name="connsiteY3" fmla="*/ 0 h 823912"/>
              <a:gd name="connsiteX4" fmla="*/ 2189194 w 5157787"/>
              <a:gd name="connsiteY4" fmla="*/ 0 h 823912"/>
              <a:gd name="connsiteX5" fmla="*/ 2762281 w 5157787"/>
              <a:gd name="connsiteY5" fmla="*/ 0 h 823912"/>
              <a:gd name="connsiteX6" fmla="*/ 3283791 w 5157787"/>
              <a:gd name="connsiteY6" fmla="*/ 0 h 823912"/>
              <a:gd name="connsiteX7" fmla="*/ 3753723 w 5157787"/>
              <a:gd name="connsiteY7" fmla="*/ 0 h 823912"/>
              <a:gd name="connsiteX8" fmla="*/ 4172077 w 5157787"/>
              <a:gd name="connsiteY8" fmla="*/ 0 h 823912"/>
              <a:gd name="connsiteX9" fmla="*/ 5157787 w 5157787"/>
              <a:gd name="connsiteY9" fmla="*/ 0 h 823912"/>
              <a:gd name="connsiteX10" fmla="*/ 5157787 w 5157787"/>
              <a:gd name="connsiteY10" fmla="*/ 395478 h 823912"/>
              <a:gd name="connsiteX11" fmla="*/ 5157787 w 5157787"/>
              <a:gd name="connsiteY11" fmla="*/ 823912 h 823912"/>
              <a:gd name="connsiteX12" fmla="*/ 4636277 w 5157787"/>
              <a:gd name="connsiteY12" fmla="*/ 823912 h 823912"/>
              <a:gd name="connsiteX13" fmla="*/ 4114768 w 5157787"/>
              <a:gd name="connsiteY13" fmla="*/ 823912 h 823912"/>
              <a:gd name="connsiteX14" fmla="*/ 3490103 w 5157787"/>
              <a:gd name="connsiteY14" fmla="*/ 823912 h 823912"/>
              <a:gd name="connsiteX15" fmla="*/ 2968593 w 5157787"/>
              <a:gd name="connsiteY15" fmla="*/ 823912 h 823912"/>
              <a:gd name="connsiteX16" fmla="*/ 2343928 w 5157787"/>
              <a:gd name="connsiteY16" fmla="*/ 823912 h 823912"/>
              <a:gd name="connsiteX17" fmla="*/ 1667684 w 5157787"/>
              <a:gd name="connsiteY17" fmla="*/ 823912 h 823912"/>
              <a:gd name="connsiteX18" fmla="*/ 1146175 w 5157787"/>
              <a:gd name="connsiteY18" fmla="*/ 823912 h 823912"/>
              <a:gd name="connsiteX19" fmla="*/ 624665 w 5157787"/>
              <a:gd name="connsiteY19" fmla="*/ 823912 h 823912"/>
              <a:gd name="connsiteX20" fmla="*/ 0 w 5157787"/>
              <a:gd name="connsiteY20" fmla="*/ 823912 h 823912"/>
              <a:gd name="connsiteX21" fmla="*/ 0 w 5157787"/>
              <a:gd name="connsiteY21" fmla="*/ 403717 h 823912"/>
              <a:gd name="connsiteX22" fmla="*/ 0 w 5157787"/>
              <a:gd name="connsiteY22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57787" h="823912" fill="none" extrusionOk="0">
                <a:moveTo>
                  <a:pt x="0" y="0"/>
                </a:moveTo>
                <a:cubicBezTo>
                  <a:pt x="183060" y="-30606"/>
                  <a:pt x="379913" y="41895"/>
                  <a:pt x="573087" y="0"/>
                </a:cubicBezTo>
                <a:cubicBezTo>
                  <a:pt x="766261" y="-41895"/>
                  <a:pt x="817264" y="50627"/>
                  <a:pt x="1043019" y="0"/>
                </a:cubicBezTo>
                <a:cubicBezTo>
                  <a:pt x="1268774" y="-50627"/>
                  <a:pt x="1351120" y="52892"/>
                  <a:pt x="1616107" y="0"/>
                </a:cubicBezTo>
                <a:cubicBezTo>
                  <a:pt x="1881094" y="-52892"/>
                  <a:pt x="1980073" y="20657"/>
                  <a:pt x="2189194" y="0"/>
                </a:cubicBezTo>
                <a:cubicBezTo>
                  <a:pt x="2398315" y="-20657"/>
                  <a:pt x="2588543" y="44774"/>
                  <a:pt x="2762281" y="0"/>
                </a:cubicBezTo>
                <a:cubicBezTo>
                  <a:pt x="2936019" y="-44774"/>
                  <a:pt x="3055681" y="28539"/>
                  <a:pt x="3283791" y="0"/>
                </a:cubicBezTo>
                <a:cubicBezTo>
                  <a:pt x="3511901" y="-28539"/>
                  <a:pt x="3560354" y="1523"/>
                  <a:pt x="3753723" y="0"/>
                </a:cubicBezTo>
                <a:cubicBezTo>
                  <a:pt x="3947092" y="-1523"/>
                  <a:pt x="4043594" y="8347"/>
                  <a:pt x="4172077" y="0"/>
                </a:cubicBezTo>
                <a:cubicBezTo>
                  <a:pt x="4300560" y="-8347"/>
                  <a:pt x="4698110" y="112216"/>
                  <a:pt x="5157787" y="0"/>
                </a:cubicBezTo>
                <a:cubicBezTo>
                  <a:pt x="5190470" y="104124"/>
                  <a:pt x="5144224" y="293038"/>
                  <a:pt x="5157787" y="395478"/>
                </a:cubicBezTo>
                <a:cubicBezTo>
                  <a:pt x="5171350" y="497918"/>
                  <a:pt x="5153602" y="682614"/>
                  <a:pt x="5157787" y="823912"/>
                </a:cubicBezTo>
                <a:cubicBezTo>
                  <a:pt x="4953918" y="844564"/>
                  <a:pt x="4857002" y="797525"/>
                  <a:pt x="4636277" y="823912"/>
                </a:cubicBezTo>
                <a:cubicBezTo>
                  <a:pt x="4415552" y="850299"/>
                  <a:pt x="4371185" y="797209"/>
                  <a:pt x="4114768" y="823912"/>
                </a:cubicBezTo>
                <a:cubicBezTo>
                  <a:pt x="3858351" y="850615"/>
                  <a:pt x="3671056" y="784451"/>
                  <a:pt x="3490103" y="823912"/>
                </a:cubicBezTo>
                <a:cubicBezTo>
                  <a:pt x="3309151" y="863373"/>
                  <a:pt x="3183829" y="803979"/>
                  <a:pt x="2968593" y="823912"/>
                </a:cubicBezTo>
                <a:cubicBezTo>
                  <a:pt x="2753357" y="843845"/>
                  <a:pt x="2553331" y="801517"/>
                  <a:pt x="2343928" y="823912"/>
                </a:cubicBezTo>
                <a:cubicBezTo>
                  <a:pt x="2134526" y="846307"/>
                  <a:pt x="1918445" y="792345"/>
                  <a:pt x="1667684" y="823912"/>
                </a:cubicBezTo>
                <a:cubicBezTo>
                  <a:pt x="1416923" y="855479"/>
                  <a:pt x="1282372" y="777377"/>
                  <a:pt x="1146175" y="823912"/>
                </a:cubicBezTo>
                <a:cubicBezTo>
                  <a:pt x="1009978" y="870447"/>
                  <a:pt x="837828" y="790922"/>
                  <a:pt x="624665" y="823912"/>
                </a:cubicBezTo>
                <a:cubicBezTo>
                  <a:pt x="411502" y="856902"/>
                  <a:pt x="311140" y="792410"/>
                  <a:pt x="0" y="823912"/>
                </a:cubicBezTo>
                <a:cubicBezTo>
                  <a:pt x="-41589" y="691568"/>
                  <a:pt x="47390" y="503159"/>
                  <a:pt x="0" y="403717"/>
                </a:cubicBezTo>
                <a:cubicBezTo>
                  <a:pt x="-47390" y="304276"/>
                  <a:pt x="41555" y="173654"/>
                  <a:pt x="0" y="0"/>
                </a:cubicBezTo>
                <a:close/>
              </a:path>
              <a:path w="5157787" h="823912" stroke="0" extrusionOk="0">
                <a:moveTo>
                  <a:pt x="0" y="0"/>
                </a:moveTo>
                <a:cubicBezTo>
                  <a:pt x="282859" y="-45498"/>
                  <a:pt x="432576" y="19268"/>
                  <a:pt x="573087" y="0"/>
                </a:cubicBezTo>
                <a:cubicBezTo>
                  <a:pt x="713598" y="-19268"/>
                  <a:pt x="960492" y="20814"/>
                  <a:pt x="1249331" y="0"/>
                </a:cubicBezTo>
                <a:cubicBezTo>
                  <a:pt x="1538170" y="-20814"/>
                  <a:pt x="1543542" y="19112"/>
                  <a:pt x="1667684" y="0"/>
                </a:cubicBezTo>
                <a:cubicBezTo>
                  <a:pt x="1791826" y="-19112"/>
                  <a:pt x="2062506" y="45791"/>
                  <a:pt x="2189194" y="0"/>
                </a:cubicBezTo>
                <a:cubicBezTo>
                  <a:pt x="2315882" y="-45791"/>
                  <a:pt x="2568735" y="30053"/>
                  <a:pt x="2813859" y="0"/>
                </a:cubicBezTo>
                <a:cubicBezTo>
                  <a:pt x="3058983" y="-30053"/>
                  <a:pt x="3205432" y="70465"/>
                  <a:pt x="3490103" y="0"/>
                </a:cubicBezTo>
                <a:cubicBezTo>
                  <a:pt x="3774774" y="-70465"/>
                  <a:pt x="3899291" y="73578"/>
                  <a:pt x="4166346" y="0"/>
                </a:cubicBezTo>
                <a:cubicBezTo>
                  <a:pt x="4433401" y="-73578"/>
                  <a:pt x="4531006" y="55111"/>
                  <a:pt x="4636277" y="0"/>
                </a:cubicBezTo>
                <a:cubicBezTo>
                  <a:pt x="4741548" y="-55111"/>
                  <a:pt x="5001215" y="43176"/>
                  <a:pt x="5157787" y="0"/>
                </a:cubicBezTo>
                <a:cubicBezTo>
                  <a:pt x="5166512" y="186636"/>
                  <a:pt x="5140244" y="226249"/>
                  <a:pt x="5157787" y="395478"/>
                </a:cubicBezTo>
                <a:cubicBezTo>
                  <a:pt x="5175330" y="564707"/>
                  <a:pt x="5121307" y="616574"/>
                  <a:pt x="5157787" y="823912"/>
                </a:cubicBezTo>
                <a:cubicBezTo>
                  <a:pt x="5006975" y="846856"/>
                  <a:pt x="4777805" y="816214"/>
                  <a:pt x="4533122" y="823912"/>
                </a:cubicBezTo>
                <a:cubicBezTo>
                  <a:pt x="4288440" y="831610"/>
                  <a:pt x="4192073" y="817327"/>
                  <a:pt x="4063190" y="823912"/>
                </a:cubicBezTo>
                <a:cubicBezTo>
                  <a:pt x="3934307" y="830497"/>
                  <a:pt x="3671075" y="771684"/>
                  <a:pt x="3541680" y="823912"/>
                </a:cubicBezTo>
                <a:cubicBezTo>
                  <a:pt x="3412285" y="876140"/>
                  <a:pt x="3238083" y="796230"/>
                  <a:pt x="2968593" y="823912"/>
                </a:cubicBezTo>
                <a:cubicBezTo>
                  <a:pt x="2699103" y="851594"/>
                  <a:pt x="2595247" y="815287"/>
                  <a:pt x="2498661" y="823912"/>
                </a:cubicBezTo>
                <a:cubicBezTo>
                  <a:pt x="2402075" y="832537"/>
                  <a:pt x="2018340" y="797887"/>
                  <a:pt x="1822418" y="823912"/>
                </a:cubicBezTo>
                <a:cubicBezTo>
                  <a:pt x="1626496" y="849937"/>
                  <a:pt x="1383235" y="787729"/>
                  <a:pt x="1197753" y="823912"/>
                </a:cubicBezTo>
                <a:cubicBezTo>
                  <a:pt x="1012272" y="860095"/>
                  <a:pt x="919182" y="783784"/>
                  <a:pt x="676243" y="823912"/>
                </a:cubicBezTo>
                <a:cubicBezTo>
                  <a:pt x="433304" y="864040"/>
                  <a:pt x="179111" y="789969"/>
                  <a:pt x="0" y="823912"/>
                </a:cubicBezTo>
                <a:cubicBezTo>
                  <a:pt x="-15038" y="702667"/>
                  <a:pt x="41740" y="519789"/>
                  <a:pt x="0" y="436673"/>
                </a:cubicBezTo>
                <a:cubicBezTo>
                  <a:pt x="-41740" y="353557"/>
                  <a:pt x="17409" y="11312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8171178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s-ES_tradnl" sz="4000" dirty="0">
                <a:solidFill>
                  <a:srgbClr val="7030A0"/>
                </a:solidFill>
              </a:rPr>
              <a:t>Convencional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0083-1BD3-6347-8E77-2931BBBA0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399" y="2283882"/>
            <a:ext cx="5714999" cy="4574117"/>
          </a:xfrm>
        </p:spPr>
        <p:txBody>
          <a:bodyPr>
            <a:noAutofit/>
          </a:bodyPr>
          <a:lstStyle/>
          <a:p>
            <a:r>
              <a:rPr lang="es-ES_tradnl" sz="2000" b="1" dirty="0"/>
              <a:t>Modelo del Déficit</a:t>
            </a:r>
          </a:p>
          <a:p>
            <a:r>
              <a:rPr lang="es-ES_tradnl" sz="2000" b="1" dirty="0"/>
              <a:t>Modelo  de escolarización</a:t>
            </a:r>
          </a:p>
          <a:p>
            <a:r>
              <a:rPr lang="es-ES_tradnl" sz="2000" b="1" dirty="0"/>
              <a:t>Modelo Lógico-</a:t>
            </a:r>
            <a:r>
              <a:rPr lang="es-ES_tradnl" sz="2000" b="1" dirty="0" err="1"/>
              <a:t>especializante</a:t>
            </a:r>
            <a:endParaRPr lang="es-ES_tradnl" sz="2000" b="1" dirty="0"/>
          </a:p>
          <a:p>
            <a:r>
              <a:rPr lang="es-ES_tradnl" sz="2000" b="1" dirty="0"/>
              <a:t>Modelo Estructuralista de Lectura (gramática, ficción)</a:t>
            </a:r>
          </a:p>
          <a:p>
            <a:r>
              <a:rPr lang="es-ES_tradnl" sz="2000" b="1" dirty="0"/>
              <a:t>Modelo de Pensamiento Crítico Cognitivo, Racional, Particular, </a:t>
            </a:r>
          </a:p>
          <a:p>
            <a:r>
              <a:rPr lang="es-ES_tradnl" sz="2000" b="1" dirty="0"/>
              <a:t>Modelo de apariencia ‘neutral’ desarticulado del contexto</a:t>
            </a:r>
          </a:p>
          <a:p>
            <a:r>
              <a:rPr lang="es-ES_tradnl" sz="2000" b="1" dirty="0"/>
              <a:t>Valores hegemónicos:, individuo, masculino, blanco,  es el protagonista  de la historia (héroe o villano exitoso)</a:t>
            </a:r>
          </a:p>
          <a:p>
            <a:r>
              <a:rPr lang="es-ES_tradnl" sz="2000" b="1" dirty="0"/>
              <a:t>Todos los problemas se resuelven peleando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BEDC3-874F-0145-A8FA-BA00A0331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517651"/>
            <a:ext cx="5183188" cy="823912"/>
          </a:xfrm>
          <a:custGeom>
            <a:avLst/>
            <a:gdLst>
              <a:gd name="connsiteX0" fmla="*/ 0 w 5183188"/>
              <a:gd name="connsiteY0" fmla="*/ 0 h 823912"/>
              <a:gd name="connsiteX1" fmla="*/ 679574 w 5183188"/>
              <a:gd name="connsiteY1" fmla="*/ 0 h 823912"/>
              <a:gd name="connsiteX2" fmla="*/ 1307315 w 5183188"/>
              <a:gd name="connsiteY2" fmla="*/ 0 h 823912"/>
              <a:gd name="connsiteX3" fmla="*/ 1883225 w 5183188"/>
              <a:gd name="connsiteY3" fmla="*/ 0 h 823912"/>
              <a:gd name="connsiteX4" fmla="*/ 2459135 w 5183188"/>
              <a:gd name="connsiteY4" fmla="*/ 0 h 823912"/>
              <a:gd name="connsiteX5" fmla="*/ 3138708 w 5183188"/>
              <a:gd name="connsiteY5" fmla="*/ 0 h 823912"/>
              <a:gd name="connsiteX6" fmla="*/ 3766450 w 5183188"/>
              <a:gd name="connsiteY6" fmla="*/ 0 h 823912"/>
              <a:gd name="connsiteX7" fmla="*/ 4186864 w 5183188"/>
              <a:gd name="connsiteY7" fmla="*/ 0 h 823912"/>
              <a:gd name="connsiteX8" fmla="*/ 5183188 w 5183188"/>
              <a:gd name="connsiteY8" fmla="*/ 0 h 823912"/>
              <a:gd name="connsiteX9" fmla="*/ 5183188 w 5183188"/>
              <a:gd name="connsiteY9" fmla="*/ 428434 h 823912"/>
              <a:gd name="connsiteX10" fmla="*/ 5183188 w 5183188"/>
              <a:gd name="connsiteY10" fmla="*/ 823912 h 823912"/>
              <a:gd name="connsiteX11" fmla="*/ 4710942 w 5183188"/>
              <a:gd name="connsiteY11" fmla="*/ 823912 h 823912"/>
              <a:gd name="connsiteX12" fmla="*/ 4031368 w 5183188"/>
              <a:gd name="connsiteY12" fmla="*/ 823912 h 823912"/>
              <a:gd name="connsiteX13" fmla="*/ 3507291 w 5183188"/>
              <a:gd name="connsiteY13" fmla="*/ 823912 h 823912"/>
              <a:gd name="connsiteX14" fmla="*/ 2827717 w 5183188"/>
              <a:gd name="connsiteY14" fmla="*/ 823912 h 823912"/>
              <a:gd name="connsiteX15" fmla="*/ 2355471 w 5183188"/>
              <a:gd name="connsiteY15" fmla="*/ 823912 h 823912"/>
              <a:gd name="connsiteX16" fmla="*/ 1935057 w 5183188"/>
              <a:gd name="connsiteY16" fmla="*/ 823912 h 823912"/>
              <a:gd name="connsiteX17" fmla="*/ 1514643 w 5183188"/>
              <a:gd name="connsiteY17" fmla="*/ 823912 h 823912"/>
              <a:gd name="connsiteX18" fmla="*/ 886901 w 5183188"/>
              <a:gd name="connsiteY18" fmla="*/ 823912 h 823912"/>
              <a:gd name="connsiteX19" fmla="*/ 0 w 5183188"/>
              <a:gd name="connsiteY19" fmla="*/ 823912 h 823912"/>
              <a:gd name="connsiteX20" fmla="*/ 0 w 5183188"/>
              <a:gd name="connsiteY20" fmla="*/ 411956 h 823912"/>
              <a:gd name="connsiteX21" fmla="*/ 0 w 5183188"/>
              <a:gd name="connsiteY21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3188" h="823912" fill="none" extrusionOk="0">
                <a:moveTo>
                  <a:pt x="0" y="0"/>
                </a:moveTo>
                <a:cubicBezTo>
                  <a:pt x="229217" y="-35485"/>
                  <a:pt x="539333" y="74229"/>
                  <a:pt x="679574" y="0"/>
                </a:cubicBezTo>
                <a:cubicBezTo>
                  <a:pt x="819815" y="-74229"/>
                  <a:pt x="1054757" y="24807"/>
                  <a:pt x="1307315" y="0"/>
                </a:cubicBezTo>
                <a:cubicBezTo>
                  <a:pt x="1559873" y="-24807"/>
                  <a:pt x="1599628" y="52457"/>
                  <a:pt x="1883225" y="0"/>
                </a:cubicBezTo>
                <a:cubicBezTo>
                  <a:pt x="2166822" y="-52457"/>
                  <a:pt x="2286282" y="16137"/>
                  <a:pt x="2459135" y="0"/>
                </a:cubicBezTo>
                <a:cubicBezTo>
                  <a:pt x="2631988" y="-16137"/>
                  <a:pt x="2948618" y="30543"/>
                  <a:pt x="3138708" y="0"/>
                </a:cubicBezTo>
                <a:cubicBezTo>
                  <a:pt x="3328798" y="-30543"/>
                  <a:pt x="3501067" y="7530"/>
                  <a:pt x="3766450" y="0"/>
                </a:cubicBezTo>
                <a:cubicBezTo>
                  <a:pt x="4031833" y="-7530"/>
                  <a:pt x="3983792" y="28194"/>
                  <a:pt x="4186864" y="0"/>
                </a:cubicBezTo>
                <a:cubicBezTo>
                  <a:pt x="4389936" y="-28194"/>
                  <a:pt x="4957235" y="110238"/>
                  <a:pt x="5183188" y="0"/>
                </a:cubicBezTo>
                <a:cubicBezTo>
                  <a:pt x="5183606" y="173422"/>
                  <a:pt x="5140491" y="249448"/>
                  <a:pt x="5183188" y="428434"/>
                </a:cubicBezTo>
                <a:cubicBezTo>
                  <a:pt x="5225885" y="607420"/>
                  <a:pt x="5179063" y="742445"/>
                  <a:pt x="5183188" y="823912"/>
                </a:cubicBezTo>
                <a:cubicBezTo>
                  <a:pt x="4952663" y="869472"/>
                  <a:pt x="4829730" y="794105"/>
                  <a:pt x="4710942" y="823912"/>
                </a:cubicBezTo>
                <a:cubicBezTo>
                  <a:pt x="4592154" y="853719"/>
                  <a:pt x="4316442" y="783290"/>
                  <a:pt x="4031368" y="823912"/>
                </a:cubicBezTo>
                <a:cubicBezTo>
                  <a:pt x="3746294" y="864534"/>
                  <a:pt x="3714841" y="770204"/>
                  <a:pt x="3507291" y="823912"/>
                </a:cubicBezTo>
                <a:cubicBezTo>
                  <a:pt x="3299741" y="877620"/>
                  <a:pt x="3107842" y="744554"/>
                  <a:pt x="2827717" y="823912"/>
                </a:cubicBezTo>
                <a:cubicBezTo>
                  <a:pt x="2547592" y="903270"/>
                  <a:pt x="2453242" y="769992"/>
                  <a:pt x="2355471" y="823912"/>
                </a:cubicBezTo>
                <a:cubicBezTo>
                  <a:pt x="2257700" y="877832"/>
                  <a:pt x="2060703" y="777343"/>
                  <a:pt x="1935057" y="823912"/>
                </a:cubicBezTo>
                <a:cubicBezTo>
                  <a:pt x="1809411" y="870481"/>
                  <a:pt x="1713524" y="780630"/>
                  <a:pt x="1514643" y="823912"/>
                </a:cubicBezTo>
                <a:cubicBezTo>
                  <a:pt x="1315762" y="867194"/>
                  <a:pt x="1042973" y="796868"/>
                  <a:pt x="886901" y="823912"/>
                </a:cubicBezTo>
                <a:cubicBezTo>
                  <a:pt x="730829" y="850956"/>
                  <a:pt x="334585" y="717785"/>
                  <a:pt x="0" y="823912"/>
                </a:cubicBezTo>
                <a:cubicBezTo>
                  <a:pt x="-27687" y="698389"/>
                  <a:pt x="22913" y="522490"/>
                  <a:pt x="0" y="411956"/>
                </a:cubicBezTo>
                <a:cubicBezTo>
                  <a:pt x="-22913" y="301422"/>
                  <a:pt x="40729" y="174770"/>
                  <a:pt x="0" y="0"/>
                </a:cubicBezTo>
                <a:close/>
              </a:path>
              <a:path w="5183188" h="823912" stroke="0" extrusionOk="0">
                <a:moveTo>
                  <a:pt x="0" y="0"/>
                </a:moveTo>
                <a:cubicBezTo>
                  <a:pt x="120622" y="-37003"/>
                  <a:pt x="297302" y="50196"/>
                  <a:pt x="524078" y="0"/>
                </a:cubicBezTo>
                <a:cubicBezTo>
                  <a:pt x="750854" y="-50196"/>
                  <a:pt x="792502" y="12132"/>
                  <a:pt x="944492" y="0"/>
                </a:cubicBezTo>
                <a:cubicBezTo>
                  <a:pt x="1096482" y="-12132"/>
                  <a:pt x="1319693" y="80547"/>
                  <a:pt x="1624066" y="0"/>
                </a:cubicBezTo>
                <a:cubicBezTo>
                  <a:pt x="1928439" y="-80547"/>
                  <a:pt x="1955848" y="61531"/>
                  <a:pt x="2148143" y="0"/>
                </a:cubicBezTo>
                <a:cubicBezTo>
                  <a:pt x="2340438" y="-61531"/>
                  <a:pt x="2458000" y="59363"/>
                  <a:pt x="2672221" y="0"/>
                </a:cubicBezTo>
                <a:cubicBezTo>
                  <a:pt x="2886442" y="-59363"/>
                  <a:pt x="3155201" y="31948"/>
                  <a:pt x="3351795" y="0"/>
                </a:cubicBezTo>
                <a:cubicBezTo>
                  <a:pt x="3548389" y="-31948"/>
                  <a:pt x="3664047" y="29602"/>
                  <a:pt x="3824041" y="0"/>
                </a:cubicBezTo>
                <a:cubicBezTo>
                  <a:pt x="3984035" y="-29602"/>
                  <a:pt x="4298341" y="10448"/>
                  <a:pt x="4503614" y="0"/>
                </a:cubicBezTo>
                <a:cubicBezTo>
                  <a:pt x="4708887" y="-10448"/>
                  <a:pt x="4999060" y="721"/>
                  <a:pt x="5183188" y="0"/>
                </a:cubicBezTo>
                <a:cubicBezTo>
                  <a:pt x="5189068" y="142932"/>
                  <a:pt x="5146828" y="313790"/>
                  <a:pt x="5183188" y="411956"/>
                </a:cubicBezTo>
                <a:cubicBezTo>
                  <a:pt x="5219548" y="510122"/>
                  <a:pt x="5166400" y="673077"/>
                  <a:pt x="5183188" y="823912"/>
                </a:cubicBezTo>
                <a:cubicBezTo>
                  <a:pt x="4881082" y="841791"/>
                  <a:pt x="4708787" y="807458"/>
                  <a:pt x="4555446" y="823912"/>
                </a:cubicBezTo>
                <a:cubicBezTo>
                  <a:pt x="4402105" y="840366"/>
                  <a:pt x="4018669" y="796171"/>
                  <a:pt x="3875873" y="823912"/>
                </a:cubicBezTo>
                <a:cubicBezTo>
                  <a:pt x="3733077" y="851653"/>
                  <a:pt x="3397309" y="770779"/>
                  <a:pt x="3196299" y="823912"/>
                </a:cubicBezTo>
                <a:cubicBezTo>
                  <a:pt x="2995289" y="877045"/>
                  <a:pt x="2958106" y="803805"/>
                  <a:pt x="2724053" y="823912"/>
                </a:cubicBezTo>
                <a:cubicBezTo>
                  <a:pt x="2490000" y="844019"/>
                  <a:pt x="2401594" y="763621"/>
                  <a:pt x="2148143" y="823912"/>
                </a:cubicBezTo>
                <a:cubicBezTo>
                  <a:pt x="1894692" y="884203"/>
                  <a:pt x="1611247" y="757454"/>
                  <a:pt x="1468570" y="823912"/>
                </a:cubicBezTo>
                <a:cubicBezTo>
                  <a:pt x="1325893" y="890370"/>
                  <a:pt x="1159821" y="757265"/>
                  <a:pt x="892660" y="823912"/>
                </a:cubicBezTo>
                <a:cubicBezTo>
                  <a:pt x="625499" y="890559"/>
                  <a:pt x="437806" y="773203"/>
                  <a:pt x="0" y="823912"/>
                </a:cubicBezTo>
                <a:cubicBezTo>
                  <a:pt x="-29945" y="706075"/>
                  <a:pt x="45729" y="512350"/>
                  <a:pt x="0" y="428434"/>
                </a:cubicBezTo>
                <a:cubicBezTo>
                  <a:pt x="-45729" y="344518"/>
                  <a:pt x="8721" y="1777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s-ES_tradnl" sz="4000" dirty="0">
                <a:solidFill>
                  <a:srgbClr val="7030A0"/>
                </a:solidFill>
              </a:rPr>
              <a:t>LPV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66B8D-0A87-1643-902F-CB8C23642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15000" cy="4217458"/>
          </a:xfrm>
        </p:spPr>
        <p:txBody>
          <a:bodyPr>
            <a:normAutofit fontScale="62500" lnSpcReduction="20000"/>
          </a:bodyPr>
          <a:lstStyle/>
          <a:p>
            <a:r>
              <a:rPr lang="es-ES_tradnl" sz="3200" dirty="0"/>
              <a:t>Modelo de las Fortalezas</a:t>
            </a:r>
          </a:p>
          <a:p>
            <a:r>
              <a:rPr lang="es-ES_tradnl" sz="3200" dirty="0"/>
              <a:t>Modelo del Aprendizaje participativo ( emoción, motivación cultura, aficiones, intereses, literacidades)</a:t>
            </a:r>
          </a:p>
          <a:p>
            <a:r>
              <a:rPr lang="es-ES_tradnl" sz="3200" dirty="0"/>
              <a:t>Modelo Holístico Integrador</a:t>
            </a:r>
          </a:p>
          <a:p>
            <a:r>
              <a:rPr lang="es-ES_tradnl" sz="3200" dirty="0"/>
              <a:t>Primeras literacidades</a:t>
            </a:r>
          </a:p>
          <a:p>
            <a:r>
              <a:rPr lang="es-ES_tradnl" sz="3200" dirty="0"/>
              <a:t>Literacidades de la vida cotidiana</a:t>
            </a:r>
          </a:p>
          <a:p>
            <a:r>
              <a:rPr lang="es-ES_tradnl" sz="3200" dirty="0"/>
              <a:t>Modelo de Inteligencia Colectiva Creativo, Lúdico, de pedagogía social</a:t>
            </a:r>
          </a:p>
          <a:p>
            <a:r>
              <a:rPr lang="es-ES_tradnl" sz="3200" dirty="0"/>
              <a:t>Modelo que revela la agenda de reproducción de inequidades a través de develar las relaciones de poder inmersas en los ‘textos’ (ropa, espacios, objetos culturales, films, videojuegos, gestos.</a:t>
            </a:r>
          </a:p>
          <a:p>
            <a:r>
              <a:rPr lang="es-ES_tradnl" sz="3200" dirty="0"/>
              <a:t>Modelo </a:t>
            </a:r>
            <a:r>
              <a:rPr lang="es-ES_tradnl" sz="3200" dirty="0" err="1"/>
              <a:t>transdisciplinar</a:t>
            </a:r>
            <a:r>
              <a:rPr lang="es-ES_tradnl" sz="3200" dirty="0"/>
              <a:t> (teórico práctico inclusivo, equitativo)</a:t>
            </a:r>
          </a:p>
          <a:p>
            <a:pPr marL="0" indent="0">
              <a:buNone/>
            </a:pPr>
            <a:endParaRPr lang="es-ES_tradnl" sz="3200" dirty="0"/>
          </a:p>
          <a:p>
            <a:pPr marL="0" indent="0">
              <a:buNone/>
            </a:pP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403487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C2C6-0AFC-BE42-B6F3-854C0075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482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 que se dice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 que se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oculta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15C007-7A67-A64A-9E9B-DB37D4186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783" y="584953"/>
            <a:ext cx="6147458" cy="56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416</Words>
  <Application>Microsoft Macintosh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Baskerville Old Face</vt:lpstr>
      <vt:lpstr>Calibri</vt:lpstr>
      <vt:lpstr>Calibri Light</vt:lpstr>
      <vt:lpstr>Office Theme</vt:lpstr>
      <vt:lpstr>Buenas Prácticas de Promoción de la Lectura: El Modelo de “Letras para Volar”</vt:lpstr>
      <vt:lpstr>Agenda</vt:lpstr>
      <vt:lpstr>Alicia y Aristóteles</vt:lpstr>
      <vt:lpstr>Propósitos de BIBESCO</vt:lpstr>
      <vt:lpstr>Función y Fines</vt:lpstr>
      <vt:lpstr>Función y Fines</vt:lpstr>
      <vt:lpstr>Letras para Volar</vt:lpstr>
      <vt:lpstr>Modelos de Estudiante</vt:lpstr>
      <vt:lpstr>Lo que se dice  vs  Lo que se oculta</vt:lpstr>
      <vt:lpstr>¡ Gracias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Buenas Prácticas de Promoción de la Lectura: El Modelo de “Letras para Volar”</dc:title>
  <dc:creator>Yolanda Gayol</dc:creator>
  <cp:lastModifiedBy>Yolanda Gayol</cp:lastModifiedBy>
  <cp:revision>34</cp:revision>
  <dcterms:created xsi:type="dcterms:W3CDTF">2019-10-11T08:31:19Z</dcterms:created>
  <dcterms:modified xsi:type="dcterms:W3CDTF">2019-10-11T16:48:14Z</dcterms:modified>
</cp:coreProperties>
</file>