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3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7" r:id="rId8"/>
    <p:sldId id="269" r:id="rId9"/>
    <p:sldId id="268" r:id="rId10"/>
    <p:sldId id="270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C9CF2-35CA-4AF4-B498-151B9A215C92}" v="1278" dt="2019-10-05T02:14:40.348"/>
    <p1510:client id="{98D96AC2-595C-4C15-9BC7-3E8C0EFE4337}" v="30" dt="2019-10-04T03:20:38.501"/>
    <p1510:client id="{BC79CFA5-BBBA-4D7D-A735-EF3DC92E9FC2}" v="926" dt="2019-10-06T02:37:21.030"/>
    <p1510:client id="{EEC5F34C-862A-4CD3-9BAB-B043C2C9ED2F}" v="643" dt="2019-10-07T01:05:34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2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7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7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0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17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9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5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3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6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5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43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5714" y="3190068"/>
            <a:ext cx="6353967" cy="302398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b="1" dirty="0">
                <a:latin typeface="Trebuchet MS"/>
                <a:ea typeface="+mj-lt"/>
                <a:cs typeface="+mj-lt"/>
              </a:rPr>
              <a:t>USBI</a:t>
            </a:r>
            <a:br>
              <a:rPr lang="en-US" sz="5300" b="1" dirty="0">
                <a:ea typeface="+mj-lt"/>
                <a:cs typeface="+mj-lt"/>
              </a:rPr>
            </a:br>
            <a:r>
              <a:rPr lang="en-US" sz="5300" b="1" dirty="0">
                <a:solidFill>
                  <a:schemeClr val="accent5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BIBESCO</a:t>
            </a:r>
            <a:br>
              <a:rPr lang="en-US" sz="4100" b="1" dirty="0">
                <a:ea typeface="+mj-lt"/>
                <a:cs typeface="+mj-lt"/>
              </a:rPr>
            </a:br>
            <a:br>
              <a:rPr lang="en-US" sz="4100" b="1" dirty="0">
                <a:ea typeface="+mj-lt"/>
                <a:cs typeface="+mj-lt"/>
              </a:rPr>
            </a:br>
            <a:r>
              <a:rPr lang="en-US" sz="4100" dirty="0">
                <a:solidFill>
                  <a:srgbClr val="FFFFFF"/>
                </a:solidFill>
                <a:ea typeface="+mj-lt"/>
                <a:cs typeface="+mj-lt"/>
              </a:rPr>
              <a:t>PRIMER CONGRESO NACIONAL DE BIBLIOTECAS ESCOLARES</a:t>
            </a:r>
            <a:br>
              <a:rPr lang="en-US" sz="4100" b="1" dirty="0">
                <a:ea typeface="+mj-lt"/>
                <a:cs typeface="+mj-lt"/>
              </a:rPr>
            </a:br>
            <a:br>
              <a:rPr lang="en-US" sz="4100" b="1" dirty="0">
                <a:ea typeface="+mj-lt"/>
                <a:cs typeface="+mj-lt"/>
              </a:rPr>
            </a:br>
            <a:endParaRPr lang="es-ES" sz="4100" dirty="0">
              <a:solidFill>
                <a:srgbClr val="FFFFFF"/>
              </a:solidFill>
            </a:endParaRPr>
          </a:p>
          <a:p>
            <a:pPr algn="l"/>
            <a:endParaRPr lang="en-US" sz="4100" dirty="0">
              <a:solidFill>
                <a:srgbClr val="FFFFFF"/>
              </a:solidFill>
              <a:latin typeface="Book Antiqua"/>
            </a:endParaRPr>
          </a:p>
          <a:p>
            <a:pPr algn="l"/>
            <a:endParaRPr lang="en-US" sz="4100" dirty="0">
              <a:solidFill>
                <a:srgbClr val="FFFFFF"/>
              </a:solidFill>
            </a:endParaRPr>
          </a:p>
          <a:p>
            <a:pPr algn="l"/>
            <a:r>
              <a:rPr lang="en-US" sz="3100" dirty="0" err="1">
                <a:solidFill>
                  <a:srgbClr val="141719"/>
                </a:solidFill>
                <a:latin typeface="Arial Black"/>
                <a:cs typeface="Arial Black"/>
              </a:rPr>
              <a:t>Mtra</a:t>
            </a:r>
            <a:r>
              <a:rPr lang="en-US" sz="3100" dirty="0">
                <a:solidFill>
                  <a:srgbClr val="141719"/>
                </a:solidFill>
                <a:latin typeface="Arial Black"/>
                <a:cs typeface="Arial Black"/>
              </a:rPr>
              <a:t>. Rosalina Bautista </a:t>
            </a:r>
            <a:r>
              <a:rPr lang="en-US" sz="3100" dirty="0" err="1">
                <a:solidFill>
                  <a:srgbClr val="141719"/>
                </a:solidFill>
                <a:latin typeface="Arial Black"/>
                <a:cs typeface="Arial Black"/>
              </a:rPr>
              <a:t>pérez</a:t>
            </a:r>
            <a:r>
              <a:rPr lang="en-US" sz="3100" dirty="0">
                <a:solidFill>
                  <a:srgbClr val="141719"/>
                </a:solidFill>
                <a:latin typeface="Arial Black"/>
                <a:cs typeface="Arial Black"/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w Cen MT Condensed"/>
              </a:rPr>
              <a:t>EXPERIENCIAS</a:t>
            </a:r>
            <a:r>
              <a:rPr lang="en-US" sz="3200" cap="all" dirty="0">
                <a:solidFill>
                  <a:schemeClr val="tx2">
                    <a:lumMod val="10000"/>
                  </a:schemeClr>
                </a:solidFill>
                <a:latin typeface="Tw Cen MT Condensed"/>
              </a:rPr>
              <a:t> EN COMUNIDADES LECTORAS</a:t>
            </a:r>
            <a:endParaRPr lang="es-ES" sz="3200">
              <a:solidFill>
                <a:schemeClr val="tx2">
                  <a:lumMod val="10000"/>
                </a:schemeClr>
              </a:solidFill>
              <a:cs typeface="Calibri" panose="020F0502020204030204"/>
            </a:endParaRPr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63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CCC509-584E-4147-A672-92A88D505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599" y="301924"/>
            <a:ext cx="11229695" cy="1406682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s-ES" sz="2800" dirty="0">
                <a:latin typeface="Century Gothic"/>
              </a:rPr>
              <a:t>Dinamizando espacios de encuentro entre lectores, escritores, promotores en búsqueda de integrar e interesar a mayor número de personas a este viaje por las letras y la cultura.</a:t>
            </a:r>
          </a:p>
        </p:txBody>
      </p:sp>
      <p:pic>
        <p:nvPicPr>
          <p:cNvPr id="6" name="Imagen 6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120025FF-CF8A-4219-911D-E0CD89524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36" y="1558506"/>
            <a:ext cx="3210530" cy="4948687"/>
          </a:xfrm>
          <a:prstGeom prst="rect">
            <a:avLst/>
          </a:prstGeom>
        </p:spPr>
      </p:pic>
      <p:pic>
        <p:nvPicPr>
          <p:cNvPr id="8" name="Imagen 8" descr="Imagen que contiene persona, interior, niño, mujer&#10;&#10;Descripción generada con confianza muy alta">
            <a:extLst>
              <a:ext uri="{FF2B5EF4-FFF2-40B4-BE49-F238E27FC236}">
                <a16:creationId xmlns:a16="http://schemas.microsoft.com/office/drawing/2014/main" id="{732EE4B9-1082-4D79-8C69-B27DFD3CC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16" y="1652678"/>
            <a:ext cx="6452556" cy="486098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86579D3-84C2-4F7F-B850-DE7B06164E38}"/>
              </a:ext>
            </a:extLst>
          </p:cNvPr>
          <p:cNvSpPr txBox="1"/>
          <p:nvPr/>
        </p:nvSpPr>
        <p:spPr>
          <a:xfrm>
            <a:off x="123646" y="5040702"/>
            <a:ext cx="4770407" cy="16927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Franklin Gothic Medium"/>
              </a:rPr>
              <a:t>2ª Festival Inter-Cambiando</a:t>
            </a:r>
          </a:p>
          <a:p>
            <a:pPr algn="ctr"/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Segoe UI"/>
                <a:cs typeface="Segoe UI"/>
              </a:rPr>
              <a:t>Reflexionario Mocambo</a:t>
            </a:r>
          </a:p>
          <a:p>
            <a:pPr algn="ctr"/>
            <a:r>
              <a:rPr lang="es-ES" sz="2400" dirty="0"/>
              <a:t>Propuesta: Roxana González Bautista.</a:t>
            </a:r>
          </a:p>
        </p:txBody>
      </p:sp>
    </p:spTree>
    <p:extLst>
      <p:ext uri="{BB962C8B-B14F-4D97-AF65-F5344CB8AC3E}">
        <p14:creationId xmlns:p14="http://schemas.microsoft.com/office/powerpoint/2010/main" val="820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E4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82587E-3C73-4F36-BE37-82AE2BF1C9EF}"/>
              </a:ext>
            </a:extLst>
          </p:cNvPr>
          <p:cNvSpPr txBox="1"/>
          <p:nvPr/>
        </p:nvSpPr>
        <p:spPr>
          <a:xfrm>
            <a:off x="1110393" y="2856839"/>
            <a:ext cx="3779085" cy="14996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600" spc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Así mismo promover la lectura entre las comunidades estudiantiles de todos los niveles educativos con el apoyo de las autoridades proveyendo de espacios, tiempo y recursos para iniciarse en la promoción lectora.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1D1FE0-DB3C-425D-B14D-217C4600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Imagen 8" descr="Un grupo de personas en un salón de clases&#10;&#10;Descripción generada con confianza alta">
            <a:extLst>
              <a:ext uri="{FF2B5EF4-FFF2-40B4-BE49-F238E27FC236}">
                <a16:creationId xmlns:a16="http://schemas.microsoft.com/office/drawing/2014/main" id="{444992D6-C066-43A3-ACF0-987FCC319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4" r="7086" b="1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7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1779EAD7-DCF1-4A60-B1B2-7570554030EA}"/>
              </a:ext>
            </a:extLst>
          </p:cNvPr>
          <p:cNvSpPr txBox="1"/>
          <p:nvPr/>
        </p:nvSpPr>
        <p:spPr>
          <a:xfrm>
            <a:off x="4219803" y="4735775"/>
            <a:ext cx="7006998" cy="1156360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100" dirty="0" err="1">
                <a:solidFill>
                  <a:schemeClr val="tx1">
                    <a:lumMod val="95000"/>
                  </a:schemeClr>
                </a:solidFill>
                <a:latin typeface="Corbel"/>
                <a:ea typeface="Tahoma"/>
                <a:cs typeface="Tahoma"/>
              </a:rPr>
              <a:t>Escuchando</a:t>
            </a:r>
            <a:r>
              <a:rPr lang="en-US" sz="3600" spc="100" dirty="0">
                <a:solidFill>
                  <a:schemeClr val="tx1">
                    <a:lumMod val="95000"/>
                  </a:schemeClr>
                </a:solidFill>
                <a:latin typeface="Corbel"/>
                <a:ea typeface="Tahoma"/>
                <a:cs typeface="Tahoma"/>
              </a:rPr>
              <a:t> sus </a:t>
            </a:r>
            <a:r>
              <a:rPr lang="en-US" sz="3600" spc="100" dirty="0" err="1">
                <a:solidFill>
                  <a:schemeClr val="tx1">
                    <a:lumMod val="95000"/>
                  </a:schemeClr>
                </a:solidFill>
                <a:latin typeface="Corbel"/>
                <a:ea typeface="Tahoma"/>
                <a:cs typeface="Tahoma"/>
              </a:rPr>
              <a:t>necesidades</a:t>
            </a:r>
            <a:r>
              <a:rPr lang="en-US" sz="3600" spc="100" dirty="0">
                <a:solidFill>
                  <a:schemeClr val="tx1">
                    <a:lumMod val="95000"/>
                  </a:schemeClr>
                </a:solidFill>
                <a:latin typeface="Corbel"/>
                <a:ea typeface="Tahoma"/>
                <a:cs typeface="Tahoma"/>
              </a:rPr>
              <a:t> y </a:t>
            </a:r>
            <a:r>
              <a:rPr lang="en-US" sz="3600" spc="100" dirty="0" err="1">
                <a:solidFill>
                  <a:schemeClr val="tx1">
                    <a:lumMod val="95000"/>
                  </a:schemeClr>
                </a:solidFill>
                <a:latin typeface="Corbel"/>
                <a:ea typeface="Tahoma"/>
                <a:cs typeface="Tahoma"/>
              </a:rPr>
              <a:t>gustos</a:t>
            </a:r>
            <a:r>
              <a:rPr lang="en-US" sz="3600" spc="100" dirty="0">
                <a:solidFill>
                  <a:schemeClr val="tx1">
                    <a:lumMod val="95000"/>
                  </a:schemeClr>
                </a:solidFill>
                <a:latin typeface="Corbel"/>
                <a:ea typeface="Tahoma"/>
                <a:cs typeface="Tahoma"/>
              </a:rPr>
              <a:t>.</a:t>
            </a:r>
            <a:endParaRPr lang="es-E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3CA6A7-D972-4446-AADE-0867FA6A8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1045600"/>
            <a:ext cx="7006998" cy="3370634"/>
          </a:xfrm>
        </p:spPr>
        <p:txBody>
          <a:bodyPr vert="horz" lIns="45720" tIns="45720" rIns="45720" bIns="45720" rtlCol="0" anchor="b">
            <a:normAutofit lnSpcReduction="10000"/>
          </a:bodyPr>
          <a:lstStyle/>
          <a:p>
            <a:pPr algn="ctr"/>
            <a:r>
              <a:rPr lang="es-MX" sz="3600" dirty="0">
                <a:latin typeface="Verdana"/>
                <a:ea typeface="Verdana"/>
                <a:cs typeface="Verdana"/>
              </a:rPr>
              <a:t>Somos los docentes los que con nuevos planteamientos debemos iniciar el camino lector para las y los estudiantes en ambientes de libertad y autonomía...</a:t>
            </a:r>
            <a:endParaRPr lang="es-MX" dirty="0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9" descr="Imagen que contiene interior, persona, techo, cuarto&#10;&#10;Descripción generada con confianza muy alta">
            <a:extLst>
              <a:ext uri="{FF2B5EF4-FFF2-40B4-BE49-F238E27FC236}">
                <a16:creationId xmlns:a16="http://schemas.microsoft.com/office/drawing/2014/main" id="{3BAC348E-8711-4A32-8B94-0D14CDF22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8" y="3536112"/>
            <a:ext cx="4008407" cy="3006304"/>
          </a:xfrm>
          <a:prstGeom prst="rect">
            <a:avLst/>
          </a:prstGeom>
        </p:spPr>
      </p:pic>
      <p:pic>
        <p:nvPicPr>
          <p:cNvPr id="12" name="Imagen 13" descr="Un grupo de personas en un salón&#10;&#10;Descripción generada con confianza alta">
            <a:extLst>
              <a:ext uri="{FF2B5EF4-FFF2-40B4-BE49-F238E27FC236}">
                <a16:creationId xmlns:a16="http://schemas.microsoft.com/office/drawing/2014/main" id="{302FE109-0A7D-4B24-80C7-5F67A2E35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9" y="315583"/>
            <a:ext cx="4037161" cy="30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43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93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B67F06-D240-4A15-BBE7-381D7D9E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100" b="1">
                <a:solidFill>
                  <a:srgbClr val="FFFFFF"/>
                </a:solidFill>
              </a:rPr>
              <a:t>Cómo generar comunidades lectoras por placer y las experiencias de lectoescritura con los alumnos del cch plantel Vallejo. </a:t>
            </a:r>
          </a:p>
        </p:txBody>
      </p:sp>
      <p:pic>
        <p:nvPicPr>
          <p:cNvPr id="4" name="Imagen 4" descr="Un grupo de personas en un salón de clases&#10;&#10;Descripción generada con confianza alta">
            <a:extLst>
              <a:ext uri="{FF2B5EF4-FFF2-40B4-BE49-F238E27FC236}">
                <a16:creationId xmlns:a16="http://schemas.microsoft.com/office/drawing/2014/main" id="{8CDD3FB8-6362-411C-92BD-A21B6255D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370" r="3" b="177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6052B5-3317-4CE9-88C8-14E8FF7A0A68}"/>
              </a:ext>
            </a:extLst>
          </p:cNvPr>
          <p:cNvSpPr txBox="1"/>
          <p:nvPr/>
        </p:nvSpPr>
        <p:spPr>
          <a:xfrm>
            <a:off x="7770527" y="1147763"/>
            <a:ext cx="3870436" cy="4852362"/>
          </a:xfrm>
          <a:prstGeom prst="rect">
            <a:avLst/>
          </a:prstGeom>
        </p:spPr>
        <p:txBody>
          <a:bodyPr rot="0" spcFirstLastPara="0" vertOverflow="overflow" horzOverflow="overflow" vert="horz" lIns="45720" tIns="45720" rIns="4572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En el CCH, los </a:t>
            </a:r>
            <a:r>
              <a:rPr lang="en-US" sz="3200" dirty="0" err="1">
                <a:solidFill>
                  <a:srgbClr val="FFFFFF"/>
                </a:solidFill>
              </a:rPr>
              <a:t>alumnos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deben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adquirir</a:t>
            </a:r>
            <a:r>
              <a:rPr lang="en-US" sz="3200" dirty="0">
                <a:solidFill>
                  <a:srgbClr val="FFFFFF"/>
                </a:solidFill>
              </a:rPr>
              <a:t> una </a:t>
            </a:r>
            <a:r>
              <a:rPr lang="en-US" sz="3200" dirty="0" err="1">
                <a:solidFill>
                  <a:srgbClr val="FFFFFF"/>
                </a:solidFill>
              </a:rPr>
              <a:t>cultura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básica</a:t>
            </a:r>
            <a:r>
              <a:rPr lang="en-US" sz="3200" dirty="0">
                <a:solidFill>
                  <a:srgbClr val="FFFFFF"/>
                </a:solidFill>
              </a:rPr>
              <a:t>, con </a:t>
            </a:r>
            <a:r>
              <a:rPr lang="en-US" sz="3200" dirty="0" err="1">
                <a:solidFill>
                  <a:srgbClr val="FFFFFF"/>
                </a:solidFill>
              </a:rPr>
              <a:t>habilidades</a:t>
            </a:r>
            <a:r>
              <a:rPr lang="en-US" sz="3200" dirty="0">
                <a:solidFill>
                  <a:srgbClr val="FFFFFF"/>
                </a:solidFill>
              </a:rPr>
              <a:t> de </a:t>
            </a:r>
            <a:r>
              <a:rPr lang="en-US" sz="3200" dirty="0" err="1">
                <a:solidFill>
                  <a:srgbClr val="FFFFFF"/>
                </a:solidFill>
              </a:rPr>
              <a:t>lectoescritura</a:t>
            </a:r>
            <a:r>
              <a:rPr lang="en-US" sz="3200" dirty="0">
                <a:solidFill>
                  <a:srgbClr val="FFFFFF"/>
                </a:solidFill>
              </a:rPr>
              <a:t> para </a:t>
            </a:r>
            <a:r>
              <a:rPr lang="en-US" sz="3200" dirty="0" err="1">
                <a:solidFill>
                  <a:srgbClr val="FFFFFF"/>
                </a:solidFill>
              </a:rPr>
              <a:t>enfrentar</a:t>
            </a:r>
            <a:r>
              <a:rPr lang="en-US" sz="3200" dirty="0">
                <a:solidFill>
                  <a:srgbClr val="FFFFFF"/>
                </a:solidFill>
              </a:rPr>
              <a:t> y resolver </a:t>
            </a:r>
            <a:r>
              <a:rPr lang="en-US" sz="3200" dirty="0" err="1">
                <a:solidFill>
                  <a:srgbClr val="FFFFFF"/>
                </a:solidFill>
              </a:rPr>
              <a:t>problemas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diversos</a:t>
            </a:r>
            <a:r>
              <a:rPr lang="en-US" sz="32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71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2FC53C-27AF-47CF-A0E1-C24DF1AB0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50" y="819509"/>
            <a:ext cx="4122390" cy="3931920"/>
          </a:xfr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es-ES" sz="3200" dirty="0">
                <a:solidFill>
                  <a:srgbClr val="FFFFFF"/>
                </a:solidFill>
                <a:latin typeface="Bookman Old Style"/>
                <a:ea typeface="+mn-lt"/>
                <a:cs typeface="+mn-lt"/>
              </a:rPr>
              <a:t>La lectura y escritura deben considerarse acciones fundamentales en las escuelas e incluirlas en los programas de todas las asignaturas estableciendo una relación directa con las bibliotecas.</a:t>
            </a:r>
            <a:endParaRPr lang="es-ES" sz="3200" dirty="0"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4" name="Imagen 4" descr="Imagen que contiene interior, tabla, persona, ventana&#10;&#10;Descripción generada con confianza muy alta">
            <a:extLst>
              <a:ext uri="{FF2B5EF4-FFF2-40B4-BE49-F238E27FC236}">
                <a16:creationId xmlns:a16="http://schemas.microsoft.com/office/drawing/2014/main" id="{00BCFD6C-869F-43BE-9149-27F5ADE74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8" r="3286"/>
          <a:stretch/>
        </p:blipFill>
        <p:spPr>
          <a:xfrm>
            <a:off x="6096000" y="640111"/>
            <a:ext cx="5455921" cy="55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4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BF3F3-E70A-4A32-B18B-063947CE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486" y="388190"/>
            <a:ext cx="10927770" cy="1507323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+mn-lt"/>
                <a:cs typeface="+mn-lt"/>
              </a:rPr>
              <a:t>En el Colegio se ha tratado de resolver la problemática de falta de competencias de lectoescritura...</a:t>
            </a:r>
          </a:p>
          <a:p>
            <a:endParaRPr lang="es-ES" sz="2800" dirty="0">
              <a:latin typeface="Century Gothic"/>
            </a:endParaRPr>
          </a:p>
          <a:p>
            <a:pPr marL="0" indent="0">
              <a:buNone/>
            </a:pPr>
            <a:endParaRPr lang="es-ES" sz="2800" dirty="0">
              <a:latin typeface="Candara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59F0FA-B2CD-42C8-A322-882A6DCA093C}"/>
              </a:ext>
            </a:extLst>
          </p:cNvPr>
          <p:cNvSpPr txBox="1"/>
          <p:nvPr/>
        </p:nvSpPr>
        <p:spPr>
          <a:xfrm>
            <a:off x="3775494" y="2007080"/>
            <a:ext cx="7602746" cy="32265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Wingdings,Sans-Serif"/>
              <a:buChar char="Ø"/>
            </a:pP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/>
              </a:rPr>
              <a:t> Diplomado “arquitectura del joven lector” organizado e impartido en la UNAM con el propósito de impulsar a profesores a crear estrategias y espacios para promover la lectura.</a:t>
            </a:r>
            <a:endParaRPr lang="es-ES" sz="32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Wingdings,Sans-Serif"/>
              <a:buChar char="Ø"/>
            </a:pPr>
            <a:endParaRPr lang="es-ES" sz="3200" dirty="0">
              <a:solidFill>
                <a:schemeClr val="tx1">
                  <a:lumMod val="95000"/>
                  <a:lumOff val="5000"/>
                </a:schemeClr>
              </a:solidFill>
              <a:latin typeface="Candara"/>
            </a:endParaRPr>
          </a:p>
        </p:txBody>
      </p:sp>
      <p:pic>
        <p:nvPicPr>
          <p:cNvPr id="5" name="Imagen 5" descr="Imagen que contiene alimentos&#10;&#10;Descripción generada con confianza muy alta">
            <a:extLst>
              <a:ext uri="{FF2B5EF4-FFF2-40B4-BE49-F238E27FC236}">
                <a16:creationId xmlns:a16="http://schemas.microsoft.com/office/drawing/2014/main" id="{B82C7CBE-7280-4971-8E26-2DE829C2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15" y="4292021"/>
            <a:ext cx="2743200" cy="2299619"/>
          </a:xfrm>
          <a:prstGeom prst="rect">
            <a:avLst/>
          </a:prstGeom>
        </p:spPr>
      </p:pic>
      <p:pic>
        <p:nvPicPr>
          <p:cNvPr id="7" name="Imagen 7" descr="Captura de pantalla de un celular con texto e imágenes&#10;&#10;Descripción generada con confianza alta">
            <a:extLst>
              <a:ext uri="{FF2B5EF4-FFF2-40B4-BE49-F238E27FC236}">
                <a16:creationId xmlns:a16="http://schemas.microsoft.com/office/drawing/2014/main" id="{F896A2BC-B623-46A5-9B6B-61C12EC37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3" y="2402116"/>
            <a:ext cx="3217652" cy="41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6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93D3A1-D423-49C9-9B42-C24BAF42D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64" y="1063925"/>
            <a:ext cx="7922904" cy="5302944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20B0602020104020603" pitchFamily="34" charset="0"/>
              <a:buChar char="Ø"/>
            </a:pPr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Seminario-taller 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“leer y escribir para la vida”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, en vinculación con la Estrategia Nacional de Lectura con el propósito de realizar un análisis e intercambio de experiencias para recuperar y construir estrategias que contribuyan a mejorar la práctica de la lectura y escritura.</a:t>
            </a:r>
          </a:p>
          <a:p>
            <a:pPr>
              <a:buFont typeface="Wingdings" panose="020B0602020104020603" pitchFamily="34" charset="0"/>
              <a:buChar char="Ø"/>
            </a:pPr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“</a:t>
            </a:r>
            <a:r>
              <a:rPr lang="es-ES" sz="2800" dirty="0" err="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Libronautas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” cuyo propósito es promover igual la lectura en las y los alumnos haciendo uso de los espacios del plantel. </a:t>
            </a:r>
          </a:p>
        </p:txBody>
      </p:sp>
      <p:pic>
        <p:nvPicPr>
          <p:cNvPr id="6" name="Imagen 6" descr="Imagen que contiene cuarto, casa de juegos, escena, dibujo&#10;&#10;Descripción generada con confianza muy alta">
            <a:extLst>
              <a:ext uri="{FF2B5EF4-FFF2-40B4-BE49-F238E27FC236}">
                <a16:creationId xmlns:a16="http://schemas.microsoft.com/office/drawing/2014/main" id="{EF1158C9-2C70-44F7-8739-E12920227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47" y="200834"/>
            <a:ext cx="3020143" cy="3020143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41DC9DD5-5CAB-418D-8DDC-405D8D5EB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1" y="3373826"/>
            <a:ext cx="3083223" cy="33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0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54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486B38-70A0-4A83-9651-B31A775D9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50" y="43132"/>
            <a:ext cx="4769371" cy="3931920"/>
          </a:xfrm>
        </p:spPr>
        <p:txBody>
          <a:bodyPr vert="horz" lIns="45720" tIns="45720" rIns="45720" bIns="45720" rtlCol="0" anchor="t">
            <a:noAutofit/>
          </a:bodyPr>
          <a:lstStyle/>
          <a:p>
            <a:endParaRPr lang="es-ES" sz="2800" dirty="0">
              <a:solidFill>
                <a:srgbClr val="FFFFFF"/>
              </a:solidFill>
            </a:endParaRPr>
          </a:p>
          <a:p>
            <a:r>
              <a:rPr lang="es-ES" sz="2800" dirty="0">
                <a:solidFill>
                  <a:srgbClr val="FFFFFF"/>
                </a:solidFill>
                <a:latin typeface="TW Cen MT"/>
              </a:rPr>
              <a:t> • En el plantel Vallejo, se están llevando a cabo Círculos de Lectura en la biblioteca cada 15 días con el objetivo de acercar a la lectura a las y los jóvenes estudiantes con propuestas abiertas y por placer. </a:t>
            </a:r>
            <a:endParaRPr lang="es-ES" sz="28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s-ES" sz="2800" dirty="0">
                <a:solidFill>
                  <a:srgbClr val="FFFFFF"/>
                </a:solidFill>
                <a:latin typeface="TW Cen MT"/>
              </a:rPr>
              <a:t>• Profesores del área de Comunicación que promueven la lectoescritura y que han impulsado talleres y círculos de lectura para incentivar a los alumnos a transitar por esta apasionante actividad. </a:t>
            </a:r>
            <a:endParaRPr lang="es-ES" sz="2800" dirty="0">
              <a:solidFill>
                <a:srgbClr val="FFFFFF"/>
              </a:solidFill>
            </a:endParaRPr>
          </a:p>
        </p:txBody>
      </p:sp>
      <p:pic>
        <p:nvPicPr>
          <p:cNvPr id="12" name="Imagen 13" descr="Personas caminando en la calle&#10;&#10;Descripción generada con confianza alta">
            <a:extLst>
              <a:ext uri="{FF2B5EF4-FFF2-40B4-BE49-F238E27FC236}">
                <a16:creationId xmlns:a16="http://schemas.microsoft.com/office/drawing/2014/main" id="{321B9D20-EA35-43F8-87F8-1A2873003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740" y="1407233"/>
            <a:ext cx="5518030" cy="41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5DB462-4D01-4241-A781-366B08D7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37" y="1092679"/>
            <a:ext cx="4251785" cy="3931920"/>
          </a:xfr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rbel"/>
              </a:rPr>
              <a:t>La biblioteca del Plantel Vallejo es muy amplia y nos puede permitir establecer relaciones con otras instituciones, departamentos y personas que hagan de este recinto un lugar dinámico tomando el ejemplo de la USBI, Veracruz que ha logrado integrar dichas actividades  mediante el Reflexionario Mocambo.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agen 4" descr="Un grupo de personas en una estación&#10;&#10;Descripción generada con confianza alta">
            <a:extLst>
              <a:ext uri="{FF2B5EF4-FFF2-40B4-BE49-F238E27FC236}">
                <a16:creationId xmlns:a16="http://schemas.microsoft.com/office/drawing/2014/main" id="{7AC5AD64-31F3-4ACA-872C-D21830916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83030"/>
            <a:ext cx="5455921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9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Un grupo de personas sentadas alrededor de una mesa&#10;&#10;Descripción generada con confianza alta">
            <a:extLst>
              <a:ext uri="{FF2B5EF4-FFF2-40B4-BE49-F238E27FC236}">
                <a16:creationId xmlns:a16="http://schemas.microsoft.com/office/drawing/2014/main" id="{D1C06545-BD07-4AA1-9BD4-B6E4C7BBA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3" r="2" b="2"/>
          <a:stretch/>
        </p:blipFill>
        <p:spPr>
          <a:xfrm>
            <a:off x="484632" y="484632"/>
            <a:ext cx="4495806" cy="35119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37CA5D-275A-4B8C-8438-F1773C7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BAAC1D1-BFDB-4AEB-9243-D64133AE0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775" y="4150596"/>
            <a:ext cx="1038557" cy="223180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6" descr="Imagen que contiene interior, persona, mujer, tabla&#10;&#10;Descripción generada con confianza muy alta">
            <a:extLst>
              <a:ext uri="{FF2B5EF4-FFF2-40B4-BE49-F238E27FC236}">
                <a16:creationId xmlns:a16="http://schemas.microsoft.com/office/drawing/2014/main" id="{29FE6FD0-6F82-4D0E-85CB-39CACCEDFA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93" r="3" b="3"/>
          <a:stretch/>
        </p:blipFill>
        <p:spPr>
          <a:xfrm>
            <a:off x="1688924" y="4150596"/>
            <a:ext cx="3291514" cy="223180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097DE-410F-4481-8657-C7728AA9E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050" y="531962"/>
            <a:ext cx="6517115" cy="4023360"/>
          </a:xfr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es-ES" sz="2800" dirty="0">
                <a:latin typeface="Verdana"/>
                <a:ea typeface="Verdana"/>
                <a:cs typeface="Verdana"/>
              </a:rPr>
              <a:t>Hace 4 años al haber asistido al curso sobre la promoción de la lectura en la USBI me interesó formarme como promotora de lectura</a:t>
            </a:r>
          </a:p>
          <a:p>
            <a:r>
              <a:rPr lang="es-ES" sz="2800" dirty="0">
                <a:latin typeface="Verdana"/>
                <a:ea typeface="Verdana"/>
                <a:cs typeface="Verdana"/>
              </a:rPr>
              <a:t>Realice  “Círculos de Lectura” en algunas escuelas de Veracruz y en mi plantel de adscripción Vallejo con alumnos con resultados satisfactorios.</a:t>
            </a:r>
          </a:p>
          <a:p>
            <a:r>
              <a:rPr lang="es-ES" sz="2800" dirty="0">
                <a:latin typeface="Verdana"/>
                <a:ea typeface="Verdana"/>
                <a:cs typeface="Verdana"/>
              </a:rPr>
              <a:t>Mi propósito es continuar realizando dichos Círculos integrando a mayor cantidad de profesores que se aventuren en esta maravillosa actividad. </a:t>
            </a:r>
          </a:p>
        </p:txBody>
      </p:sp>
    </p:spTree>
    <p:extLst>
      <p:ext uri="{BB962C8B-B14F-4D97-AF65-F5344CB8AC3E}">
        <p14:creationId xmlns:p14="http://schemas.microsoft.com/office/powerpoint/2010/main" val="31077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1A6A94-7798-4B39-B3D4-D7810916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35" y="373811"/>
            <a:ext cx="10496449" cy="960983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s-E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ndara"/>
              </a:rPr>
              <a:t>Propongo utilizar los espacios con los que se cuentan para promover la lectura y diferentes actividades culturales.</a:t>
            </a:r>
          </a:p>
          <a:p>
            <a:endParaRPr lang="es-ES" sz="2800" b="1" dirty="0">
              <a:latin typeface="Candara"/>
              <a:ea typeface="+mn-lt"/>
              <a:cs typeface="+mn-lt"/>
            </a:endParaRPr>
          </a:p>
          <a:p>
            <a:endParaRPr lang="es-ES" b="1" dirty="0">
              <a:latin typeface="Century Gothic"/>
            </a:endParaRPr>
          </a:p>
          <a:p>
            <a:endParaRPr lang="es-ES" b="1" dirty="0">
              <a:highlight>
                <a:srgbClr val="FFFF00"/>
              </a:highlight>
              <a:latin typeface="Century Gothic"/>
            </a:endParaRPr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B5E6BB-5196-4CB1-9B56-479F09DEBB3A}"/>
              </a:ext>
            </a:extLst>
          </p:cNvPr>
          <p:cNvSpPr txBox="1"/>
          <p:nvPr/>
        </p:nvSpPr>
        <p:spPr>
          <a:xfrm>
            <a:off x="1978325" y="5069456"/>
            <a:ext cx="528799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Helvetica"/>
              </a:rPr>
              <a:t>Semana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Helvetica"/>
              </a:rPr>
              <a:t> UV de la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Helvetica"/>
              </a:rPr>
              <a:t>Lectura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Helvetica"/>
              </a:rPr>
              <a:t> 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Helvetica"/>
              </a:rPr>
              <a:t>2018</a:t>
            </a:r>
          </a:p>
          <a:p>
            <a:pPr algn="ctr"/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andara"/>
                <a:cs typeface="Helvetica"/>
              </a:rPr>
              <a:t>Reflexionario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ndara"/>
                <a:cs typeface="Helvetica"/>
              </a:rPr>
              <a:t> Mocambo </a:t>
            </a:r>
          </a:p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ndara"/>
                <a:cs typeface="Helvetica"/>
              </a:rPr>
              <a:t>"</a:t>
            </a:r>
            <a:r>
              <a:rPr lang="en-US" sz="2400" err="1">
                <a:solidFill>
                  <a:schemeClr val="accent1">
                    <a:lumMod val="40000"/>
                    <a:lumOff val="60000"/>
                  </a:schemeClr>
                </a:solidFill>
                <a:latin typeface="Candara"/>
                <a:cs typeface="Helvetica"/>
              </a:rPr>
              <a:t>Lectura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ndara"/>
                <a:cs typeface="Helvetica"/>
              </a:rPr>
              <a:t> en </a:t>
            </a:r>
            <a:r>
              <a:rPr lang="en-US" sz="2400" err="1">
                <a:solidFill>
                  <a:schemeClr val="accent1">
                    <a:lumMod val="40000"/>
                    <a:lumOff val="60000"/>
                  </a:schemeClr>
                </a:solidFill>
                <a:latin typeface="Candara"/>
                <a:cs typeface="Helvetica"/>
              </a:rPr>
              <a:t>voz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ndara"/>
                <a:cs typeface="Helvetica"/>
              </a:rPr>
              <a:t> </a:t>
            </a:r>
            <a:r>
              <a:rPr lang="en-US" sz="2400" err="1">
                <a:solidFill>
                  <a:schemeClr val="accent1">
                    <a:lumMod val="40000"/>
                    <a:lumOff val="60000"/>
                  </a:schemeClr>
                </a:solidFill>
                <a:latin typeface="Candara"/>
                <a:cs typeface="Helvetica"/>
              </a:rPr>
              <a:t>alta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ndara"/>
                <a:cs typeface="Helvetica"/>
              </a:rPr>
              <a:t>".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Candara"/>
              <a:cs typeface="Helvetica"/>
            </a:endParaRPr>
          </a:p>
        </p:txBody>
      </p:sp>
      <p:pic>
        <p:nvPicPr>
          <p:cNvPr id="10" name="Imagen 10" descr="Imagen que contiene edificio, persona, mujer, parado&#10;&#10;Descripción generada con confianza muy alta">
            <a:extLst>
              <a:ext uri="{FF2B5EF4-FFF2-40B4-BE49-F238E27FC236}">
                <a16:creationId xmlns:a16="http://schemas.microsoft.com/office/drawing/2014/main" id="{9C9A86B1-67C4-4B49-A315-1D4108171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59" y="1040922"/>
            <a:ext cx="3464762" cy="5293742"/>
          </a:xfrm>
          <a:prstGeom prst="rect">
            <a:avLst/>
          </a:prstGeom>
        </p:spPr>
      </p:pic>
      <p:pic>
        <p:nvPicPr>
          <p:cNvPr id="12" name="Imagen 12" descr="Imagen que contiene edificio, persona, gente, tabla&#10;&#10;Descripción generada con confianza muy alta">
            <a:extLst>
              <a:ext uri="{FF2B5EF4-FFF2-40B4-BE49-F238E27FC236}">
                <a16:creationId xmlns:a16="http://schemas.microsoft.com/office/drawing/2014/main" id="{F512AC11-0B58-46F0-A94E-FBEFC8993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74" y="1406645"/>
            <a:ext cx="6308783" cy="354150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2D029EB-1138-46BB-B1B0-B0B110E1469E}"/>
              </a:ext>
            </a:extLst>
          </p:cNvPr>
          <p:cNvSpPr txBox="1"/>
          <p:nvPr/>
        </p:nvSpPr>
        <p:spPr>
          <a:xfrm>
            <a:off x="1474218" y="426342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  <a:t>Viviana Alcohon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0154ABE-8414-43A0-BF0C-95EE83145C72}"/>
              </a:ext>
            </a:extLst>
          </p:cNvPr>
          <p:cNvSpPr txBox="1"/>
          <p:nvPr/>
        </p:nvSpPr>
        <p:spPr>
          <a:xfrm>
            <a:off x="9452754" y="549898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highlight>
                  <a:srgbClr val="00FFFF"/>
                </a:highlight>
              </a:rPr>
              <a:t>Daniel Palomino</a:t>
            </a:r>
          </a:p>
        </p:txBody>
      </p:sp>
    </p:spTree>
    <p:extLst>
      <p:ext uri="{BB962C8B-B14F-4D97-AF65-F5344CB8AC3E}">
        <p14:creationId xmlns:p14="http://schemas.microsoft.com/office/powerpoint/2010/main" val="2397598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</TotalTime>
  <Words>136</Words>
  <Application>Microsoft Macintosh PowerPoint</Application>
  <PresentationFormat>Panorámica</PresentationFormat>
  <Paragraphs>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30" baseType="lpstr">
      <vt:lpstr>Arial</vt:lpstr>
      <vt:lpstr>Arial Black</vt:lpstr>
      <vt:lpstr>Book Antiqua</vt:lpstr>
      <vt:lpstr>Bookman Old Style</vt:lpstr>
      <vt:lpstr>Candara</vt:lpstr>
      <vt:lpstr>Century Gothic</vt:lpstr>
      <vt:lpstr>Corbel</vt:lpstr>
      <vt:lpstr>Franklin Gothic Medium</vt:lpstr>
      <vt:lpstr>Segoe UI</vt:lpstr>
      <vt:lpstr>Trebuchet MS</vt:lpstr>
      <vt:lpstr>Tw Cen MT</vt:lpstr>
      <vt:lpstr>Tw Cen MT</vt:lpstr>
      <vt:lpstr>Tw Cen MT Condensed</vt:lpstr>
      <vt:lpstr>Verdana</vt:lpstr>
      <vt:lpstr>Wingdings</vt:lpstr>
      <vt:lpstr>Wingdings 3</vt:lpstr>
      <vt:lpstr>Wingdings,Sans-Serif</vt:lpstr>
      <vt:lpstr>Integral</vt:lpstr>
      <vt:lpstr>USBI BIBESCO  PRIMER CONGRESO NACIONAL DE BIBLIOTECAS ESCOLARES     Mtra. Rosalina Bautista pérez.</vt:lpstr>
      <vt:lpstr>Cómo generar comunidades lectoras por placer y las experiencias de lectoescritura con los alumnos del cch plantel Vallejo.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Utrera Ortega Jaszel</cp:lastModifiedBy>
  <cp:revision>994</cp:revision>
  <dcterms:created xsi:type="dcterms:W3CDTF">2014-09-12T02:18:28Z</dcterms:created>
  <dcterms:modified xsi:type="dcterms:W3CDTF">2019-10-10T05:23:04Z</dcterms:modified>
</cp:coreProperties>
</file>