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1" r:id="rId6"/>
    <p:sldId id="270" r:id="rId7"/>
    <p:sldId id="267" r:id="rId8"/>
    <p:sldId id="268" r:id="rId9"/>
    <p:sldId id="271" r:id="rId10"/>
    <p:sldId id="272" r:id="rId11"/>
    <p:sldId id="257" r:id="rId12"/>
    <p:sldId id="262" r:id="rId13"/>
    <p:sldId id="264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DE9400"/>
    <a:srgbClr val="AD7607"/>
    <a:srgbClr val="5A2781"/>
    <a:srgbClr val="004870"/>
    <a:srgbClr val="004C76"/>
    <a:srgbClr val="F2A100"/>
    <a:srgbClr val="000000"/>
    <a:srgbClr val="9D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6357" autoAdjust="0"/>
  </p:normalViewPr>
  <p:slideViewPr>
    <p:cSldViewPr snapToGrid="0">
      <p:cViewPr varScale="1">
        <p:scale>
          <a:sx n="93" d="100"/>
          <a:sy n="93" d="100"/>
        </p:scale>
        <p:origin x="8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10/10/19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10/10/19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71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01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/>
              <a:t>Octubre</a:t>
            </a:r>
            <a:br>
              <a:rPr lang="es" dirty="0"/>
            </a:br>
            <a:r>
              <a:rPr lang="es" dirty="0"/>
              <a:t>2019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843789" y="2574347"/>
            <a:ext cx="5318045" cy="1716375"/>
          </a:xfrm>
        </p:spPr>
        <p:txBody>
          <a:bodyPr rtlCol="0">
            <a:normAutofit fontScale="90000"/>
          </a:bodyPr>
          <a:lstStyle/>
          <a:p>
            <a:pPr rtl="0"/>
            <a:r>
              <a:rPr lang="es" sz="3600" dirty="0"/>
              <a:t> Programa de lectura</a:t>
            </a:r>
            <a:r>
              <a:rPr lang="es" dirty="0"/>
              <a:t>   </a:t>
            </a:r>
            <a:br>
              <a:rPr lang="es" dirty="0"/>
            </a:br>
            <a:r>
              <a:rPr lang="es" dirty="0"/>
              <a:t> </a:t>
            </a:r>
            <a:r>
              <a:rPr lang="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Leer por placer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48679" y="5094316"/>
            <a:ext cx="4286326" cy="858767"/>
          </a:xfrm>
        </p:spPr>
        <p:txBody>
          <a:bodyPr rtlCol="0">
            <a:normAutofit/>
          </a:bodyPr>
          <a:lstStyle/>
          <a:p>
            <a:pPr rtl="0"/>
            <a:r>
              <a:rPr lang="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Flavio Ramón Mendoza Fragoso</a:t>
            </a: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" b="3013"/>
          <a:stretch>
            <a:fillRect/>
          </a:stretch>
        </p:blipFill>
        <p:spPr>
          <a:xfrm>
            <a:off x="0" y="906146"/>
            <a:ext cx="6602139" cy="5733814"/>
          </a:xfrm>
          <a:ln w="165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Gracias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 sz="2800" dirty="0"/>
              <a:t>Prof. Flavio Ramón</a:t>
            </a: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r="17630"/>
          <a:stretch>
            <a:fillRect/>
          </a:stretch>
        </p:blipFill>
        <p:spPr>
          <a:xfrm>
            <a:off x="-1600" y="288501"/>
            <a:ext cx="7636840" cy="6636634"/>
          </a:xfrm>
          <a:ln w="146050">
            <a:solidFill>
              <a:srgbClr val="EEB500"/>
            </a:solidFill>
          </a:ln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923382" y="838225"/>
            <a:ext cx="3874964" cy="1061509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¿Qué es?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2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95745" y="2356092"/>
            <a:ext cx="7806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 programa de promoción</a:t>
            </a:r>
          </a:p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lectura integrado por estudiantes, apoyados por </a:t>
            </a:r>
          </a:p>
          <a:p>
            <a:r>
              <a:rPr lang="es-MX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padres de familia.</a:t>
            </a:r>
          </a:p>
        </p:txBody>
      </p:sp>
      <p:pic>
        <p:nvPicPr>
          <p:cNvPr id="7" name="Marcador de posición de 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r="2943"/>
          <a:stretch>
            <a:fillRect/>
          </a:stretch>
        </p:blipFill>
        <p:spPr>
          <a:xfrm rot="635261">
            <a:off x="7001921" y="815147"/>
            <a:ext cx="4640131" cy="3897375"/>
          </a:xfrm>
          <a:prstGeom prst="rect">
            <a:avLst/>
          </a:prstGeom>
          <a:ln w="127000">
            <a:solidFill>
              <a:srgbClr val="DE9400"/>
            </a:solidFill>
          </a:ln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3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-360000">
            <a:off x="334190" y="875955"/>
            <a:ext cx="3960711" cy="1061509"/>
          </a:xfrm>
        </p:spPr>
        <p:txBody>
          <a:bodyPr>
            <a:normAutofit fontScale="90000"/>
          </a:bodyPr>
          <a:lstStyle/>
          <a:p>
            <a:r>
              <a:rPr lang="es-MX" dirty="0"/>
              <a:t>¿Qué persigue?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982">
            <a:off x="3993172" y="515170"/>
            <a:ext cx="7867970" cy="4537220"/>
          </a:xfrm>
          <a:prstGeom prst="rect">
            <a:avLst/>
          </a:prstGeom>
          <a:ln w="117475">
            <a:solidFill>
              <a:srgbClr val="FFC000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609599" y="4727239"/>
            <a:ext cx="6553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>
                <a:solidFill>
                  <a:srgbClr val="0048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 una comunidad lectora escolar.</a:t>
            </a:r>
          </a:p>
        </p:txBody>
      </p:sp>
    </p:spTree>
    <p:extLst>
      <p:ext uri="{BB962C8B-B14F-4D97-AF65-F5344CB8AC3E}">
        <p14:creationId xmlns:p14="http://schemas.microsoft.com/office/powerpoint/2010/main" val="34370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01804" y="807876"/>
            <a:ext cx="4619754" cy="1061509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¿Cómo es?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4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39844" y="2344838"/>
            <a:ext cx="837768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700" dirty="0">
                <a:solidFill>
                  <a:srgbClr val="004C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flexible, sistemático y objetivo.</a:t>
            </a:r>
            <a:r>
              <a:rPr lang="es-MX" sz="37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textos están determinados por el acervo literario escolar y familiar, y por el nivel de interés del propio alumno, quien lee cuando desea libremente hacerlo.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572">
            <a:off x="8547835" y="458106"/>
            <a:ext cx="3280463" cy="4552637"/>
          </a:xfrm>
          <a:prstGeom prst="rect">
            <a:avLst/>
          </a:prstGeom>
          <a:ln w="1524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621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751857"/>
            <a:ext cx="642257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es-ES" smtClean="0"/>
              <a:t>5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286914" y="440281"/>
            <a:ext cx="11588217" cy="1717292"/>
            <a:chOff x="1109955" y="332106"/>
            <a:chExt cx="11588217" cy="1717292"/>
          </a:xfrm>
        </p:grpSpPr>
        <p:sp>
          <p:nvSpPr>
            <p:cNvPr id="9" name="Flecha derecha 8"/>
            <p:cNvSpPr/>
            <p:nvPr/>
          </p:nvSpPr>
          <p:spPr>
            <a:xfrm>
              <a:off x="1109955" y="332106"/>
              <a:ext cx="11588217" cy="1717292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echa derecha 4"/>
            <p:cNvSpPr/>
            <p:nvPr/>
          </p:nvSpPr>
          <p:spPr>
            <a:xfrm>
              <a:off x="1109955" y="761429"/>
              <a:ext cx="11158894" cy="858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264922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/>
                <a:t>MOMENTO 1:</a:t>
              </a:r>
              <a:r>
                <a:rPr lang="es-MX" sz="2800" kern="1200" dirty="0"/>
                <a:t> En la biblioteca de la escuela y en la biblioteca de aula.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86914" y="1709218"/>
            <a:ext cx="2912973" cy="3389255"/>
            <a:chOff x="1079999" y="1531301"/>
            <a:chExt cx="2912973" cy="5235493"/>
          </a:xfrm>
        </p:grpSpPr>
        <p:sp>
          <p:nvSpPr>
            <p:cNvPr id="7" name="Rectángulo 6"/>
            <p:cNvSpPr/>
            <p:nvPr/>
          </p:nvSpPr>
          <p:spPr>
            <a:xfrm>
              <a:off x="1079999" y="1531301"/>
              <a:ext cx="2912973" cy="523549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1079999" y="1531301"/>
              <a:ext cx="2912973" cy="5235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t" anchorCtr="0">
              <a:noAutofit/>
            </a:bodyPr>
            <a:lstStyle/>
            <a:p>
              <a:pPr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dirty="0">
                  <a:solidFill>
                    <a:srgbClr val="5A2781"/>
                  </a:solidFill>
                  <a:sym typeface="Wingdings" panose="05000000000000000000" pitchFamily="2" charset="2"/>
                </a:rPr>
                <a:t></a:t>
              </a:r>
              <a:r>
                <a:rPr lang="es-MX" sz="3000" kern="1200" dirty="0">
                  <a:solidFill>
                    <a:srgbClr val="5A2781"/>
                  </a:solidFill>
                </a:rPr>
                <a:t>Explorar los libros.</a:t>
              </a:r>
            </a:p>
            <a:p>
              <a:pPr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200" kern="1200" dirty="0">
                <a:solidFill>
                  <a:srgbClr val="5A2781"/>
                </a:solidFill>
              </a:endParaRPr>
            </a:p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dirty="0">
                  <a:solidFill>
                    <a:srgbClr val="5A2781"/>
                  </a:solidFill>
                  <a:sym typeface="Wingdings" panose="05000000000000000000" pitchFamily="2" charset="2"/>
                </a:rPr>
                <a:t> </a:t>
              </a:r>
              <a:r>
                <a:rPr lang="es-MX" sz="3000" kern="1200" dirty="0">
                  <a:solidFill>
                    <a:srgbClr val="5A2781"/>
                  </a:solidFill>
                </a:rPr>
                <a:t>Elegir el libro de su preferencia.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150457" y="1056271"/>
            <a:ext cx="8820548" cy="1668797"/>
            <a:chOff x="3859226" y="912422"/>
            <a:chExt cx="8820548" cy="1668797"/>
          </a:xfrm>
        </p:grpSpPr>
        <p:sp>
          <p:nvSpPr>
            <p:cNvPr id="23" name="Flecha derecha 22"/>
            <p:cNvSpPr/>
            <p:nvPr/>
          </p:nvSpPr>
          <p:spPr>
            <a:xfrm>
              <a:off x="3859226" y="912422"/>
              <a:ext cx="8820548" cy="1668797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lecha derecha 4"/>
            <p:cNvSpPr/>
            <p:nvPr/>
          </p:nvSpPr>
          <p:spPr>
            <a:xfrm>
              <a:off x="3859226" y="1329621"/>
              <a:ext cx="8403349" cy="834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264922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/>
                <a:t>MOMENTO 2:</a:t>
              </a:r>
              <a:r>
                <a:rPr lang="es-MX" sz="1500" kern="1200" dirty="0"/>
                <a:t> </a:t>
              </a:r>
              <a:r>
                <a:rPr lang="es-MX" sz="2800" kern="1200" dirty="0"/>
                <a:t>En el aula</a:t>
              </a:r>
              <a:endParaRPr lang="es-MX" sz="1500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150457" y="2202938"/>
            <a:ext cx="2642152" cy="4180408"/>
            <a:chOff x="3851511" y="1947977"/>
            <a:chExt cx="2642152" cy="4180408"/>
          </a:xfrm>
        </p:grpSpPr>
        <p:sp>
          <p:nvSpPr>
            <p:cNvPr id="21" name="Rectángulo 20"/>
            <p:cNvSpPr/>
            <p:nvPr/>
          </p:nvSpPr>
          <p:spPr>
            <a:xfrm>
              <a:off x="3851511" y="1947977"/>
              <a:ext cx="2642152" cy="4180408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3851511" y="1947977"/>
              <a:ext cx="2642152" cy="3782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dirty="0">
                  <a:solidFill>
                    <a:srgbClr val="7030A0"/>
                  </a:solidFill>
                  <a:sym typeface="Wingdings" panose="05000000000000000000" pitchFamily="2" charset="2"/>
                </a:rPr>
                <a:t> </a:t>
              </a:r>
              <a:r>
                <a:rPr lang="es-MX" sz="2800" kern="1200" dirty="0">
                  <a:solidFill>
                    <a:srgbClr val="7030A0"/>
                  </a:solidFill>
                </a:rPr>
                <a:t>Reunirse con alumnos y padres de familia. 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dirty="0">
                  <a:solidFill>
                    <a:srgbClr val="7030A0"/>
                  </a:solidFill>
                  <a:sym typeface="Wingdings" panose="05000000000000000000" pitchFamily="2" charset="2"/>
                </a:rPr>
                <a:t> </a:t>
              </a:r>
              <a:r>
                <a:rPr lang="es-MX" sz="2800" kern="1200" dirty="0">
                  <a:solidFill>
                    <a:srgbClr val="7030A0"/>
                  </a:solidFill>
                </a:rPr>
                <a:t>Presentar el programa y dotar los </a:t>
              </a:r>
              <a:r>
                <a:rPr lang="es-MX" sz="2800" b="1" kern="1200" dirty="0">
                  <a:solidFill>
                    <a:srgbClr val="7030A0"/>
                  </a:solidFill>
                </a:rPr>
                <a:t>formatos de seguimiento.</a:t>
              </a:r>
            </a:p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600" kern="12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726691" y="1709218"/>
            <a:ext cx="6178396" cy="1668797"/>
            <a:chOff x="6501379" y="1468491"/>
            <a:chExt cx="6178396" cy="1668797"/>
          </a:xfrm>
        </p:grpSpPr>
        <p:sp>
          <p:nvSpPr>
            <p:cNvPr id="26" name="Flecha derecha 25"/>
            <p:cNvSpPr/>
            <p:nvPr/>
          </p:nvSpPr>
          <p:spPr>
            <a:xfrm>
              <a:off x="6501379" y="1468491"/>
              <a:ext cx="6178396" cy="16687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lecha derecha 4"/>
            <p:cNvSpPr/>
            <p:nvPr/>
          </p:nvSpPr>
          <p:spPr>
            <a:xfrm>
              <a:off x="6501379" y="1885690"/>
              <a:ext cx="5761197" cy="834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254000" bIns="264922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/>
                <a:t>MOMENTO 3: </a:t>
              </a:r>
              <a:r>
                <a:rPr lang="es-MX" sz="2400" kern="1200" dirty="0"/>
                <a:t>En casa y en la biblioteca</a:t>
              </a:r>
              <a:endParaRPr lang="es-MX" sz="1500" kern="12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8127213" y="2367660"/>
            <a:ext cx="3777874" cy="2163755"/>
            <a:chOff x="8916699" y="2133390"/>
            <a:chExt cx="3777874" cy="2269981"/>
          </a:xfrm>
        </p:grpSpPr>
        <p:sp>
          <p:nvSpPr>
            <p:cNvPr id="33" name="Flecha derecha 32"/>
            <p:cNvSpPr/>
            <p:nvPr/>
          </p:nvSpPr>
          <p:spPr>
            <a:xfrm>
              <a:off x="8916699" y="2133390"/>
              <a:ext cx="3777874" cy="22699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D760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lecha derecha 4"/>
            <p:cNvSpPr/>
            <p:nvPr/>
          </p:nvSpPr>
          <p:spPr>
            <a:xfrm>
              <a:off x="8916699" y="2700885"/>
              <a:ext cx="3210379" cy="1134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254000" bIns="264922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100" dirty="0"/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/>
                <a:t>MOMENTO 4</a:t>
              </a:r>
              <a:r>
                <a:rPr lang="es-MX" sz="1500" kern="1200" dirty="0"/>
                <a:t>: </a:t>
              </a:r>
              <a:r>
                <a:rPr lang="es-MX" sz="2400" dirty="0"/>
                <a:t>En á</a:t>
              </a:r>
              <a:r>
                <a:rPr lang="es-MX" sz="2400" kern="1200" dirty="0"/>
                <a:t>reas recreativas de escuela o ciudad</a:t>
              </a:r>
              <a:endParaRPr lang="es-MX" sz="1800" kern="1200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726691" y="2923622"/>
            <a:ext cx="2400512" cy="2589241"/>
            <a:chOff x="1079999" y="1531301"/>
            <a:chExt cx="2912973" cy="5235493"/>
          </a:xfrm>
        </p:grpSpPr>
        <p:sp>
          <p:nvSpPr>
            <p:cNvPr id="36" name="Rectángulo 35"/>
            <p:cNvSpPr/>
            <p:nvPr/>
          </p:nvSpPr>
          <p:spPr>
            <a:xfrm>
              <a:off x="1079999" y="1531301"/>
              <a:ext cx="2912973" cy="523549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1079999" y="1531301"/>
              <a:ext cx="2912973" cy="5235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t" anchorCtr="0">
              <a:noAutofit/>
            </a:bodyPr>
            <a:lstStyle/>
            <a:p>
              <a:pPr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dirty="0">
                  <a:solidFill>
                    <a:srgbClr val="7030A0"/>
                  </a:solidFill>
                  <a:sym typeface="Wingdings" panose="05000000000000000000" pitchFamily="2" charset="2"/>
                </a:rPr>
                <a:t></a:t>
              </a:r>
              <a:r>
                <a:rPr lang="es-MX" sz="3000" dirty="0">
                  <a:solidFill>
                    <a:srgbClr val="7030A0"/>
                  </a:solidFill>
                  <a:sym typeface="Wingdings" panose="05000000000000000000" pitchFamily="2" charset="2"/>
                </a:rPr>
                <a:t>Leer en casa y en biblioteca</a:t>
              </a:r>
            </a:p>
            <a:p>
              <a:pPr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dirty="0">
                  <a:solidFill>
                    <a:srgbClr val="7030A0"/>
                  </a:solidFill>
                  <a:sym typeface="Wingdings" panose="05000000000000000000" pitchFamily="2" charset="2"/>
                </a:rPr>
                <a:t> L</a:t>
              </a:r>
              <a:r>
                <a:rPr lang="es-MX" sz="3000" dirty="0">
                  <a:solidFill>
                    <a:srgbClr val="7030A0"/>
                  </a:solidFill>
                  <a:sym typeface="Wingdings" panose="05000000000000000000" pitchFamily="2" charset="2"/>
                </a:rPr>
                <a:t>lenar  formatos.</a:t>
              </a:r>
              <a:endParaRPr lang="es-MX" sz="3000" kern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8113348" y="3979944"/>
            <a:ext cx="2609647" cy="1931480"/>
            <a:chOff x="8916689" y="3791704"/>
            <a:chExt cx="2609647" cy="1459179"/>
          </a:xfrm>
        </p:grpSpPr>
        <p:sp>
          <p:nvSpPr>
            <p:cNvPr id="39" name="Rectángulo 38"/>
            <p:cNvSpPr/>
            <p:nvPr/>
          </p:nvSpPr>
          <p:spPr>
            <a:xfrm>
              <a:off x="8916689" y="3791704"/>
              <a:ext cx="2609647" cy="1459179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8916689" y="3791704"/>
              <a:ext cx="2609647" cy="1459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t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dirty="0">
                  <a:solidFill>
                    <a:srgbClr val="7030A0"/>
                  </a:solidFill>
                  <a:sym typeface="Wingdings" panose="05000000000000000000" pitchFamily="2" charset="2"/>
                </a:rPr>
                <a:t> </a:t>
              </a:r>
              <a:r>
                <a:rPr lang="es-MX" sz="3200" dirty="0">
                  <a:solidFill>
                    <a:srgbClr val="7030A0"/>
                  </a:solidFill>
                  <a:sym typeface="Wingdings" panose="05000000000000000000" pitchFamily="2" charset="2"/>
                </a:rPr>
                <a:t>Disfrutar el </a:t>
              </a:r>
              <a:r>
                <a:rPr lang="es-MX" sz="3200" kern="1200" dirty="0">
                  <a:solidFill>
                    <a:srgbClr val="7030A0"/>
                  </a:solidFill>
                </a:rPr>
                <a:t>Café literario.</a:t>
              </a: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3477505" y="263236"/>
            <a:ext cx="472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MOMENTOS DEL PROCESO</a:t>
            </a:r>
          </a:p>
        </p:txBody>
      </p:sp>
    </p:spTree>
    <p:extLst>
      <p:ext uri="{BB962C8B-B14F-4D97-AF65-F5344CB8AC3E}">
        <p14:creationId xmlns:p14="http://schemas.microsoft.com/office/powerpoint/2010/main" val="17395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6</a:t>
            </a:fld>
            <a:endParaRPr lang="es-ES" noProof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5" y="2235338"/>
            <a:ext cx="11870320" cy="4276298"/>
          </a:xfrm>
          <a:prstGeom prst="rect">
            <a:avLst/>
          </a:prstGeom>
          <a:ln w="38100">
            <a:solidFill>
              <a:srgbClr val="DE940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0" y="0"/>
            <a:ext cx="11870320" cy="2198688"/>
          </a:xfrm>
          <a:prstGeom prst="rect">
            <a:avLst/>
          </a:prstGeom>
          <a:ln>
            <a:solidFill>
              <a:srgbClr val="DE9400"/>
            </a:solidFill>
          </a:ln>
        </p:spPr>
      </p:pic>
    </p:spTree>
    <p:extLst>
      <p:ext uri="{BB962C8B-B14F-4D97-AF65-F5344CB8AC3E}">
        <p14:creationId xmlns:p14="http://schemas.microsoft.com/office/powerpoint/2010/main" val="40710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7</a:t>
            </a:fld>
            <a:endParaRPr lang="es-ES" noProof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55420"/>
            <a:ext cx="11928764" cy="2365829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60168"/>
              </p:ext>
            </p:extLst>
          </p:nvPr>
        </p:nvGraphicFramePr>
        <p:xfrm>
          <a:off x="36548" y="2324264"/>
          <a:ext cx="12053902" cy="4492168"/>
        </p:xfrm>
        <a:graphic>
          <a:graphicData uri="http://schemas.openxmlformats.org/drawingml/2006/table">
            <a:tbl>
              <a:tblPr firstRow="1" firstCol="1" bandRow="1"/>
              <a:tblGrid>
                <a:gridCol w="449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37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C3D6ED"/>
                      </a:bgClr>
                    </a:pattFill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PUNTAJE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C3D6E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3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con fluidez (sin entrecortar palabras o ideas)</a:t>
                      </a:r>
                      <a:endParaRPr lang="es-MX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Respeta los signos de puntuación</a:t>
                      </a:r>
                      <a:endParaRPr lang="es-MX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3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con buena dicción (pronuncia bien las palabras)</a:t>
                      </a:r>
                      <a:endParaRPr lang="es-MX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3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volumen permite que todos escuchen</a:t>
                      </a:r>
                      <a:endParaRPr lang="es-MX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4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 con expresividad y naturalidad </a:t>
                      </a:r>
                      <a:endParaRPr lang="es-MX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4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4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8132" y="832561"/>
            <a:ext cx="4546895" cy="101437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pc="-30" dirty="0"/>
              <a:t>Nuestra biblioteca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06" y="5771536"/>
            <a:ext cx="3009848" cy="539414"/>
          </a:xfrm>
        </p:spPr>
        <p:txBody>
          <a:bodyPr rtlCol="0"/>
          <a:lstStyle/>
          <a:p>
            <a:pPr rtl="0"/>
            <a:r>
              <a:rPr lang="es-ES" dirty="0"/>
              <a:t>Programa LEER POR PLACER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8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6" t="20139" r="16111" b="15899"/>
          <a:stretch/>
        </p:blipFill>
        <p:spPr>
          <a:xfrm rot="20764055">
            <a:off x="3579429" y="1081466"/>
            <a:ext cx="8145423" cy="5094070"/>
          </a:xfrm>
          <a:prstGeom prst="rect">
            <a:avLst/>
          </a:prstGeom>
          <a:ln w="2222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0871" y="5859321"/>
            <a:ext cx="2743200" cy="539414"/>
          </a:xfrm>
        </p:spPr>
        <p:txBody>
          <a:bodyPr rtlCol="0"/>
          <a:lstStyle/>
          <a:p>
            <a:pPr algn="ctr" rtl="0"/>
            <a:r>
              <a:rPr lang="es-ES" sz="2400" dirty="0"/>
              <a:t>Café Literario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9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72233" y="533115"/>
            <a:ext cx="3890555" cy="1091949"/>
          </a:xfrm>
        </p:spPr>
        <p:txBody>
          <a:bodyPr rtlCol="0">
            <a:normAutofit/>
          </a:bodyPr>
          <a:lstStyle/>
          <a:p>
            <a:pPr rtl="0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DIVERSIÓN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t="44113" r="-861" b="7174"/>
          <a:stretch/>
        </p:blipFill>
        <p:spPr>
          <a:xfrm rot="390799">
            <a:off x="5526711" y="503233"/>
            <a:ext cx="6263793" cy="5017016"/>
          </a:xfrm>
          <a:prstGeom prst="rect">
            <a:avLst/>
          </a:prstGeom>
          <a:ln w="139700">
            <a:solidFill>
              <a:srgbClr val="C00000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239">
            <a:off x="500382" y="1430095"/>
            <a:ext cx="5778497" cy="4817822"/>
          </a:xfrm>
          <a:prstGeom prst="rect">
            <a:avLst/>
          </a:prstGeom>
          <a:ln w="146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0</TotalTime>
  <Words>243</Words>
  <Application>Microsoft Macintosh PowerPoint</Application>
  <PresentationFormat>Panorámica</PresentationFormat>
  <Paragraphs>132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Franklin Gothic Book</vt:lpstr>
      <vt:lpstr>Tema de Office</vt:lpstr>
      <vt:lpstr> Programa de lectura     Leer por placer</vt:lpstr>
      <vt:lpstr>¿Qué es?</vt:lpstr>
      <vt:lpstr>¿Qué persigue?</vt:lpstr>
      <vt:lpstr>¿Cómo es?</vt:lpstr>
      <vt:lpstr>Presentación de PowerPoint</vt:lpstr>
      <vt:lpstr>Presentación de PowerPoint</vt:lpstr>
      <vt:lpstr>Presentación de PowerPoint</vt:lpstr>
      <vt:lpstr>Nuestra biblioteca</vt:lpstr>
      <vt:lpstr>DIVERSIÓN</vt:lpstr>
      <vt:lpstr>Gracias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Ponencia Leer por placer</dc:title>
  <dc:creator/>
  <cp:lastModifiedBy/>
  <cp:revision>1</cp:revision>
  <dcterms:created xsi:type="dcterms:W3CDTF">2019-10-05T17:07:51Z</dcterms:created>
  <dcterms:modified xsi:type="dcterms:W3CDTF">2019-10-10T05:09:42Z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