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56" r:id="rId4"/>
    <p:sldId id="257" r:id="rId5"/>
    <p:sldId id="258" r:id="rId6"/>
    <p:sldId id="259"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94394" autoAdjust="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22080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12525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E0843D-9F66-4C3C-AB5E-B7A4C755B350}"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052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404103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E0843D-9F66-4C3C-AB5E-B7A4C755B350}"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10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4161830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2157199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238061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15334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5B145-6C0C-44BA-A456-03EB8B117676}" type="datetimeFigureOut">
              <a:rPr lang="es-MX" smtClean="0"/>
              <a:t>08/10/2019</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132556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378041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05B145-6C0C-44BA-A456-03EB8B117676}" type="datetimeFigureOut">
              <a:rPr lang="es-MX" smtClean="0"/>
              <a:t>08/10/2019</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67325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505B145-6C0C-44BA-A456-03EB8B117676}" type="datetimeFigureOut">
              <a:rPr lang="es-MX" smtClean="0"/>
              <a:t>08/10/2019</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271071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5B145-6C0C-44BA-A456-03EB8B117676}" type="datetimeFigureOut">
              <a:rPr lang="es-MX" smtClean="0"/>
              <a:t>08/10/2019</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168853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54821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05B145-6C0C-44BA-A456-03EB8B117676}" type="datetimeFigureOut">
              <a:rPr lang="es-MX" smtClean="0"/>
              <a:t>08/10/2019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E0843D-9F66-4C3C-AB5E-B7A4C755B350}" type="slidenum">
              <a:rPr lang="es-MX" smtClean="0"/>
              <a:t>‹Nº›</a:t>
            </a:fld>
            <a:endParaRPr lang="es-MX"/>
          </a:p>
        </p:txBody>
      </p:sp>
    </p:spTree>
    <p:extLst>
      <p:ext uri="{BB962C8B-B14F-4D97-AF65-F5344CB8AC3E}">
        <p14:creationId xmlns:p14="http://schemas.microsoft.com/office/powerpoint/2010/main" val="392646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05B145-6C0C-44BA-A456-03EB8B117676}" type="datetimeFigureOut">
              <a:rPr lang="es-MX" smtClean="0"/>
              <a:t>08/10/2019</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E0843D-9F66-4C3C-AB5E-B7A4C755B350}" type="slidenum">
              <a:rPr lang="es-MX" smtClean="0"/>
              <a:t>‹Nº›</a:t>
            </a:fld>
            <a:endParaRPr lang="es-MX"/>
          </a:p>
        </p:txBody>
      </p:sp>
    </p:spTree>
    <p:extLst>
      <p:ext uri="{BB962C8B-B14F-4D97-AF65-F5344CB8AC3E}">
        <p14:creationId xmlns:p14="http://schemas.microsoft.com/office/powerpoint/2010/main" val="2344275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juuzzeellee@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aguaparatodosmexico?fref=t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redambiental.org/?gclid=CjwKEAjw5ZKiBRDhqa-Yjcml9kYSJABia-RnYBgBJjlGtrJH5Dv6P0BoxO9ixYiam7MdjYX9-3jy1BoCLSvw_wc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rocuenca.org/emv/#!/quehacemo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itor.wix.com/html/editor/web/renderer/edit/f19b8cb2-1b01-4aba-b066-efa76bab4cea?editorSessionId=6a074a3b-3862-4963-aee7-c1a85bdb766b&amp;metaSiteId=09d69461-8ae6-4955-b1c9-4ca3745e314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iblioises.com.ar/Contenido/000/010/A%2022%20Libro%20%20EL%20AGUA.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UFCRktmGfM" TargetMode="External"/><Relationship Id="rId2" Type="http://schemas.openxmlformats.org/officeDocument/2006/relationships/hyperlink" Target="http://132.248.9.195/pd2004/0600383/Index.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1736" y="1003050"/>
            <a:ext cx="8911687" cy="1280890"/>
          </a:xfrm>
        </p:spPr>
        <p:txBody>
          <a:bodyPr>
            <a:normAutofit fontScale="90000"/>
          </a:bodyPr>
          <a:lstStyle/>
          <a:p>
            <a:pPr algn="ctr"/>
            <a:r>
              <a:rPr lang="es-ES" sz="2000" b="1" dirty="0"/>
              <a:t>1er. Congreso Nacional sobre Bibliotecas Escolares (BIBESCO)</a:t>
            </a:r>
            <a:br>
              <a:rPr lang="es-ES" sz="2000" b="1" dirty="0"/>
            </a:br>
            <a:r>
              <a:rPr lang="es-ES" sz="1200" b="1" dirty="0"/>
              <a:t>Universidad Veracruzana. Unidad de Servicios Bibliotecarios y de Información. </a:t>
            </a:r>
            <a:br>
              <a:rPr lang="es-ES" sz="1200" b="1" dirty="0"/>
            </a:br>
            <a:r>
              <a:rPr lang="es-ES" sz="1200" b="1" dirty="0"/>
              <a:t>Boca del Río, Veracruz, 9 – 12 de octubre, 2019</a:t>
            </a:r>
            <a:br>
              <a:rPr lang="es-ES" sz="1200" b="1" dirty="0"/>
            </a:br>
            <a:r>
              <a:rPr lang="es-ES" b="1" dirty="0"/>
              <a:t/>
            </a:r>
            <a:br>
              <a:rPr lang="es-ES" b="1" dirty="0"/>
            </a:br>
            <a:r>
              <a:rPr lang="es-ES" dirty="0"/>
              <a:t/>
            </a:r>
            <a:br>
              <a:rPr lang="es-ES" dirty="0"/>
            </a:br>
            <a:endParaRPr lang="es-MX" dirty="0"/>
          </a:p>
        </p:txBody>
      </p:sp>
      <p:sp>
        <p:nvSpPr>
          <p:cNvPr id="6" name="Rectángulo 5"/>
          <p:cNvSpPr/>
          <p:nvPr/>
        </p:nvSpPr>
        <p:spPr>
          <a:xfrm>
            <a:off x="1936376" y="2947970"/>
            <a:ext cx="9215718" cy="4093428"/>
          </a:xfrm>
          <a:prstGeom prst="rect">
            <a:avLst/>
          </a:prstGeom>
        </p:spPr>
        <p:txBody>
          <a:bodyPr wrap="square">
            <a:spAutoFit/>
          </a:bodyPr>
          <a:lstStyle/>
          <a:p>
            <a:pPr algn="ctr"/>
            <a:r>
              <a:rPr lang="es-MX" sz="2800" b="1" dirty="0"/>
              <a:t>INDUCCIÓN A LA CIENCIA Y LA ACCIÓN SOCIAL A TRAVÉS DE LA LECTURA Y LA</a:t>
            </a:r>
            <a:endParaRPr lang="es-MX" sz="2800" dirty="0"/>
          </a:p>
          <a:p>
            <a:pPr algn="ctr"/>
            <a:r>
              <a:rPr lang="es-MX" sz="2800" b="1" dirty="0"/>
              <a:t>CONSULTA DE INFORMACIÓN EN LA BIBLIOTECA</a:t>
            </a:r>
            <a:endParaRPr lang="es-MX" sz="2800" dirty="0"/>
          </a:p>
          <a:p>
            <a:pPr algn="ctr"/>
            <a:r>
              <a:rPr lang="es-MX" sz="2800" b="1" dirty="0"/>
              <a:t> </a:t>
            </a:r>
            <a:endParaRPr lang="es-MX" sz="2800" dirty="0"/>
          </a:p>
          <a:p>
            <a:r>
              <a:rPr lang="es-MX" sz="2800" b="1" dirty="0"/>
              <a:t> </a:t>
            </a:r>
            <a:endParaRPr lang="es-MX" sz="2800" dirty="0"/>
          </a:p>
          <a:p>
            <a:r>
              <a:rPr lang="es-MX" b="1" dirty="0"/>
              <a:t> </a:t>
            </a:r>
            <a:endParaRPr lang="es-MX" sz="1600" dirty="0"/>
          </a:p>
          <a:p>
            <a:pPr algn="r"/>
            <a:r>
              <a:rPr lang="es-MX" sz="1600" dirty="0"/>
              <a:t>Julio </a:t>
            </a:r>
            <a:r>
              <a:rPr lang="es-MX" sz="1600" dirty="0" err="1"/>
              <a:t>Zetter</a:t>
            </a:r>
            <a:r>
              <a:rPr lang="es-MX" sz="1600" dirty="0"/>
              <a:t> Leal </a:t>
            </a:r>
          </a:p>
          <a:p>
            <a:pPr algn="r"/>
            <a:r>
              <a:rPr lang="es-MX" sz="1600" b="1" i="1" dirty="0"/>
              <a:t>Dirección General de Bibliotecas – UNAM</a:t>
            </a:r>
            <a:endParaRPr lang="es-MX" sz="1600" dirty="0"/>
          </a:p>
          <a:p>
            <a:pPr algn="r"/>
            <a:r>
              <a:rPr lang="es-MX" sz="1600" dirty="0" smtClean="0">
                <a:hlinkClick r:id="rId2"/>
              </a:rPr>
              <a:t>jjuuzzeellee@gmail.com</a:t>
            </a:r>
            <a:endParaRPr lang="es-MX" sz="1600" dirty="0" smtClean="0"/>
          </a:p>
          <a:p>
            <a:endParaRPr lang="es-ES" dirty="0"/>
          </a:p>
          <a:p>
            <a:endParaRPr lang="es-ES" dirty="0" smtClean="0"/>
          </a:p>
          <a:p>
            <a:endParaRPr lang="es-MX" dirty="0"/>
          </a:p>
        </p:txBody>
      </p:sp>
    </p:spTree>
    <p:extLst>
      <p:ext uri="{BB962C8B-B14F-4D97-AF65-F5344CB8AC3E}">
        <p14:creationId xmlns:p14="http://schemas.microsoft.com/office/powerpoint/2010/main" val="84449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88140" y="327546"/>
            <a:ext cx="10603860" cy="6660108"/>
          </a:xfrm>
        </p:spPr>
        <p:txBody>
          <a:bodyPr>
            <a:normAutofit/>
          </a:bodyPr>
          <a:lstStyle/>
          <a:p>
            <a:r>
              <a:rPr lang="es-ES" sz="2800" b="1" dirty="0"/>
              <a:t>A partir de estas lecturas, cada uno de los tres subconjuntos o equipos hubo de elaborar un documento escrito (máximo tres cuartillas)  en el que se expusieron, desde sus respectivos puntos de vista, con sus propias palabras: </a:t>
            </a:r>
            <a:r>
              <a:rPr lang="es-ES" sz="2800" b="1" dirty="0">
                <a:solidFill>
                  <a:srgbClr val="FF0000"/>
                </a:solidFill>
              </a:rPr>
              <a:t>a) </a:t>
            </a:r>
            <a:r>
              <a:rPr lang="es-ES" sz="2800" b="1" dirty="0"/>
              <a:t>cuál es el objetivo principal de la obra, </a:t>
            </a:r>
            <a:r>
              <a:rPr lang="es-ES" sz="2800" b="1" dirty="0">
                <a:solidFill>
                  <a:srgbClr val="FF0000"/>
                </a:solidFill>
              </a:rPr>
              <a:t>b) </a:t>
            </a:r>
            <a:r>
              <a:rPr lang="es-ES" sz="2800" b="1" dirty="0"/>
              <a:t>qué problemáticas aborda, </a:t>
            </a:r>
            <a:r>
              <a:rPr lang="es-ES" sz="2800" b="1" dirty="0">
                <a:solidFill>
                  <a:srgbClr val="FF0000"/>
                </a:solidFill>
              </a:rPr>
              <a:t>c) </a:t>
            </a:r>
            <a:r>
              <a:rPr lang="es-ES" sz="2800" b="1" dirty="0"/>
              <a:t>cuáles iniciativas, acciones o soluciones propone (si lo hacen los autores), </a:t>
            </a:r>
            <a:r>
              <a:rPr lang="es-ES" sz="2800" b="1" dirty="0">
                <a:solidFill>
                  <a:srgbClr val="FF0000"/>
                </a:solidFill>
              </a:rPr>
              <a:t>d) </a:t>
            </a:r>
            <a:r>
              <a:rPr lang="es-ES" sz="2800" b="1" dirty="0"/>
              <a:t>en términos de la comprensión de la lectura qué se les complicó para entenderla, por ejemplo el vocabulario o términos técnicos de los que no conocieran su significado,  y </a:t>
            </a:r>
            <a:r>
              <a:rPr lang="es-ES" sz="2800" b="1" dirty="0">
                <a:solidFill>
                  <a:srgbClr val="FF0000"/>
                </a:solidFill>
              </a:rPr>
              <a:t>e) </a:t>
            </a:r>
            <a:r>
              <a:rPr lang="es-ES" sz="2800" b="1" dirty="0"/>
              <a:t>qué conclusiones pueden sacarse de lo leído o revisado (ya sea aportadas por los propios autores o que los alumnos mismos infieran). </a:t>
            </a:r>
            <a:endParaRPr lang="es-MX" sz="2800" b="1" dirty="0"/>
          </a:p>
        </p:txBody>
      </p:sp>
    </p:spTree>
    <p:extLst>
      <p:ext uri="{BB962C8B-B14F-4D97-AF65-F5344CB8AC3E}">
        <p14:creationId xmlns:p14="http://schemas.microsoft.com/office/powerpoint/2010/main" val="206348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53460" y="1056078"/>
            <a:ext cx="9976513" cy="1815882"/>
          </a:xfrm>
          <a:prstGeom prst="rect">
            <a:avLst/>
          </a:prstGeom>
        </p:spPr>
        <p:txBody>
          <a:bodyPr wrap="square">
            <a:spAutoFit/>
          </a:bodyPr>
          <a:lstStyle/>
          <a:p>
            <a:r>
              <a:rPr lang="es-ES" sz="2800" b="1" dirty="0" smtClean="0"/>
              <a:t>Asimismo, con respecto a la accesibilidad a las fuentes de información se les solicitó que en su reporte mencionaran las dificultades u obstáculos a los que se enfrentaron y cómo los resolvieron. </a:t>
            </a:r>
            <a:endParaRPr lang="es-MX" sz="2800" b="1" dirty="0"/>
          </a:p>
        </p:txBody>
      </p:sp>
      <p:sp>
        <p:nvSpPr>
          <p:cNvPr id="5" name="Rectángulo 4"/>
          <p:cNvSpPr/>
          <p:nvPr/>
        </p:nvSpPr>
        <p:spPr>
          <a:xfrm>
            <a:off x="1271322" y="3296839"/>
            <a:ext cx="10740788" cy="3046988"/>
          </a:xfrm>
          <a:prstGeom prst="rect">
            <a:avLst/>
          </a:prstGeom>
        </p:spPr>
        <p:txBody>
          <a:bodyPr wrap="square">
            <a:spAutoFit/>
          </a:bodyPr>
          <a:lstStyle/>
          <a:p>
            <a:r>
              <a:rPr lang="es-ES" sz="2400" b="1" dirty="0" smtClean="0"/>
              <a:t>En una segunda sesión en aula, cada equipo nombró dos representantes que alternadamente  leyeron en voz alta el texto de su informe, haciendo pausas para permitir la aportación de comentarios u opiniones de parte de todos los estudiantes sobre los puntos que se mencionaron en cada uno  y sobre los materiales consultados. Esta segunda ronda presencial tendría una duración de dos horas, con el objeto de analizar y discutir los puntos tratados lo más a detalle posible.</a:t>
            </a:r>
            <a:endParaRPr lang="es-MX" sz="2400" b="1" dirty="0"/>
          </a:p>
        </p:txBody>
      </p:sp>
    </p:spTree>
    <p:extLst>
      <p:ext uri="{BB962C8B-B14F-4D97-AF65-F5344CB8AC3E}">
        <p14:creationId xmlns:p14="http://schemas.microsoft.com/office/powerpoint/2010/main" val="67599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51128" y="177422"/>
            <a:ext cx="11218460" cy="6555641"/>
          </a:xfrm>
          <a:prstGeom prst="rect">
            <a:avLst/>
          </a:prstGeom>
        </p:spPr>
        <p:txBody>
          <a:bodyPr wrap="square">
            <a:spAutoFit/>
          </a:bodyPr>
          <a:lstStyle/>
          <a:p>
            <a:r>
              <a:rPr lang="es-ES" sz="2800" b="1" dirty="0" smtClean="0"/>
              <a:t>Al término esta segunda sesión se solicitó a los equipos que realizaran una pequeña investigación, a nivel de observación básicamente, pero si la situación lo permitiera que aplicaran un breve cuestionario, sobre la problemática que priva con relación al agua (abastecimiento, escasez, contaminación, costo, etcétera) en su comunidad, colonia, barrio, entorno inmediato, y que redactaran qué acciones emprenderían ellos que tiendan a buscar una solución a esa problemática. Igualmente, de ser posible, que acompañen esa exploración con testimonios audiovisuales (</a:t>
            </a:r>
            <a:r>
              <a:rPr lang="es-ES" sz="2800" b="1" dirty="0" err="1" smtClean="0"/>
              <a:t>videograbados</a:t>
            </a:r>
            <a:r>
              <a:rPr lang="es-ES" sz="2800" b="1" dirty="0" smtClean="0"/>
              <a:t> ya sea con teléfonos celulares o con cámaras fotográficas) para su presentación y posterior inclusión en un blog que se crearía con esos materiales, es decir, utilizar algo de las tecnologías de información y comunicación para documentar y difundir su investigación. </a:t>
            </a:r>
            <a:endParaRPr lang="es-MX" sz="2800" b="1" dirty="0"/>
          </a:p>
        </p:txBody>
      </p:sp>
    </p:spTree>
    <p:extLst>
      <p:ext uri="{BB962C8B-B14F-4D97-AF65-F5344CB8AC3E}">
        <p14:creationId xmlns:p14="http://schemas.microsoft.com/office/powerpoint/2010/main" val="20392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804364" y="1991319"/>
            <a:ext cx="3560373" cy="2005758"/>
          </a:xfrm>
          <a:prstGeom prst="rect">
            <a:avLst/>
          </a:prstGeom>
        </p:spPr>
      </p:pic>
      <p:sp>
        <p:nvSpPr>
          <p:cNvPr id="6" name="Rectángulo 5"/>
          <p:cNvSpPr/>
          <p:nvPr/>
        </p:nvSpPr>
        <p:spPr>
          <a:xfrm>
            <a:off x="1665027" y="473334"/>
            <a:ext cx="10385945" cy="1477328"/>
          </a:xfrm>
          <a:prstGeom prst="rect">
            <a:avLst/>
          </a:prstGeom>
        </p:spPr>
        <p:txBody>
          <a:bodyPr wrap="square">
            <a:spAutoFit/>
          </a:bodyPr>
          <a:lstStyle/>
          <a:p>
            <a:r>
              <a:rPr lang="es-ES" b="1" dirty="0" smtClean="0"/>
              <a:t>Para una tercera sesión, llevada a cabo una semana después, se les solicitó a los alumnos que de manera individual revisaran las siguientes páginas de redes sociales:</a:t>
            </a:r>
          </a:p>
          <a:p>
            <a:r>
              <a:rPr lang="es-ES" b="1" dirty="0" smtClean="0">
                <a:hlinkClick r:id="rId3"/>
              </a:rPr>
              <a:t>https://www.facebook.com/aguaparatodosmexico?fref=ts</a:t>
            </a:r>
            <a:endParaRPr lang="es-ES" b="1" dirty="0" smtClean="0"/>
          </a:p>
          <a:p>
            <a:endParaRPr lang="es-ES" b="1" dirty="0" smtClean="0"/>
          </a:p>
          <a:p>
            <a:r>
              <a:rPr lang="es-ES" b="1" dirty="0" smtClean="0"/>
              <a:t>Muro de Facebook de una ONG pro conservación del agua.</a:t>
            </a:r>
            <a:endParaRPr lang="es-ES" b="1" dirty="0"/>
          </a:p>
        </p:txBody>
      </p:sp>
      <p:sp>
        <p:nvSpPr>
          <p:cNvPr id="7" name="Rectángulo 6"/>
          <p:cNvSpPr/>
          <p:nvPr/>
        </p:nvSpPr>
        <p:spPr>
          <a:xfrm>
            <a:off x="1665027" y="3997077"/>
            <a:ext cx="10140286" cy="1200329"/>
          </a:xfrm>
          <a:prstGeom prst="rect">
            <a:avLst/>
          </a:prstGeom>
        </p:spPr>
        <p:txBody>
          <a:bodyPr wrap="square">
            <a:spAutoFit/>
          </a:bodyPr>
          <a:lstStyle/>
          <a:p>
            <a:r>
              <a:rPr lang="es-ES" b="1" dirty="0" smtClean="0">
                <a:hlinkClick r:id="rId4"/>
              </a:rPr>
              <a:t>http://www.redambiental.org/?gclid=CjwKEAjw5ZKiBRDhqa-Yjcml9kYSJABia-RnYBgBJjlGtrJH5Dv6P0BoxO9ixYiam7MdjYX9-3jy1BoCLSvw_wcB</a:t>
            </a:r>
            <a:endParaRPr lang="es-ES" b="1" dirty="0" smtClean="0"/>
          </a:p>
          <a:p>
            <a:endParaRPr lang="es-ES" b="1" dirty="0" smtClean="0"/>
          </a:p>
          <a:p>
            <a:r>
              <a:rPr lang="es-ES" b="1" dirty="0" smtClean="0"/>
              <a:t>Movimiento de Jóvenes por el Agua</a:t>
            </a:r>
            <a:endParaRPr lang="es-ES" b="1" dirty="0"/>
          </a:p>
        </p:txBody>
      </p:sp>
      <p:pic>
        <p:nvPicPr>
          <p:cNvPr id="8" name="Imagen 7"/>
          <p:cNvPicPr>
            <a:picLocks noChangeAspect="1"/>
          </p:cNvPicPr>
          <p:nvPr/>
        </p:nvPicPr>
        <p:blipFill>
          <a:blip r:embed="rId5"/>
          <a:stretch>
            <a:fillRect/>
          </a:stretch>
        </p:blipFill>
        <p:spPr>
          <a:xfrm>
            <a:off x="6534441" y="4717490"/>
            <a:ext cx="3517697" cy="1981372"/>
          </a:xfrm>
          <a:prstGeom prst="rect">
            <a:avLst/>
          </a:prstGeom>
        </p:spPr>
      </p:pic>
    </p:spTree>
    <p:extLst>
      <p:ext uri="{BB962C8B-B14F-4D97-AF65-F5344CB8AC3E}">
        <p14:creationId xmlns:p14="http://schemas.microsoft.com/office/powerpoint/2010/main" val="381664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61415" y="304800"/>
            <a:ext cx="8915400" cy="6123296"/>
          </a:xfrm>
        </p:spPr>
        <p:txBody>
          <a:bodyPr/>
          <a:lstStyle/>
          <a:p>
            <a:endParaRPr lang="es-ES" dirty="0"/>
          </a:p>
          <a:p>
            <a:r>
              <a:rPr lang="es-ES" b="1" dirty="0">
                <a:hlinkClick r:id="rId2"/>
              </a:rPr>
              <a:t>http://procuenca.org/emv/#!/</a:t>
            </a:r>
            <a:r>
              <a:rPr lang="es-ES" b="1" dirty="0" smtClean="0">
                <a:hlinkClick r:id="rId2"/>
              </a:rPr>
              <a:t>quehacemos</a:t>
            </a:r>
            <a:endParaRPr lang="es-ES" b="1" dirty="0" smtClean="0"/>
          </a:p>
          <a:p>
            <a:endParaRPr lang="es-ES" dirty="0"/>
          </a:p>
          <a:p>
            <a:r>
              <a:rPr lang="es-ES" sz="2400" b="1" dirty="0"/>
              <a:t>Organización que se orienta a proteger al ambiente del Valle de Bravo y la cuenca del Río Cutzamala, que surte de agua al Valle de México.</a:t>
            </a:r>
          </a:p>
          <a:p>
            <a:endParaRPr lang="es-MX" dirty="0"/>
          </a:p>
        </p:txBody>
      </p:sp>
      <p:pic>
        <p:nvPicPr>
          <p:cNvPr id="4" name="Imagen 3"/>
          <p:cNvPicPr>
            <a:picLocks noChangeAspect="1"/>
          </p:cNvPicPr>
          <p:nvPr/>
        </p:nvPicPr>
        <p:blipFill>
          <a:blip r:embed="rId3"/>
          <a:stretch>
            <a:fillRect/>
          </a:stretch>
        </p:blipFill>
        <p:spPr>
          <a:xfrm>
            <a:off x="2914557" y="2815985"/>
            <a:ext cx="6743249" cy="3794991"/>
          </a:xfrm>
          <a:prstGeom prst="rect">
            <a:avLst/>
          </a:prstGeom>
        </p:spPr>
      </p:pic>
    </p:spTree>
    <p:extLst>
      <p:ext uri="{BB962C8B-B14F-4D97-AF65-F5344CB8AC3E}">
        <p14:creationId xmlns:p14="http://schemas.microsoft.com/office/powerpoint/2010/main" val="304862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79778" y="400334"/>
            <a:ext cx="10185093" cy="6205182"/>
          </a:xfrm>
        </p:spPr>
        <p:txBody>
          <a:bodyPr>
            <a:normAutofit/>
          </a:bodyPr>
          <a:lstStyle/>
          <a:p>
            <a:r>
              <a:rPr lang="es-ES" sz="2400" b="1" dirty="0"/>
              <a:t>La idea de revisar estos sitios es, por un lado, ver qué acciones están emprendiendo esos organismos y qué ideas o sugerencias pueden obtenerse para que los alumnos puedan aplicar en sus propias casas o comunidades, y, por el otro, proponer fórmulas de colaboración con esas organizaciones que busquen un mejor aprovechamiento y conservación de un elemento tan vital como es el agua. Con esta información cada estudiante debió elaborar por escrito un breve texto o ensayo (de máximo una cuartilla)  el cual se leyó presencialmente por algunos de los estudiantes escogidos al azar en voz alta para conocer sus opiniones, comentarios y acciones a realizar, los cuales posteriormente se subirían a un blog al blog creado  para compartir entre los participantes y con aquéllos interesados en el tema. La sesión de presentación de las conclusiones de los alumnos tuvo una duración de dos horas.</a:t>
            </a:r>
            <a:endParaRPr lang="es-MX" sz="2400" b="1" dirty="0"/>
          </a:p>
        </p:txBody>
      </p:sp>
    </p:spTree>
    <p:extLst>
      <p:ext uri="{BB962C8B-B14F-4D97-AF65-F5344CB8AC3E}">
        <p14:creationId xmlns:p14="http://schemas.microsoft.com/office/powerpoint/2010/main" val="260221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5439" y="287383"/>
            <a:ext cx="8915400" cy="6570617"/>
          </a:xfrm>
        </p:spPr>
        <p:txBody>
          <a:bodyPr/>
          <a:lstStyle/>
          <a:p>
            <a:r>
              <a:rPr lang="es-ES" sz="2000" b="1" dirty="0"/>
              <a:t>Se ha pensado que este curso se puede llevar a cabo a distancia por medio de una plataforma que permita hacerlo en línea. Para ello se está construyendo un blog en la plataforma </a:t>
            </a:r>
            <a:r>
              <a:rPr lang="es-ES" sz="2000" b="1" dirty="0" err="1"/>
              <a:t>wix</a:t>
            </a:r>
            <a:r>
              <a:rPr lang="es-ES" sz="2000" b="1" dirty="0"/>
              <a:t>, del cual se presentan a continuación unos avances. </a:t>
            </a:r>
          </a:p>
          <a:p>
            <a:r>
              <a:rPr lang="es-ES" sz="2000" b="1" dirty="0"/>
              <a:t>Blog para realizar el curso en línea y a distancia</a:t>
            </a:r>
            <a:r>
              <a:rPr lang="es-ES" sz="2000" dirty="0"/>
              <a:t>. </a:t>
            </a:r>
          </a:p>
          <a:p>
            <a:r>
              <a:rPr lang="es-ES" sz="1200" dirty="0">
                <a:hlinkClick r:id="rId2"/>
              </a:rPr>
              <a:t>https://</a:t>
            </a:r>
            <a:r>
              <a:rPr lang="es-ES" sz="1200" dirty="0" smtClean="0">
                <a:hlinkClick r:id="rId2"/>
              </a:rPr>
              <a:t>editor.wix.com/html/editor/web/renderer/edit/f19b8cb2-1b01-4aba-b066-efa76bab4cea?editorSessionId=6a074a3b-3862-4963-aee7-c1a85bdb766b&amp;metaSiteId=09d69461-8ae6-4955-b1c9-4ca3745e314d</a:t>
            </a:r>
            <a:endParaRPr lang="es-ES" sz="1200" dirty="0" smtClean="0"/>
          </a:p>
          <a:p>
            <a:endParaRPr lang="es-ES" sz="1200" dirty="0"/>
          </a:p>
          <a:p>
            <a:endParaRPr lang="es-MX" dirty="0"/>
          </a:p>
        </p:txBody>
      </p:sp>
      <p:pic>
        <p:nvPicPr>
          <p:cNvPr id="4" name="Imagen 3"/>
          <p:cNvPicPr>
            <a:picLocks noChangeAspect="1"/>
          </p:cNvPicPr>
          <p:nvPr/>
        </p:nvPicPr>
        <p:blipFill>
          <a:blip r:embed="rId3"/>
          <a:stretch>
            <a:fillRect/>
          </a:stretch>
        </p:blipFill>
        <p:spPr>
          <a:xfrm>
            <a:off x="3034831" y="3154123"/>
            <a:ext cx="7379902" cy="3629853"/>
          </a:xfrm>
          <a:prstGeom prst="rect">
            <a:avLst/>
          </a:prstGeom>
        </p:spPr>
      </p:pic>
    </p:spTree>
    <p:extLst>
      <p:ext uri="{BB962C8B-B14F-4D97-AF65-F5344CB8AC3E}">
        <p14:creationId xmlns:p14="http://schemas.microsoft.com/office/powerpoint/2010/main" val="398153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3617" y="141457"/>
            <a:ext cx="8911687" cy="563245"/>
          </a:xfrm>
        </p:spPr>
        <p:txBody>
          <a:bodyPr>
            <a:normAutofit fontScale="90000"/>
          </a:bodyPr>
          <a:lstStyle/>
          <a:p>
            <a:r>
              <a:rPr lang="es-ES" b="1" dirty="0" smtClean="0"/>
              <a:t>Conclusiones</a:t>
            </a:r>
            <a:endParaRPr lang="es-MX" b="1" dirty="0"/>
          </a:p>
        </p:txBody>
      </p:sp>
      <p:sp>
        <p:nvSpPr>
          <p:cNvPr id="3" name="Marcador de contenido 2"/>
          <p:cNvSpPr>
            <a:spLocks noGrp="1"/>
          </p:cNvSpPr>
          <p:nvPr>
            <p:ph idx="1"/>
          </p:nvPr>
        </p:nvSpPr>
        <p:spPr>
          <a:xfrm>
            <a:off x="1097280" y="423080"/>
            <a:ext cx="11094720" cy="6434919"/>
          </a:xfrm>
        </p:spPr>
        <p:txBody>
          <a:bodyPr>
            <a:normAutofit lnSpcReduction="10000"/>
          </a:bodyPr>
          <a:lstStyle/>
          <a:p>
            <a:endParaRPr lang="es-ES" dirty="0"/>
          </a:p>
          <a:p>
            <a:r>
              <a:rPr lang="es-ES" sz="2400" b="1" dirty="0"/>
              <a:t>Con este curso se han perseguido varios objetivos y ventajas, </a:t>
            </a:r>
            <a:r>
              <a:rPr lang="es-ES" sz="2400" b="1" dirty="0">
                <a:solidFill>
                  <a:srgbClr val="FF0000"/>
                </a:solidFill>
              </a:rPr>
              <a:t>que:</a:t>
            </a:r>
          </a:p>
          <a:p>
            <a:r>
              <a:rPr lang="es-ES" sz="2400" b="1" dirty="0"/>
              <a:t>El bibliotecario funja como mediador e instructor en una práctica didáctica que ha sido diseñada por él para motivar en los alumnos  la lectura y consulta de diversos materiales documentales disponibles en la biblioteca o a través de ella, tanto en formatos tradicionales como </a:t>
            </a:r>
            <a:r>
              <a:rPr lang="es-ES" sz="2400" b="1" dirty="0" err="1"/>
              <a:t>electrónicodigitales</a:t>
            </a:r>
            <a:r>
              <a:rPr lang="es-ES" sz="2400" b="1" dirty="0"/>
              <a:t>, y en los recursos de información accesibles por medio de Internet  en las diversas plataformas disponibles en las redes </a:t>
            </a:r>
            <a:r>
              <a:rPr lang="es-ES" sz="2400" b="1" dirty="0" err="1"/>
              <a:t>sociodigitales</a:t>
            </a:r>
            <a:r>
              <a:rPr lang="es-ES" sz="2400" b="1" dirty="0"/>
              <a:t>.</a:t>
            </a:r>
          </a:p>
          <a:p>
            <a:r>
              <a:rPr lang="es-ES" sz="2400" b="1" dirty="0"/>
              <a:t>Las colecciones de la biblioteca cumplan con su propósito de manera más dirigida, orientada a objetivos específicos.</a:t>
            </a:r>
          </a:p>
          <a:p>
            <a:r>
              <a:rPr lang="es-ES" sz="2400" b="1" dirty="0"/>
              <a:t>El bibliotecario sea un asesor en la consulta de determinadas lecturas, tanto textuales como </a:t>
            </a:r>
            <a:r>
              <a:rPr lang="es-ES" sz="2400" b="1" dirty="0" err="1"/>
              <a:t>hypertextuales</a:t>
            </a:r>
            <a:r>
              <a:rPr lang="es-ES" sz="2400" b="1" dirty="0"/>
              <a:t> y de imágenes.</a:t>
            </a:r>
          </a:p>
          <a:p>
            <a:r>
              <a:rPr lang="es-ES" sz="2400" b="1" dirty="0"/>
              <a:t>El bibliotecario y la biblioteca orienten su actividad a apoyar los objetivos de desarrollo sustentable emitidos por la ONU y respaldados por las acciones e iniciativas de la IFLA en el ámbito bibliotecario. </a:t>
            </a:r>
          </a:p>
          <a:p>
            <a:endParaRPr lang="es-MX" sz="2400" b="1" dirty="0"/>
          </a:p>
        </p:txBody>
      </p:sp>
    </p:spTree>
    <p:extLst>
      <p:ext uri="{BB962C8B-B14F-4D97-AF65-F5344CB8AC3E}">
        <p14:creationId xmlns:p14="http://schemas.microsoft.com/office/powerpoint/2010/main" val="253853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27722"/>
            <a:ext cx="8911687" cy="577672"/>
          </a:xfrm>
        </p:spPr>
        <p:txBody>
          <a:bodyPr>
            <a:normAutofit fontScale="90000"/>
          </a:bodyPr>
          <a:lstStyle/>
          <a:p>
            <a:r>
              <a:rPr lang="es-ES" b="1" dirty="0" smtClean="0"/>
              <a:t>Conclusiones</a:t>
            </a:r>
            <a:endParaRPr lang="es-MX" b="1" dirty="0"/>
          </a:p>
        </p:txBody>
      </p:sp>
      <p:sp>
        <p:nvSpPr>
          <p:cNvPr id="3" name="Marcador de contenido 2"/>
          <p:cNvSpPr>
            <a:spLocks noGrp="1"/>
          </p:cNvSpPr>
          <p:nvPr>
            <p:ph idx="1"/>
          </p:nvPr>
        </p:nvSpPr>
        <p:spPr>
          <a:xfrm>
            <a:off x="1576251" y="1306285"/>
            <a:ext cx="10537371" cy="5913120"/>
          </a:xfrm>
        </p:spPr>
        <p:txBody>
          <a:bodyPr>
            <a:noAutofit/>
          </a:bodyPr>
          <a:lstStyle/>
          <a:p>
            <a:r>
              <a:rPr lang="es-ES" sz="2000" b="1" dirty="0"/>
              <a:t>El alumno se motive e interese por desarrollar un enfoque y percepción del mundo que le rodea con una mentalidad objetiva, académica y científica, a través de textos universitarios, de divulgación científica, o bien resultado de una investigación erudita. </a:t>
            </a:r>
          </a:p>
          <a:p>
            <a:r>
              <a:rPr lang="es-ES" sz="2000" b="1" dirty="0"/>
              <a:t>El alumno ejercite y perfeccione su capacidad de consulta de fuentes y recursos de información disponibles en su biblioteca o facilitados por ella. </a:t>
            </a:r>
          </a:p>
          <a:p>
            <a:r>
              <a:rPr lang="es-ES" sz="2000" b="1" dirty="0"/>
              <a:t>El alumno utilice las nuevas tecnologías de información y comunicación con objetivos específicos. </a:t>
            </a:r>
          </a:p>
          <a:p>
            <a:r>
              <a:rPr lang="es-ES" sz="2000" b="1" dirty="0"/>
              <a:t>El alumno desarrolle su interés por consultar obras que previamente han sido validadas con información confiable y fidedigna. </a:t>
            </a:r>
          </a:p>
          <a:p>
            <a:r>
              <a:rPr lang="es-ES" sz="2000" b="1" dirty="0"/>
              <a:t>El alumno se entrene  en el trabajo en equipo y desarrolle su capacidad de análisis y expresión por medio de la palabra escrita y oral.</a:t>
            </a:r>
          </a:p>
          <a:p>
            <a:r>
              <a:rPr lang="es-ES" sz="2000" b="1" dirty="0"/>
              <a:t>El alumno entienda y aplique medidas preventivas y de conservación, así como de un uso racional de los recursos naturales, en beneficio de su comunidad y entorno familiar.</a:t>
            </a:r>
          </a:p>
          <a:p>
            <a:endParaRPr lang="es-MX" sz="2000" b="1" dirty="0"/>
          </a:p>
        </p:txBody>
      </p:sp>
    </p:spTree>
    <p:extLst>
      <p:ext uri="{BB962C8B-B14F-4D97-AF65-F5344CB8AC3E}">
        <p14:creationId xmlns:p14="http://schemas.microsoft.com/office/powerpoint/2010/main" val="214426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8800" dirty="0" smtClean="0"/>
              <a:t>Gracias !!!!</a:t>
            </a:r>
            <a:endParaRPr lang="es-MX" sz="8800" dirty="0"/>
          </a:p>
        </p:txBody>
      </p:sp>
    </p:spTree>
    <p:extLst>
      <p:ext uri="{BB962C8B-B14F-4D97-AF65-F5344CB8AC3E}">
        <p14:creationId xmlns:p14="http://schemas.microsoft.com/office/powerpoint/2010/main" val="49620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204690"/>
          </a:xfrm>
        </p:spPr>
        <p:txBody>
          <a:bodyPr>
            <a:normAutofit/>
          </a:bodyPr>
          <a:lstStyle/>
          <a:p>
            <a:r>
              <a:rPr lang="es-ES" b="1" dirty="0" smtClean="0"/>
              <a:t>Actualización y vigencia  de la actividad bibliotecaria</a:t>
            </a:r>
            <a:endParaRPr lang="es-MX" b="1" dirty="0"/>
          </a:p>
        </p:txBody>
      </p:sp>
      <p:sp>
        <p:nvSpPr>
          <p:cNvPr id="3" name="Marcador de contenido 2"/>
          <p:cNvSpPr>
            <a:spLocks noGrp="1"/>
          </p:cNvSpPr>
          <p:nvPr>
            <p:ph idx="1"/>
          </p:nvPr>
        </p:nvSpPr>
        <p:spPr/>
        <p:txBody>
          <a:bodyPr>
            <a:normAutofit/>
          </a:bodyPr>
          <a:lstStyle/>
          <a:p>
            <a:r>
              <a:rPr lang="es-ES" sz="2800" b="1" dirty="0" smtClean="0"/>
              <a:t>Diversas </a:t>
            </a:r>
            <a:r>
              <a:rPr lang="es-ES" sz="2800" b="1" dirty="0"/>
              <a:t>alternativas para que las bibliotecas y los bibliotecarios enriquezcan y amplíen su proyección hacia sus comunidades de usuarios y hacia la sociedad en </a:t>
            </a:r>
            <a:r>
              <a:rPr lang="es-ES" sz="2800" b="1" dirty="0" smtClean="0"/>
              <a:t>general.</a:t>
            </a:r>
          </a:p>
          <a:p>
            <a:r>
              <a:rPr lang="es-ES" sz="2800" b="1" dirty="0" smtClean="0"/>
              <a:t>El bibliotecario debe pensar y actuar en función del núcleo social al</a:t>
            </a:r>
            <a:r>
              <a:rPr lang="es-MX" sz="2800" b="1" dirty="0" smtClean="0"/>
              <a:t> que va dirigido su servicio. </a:t>
            </a:r>
          </a:p>
          <a:p>
            <a:r>
              <a:rPr lang="es-ES" sz="2800" b="1" dirty="0" smtClean="0"/>
              <a:t>Una de las </a:t>
            </a:r>
            <a:r>
              <a:rPr lang="es-ES" sz="2800" b="1" dirty="0"/>
              <a:t>opciones hoy en día: la mediación y el  fomento de la </a:t>
            </a:r>
            <a:r>
              <a:rPr lang="es-ES" sz="2800" b="1" dirty="0" smtClean="0"/>
              <a:t>lectura.</a:t>
            </a:r>
          </a:p>
        </p:txBody>
      </p:sp>
    </p:spTree>
    <p:extLst>
      <p:ext uri="{BB962C8B-B14F-4D97-AF65-F5344CB8AC3E}">
        <p14:creationId xmlns:p14="http://schemas.microsoft.com/office/powerpoint/2010/main" val="208520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2237" y="1690352"/>
            <a:ext cx="10160873" cy="4053625"/>
          </a:xfrm>
        </p:spPr>
        <p:txBody>
          <a:bodyPr>
            <a:noAutofit/>
          </a:bodyPr>
          <a:lstStyle/>
          <a:p>
            <a:r>
              <a:rPr lang="es-ES" sz="2800" b="1" dirty="0" smtClean="0"/>
              <a:t>El </a:t>
            </a:r>
            <a:r>
              <a:rPr lang="es-ES" sz="2800" b="1" dirty="0"/>
              <a:t>concepto de servicio ahora exige un </a:t>
            </a:r>
            <a:r>
              <a:rPr lang="es-ES" sz="2800" b="1" dirty="0">
                <a:solidFill>
                  <a:srgbClr val="FF0000"/>
                </a:solidFill>
              </a:rPr>
              <a:t>mayor compromiso e involucramiento con las necesidades, requerimientos y objetivos de los usuarios</a:t>
            </a:r>
            <a:r>
              <a:rPr lang="es-ES" sz="2800" b="1" dirty="0"/>
              <a:t>, comprender incluso los contenidos y temas de la disciplina objeto de la prestación, así como concebir las más eficientes y eficaces metodologías y maneras de trabajar que garanticen el mejor y óptimo desempeño de la misión y la función bibliotecaria. </a:t>
            </a:r>
            <a:endParaRPr lang="es-MX" sz="2800" b="1" dirty="0"/>
          </a:p>
        </p:txBody>
      </p:sp>
      <p:sp>
        <p:nvSpPr>
          <p:cNvPr id="3" name="Subtítulo 2"/>
          <p:cNvSpPr>
            <a:spLocks noGrp="1"/>
          </p:cNvSpPr>
          <p:nvPr>
            <p:ph type="subTitle" idx="1"/>
          </p:nvPr>
        </p:nvSpPr>
        <p:spPr>
          <a:xfrm>
            <a:off x="1674812" y="564069"/>
            <a:ext cx="8915399" cy="1126283"/>
          </a:xfrm>
        </p:spPr>
        <p:txBody>
          <a:bodyPr>
            <a:normAutofit/>
          </a:bodyPr>
          <a:lstStyle/>
          <a:p>
            <a:r>
              <a:rPr lang="es-ES" sz="4000" b="1" dirty="0" smtClean="0">
                <a:solidFill>
                  <a:schemeClr val="tx1">
                    <a:lumMod val="95000"/>
                    <a:lumOff val="5000"/>
                  </a:schemeClr>
                </a:solidFill>
              </a:rPr>
              <a:t>El bibliotecario manifiesto</a:t>
            </a:r>
            <a:endParaRPr lang="es-MX" sz="4000" b="1" dirty="0">
              <a:solidFill>
                <a:schemeClr val="tx1">
                  <a:lumMod val="95000"/>
                  <a:lumOff val="5000"/>
                </a:schemeClr>
              </a:solidFill>
            </a:endParaRPr>
          </a:p>
        </p:txBody>
      </p:sp>
    </p:spTree>
    <p:extLst>
      <p:ext uri="{BB962C8B-B14F-4D97-AF65-F5344CB8AC3E}">
        <p14:creationId xmlns:p14="http://schemas.microsoft.com/office/powerpoint/2010/main" val="269591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7362" y="302138"/>
            <a:ext cx="8822029" cy="1831461"/>
          </a:xfrm>
        </p:spPr>
        <p:txBody>
          <a:bodyPr>
            <a:noAutofit/>
          </a:bodyPr>
          <a:lstStyle/>
          <a:p>
            <a:r>
              <a:rPr lang="es-ES" sz="4800" b="1" dirty="0" smtClean="0"/>
              <a:t>El bibliotecario, </a:t>
            </a:r>
            <a:br>
              <a:rPr lang="es-ES" sz="4800" b="1" dirty="0" smtClean="0"/>
            </a:br>
            <a:r>
              <a:rPr lang="es-ES" sz="4800" b="1" dirty="0" smtClean="0"/>
              <a:t>mediador de la lectura</a:t>
            </a:r>
            <a:endParaRPr lang="es-MX" sz="4800" b="1" dirty="0"/>
          </a:p>
        </p:txBody>
      </p:sp>
      <p:sp>
        <p:nvSpPr>
          <p:cNvPr id="3" name="Marcador de contenido 2"/>
          <p:cNvSpPr>
            <a:spLocks noGrp="1"/>
          </p:cNvSpPr>
          <p:nvPr>
            <p:ph idx="1"/>
          </p:nvPr>
        </p:nvSpPr>
        <p:spPr>
          <a:xfrm>
            <a:off x="1223493" y="2133599"/>
            <a:ext cx="10869769" cy="4344473"/>
          </a:xfrm>
        </p:spPr>
        <p:txBody>
          <a:bodyPr>
            <a:noAutofit/>
          </a:bodyPr>
          <a:lstStyle/>
          <a:p>
            <a:r>
              <a:rPr lang="es-ES" sz="4000" b="1" dirty="0" smtClean="0">
                <a:solidFill>
                  <a:schemeClr val="tx1">
                    <a:lumMod val="95000"/>
                    <a:lumOff val="5000"/>
                  </a:schemeClr>
                </a:solidFill>
              </a:rPr>
              <a:t>Tiene </a:t>
            </a:r>
            <a:r>
              <a:rPr lang="es-ES" sz="4000" b="1" dirty="0">
                <a:solidFill>
                  <a:schemeClr val="tx1">
                    <a:lumMod val="95000"/>
                    <a:lumOff val="5000"/>
                  </a:schemeClr>
                </a:solidFill>
              </a:rPr>
              <a:t>un trasfondo </a:t>
            </a:r>
            <a:r>
              <a:rPr lang="es-ES" sz="4000" b="1" dirty="0">
                <a:solidFill>
                  <a:srgbClr val="FF0000"/>
                </a:solidFill>
              </a:rPr>
              <a:t>pedagógico</a:t>
            </a:r>
            <a:r>
              <a:rPr lang="es-ES" sz="4000" b="1" dirty="0">
                <a:solidFill>
                  <a:schemeClr val="tx1">
                    <a:lumMod val="95000"/>
                    <a:lumOff val="5000"/>
                  </a:schemeClr>
                </a:solidFill>
              </a:rPr>
              <a:t>, y que pudiera detentar matices lúdicos, el profesional de la información debe prepararse y </a:t>
            </a:r>
            <a:r>
              <a:rPr lang="es-ES" sz="4000" b="1" dirty="0">
                <a:solidFill>
                  <a:srgbClr val="FF0000"/>
                </a:solidFill>
              </a:rPr>
              <a:t>basarse en una metodología</a:t>
            </a:r>
            <a:r>
              <a:rPr lang="es-ES" sz="4000" b="1" dirty="0">
                <a:solidFill>
                  <a:schemeClr val="tx1">
                    <a:lumMod val="95000"/>
                    <a:lumOff val="5000"/>
                  </a:schemeClr>
                </a:solidFill>
              </a:rPr>
              <a:t> para saber conducir una orientación hacia el ejercicio de la lectura. </a:t>
            </a:r>
            <a:endParaRPr lang="es-MX" sz="4000" b="1" dirty="0">
              <a:solidFill>
                <a:schemeClr val="tx1">
                  <a:lumMod val="95000"/>
                  <a:lumOff val="5000"/>
                </a:schemeClr>
              </a:solidFill>
            </a:endParaRPr>
          </a:p>
        </p:txBody>
      </p:sp>
    </p:spTree>
    <p:extLst>
      <p:ext uri="{BB962C8B-B14F-4D97-AF65-F5344CB8AC3E}">
        <p14:creationId xmlns:p14="http://schemas.microsoft.com/office/powerpoint/2010/main" val="80104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7880" y="218364"/>
            <a:ext cx="7829009" cy="1280890"/>
          </a:xfrm>
        </p:spPr>
        <p:txBody>
          <a:bodyPr/>
          <a:lstStyle/>
          <a:p>
            <a:r>
              <a:rPr lang="es-ES" b="1" dirty="0" smtClean="0"/>
              <a:t>Lectura y alfabetización,  </a:t>
            </a:r>
            <a:br>
              <a:rPr lang="es-ES" b="1" dirty="0" smtClean="0"/>
            </a:br>
            <a:r>
              <a:rPr lang="es-ES" b="1" dirty="0" smtClean="0"/>
              <a:t>algo socialmente complejo</a:t>
            </a:r>
            <a:endParaRPr lang="es-MX" b="1" dirty="0"/>
          </a:p>
        </p:txBody>
      </p:sp>
      <p:sp>
        <p:nvSpPr>
          <p:cNvPr id="3" name="Marcador de contenido 2"/>
          <p:cNvSpPr>
            <a:spLocks noGrp="1"/>
          </p:cNvSpPr>
          <p:nvPr>
            <p:ph idx="1"/>
          </p:nvPr>
        </p:nvSpPr>
        <p:spPr>
          <a:xfrm>
            <a:off x="1300766" y="2127051"/>
            <a:ext cx="10650828" cy="5038023"/>
          </a:xfrm>
        </p:spPr>
        <p:txBody>
          <a:bodyPr>
            <a:noAutofit/>
          </a:bodyPr>
          <a:lstStyle/>
          <a:p>
            <a:r>
              <a:rPr lang="es-ES" sz="2400" b="1" dirty="0" smtClean="0"/>
              <a:t>Ambos </a:t>
            </a:r>
            <a:r>
              <a:rPr lang="es-ES" sz="2400" b="1" dirty="0"/>
              <a:t>temas presentan vinculaciones muy estrechas, características complejas y muy profundas, connotaciones muy imbricadas, </a:t>
            </a:r>
            <a:r>
              <a:rPr lang="es-ES" sz="2400" b="1" dirty="0">
                <a:solidFill>
                  <a:srgbClr val="FF0000"/>
                </a:solidFill>
              </a:rPr>
              <a:t>más allá que nada más la divulgación de la información y el conocimiento, que nada más el reconocimiento de signos gráficos, sonidos, significados, o la comprensión de ideas</a:t>
            </a:r>
            <a:r>
              <a:rPr lang="es-ES" sz="2400" b="1" dirty="0" smtClean="0">
                <a:solidFill>
                  <a:srgbClr val="FF0000"/>
                </a:solidFill>
              </a:rPr>
              <a:t>.</a:t>
            </a:r>
          </a:p>
          <a:p>
            <a:r>
              <a:rPr lang="es-ES" sz="2400" b="1" dirty="0" smtClean="0"/>
              <a:t> </a:t>
            </a:r>
            <a:r>
              <a:rPr lang="es-ES" sz="2400" b="1" dirty="0"/>
              <a:t>Para entenderla, analizarla, interpretarla, utilizarla, apropiarse de manera integral de todo lo relacionado con la lectura, trascender a través de su ejercicio, profundizar en el conocimiento y evolucionar, y sobre todo enseñar o instruir sobre su empleo, </a:t>
            </a:r>
            <a:r>
              <a:rPr lang="es-ES" sz="2400" b="1" dirty="0">
                <a:solidFill>
                  <a:schemeClr val="accent1"/>
                </a:solidFill>
              </a:rPr>
              <a:t>se requiere de una preparación especializada, de un entrenamiento dirigido.</a:t>
            </a:r>
            <a:endParaRPr lang="es-MX" sz="2400" b="1" dirty="0">
              <a:solidFill>
                <a:schemeClr val="accent1"/>
              </a:solidFill>
            </a:endParaRPr>
          </a:p>
        </p:txBody>
      </p:sp>
    </p:spTree>
    <p:extLst>
      <p:ext uri="{BB962C8B-B14F-4D97-AF65-F5344CB8AC3E}">
        <p14:creationId xmlns:p14="http://schemas.microsoft.com/office/powerpoint/2010/main" val="239354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6914" y="255621"/>
            <a:ext cx="9593926" cy="754313"/>
          </a:xfrm>
        </p:spPr>
        <p:txBody>
          <a:bodyPr/>
          <a:lstStyle/>
          <a:p>
            <a:r>
              <a:rPr lang="es-ES" b="1" dirty="0" smtClean="0"/>
              <a:t>Diseño de un curso de inducción</a:t>
            </a:r>
            <a:endParaRPr lang="es-MX" b="1" dirty="0"/>
          </a:p>
        </p:txBody>
      </p:sp>
      <p:sp>
        <p:nvSpPr>
          <p:cNvPr id="3" name="Marcador de contenido 2"/>
          <p:cNvSpPr>
            <a:spLocks noGrp="1"/>
          </p:cNvSpPr>
          <p:nvPr>
            <p:ph idx="1"/>
          </p:nvPr>
        </p:nvSpPr>
        <p:spPr>
          <a:xfrm>
            <a:off x="509517" y="1482732"/>
            <a:ext cx="11682483" cy="5732060"/>
          </a:xfrm>
        </p:spPr>
        <p:txBody>
          <a:bodyPr>
            <a:noAutofit/>
          </a:bodyPr>
          <a:lstStyle/>
          <a:p>
            <a:pPr marL="0" indent="0">
              <a:buNone/>
            </a:pPr>
            <a:r>
              <a:rPr lang="es-ES" sz="3200" b="1" dirty="0" smtClean="0"/>
              <a:t>Con </a:t>
            </a:r>
            <a:r>
              <a:rPr lang="es-ES" sz="3200" b="1" dirty="0"/>
              <a:t>el objetivo principal de</a:t>
            </a:r>
            <a:r>
              <a:rPr lang="es-ES" sz="3200" dirty="0"/>
              <a:t> </a:t>
            </a:r>
            <a:r>
              <a:rPr lang="es-ES" sz="3200" b="1" dirty="0">
                <a:solidFill>
                  <a:srgbClr val="FF0000"/>
                </a:solidFill>
              </a:rPr>
              <a:t>interesar a alumnos</a:t>
            </a:r>
            <a:r>
              <a:rPr lang="es-ES" sz="3200" dirty="0"/>
              <a:t> </a:t>
            </a:r>
            <a:r>
              <a:rPr lang="es-ES" sz="3200" b="1" dirty="0"/>
              <a:t>de tercero de secundaria a tercero de bachillerato, en este caso concreto de primero de preparatoria</a:t>
            </a:r>
            <a:r>
              <a:rPr lang="es-ES" sz="3200" dirty="0"/>
              <a:t>,  </a:t>
            </a:r>
            <a:r>
              <a:rPr lang="es-ES" sz="3200" b="1" dirty="0">
                <a:solidFill>
                  <a:srgbClr val="FF0000"/>
                </a:solidFill>
              </a:rPr>
              <a:t>en la investigación, la ciencia y en la actividad social de colaborar en la solución de problemas de su comunidad inmediata</a:t>
            </a:r>
            <a:r>
              <a:rPr lang="es-ES" sz="3200" dirty="0"/>
              <a:t>, </a:t>
            </a:r>
            <a:r>
              <a:rPr lang="es-ES" sz="3200" b="1" dirty="0"/>
              <a:t>en temas sensibles como puede ser la conservación y el buen uso de los recursos naturales. En la realización de este curso </a:t>
            </a:r>
            <a:r>
              <a:rPr lang="es-ES" sz="3200" b="1" dirty="0">
                <a:solidFill>
                  <a:srgbClr val="FF0000"/>
                </a:solidFill>
              </a:rPr>
              <a:t>se utilizan tanto materiales documentales y </a:t>
            </a:r>
            <a:r>
              <a:rPr lang="es-ES" sz="3200" b="1" dirty="0" err="1">
                <a:solidFill>
                  <a:srgbClr val="FF0000"/>
                </a:solidFill>
              </a:rPr>
              <a:t>bibliohemerográficos</a:t>
            </a:r>
            <a:r>
              <a:rPr lang="es-ES" sz="3200" b="1" dirty="0">
                <a:solidFill>
                  <a:srgbClr val="FF0000"/>
                </a:solidFill>
              </a:rPr>
              <a:t> editados en papel como </a:t>
            </a:r>
            <a:r>
              <a:rPr lang="es-ES" sz="3200" b="1" dirty="0" err="1">
                <a:solidFill>
                  <a:srgbClr val="FF0000"/>
                </a:solidFill>
              </a:rPr>
              <a:t>electrónicodigitales</a:t>
            </a:r>
            <a:r>
              <a:rPr lang="es-ES" sz="3200" b="1" dirty="0">
                <a:solidFill>
                  <a:srgbClr val="FF0000"/>
                </a:solidFill>
              </a:rPr>
              <a:t>. </a:t>
            </a:r>
            <a:endParaRPr lang="es-MX" sz="3200" b="1" dirty="0">
              <a:solidFill>
                <a:srgbClr val="FF0000"/>
              </a:solidFill>
            </a:endParaRPr>
          </a:p>
        </p:txBody>
      </p:sp>
    </p:spTree>
    <p:extLst>
      <p:ext uri="{BB962C8B-B14F-4D97-AF65-F5344CB8AC3E}">
        <p14:creationId xmlns:p14="http://schemas.microsoft.com/office/powerpoint/2010/main" val="214882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2825" y="269267"/>
            <a:ext cx="9348266" cy="1532237"/>
          </a:xfrm>
        </p:spPr>
        <p:txBody>
          <a:bodyPr>
            <a:normAutofit fontScale="90000"/>
          </a:bodyPr>
          <a:lstStyle/>
          <a:p>
            <a:r>
              <a:rPr lang="es-ES" b="1" dirty="0"/>
              <a:t>Curso de inducción a la ciencia, y la acción social a través de la lectura y la consulta de información en la biblioteca</a:t>
            </a:r>
            <a:endParaRPr lang="es-MX" b="1" dirty="0"/>
          </a:p>
        </p:txBody>
      </p:sp>
      <p:sp>
        <p:nvSpPr>
          <p:cNvPr id="3" name="Marcador de contenido 2"/>
          <p:cNvSpPr>
            <a:spLocks noGrp="1"/>
          </p:cNvSpPr>
          <p:nvPr>
            <p:ph idx="1"/>
          </p:nvPr>
        </p:nvSpPr>
        <p:spPr>
          <a:xfrm>
            <a:off x="818866" y="2133599"/>
            <a:ext cx="11373134" cy="4724401"/>
          </a:xfrm>
        </p:spPr>
        <p:txBody>
          <a:bodyPr>
            <a:normAutofit lnSpcReduction="10000"/>
          </a:bodyPr>
          <a:lstStyle/>
          <a:p>
            <a:endParaRPr lang="es-ES" dirty="0"/>
          </a:p>
          <a:p>
            <a:r>
              <a:rPr lang="es-ES" b="1" dirty="0" smtClean="0"/>
              <a:t>Tema</a:t>
            </a:r>
            <a:r>
              <a:rPr lang="es-ES" b="1" dirty="0"/>
              <a:t>: El agua: ciencia y acción social en la vida cotidiana </a:t>
            </a:r>
          </a:p>
          <a:p>
            <a:r>
              <a:rPr lang="es-ES" b="1" u="sng" dirty="0">
                <a:solidFill>
                  <a:srgbClr val="FF0000"/>
                </a:solidFill>
              </a:rPr>
              <a:t>Objetivos parciales</a:t>
            </a:r>
          </a:p>
          <a:p>
            <a:r>
              <a:rPr lang="es-ES" sz="2400" b="1" dirty="0"/>
              <a:t> Que los estudiantes conozcan diversas fuentes de información disponibles en la biblioteca sobre un tema concreto; </a:t>
            </a:r>
            <a:endParaRPr lang="es-ES" sz="2400" b="1" dirty="0" smtClean="0"/>
          </a:p>
          <a:p>
            <a:r>
              <a:rPr lang="es-ES" sz="2400" b="1" dirty="0" smtClean="0"/>
              <a:t>que </a:t>
            </a:r>
            <a:r>
              <a:rPr lang="es-ES" sz="2400" b="1" dirty="0"/>
              <a:t>se desarrolle un trabajo colaborativo en equipo; </a:t>
            </a:r>
            <a:endParaRPr lang="es-ES" sz="2400" b="1" dirty="0" smtClean="0"/>
          </a:p>
          <a:p>
            <a:r>
              <a:rPr lang="es-ES" sz="2400" b="1" dirty="0" smtClean="0"/>
              <a:t>que </a:t>
            </a:r>
            <a:r>
              <a:rPr lang="es-ES" sz="2400" b="1" dirty="0"/>
              <a:t>se valore el grave problema de conservación y aprovechamiento de los recursos naturales</a:t>
            </a:r>
            <a:r>
              <a:rPr lang="es-ES" sz="2400" b="1" dirty="0" smtClean="0"/>
              <a:t>;</a:t>
            </a:r>
          </a:p>
          <a:p>
            <a:r>
              <a:rPr lang="es-ES" sz="2400" b="1" dirty="0" smtClean="0"/>
              <a:t> </a:t>
            </a:r>
            <a:r>
              <a:rPr lang="es-ES" sz="2400" b="1" dirty="0"/>
              <a:t>que se aproveche el uso de las TIC disponibles actualmente; </a:t>
            </a:r>
            <a:endParaRPr lang="es-ES" sz="2400" b="1" dirty="0" smtClean="0"/>
          </a:p>
          <a:p>
            <a:r>
              <a:rPr lang="es-ES" sz="2400" b="1" dirty="0" smtClean="0"/>
              <a:t>que </a:t>
            </a:r>
            <a:r>
              <a:rPr lang="es-ES" sz="2400" b="1" dirty="0"/>
              <a:t>se fomente la iniciativa de acciones que tiendan a buscar soluciones para determinadas problemáticas. </a:t>
            </a:r>
          </a:p>
          <a:p>
            <a:endParaRPr lang="es-MX" dirty="0"/>
          </a:p>
        </p:txBody>
      </p:sp>
    </p:spTree>
    <p:extLst>
      <p:ext uri="{BB962C8B-B14F-4D97-AF65-F5344CB8AC3E}">
        <p14:creationId xmlns:p14="http://schemas.microsoft.com/office/powerpoint/2010/main" val="27293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46439"/>
            <a:ext cx="6619164" cy="576893"/>
          </a:xfrm>
        </p:spPr>
        <p:txBody>
          <a:bodyPr>
            <a:normAutofit fontScale="90000"/>
          </a:bodyPr>
          <a:lstStyle/>
          <a:p>
            <a:r>
              <a:rPr lang="es-ES" b="1" dirty="0" smtClean="0"/>
              <a:t>Desarrollo del curso </a:t>
            </a:r>
            <a:endParaRPr lang="es-MX" b="1" dirty="0"/>
          </a:p>
        </p:txBody>
      </p:sp>
      <p:sp>
        <p:nvSpPr>
          <p:cNvPr id="3" name="Marcador de contenido 2"/>
          <p:cNvSpPr>
            <a:spLocks noGrp="1"/>
          </p:cNvSpPr>
          <p:nvPr>
            <p:ph idx="1"/>
          </p:nvPr>
        </p:nvSpPr>
        <p:spPr>
          <a:xfrm>
            <a:off x="1542197" y="1069075"/>
            <a:ext cx="10877266" cy="5618328"/>
          </a:xfrm>
        </p:spPr>
        <p:txBody>
          <a:bodyPr/>
          <a:lstStyle/>
          <a:p>
            <a:r>
              <a:rPr lang="es-ES" b="1" dirty="0" smtClean="0"/>
              <a:t>Grupo de 24 estudiantes dividido en tres conjuntos:</a:t>
            </a:r>
          </a:p>
          <a:p>
            <a:r>
              <a:rPr lang="es-ES" b="1" dirty="0" smtClean="0"/>
              <a:t>A los estudiantes de uno de éstos se les solicitó leer el libro El agua, del doctor Manuel Guerrero </a:t>
            </a:r>
            <a:r>
              <a:rPr lang="es-ES" b="1" dirty="0" err="1" smtClean="0"/>
              <a:t>Legarreta</a:t>
            </a:r>
            <a:r>
              <a:rPr lang="es-ES" b="1" dirty="0" smtClean="0"/>
              <a:t>, editado por el Fondo de Cultura Económica, ya sea en línea (PDF) en acceso abierto en esta dirección: </a:t>
            </a:r>
          </a:p>
          <a:p>
            <a:r>
              <a:rPr lang="es-ES" dirty="0" smtClean="0">
                <a:hlinkClick r:id="rId2"/>
              </a:rPr>
              <a:t>http://biblioises.com.ar/Contenido/000/010/A%2022%20Libro%20%20EL%20AGUA.pdf</a:t>
            </a:r>
            <a:endParaRPr lang="es-ES" dirty="0" smtClean="0"/>
          </a:p>
          <a:p>
            <a:endParaRPr lang="es-ES" dirty="0" smtClean="0"/>
          </a:p>
          <a:p>
            <a:endParaRPr lang="es-MX"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759805" y="3179591"/>
            <a:ext cx="2468880" cy="1481455"/>
          </a:xfrm>
          <a:prstGeom prst="rect">
            <a:avLst/>
          </a:prstGeom>
          <a:noFill/>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0830" y="3106714"/>
            <a:ext cx="995045" cy="1543050"/>
          </a:xfrm>
          <a:prstGeom prst="rect">
            <a:avLst/>
          </a:prstGeom>
          <a:noFill/>
        </p:spPr>
      </p:pic>
      <p:sp>
        <p:nvSpPr>
          <p:cNvPr id="6" name="Rectángulo 5"/>
          <p:cNvSpPr/>
          <p:nvPr/>
        </p:nvSpPr>
        <p:spPr>
          <a:xfrm>
            <a:off x="1542197" y="5294234"/>
            <a:ext cx="10495128" cy="1477328"/>
          </a:xfrm>
          <a:prstGeom prst="rect">
            <a:avLst/>
          </a:prstGeom>
        </p:spPr>
        <p:txBody>
          <a:bodyPr wrap="square">
            <a:spAutoFit/>
          </a:bodyPr>
          <a:lstStyle/>
          <a:p>
            <a:r>
              <a:rPr lang="es-ES" b="1" dirty="0"/>
              <a:t>U</a:t>
            </a:r>
            <a:r>
              <a:rPr lang="es-ES" b="1" dirty="0" smtClean="0"/>
              <a:t>na obra de carácter informativo que aborda la presencia habitual del agua en la vida diaria, reflexiona sobre diversos problemas que se presentan y  valora su naturaleza e importancia para nuestro entorno y la vida en el planeta. El libro constituye una aportación en ese sentido, además de que está orientado a jóvenes con el propósito de interesarlos en la investigación y la divulgación científicas. </a:t>
            </a:r>
            <a:endParaRPr lang="es-MX" b="1" dirty="0"/>
          </a:p>
        </p:txBody>
      </p:sp>
    </p:spTree>
    <p:extLst>
      <p:ext uri="{BB962C8B-B14F-4D97-AF65-F5344CB8AC3E}">
        <p14:creationId xmlns:p14="http://schemas.microsoft.com/office/powerpoint/2010/main" val="266705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0832" y="321859"/>
            <a:ext cx="10849519" cy="6433783"/>
          </a:xfrm>
        </p:spPr>
        <p:txBody>
          <a:bodyPr/>
          <a:lstStyle/>
          <a:p>
            <a:r>
              <a:rPr lang="es-ES" b="1" dirty="0"/>
              <a:t>Un segundo conjunto de estudiantes debió consultar la tesis El problema del agua en la zona metropolitana de la Ciudad de México y sus impactos sociopolíticos y ambientales en la región del Río Cutzamala 1980-2000, que elaboró el sociólogo Alfonso Salazar y </a:t>
            </a:r>
            <a:r>
              <a:rPr lang="es-ES" b="1" dirty="0" err="1" smtClean="0"/>
              <a:t>Tesillo</a:t>
            </a:r>
            <a:endParaRPr lang="es-ES" b="1" dirty="0" smtClean="0"/>
          </a:p>
          <a:p>
            <a:r>
              <a:rPr lang="es-MX" dirty="0">
                <a:hlinkClick r:id="rId2"/>
              </a:rPr>
              <a:t>http://</a:t>
            </a:r>
            <a:r>
              <a:rPr lang="es-MX" dirty="0" smtClean="0">
                <a:hlinkClick r:id="rId2"/>
              </a:rPr>
              <a:t>132.248.9.195/pd2004/0600383/Index.html</a:t>
            </a:r>
            <a:endParaRPr lang="es-MX" dirty="0" smtClean="0"/>
          </a:p>
          <a:p>
            <a:endParaRPr lang="es-ES" dirty="0" smtClean="0"/>
          </a:p>
          <a:p>
            <a:endParaRPr lang="es-ES" dirty="0"/>
          </a:p>
          <a:p>
            <a:endParaRPr lang="es-ES" dirty="0" smtClean="0"/>
          </a:p>
          <a:p>
            <a:endParaRPr lang="es-ES" dirty="0"/>
          </a:p>
          <a:p>
            <a:endParaRPr lang="es-ES" dirty="0" smtClean="0"/>
          </a:p>
          <a:p>
            <a:r>
              <a:rPr lang="es-ES" b="1" dirty="0"/>
              <a:t>El tercer subconjunto de estudiantes revisó el  video Agua, </a:t>
            </a:r>
            <a:r>
              <a:rPr lang="es-ES" b="1" dirty="0" smtClean="0"/>
              <a:t>nuestra  </a:t>
            </a:r>
            <a:r>
              <a:rPr lang="es-ES" b="1" dirty="0"/>
              <a:t>vida, nuestra </a:t>
            </a:r>
            <a:r>
              <a:rPr lang="es-ES" b="1" dirty="0" smtClean="0"/>
              <a:t>esperanza</a:t>
            </a:r>
          </a:p>
          <a:p>
            <a:r>
              <a:rPr lang="es-MX" dirty="0">
                <a:solidFill>
                  <a:srgbClr val="FF0000"/>
                </a:solidFill>
                <a:hlinkClick r:id="rId3"/>
              </a:rPr>
              <a:t>https://</a:t>
            </a:r>
            <a:r>
              <a:rPr lang="es-MX" dirty="0" smtClean="0">
                <a:solidFill>
                  <a:srgbClr val="FF0000"/>
                </a:solidFill>
                <a:hlinkClick r:id="rId3"/>
              </a:rPr>
              <a:t>www.youtube.com/watch?v=bUFCRktmGfM</a:t>
            </a:r>
            <a:endParaRPr lang="es-MX" dirty="0" smtClean="0">
              <a:solidFill>
                <a:srgbClr val="FF0000"/>
              </a:solidFill>
            </a:endParaRPr>
          </a:p>
          <a:p>
            <a:endParaRPr lang="es-MX" dirty="0">
              <a:solidFill>
                <a:srgbClr val="FF0000"/>
              </a:solidFill>
            </a:endParaRPr>
          </a:p>
        </p:txBody>
      </p:sp>
      <p:pic>
        <p:nvPicPr>
          <p:cNvPr id="4" name="Imagen 3"/>
          <p:cNvPicPr>
            <a:picLocks noChangeAspect="1"/>
          </p:cNvPicPr>
          <p:nvPr/>
        </p:nvPicPr>
        <p:blipFill>
          <a:blip r:embed="rId4"/>
          <a:stretch>
            <a:fillRect/>
          </a:stretch>
        </p:blipFill>
        <p:spPr>
          <a:xfrm>
            <a:off x="7490689" y="1250712"/>
            <a:ext cx="3577645" cy="2010296"/>
          </a:xfrm>
          <a:prstGeom prst="rect">
            <a:avLst/>
          </a:prstGeom>
        </p:spPr>
      </p:pic>
      <p:pic>
        <p:nvPicPr>
          <p:cNvPr id="5" name="Imagen 4"/>
          <p:cNvPicPr>
            <a:picLocks noChangeAspect="1"/>
          </p:cNvPicPr>
          <p:nvPr/>
        </p:nvPicPr>
        <p:blipFill>
          <a:blip r:embed="rId5"/>
          <a:stretch>
            <a:fillRect/>
          </a:stretch>
        </p:blipFill>
        <p:spPr>
          <a:xfrm>
            <a:off x="1614324" y="4498121"/>
            <a:ext cx="4199622" cy="2359879"/>
          </a:xfrm>
          <a:prstGeom prst="rect">
            <a:avLst/>
          </a:prstGeom>
        </p:spPr>
      </p:pic>
      <p:sp>
        <p:nvSpPr>
          <p:cNvPr id="6" name="Rectángulo 5"/>
          <p:cNvSpPr/>
          <p:nvPr/>
        </p:nvSpPr>
        <p:spPr>
          <a:xfrm>
            <a:off x="6096000" y="5216395"/>
            <a:ext cx="6096000" cy="923330"/>
          </a:xfrm>
          <a:prstGeom prst="rect">
            <a:avLst/>
          </a:prstGeom>
        </p:spPr>
        <p:txBody>
          <a:bodyPr>
            <a:spAutoFit/>
          </a:bodyPr>
          <a:lstStyle/>
          <a:p>
            <a:r>
              <a:rPr lang="es-ES" b="1" dirty="0"/>
              <a:t>P</a:t>
            </a:r>
            <a:r>
              <a:rPr lang="es-ES" b="1" dirty="0" smtClean="0"/>
              <a:t>roducción de Nicolás </a:t>
            </a:r>
            <a:r>
              <a:rPr lang="es-ES" b="1" dirty="0" err="1" smtClean="0"/>
              <a:t>Défossé</a:t>
            </a:r>
            <a:r>
              <a:rPr lang="es-ES" b="1" dirty="0" smtClean="0"/>
              <a:t> y Daniela Contreras (CIEPAC, COMPPA, PROMEDIOS, Chiapas, México) subida en </a:t>
            </a:r>
            <a:r>
              <a:rPr lang="es-ES" b="1" dirty="0" err="1" smtClean="0"/>
              <a:t>You</a:t>
            </a:r>
            <a:r>
              <a:rPr lang="es-ES" b="1" dirty="0" smtClean="0"/>
              <a:t> </a:t>
            </a:r>
            <a:r>
              <a:rPr lang="es-ES" b="1" dirty="0" err="1" smtClean="0"/>
              <a:t>Tube</a:t>
            </a:r>
            <a:endParaRPr lang="es-MX" b="1" dirty="0"/>
          </a:p>
        </p:txBody>
      </p:sp>
    </p:spTree>
    <p:extLst>
      <p:ext uri="{BB962C8B-B14F-4D97-AF65-F5344CB8AC3E}">
        <p14:creationId xmlns:p14="http://schemas.microsoft.com/office/powerpoint/2010/main" val="259309917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235</TotalTime>
  <Words>1745</Words>
  <Application>Microsoft Office PowerPoint</Application>
  <PresentationFormat>Panorámica</PresentationFormat>
  <Paragraphs>81</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Espiral</vt:lpstr>
      <vt:lpstr>1er. Congreso Nacional sobre Bibliotecas Escolares (BIBESCO) Universidad Veracruzana. Unidad de Servicios Bibliotecarios y de Información.  Boca del Río, Veracruz, 9 – 12 de octubre, 2019   </vt:lpstr>
      <vt:lpstr>Actualización y vigencia  de la actividad bibliotecaria</vt:lpstr>
      <vt:lpstr>El concepto de servicio ahora exige un mayor compromiso e involucramiento con las necesidades, requerimientos y objetivos de los usuarios, comprender incluso los contenidos y temas de la disciplina objeto de la prestación, así como concebir las más eficientes y eficaces metodologías y maneras de trabajar que garanticen el mejor y óptimo desempeño de la misión y la función bibliotecaria. </vt:lpstr>
      <vt:lpstr>El bibliotecario,  mediador de la lectura</vt:lpstr>
      <vt:lpstr>Lectura y alfabetización,   algo socialmente complejo</vt:lpstr>
      <vt:lpstr>Diseño de un curso de inducción</vt:lpstr>
      <vt:lpstr>Curso de inducción a la ciencia, y la acción social a través de la lectura y la consulta de información en la biblioteca</vt:lpstr>
      <vt:lpstr>Desarrollo del curso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dc:creator>
  <cp:lastModifiedBy>Julio</cp:lastModifiedBy>
  <cp:revision>15</cp:revision>
  <dcterms:created xsi:type="dcterms:W3CDTF">2019-10-08T19:22:01Z</dcterms:created>
  <dcterms:modified xsi:type="dcterms:W3CDTF">2019-10-08T23:31:49Z</dcterms:modified>
</cp:coreProperties>
</file>