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66" r:id="rId4"/>
    <p:sldId id="257" r:id="rId5"/>
    <p:sldId id="259" r:id="rId6"/>
    <p:sldId id="258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3" d="100"/>
          <a:sy n="93" d="100"/>
        </p:scale>
        <p:origin x="8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04372-4086-45F9-8BEF-855E32D400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A3E64F-9ABF-48D2-B167-2E3A9CB33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1935F0-4842-4CF2-B590-35CE3AF27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046F5C-D6CC-43C6-8EA0-4D94E6118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AFA178-946E-4163-AD42-3CBA01F3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890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4F64D0-7943-4DD4-9070-2D866A13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A291859-177C-4C55-A416-A66D2B0AA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CA01C4-B10A-42D7-981F-7141EA72D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8EE604-C3EA-4A90-A4F7-52045AA79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369015-C598-47B8-9B67-01A904CFF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039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F78E868-F218-4AD8-8C31-FF96E444AE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06194B-38C0-42D6-82B5-6447E8105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520C76-8B4B-410A-B008-556F3E95B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F92DD5-58F5-425F-A734-28584F6C0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72B7904-F445-4178-8AC1-B322696C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451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3F99F2-F49B-404D-893D-9887C6AFE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0CE644-47E1-4781-A366-0FCB85806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9232BA-5876-449B-BF57-942E38B5E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D35FC8-9155-43B5-88D2-9F7272BC6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501171-6627-4E7C-ACEE-CDE31DDA7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09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AD9429-C34E-4594-AAEE-A5C0D6B0A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D72DC11-D4AC-48F6-BBEF-46D00AFC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B69B88-CC12-436C-BC23-4F4DA688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B07402-A48D-482C-8855-7958C711A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3373FC-F253-4431-9E9A-D00CD8F53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778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D21C7-86B6-4AEF-A1DA-C7FF424F9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D29C4-A41B-46E3-9FE6-01E9C76C4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654A186-1D8D-48D5-B6ED-7E00993543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FCE11F-7BCF-4350-9399-831FA46C1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39A99F-F133-444F-B15B-1FA28E7CF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746FD5-8735-449E-A7A3-DF382C4D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1583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01F7C-2FAD-4F9A-B03E-8FA85213A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0CD38AF-6461-4DF1-9DEB-477926D03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B05712-11E2-43E4-B210-62E8DBFEFA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48101A2-849F-41EE-B67F-2D4B78E36A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26C0C2-52E7-48E5-8B30-E614ACB814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57D0139-3CD8-4E4F-92D6-21B553FDF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5E4656D-3EC3-4DC9-945A-3B5B48D9F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562F8F8-98D3-4CBD-8E6F-CB0654BF0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530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5B1889-1650-4358-9AB1-81B188AE1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152411E-3FD3-454A-BB1D-585D81D2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619279-C74F-4F9E-ACBF-AB41CAE4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9467DD5-1529-46CB-BA15-C6F4C244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175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4EA8D2-CD87-45B0-8904-235E3FC67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A55D900-7653-46D8-887E-88DB9B87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E2BD5FC-E22D-4DAC-89D1-0BB461212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172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EFAC4-86E2-48BE-8A11-4A4B489F8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36EDC9-1692-4C85-9851-350E07C0E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B97BCB-F0AB-4870-9A0E-CF47F32569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ADF7F7-E395-4038-B76B-9AEA5FE3F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728829-B0D7-4116-B9C7-2F9C3E777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1ED99E6-B3D7-4ED1-ACA7-4198E84C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8857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8F541C-8799-4AB1-A2BE-66FE4BD4E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3626A67-3580-40EB-A784-18C8B57695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1822E3-E5DF-464B-887E-A45EA9D02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8A4336-F1E4-441E-B827-47A636F66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900EC4-160B-4C07-91E9-A321B50D2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F4234E-640C-475F-896B-B70B8F880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091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9FB1371-3F32-4881-A2F5-DD48D9610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2C1DFC0-41A3-4D85-A9A9-C6BCCBCDF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CCC3B0-F158-43EE-AEA0-29AA209475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2326-F95D-49CD-A5A1-F594D4E7172A}" type="datetimeFigureOut">
              <a:rPr lang="es-MX" smtClean="0"/>
              <a:t>10/10/19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7D7F38-7B6D-499E-813F-8864FB2FB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EACF526-6A7B-4B19-87ED-777A9AC218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EC30E-4690-4C9F-9DF1-1B0D682D111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779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6990" y="187207"/>
            <a:ext cx="1962574" cy="147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DB4DCDE6-992A-4A74-868F-405C44FD2A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62546" y="1939408"/>
            <a:ext cx="9144000" cy="3274436"/>
          </a:xfrm>
        </p:spPr>
        <p:txBody>
          <a:bodyPr>
            <a:normAutofit fontScale="90000"/>
          </a:bodyPr>
          <a:lstStyle/>
          <a:p>
            <a:r>
              <a:rPr lang="es-MX" dirty="0"/>
              <a:t>DESARROLLO  DE LAS BIBLIOTECAS DE ESCUELAS PREPARATORIAS DE LA U.M.S.N.H.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26FEB74-550D-4E58-8196-99F96BD41144}"/>
              </a:ext>
            </a:extLst>
          </p:cNvPr>
          <p:cNvSpPr txBox="1"/>
          <p:nvPr/>
        </p:nvSpPr>
        <p:spPr>
          <a:xfrm>
            <a:off x="3865418" y="5494114"/>
            <a:ext cx="49322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DRA. </a:t>
            </a:r>
            <a:r>
              <a:rPr lang="es-MX"/>
              <a:t>GABRIELA SÁNCHEZ </a:t>
            </a:r>
            <a:r>
              <a:rPr lang="es-MX" dirty="0"/>
              <a:t>MEDINA</a:t>
            </a:r>
          </a:p>
          <a:p>
            <a:pPr algn="ctr"/>
            <a:r>
              <a:rPr lang="es-MX" dirty="0"/>
              <a:t>LIC. ROGELIO CUAUHTÉMOC DÌAZ GALVÁN</a:t>
            </a:r>
          </a:p>
          <a:p>
            <a:pPr algn="ctr"/>
            <a:r>
              <a:rPr lang="es-MX" dirty="0"/>
              <a:t>C. ALEJANDRA VARGAS MEJIA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A3234F3-7DE9-43EB-8814-660BFD77FF62}"/>
              </a:ext>
            </a:extLst>
          </p:cNvPr>
          <p:cNvSpPr txBox="1"/>
          <p:nvPr/>
        </p:nvSpPr>
        <p:spPr>
          <a:xfrm>
            <a:off x="5043055" y="1659138"/>
            <a:ext cx="18565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UNIVERSIDAD MICHOACANA</a:t>
            </a:r>
          </a:p>
          <a:p>
            <a:pPr algn="ctr"/>
            <a:r>
              <a:rPr lang="es-MX" sz="1000" dirty="0"/>
              <a:t>DE SAN NICOLAS DE HIDALGO</a:t>
            </a:r>
          </a:p>
        </p:txBody>
      </p:sp>
    </p:spTree>
    <p:extLst>
      <p:ext uri="{BB962C8B-B14F-4D97-AF65-F5344CB8AC3E}">
        <p14:creationId xmlns:p14="http://schemas.microsoft.com/office/powerpoint/2010/main" val="3197819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1673"/>
            <a:ext cx="1415857" cy="1061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838200" y="337417"/>
            <a:ext cx="10515600" cy="10618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actividades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838200" y="1662978"/>
            <a:ext cx="10744200" cy="48576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Vinculación con los docentes del área de Literatura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Propuesta y asistencia de los docentes al curso Taller de lectura y comprensión en la era 4.0.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actividades que puedan desarrollarse en la biblioteca con los docentes.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	En 2017 se realizó: Ciclo de cine 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“Entre cine, 	</a:t>
            </a:r>
            <a:r>
              <a:rPr lang="es-MX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piscoanálisis</a:t>
            </a:r>
            <a:r>
              <a:rPr lang="es-MX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	</a:t>
            </a: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las 6 bibliotecas de bachillerato.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realizó con el apoyo de la Coordinación General del Bachillerato.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agrupación ENCORE –psicoanálisis </a:t>
            </a:r>
            <a:r>
              <a:rPr lang="es-MX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lacaneano</a:t>
            </a: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hace un análisis psicológico.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069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0" y="112717"/>
            <a:ext cx="1438365" cy="107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838200" y="3374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actividades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838200" y="1662978"/>
            <a:ext cx="10515600" cy="4857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Exposiciones itinerantes. 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contactos con diversos grupos de las artes para exposiciones como “comics, pintura, fotografía, </a:t>
            </a:r>
            <a:r>
              <a:rPr lang="es-MX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exposición se presentaría en cada una de las bibliotecas de bachillerato.</a:t>
            </a:r>
            <a:endParaRPr lang="es-MX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78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0" y="112717"/>
            <a:ext cx="1863238" cy="1397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0EB03E3F-AF3B-457A-9B5E-A023F29BF5D1}"/>
              </a:ext>
            </a:extLst>
          </p:cNvPr>
          <p:cNvSpPr txBox="1">
            <a:spLocks/>
          </p:cNvSpPr>
          <p:nvPr/>
        </p:nvSpPr>
        <p:spPr>
          <a:xfrm>
            <a:off x="838200" y="269312"/>
            <a:ext cx="10515600" cy="10233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Contexto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B51574A-BF2C-4F62-90D4-0F5AF7C61011}"/>
              </a:ext>
            </a:extLst>
          </p:cNvPr>
          <p:cNvSpPr txBox="1">
            <a:spLocks/>
          </p:cNvSpPr>
          <p:nvPr/>
        </p:nvSpPr>
        <p:spPr>
          <a:xfrm>
            <a:off x="1032164" y="213285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escuelas de nivel bachillerato no contempladas en el presupuesto federal.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bibliotecas de nivel bachillerato que cuentan con infraestructura básica pero no con la organización elemental para el servicio.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Falta de claridad de los directivos de las escuelas sobre su participación en las bibliotecas por contar con personal no adscrito a su dependencia.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trabajo se ha concentrado principalmente en las bibliotecas integradas al Sistema de Gestión de la Calidad.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bibliotecas de preparatoria estaban consideradas como una biblioteca universitaria no como biblioteca escolar y, por tanto, no se consideraba el fomento a la lectura.</a:t>
            </a: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083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1" y="85007"/>
            <a:ext cx="1733930" cy="1300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D7A8ABEC-79DC-4782-AA9D-E9D4E122DFB0}"/>
              </a:ext>
            </a:extLst>
          </p:cNvPr>
          <p:cNvSpPr txBox="1">
            <a:spLocks/>
          </p:cNvSpPr>
          <p:nvPr/>
        </p:nvSpPr>
        <p:spPr>
          <a:xfrm>
            <a:off x="2286568" y="223403"/>
            <a:ext cx="7618863" cy="9265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Acciones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F125FEA1-EAE4-483D-B8A2-3CB66ED9A2BB}"/>
              </a:ext>
            </a:extLst>
          </p:cNvPr>
          <p:cNvSpPr txBox="1">
            <a:spLocks/>
          </p:cNvSpPr>
          <p:nvPr/>
        </p:nvSpPr>
        <p:spPr>
          <a:xfrm>
            <a:off x="990600" y="1795597"/>
            <a:ext cx="10515600" cy="46434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 algn="l">
              <a:buFont typeface="+mj-lt"/>
              <a:buAutoNum type="arabicPeriod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Visita a las bibliotecas y entrevista con directivos.</a:t>
            </a:r>
          </a:p>
          <a:p>
            <a:pPr algn="l"/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Font typeface="+mj-lt"/>
              <a:buAutoNum type="arabicPeriod" startAt="2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Realización de Diagnóstico (infraestructura, recursos, normatividad, procedimientos).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l">
              <a:buFont typeface="+mj-lt"/>
              <a:buAutoNum type="arabicPeriod" startAt="3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Elaboración del proyecto “Desarrollo de las Bibliotecas de escuelas preparatorias de la U.M.S.N.H”</a:t>
            </a:r>
          </a:p>
          <a:p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275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0" y="85007"/>
            <a:ext cx="1826293" cy="1369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D7A8ABEC-79DC-4782-AA9D-E9D4E122DFB0}"/>
              </a:ext>
            </a:extLst>
          </p:cNvPr>
          <p:cNvSpPr txBox="1">
            <a:spLocks/>
          </p:cNvSpPr>
          <p:nvPr/>
        </p:nvSpPr>
        <p:spPr>
          <a:xfrm>
            <a:off x="2286568" y="223403"/>
            <a:ext cx="7618863" cy="9265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Acciones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F125FEA1-EAE4-483D-B8A2-3CB66ED9A2BB}"/>
              </a:ext>
            </a:extLst>
          </p:cNvPr>
          <p:cNvSpPr txBox="1">
            <a:spLocks/>
          </p:cNvSpPr>
          <p:nvPr/>
        </p:nvSpPr>
        <p:spPr>
          <a:xfrm>
            <a:off x="1018309" y="2132856"/>
            <a:ext cx="10515600" cy="42653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Constituir un Comité de Biblioteca en cada escuela preparatoria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Normar el funcionamiento y operación con la elaboración del Reglamento Interno y la aplicación de los Procedimientos de Gestión de Colecciones y Prestación de Servicios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Contar con inventarios de recursos de información, mobiliario y equipo de oficina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Migración de registros </a:t>
            </a:r>
            <a:r>
              <a:rPr lang="es-MX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catalográficos</a:t>
            </a: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MX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Koha</a:t>
            </a: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Incrementar el acervo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s-MX" sz="2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Acciones de promoción de la lectura.</a:t>
            </a:r>
          </a:p>
          <a:p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88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1" y="290574"/>
            <a:ext cx="2068945" cy="1551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7332CB67-36BC-49C7-8F4F-C59DBB337A09}"/>
              </a:ext>
            </a:extLst>
          </p:cNvPr>
          <p:cNvSpPr/>
          <p:nvPr/>
        </p:nvSpPr>
        <p:spPr>
          <a:xfrm>
            <a:off x="1468582" y="2025272"/>
            <a:ext cx="98367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Reunión con la Coordinadora General de la División del Bachillerato y los 7 directivos de las escuelas.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MX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Reuniones con el personal de las bibliotecas del bachillerato.</a:t>
            </a:r>
          </a:p>
        </p:txBody>
      </p:sp>
    </p:spTree>
    <p:extLst>
      <p:ext uri="{BB962C8B-B14F-4D97-AF65-F5344CB8AC3E}">
        <p14:creationId xmlns:p14="http://schemas.microsoft.com/office/powerpoint/2010/main" val="2741558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00" y="112717"/>
            <a:ext cx="1767417" cy="132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2369127" y="337416"/>
            <a:ext cx="840971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¿A qué nos enfrentamos para promover la lectura?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1260764" y="1795440"/>
            <a:ext cx="10093036" cy="47251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pensaba en la promoción de la lectura como una actividad de la bibliotecas por su tipo.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bibliotecas de bachillerato no proporcionan préstamo a domicilio y funcionan bajo estantería cerrada.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personal considera que su trabajo se limita al préstamo de libros.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usuarios únicamente acuden para búsqueda de información para trabajos escolares.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algunas bibliotecas consideraban el posible descarte del material de literatura.</a:t>
            </a:r>
          </a:p>
          <a:p>
            <a:pPr algn="just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716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9273"/>
            <a:ext cx="1412299" cy="105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838200" y="3374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PRIMER PASO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1005791" y="1691122"/>
            <a:ext cx="10515600" cy="4857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y reglamentar el préstamo a domicilio de libros de literatura.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Crear la colección de literatura extrayendo éstos de la colección general y abriendo el acceso a los usuarios.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Involucrando al personal: </a:t>
            </a:r>
          </a:p>
          <a:p>
            <a:pPr lvl="1" algn="just"/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Proponer la elaboración de un cartel por biblioteca.</a:t>
            </a:r>
            <a:endParaRPr lang="es-MX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es-MX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imagen</a:t>
            </a:r>
          </a:p>
          <a:p>
            <a:pPr marL="1371600" lvl="2" indent="-457200" algn="just">
              <a:buFont typeface="Arial" panose="020B0604020202020204" pitchFamily="34" charset="0"/>
              <a:buChar char="•"/>
            </a:pPr>
            <a:r>
              <a:rPr lang="es-MX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nombre para la actividad o una frase</a:t>
            </a:r>
          </a:p>
          <a:p>
            <a:pPr lvl="1" algn="just"/>
            <a:r>
              <a:rPr lang="es-MX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cartel será distribuido en las 6 bibliotecas para su promoción</a:t>
            </a:r>
          </a:p>
          <a:p>
            <a:pPr lvl="1" algn="just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922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37416"/>
            <a:ext cx="1570181" cy="1177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838200" y="3374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…Segundo paso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1221347" y="1677267"/>
            <a:ext cx="10515600" cy="4857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Buscar la colaboración de la Facultad de Letras para integrar a la colección de literatura títulos actuales de buen nivel y atractivos para los jóvenes.</a:t>
            </a:r>
          </a:p>
          <a:p>
            <a:pPr lvl="1" algn="l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un programa con alumnos de la Facultad de Letras para generar otras actividades de promoción de lectura.</a:t>
            </a:r>
          </a:p>
          <a:p>
            <a:pPr marL="514350" indent="-514350" algn="l">
              <a:buFont typeface="+mj-lt"/>
              <a:buAutoNum type="arabicPeriod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96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00B235F1-D3E5-42F5-A3A9-595731FBF5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28700" cy="464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2178432-6796-420A-BF21-5F241636D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132856"/>
            <a:ext cx="728700" cy="472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logo-umsnh">
            <a:extLst>
              <a:ext uri="{FF2B5EF4-FFF2-40B4-BE49-F238E27FC236}">
                <a16:creationId xmlns:a16="http://schemas.microsoft.com/office/drawing/2014/main" id="{958CE350-8C81-44B3-AB3F-294AAAEAD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37416"/>
            <a:ext cx="1459345" cy="1094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3142E37-EA73-4E2D-88CE-E048E4DE772F}"/>
              </a:ext>
            </a:extLst>
          </p:cNvPr>
          <p:cNvSpPr txBox="1">
            <a:spLocks/>
          </p:cNvSpPr>
          <p:nvPr/>
        </p:nvSpPr>
        <p:spPr>
          <a:xfrm>
            <a:off x="838200" y="33741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actividades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9E58251-4FB0-4649-B529-1FCC57F90ED8}"/>
              </a:ext>
            </a:extLst>
          </p:cNvPr>
          <p:cNvSpPr txBox="1">
            <a:spLocks/>
          </p:cNvSpPr>
          <p:nvPr/>
        </p:nvSpPr>
        <p:spPr>
          <a:xfrm>
            <a:off x="838200" y="1662979"/>
            <a:ext cx="10515600" cy="4857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Establecer como actividad formal la formación de usuarios dentro del programa de curso propedéutico del Bachillerato.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Solicitando ante la Coordinación General del Bachillerato formalizar en las escuelas preparatorias la inclusión de una visita guiada a la biblioteca durante el curso propedéutico.</a:t>
            </a:r>
          </a:p>
          <a:p>
            <a:pPr lvl="1"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Elaboración de un material informativo.</a:t>
            </a:r>
          </a:p>
          <a:p>
            <a:pPr lvl="1" algn="just"/>
            <a:endParaRPr lang="es-MX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s-MX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Capacitar y sensibilizar al personal para impartir la formación.</a:t>
            </a:r>
          </a:p>
          <a:p>
            <a:pPr marL="514350" indent="-514350" algn="l">
              <a:buFont typeface="+mj-lt"/>
              <a:buAutoNum type="arabicPeriod"/>
            </a:pPr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l"/>
            <a:endParaRPr lang="es-MX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s-MX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MX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4277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588</Words>
  <Application>Microsoft Macintosh PowerPoint</Application>
  <PresentationFormat>Panorámica</PresentationFormat>
  <Paragraphs>99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de Office</vt:lpstr>
      <vt:lpstr>DESARROLLO  DE LAS BIBLIOTECAS DE ESCUELAS PREPARATORIAS DE LA U.M.S.N.H.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 DE LAS BIBLIOTECAS DE ESCUELAS PREPARATORIAS DE LA U.M.S.N.H.</dc:title>
  <dc:creator>equipo1</dc:creator>
  <cp:lastModifiedBy>Utrera Ortega Jaszel</cp:lastModifiedBy>
  <cp:revision>17</cp:revision>
  <dcterms:created xsi:type="dcterms:W3CDTF">2019-10-07T20:15:28Z</dcterms:created>
  <dcterms:modified xsi:type="dcterms:W3CDTF">2019-10-10T05:21:20Z</dcterms:modified>
</cp:coreProperties>
</file>