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25" r:id="rId2"/>
  </p:sldMasterIdLst>
  <p:sldIdLst>
    <p:sldId id="256" r:id="rId3"/>
    <p:sldId id="257" r:id="rId4"/>
    <p:sldId id="275" r:id="rId5"/>
    <p:sldId id="258" r:id="rId6"/>
    <p:sldId id="259" r:id="rId7"/>
    <p:sldId id="260" r:id="rId8"/>
    <p:sldId id="261" r:id="rId9"/>
    <p:sldId id="280" r:id="rId10"/>
    <p:sldId id="262" r:id="rId11"/>
    <p:sldId id="263" r:id="rId12"/>
    <p:sldId id="264" r:id="rId13"/>
    <p:sldId id="268" r:id="rId14"/>
    <p:sldId id="265" r:id="rId15"/>
    <p:sldId id="266" r:id="rId16"/>
    <p:sldId id="267" r:id="rId17"/>
    <p:sldId id="269" r:id="rId18"/>
    <p:sldId id="270" r:id="rId19"/>
    <p:sldId id="271" r:id="rId20"/>
    <p:sldId id="272" r:id="rId21"/>
    <p:sldId id="273" r:id="rId22"/>
    <p:sldId id="274" r:id="rId23"/>
    <p:sldId id="278" r:id="rId24"/>
    <p:sldId id="279" r:id="rId25"/>
    <p:sldId id="281" r:id="rId2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93" d="100"/>
          <a:sy n="93" d="100"/>
        </p:scale>
        <p:origin x="7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2084226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1381003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3813501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516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4108094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228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1411929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06CB3D5-9E0C-4B83-8FB1-5B1796B77AD7}" type="datetimeFigureOut">
              <a:rPr lang="es-MX" smtClean="0"/>
              <a:t>10/10/19</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543658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06CB3D5-9E0C-4B83-8FB1-5B1796B77AD7}" type="datetimeFigureOut">
              <a:rPr lang="es-MX" smtClean="0"/>
              <a:t>10/10/19</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2321054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06CB3D5-9E0C-4B83-8FB1-5B1796B77AD7}" type="datetimeFigureOut">
              <a:rPr lang="es-MX" smtClean="0"/>
              <a:t>10/10/19</a:t>
            </a:fld>
            <a:endParaRPr lang="es-MX"/>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a:p>
        </p:txBody>
      </p:sp>
      <p:sp>
        <p:nvSpPr>
          <p:cNvPr id="9" name="Slide Number Placeholder 8"/>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144377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MX"/>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7F645E-A995-4ED4-A388-033DC0B8E6B9}" type="slidenum">
              <a:rPr lang="es-MX" smtClean="0"/>
              <a:t>‹Nº›</a:t>
            </a:fld>
            <a:endParaRPr lang="es-MX"/>
          </a:p>
        </p:txBody>
      </p:sp>
    </p:spTree>
    <p:extLst>
      <p:ext uri="{BB962C8B-B14F-4D97-AF65-F5344CB8AC3E}">
        <p14:creationId xmlns:p14="http://schemas.microsoft.com/office/powerpoint/2010/main" val="1298155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15276456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5379483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2409230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4005623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106CB3D5-9E0C-4B83-8FB1-5B1796B77AD7}" type="datetimeFigureOut">
              <a:rPr lang="es-MX" smtClean="0"/>
              <a:t>10/10/19</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348744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2539149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845127" y="2507550"/>
            <a:ext cx="5156200" cy="36805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172200" y="2507550"/>
            <a:ext cx="5181601" cy="36805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106CB3D5-9E0C-4B83-8FB1-5B1796B77AD7}" type="datetimeFigureOut">
              <a:rPr lang="es-MX" smtClean="0"/>
              <a:t>10/10/19</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67F645E-A995-4ED4-A388-033DC0B8E6B9}"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981004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06CB3D5-9E0C-4B83-8FB1-5B1796B77AD7}" type="datetimeFigureOut">
              <a:rPr lang="es-MX" smtClean="0"/>
              <a:t>10/10/19</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67F645E-A995-4ED4-A388-033DC0B8E6B9}" type="slidenum">
              <a:rPr lang="es-MX" smtClean="0"/>
              <a:t>‹Nº›</a:t>
            </a:fld>
            <a:endParaRPr lang="es-MX"/>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49982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6CB3D5-9E0C-4B83-8FB1-5B1796B77AD7}" type="datetimeFigureOut">
              <a:rPr lang="es-MX" smtClean="0"/>
              <a:t>10/10/19</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4260996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906498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106CB3D5-9E0C-4B83-8FB1-5B1796B77AD7}" type="datetimeFigureOut">
              <a:rPr lang="es-MX" smtClean="0"/>
              <a:t>10/10/19</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67F645E-A995-4ED4-A388-033DC0B8E6B9}" type="slidenum">
              <a:rPr lang="es-MX" smtClean="0"/>
              <a:t>‹Nº›</a:t>
            </a:fld>
            <a:endParaRPr lang="es-MX"/>
          </a:p>
        </p:txBody>
      </p:sp>
    </p:spTree>
    <p:extLst>
      <p:ext uri="{BB962C8B-B14F-4D97-AF65-F5344CB8AC3E}">
        <p14:creationId xmlns:p14="http://schemas.microsoft.com/office/powerpoint/2010/main" val="4068341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06CB3D5-9E0C-4B83-8FB1-5B1796B77AD7}" type="datetimeFigureOut">
              <a:rPr lang="es-MX" smtClean="0"/>
              <a:t>10/10/19</a:t>
            </a:fld>
            <a:endParaRPr lang="es-MX"/>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s-MX"/>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D67F645E-A995-4ED4-A388-033DC0B8E6B9}" type="slidenum">
              <a:rPr lang="es-MX" smtClean="0"/>
              <a:t>‹Nº›</a:t>
            </a:fld>
            <a:endParaRPr lang="es-MX"/>
          </a:p>
        </p:txBody>
      </p:sp>
    </p:spTree>
    <p:extLst>
      <p:ext uri="{BB962C8B-B14F-4D97-AF65-F5344CB8AC3E}">
        <p14:creationId xmlns:p14="http://schemas.microsoft.com/office/powerpoint/2010/main" val="29332105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06CB3D5-9E0C-4B83-8FB1-5B1796B77AD7}" type="datetimeFigureOut">
              <a:rPr lang="es-MX" smtClean="0"/>
              <a:t>10/10/19</a:t>
            </a:fld>
            <a:endParaRPr lang="es-MX"/>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7F645E-A995-4ED4-A388-033DC0B8E6B9}" type="slidenum">
              <a:rPr lang="es-MX" smtClean="0"/>
              <a:t>‹Nº›</a:t>
            </a:fld>
            <a:endParaRPr lang="es-MX"/>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928911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a:t>Diagnóstico sobre el perfil de bibliotecarios en el Sistema de Educación Media Superior</a:t>
            </a:r>
          </a:p>
        </p:txBody>
      </p:sp>
      <p:sp>
        <p:nvSpPr>
          <p:cNvPr id="3" name="Subtítulo 2"/>
          <p:cNvSpPr>
            <a:spLocks noGrp="1"/>
          </p:cNvSpPr>
          <p:nvPr>
            <p:ph type="subTitle" idx="1"/>
          </p:nvPr>
        </p:nvSpPr>
        <p:spPr>
          <a:xfrm>
            <a:off x="1524000" y="4522124"/>
            <a:ext cx="9144000" cy="735676"/>
          </a:xfrm>
        </p:spPr>
        <p:txBody>
          <a:bodyPr/>
          <a:lstStyle/>
          <a:p>
            <a:r>
              <a:rPr lang="es-MX" dirty="0"/>
              <a:t>Ana </a:t>
            </a:r>
            <a:r>
              <a:rPr lang="es-MX" dirty="0" err="1"/>
              <a:t>Gricelda</a:t>
            </a:r>
            <a:r>
              <a:rPr lang="es-MX" dirty="0"/>
              <a:t> Morán Guzmán</a:t>
            </a:r>
          </a:p>
        </p:txBody>
      </p:sp>
    </p:spTree>
    <p:extLst>
      <p:ext uri="{BB962C8B-B14F-4D97-AF65-F5344CB8AC3E}">
        <p14:creationId xmlns:p14="http://schemas.microsoft.com/office/powerpoint/2010/main" val="36608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Nivel educativo</a:t>
            </a:r>
          </a:p>
        </p:txBody>
      </p:sp>
      <p:sp>
        <p:nvSpPr>
          <p:cNvPr id="3" name="Marcador de contenido 2"/>
          <p:cNvSpPr>
            <a:spLocks noGrp="1"/>
          </p:cNvSpPr>
          <p:nvPr>
            <p:ph idx="1"/>
          </p:nvPr>
        </p:nvSpPr>
        <p:spPr/>
        <p:txBody>
          <a:bodyPr/>
          <a:lstStyle/>
          <a:p>
            <a:r>
              <a:rPr lang="es-MX" dirty="0"/>
              <a:t>61.54 % del personal entrevistado tiene licenciatura ajena a la bibliotecología.</a:t>
            </a:r>
          </a:p>
          <a:p>
            <a:r>
              <a:rPr lang="es-MX" dirty="0"/>
              <a:t>23% tiene estudios de bibliotecología (licenciatura o maestría)</a:t>
            </a:r>
          </a:p>
          <a:p>
            <a:r>
              <a:rPr lang="es-MX" dirty="0"/>
              <a:t>15% tiene estudios de bachillerato o carrera técnica</a:t>
            </a:r>
          </a:p>
          <a:p>
            <a:endParaRPr lang="es-MX" dirty="0"/>
          </a:p>
          <a:p>
            <a:endParaRPr lang="es-MX" dirty="0"/>
          </a:p>
        </p:txBody>
      </p:sp>
    </p:spTree>
    <p:extLst>
      <p:ext uri="{BB962C8B-B14F-4D97-AF65-F5344CB8AC3E}">
        <p14:creationId xmlns:p14="http://schemas.microsoft.com/office/powerpoint/2010/main" val="170739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Experiencia en el trabajo bibliotecario</a:t>
            </a:r>
          </a:p>
        </p:txBody>
      </p:sp>
      <p:sp>
        <p:nvSpPr>
          <p:cNvPr id="3" name="Marcador de contenido 2"/>
          <p:cNvSpPr>
            <a:spLocks noGrp="1"/>
          </p:cNvSpPr>
          <p:nvPr>
            <p:ph idx="1"/>
          </p:nvPr>
        </p:nvSpPr>
        <p:spPr>
          <a:xfrm>
            <a:off x="1097280" y="2294312"/>
            <a:ext cx="10058400" cy="3574781"/>
          </a:xfrm>
        </p:spPr>
        <p:txBody>
          <a:bodyPr>
            <a:normAutofit/>
          </a:bodyPr>
          <a:lstStyle/>
          <a:p>
            <a:r>
              <a:rPr lang="es-MX" sz="2400" dirty="0"/>
              <a:t>Rango de 8 meses a 29 años</a:t>
            </a:r>
          </a:p>
          <a:p>
            <a:endParaRPr lang="es-MX" sz="2400" dirty="0"/>
          </a:p>
          <a:p>
            <a:r>
              <a:rPr lang="es-MX" sz="2400" dirty="0"/>
              <a:t>Promedio: 5 años</a:t>
            </a:r>
          </a:p>
        </p:txBody>
      </p:sp>
    </p:spTree>
    <p:extLst>
      <p:ext uri="{BB962C8B-B14F-4D97-AF65-F5344CB8AC3E}">
        <p14:creationId xmlns:p14="http://schemas.microsoft.com/office/powerpoint/2010/main" val="2999761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Estatus laboral</a:t>
            </a:r>
          </a:p>
        </p:txBody>
      </p:sp>
      <p:sp>
        <p:nvSpPr>
          <p:cNvPr id="3" name="Marcador de contenido 2"/>
          <p:cNvSpPr>
            <a:spLocks noGrp="1"/>
          </p:cNvSpPr>
          <p:nvPr>
            <p:ph idx="1"/>
          </p:nvPr>
        </p:nvSpPr>
        <p:spPr>
          <a:xfrm>
            <a:off x="1097280" y="2261062"/>
            <a:ext cx="10058400" cy="3608032"/>
          </a:xfrm>
        </p:spPr>
        <p:txBody>
          <a:bodyPr>
            <a:normAutofit/>
          </a:bodyPr>
          <a:lstStyle/>
          <a:p>
            <a:r>
              <a:rPr lang="es-MX" sz="2400" dirty="0"/>
              <a:t>Personal sindicalizado con plazas definitivas administrativas 90%</a:t>
            </a:r>
          </a:p>
          <a:p>
            <a:r>
              <a:rPr lang="es-MX" sz="2400" dirty="0"/>
              <a:t>Personal con nombramiento de técnico académico 7%</a:t>
            </a:r>
          </a:p>
          <a:p>
            <a:r>
              <a:rPr lang="es-MX" sz="2400" dirty="0"/>
              <a:t>Personal con contratos por tiempo determinado 3%</a:t>
            </a:r>
          </a:p>
        </p:txBody>
      </p:sp>
    </p:spTree>
    <p:extLst>
      <p:ext uri="{BB962C8B-B14F-4D97-AF65-F5344CB8AC3E}">
        <p14:creationId xmlns:p14="http://schemas.microsoft.com/office/powerpoint/2010/main" val="278223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Capacitación</a:t>
            </a:r>
          </a:p>
        </p:txBody>
      </p:sp>
      <p:sp>
        <p:nvSpPr>
          <p:cNvPr id="3" name="Marcador de contenido 2"/>
          <p:cNvSpPr>
            <a:spLocks noGrp="1"/>
          </p:cNvSpPr>
          <p:nvPr>
            <p:ph idx="1"/>
          </p:nvPr>
        </p:nvSpPr>
        <p:spPr/>
        <p:txBody>
          <a:bodyPr>
            <a:normAutofit/>
          </a:bodyPr>
          <a:lstStyle/>
          <a:p>
            <a:r>
              <a:rPr lang="es-MX" dirty="0"/>
              <a:t>Uso del sistema automatizado </a:t>
            </a:r>
            <a:r>
              <a:rPr lang="es-MX" dirty="0" err="1"/>
              <a:t>Aleph</a:t>
            </a:r>
            <a:r>
              <a:rPr lang="es-MX" dirty="0"/>
              <a:t> y sus diferentes módulos (área de mayor implementación)</a:t>
            </a:r>
          </a:p>
          <a:p>
            <a:r>
              <a:rPr lang="es-MX" dirty="0"/>
              <a:t>Resolución de conflictos</a:t>
            </a:r>
          </a:p>
          <a:p>
            <a:r>
              <a:rPr lang="es-MX" dirty="0"/>
              <a:t>Desarrollo de habilidades informativas</a:t>
            </a:r>
          </a:p>
          <a:p>
            <a:r>
              <a:rPr lang="es-MX" dirty="0"/>
              <a:t>Redes sociales</a:t>
            </a:r>
          </a:p>
          <a:p>
            <a:r>
              <a:rPr lang="es-MX" dirty="0"/>
              <a:t>Comunicación asertiva</a:t>
            </a:r>
          </a:p>
          <a:p>
            <a:r>
              <a:rPr lang="es-MX" dirty="0"/>
              <a:t>Fomento a la lectura</a:t>
            </a:r>
          </a:p>
          <a:p>
            <a:pPr marL="0" indent="0">
              <a:buNone/>
            </a:pPr>
            <a:endParaRPr lang="es-MX" dirty="0"/>
          </a:p>
          <a:p>
            <a:pPr lvl="1"/>
            <a:r>
              <a:rPr lang="es-MX" dirty="0"/>
              <a:t>Los cursos sobre servicios tienen muy poca implementación o se hace de manera muy limitada. Las autoridades no dan seguimiento. No se comparten aprendizajes con los compañeros.</a:t>
            </a:r>
          </a:p>
          <a:p>
            <a:endParaRPr lang="es-MX" dirty="0"/>
          </a:p>
        </p:txBody>
      </p:sp>
    </p:spTree>
    <p:extLst>
      <p:ext uri="{BB962C8B-B14F-4D97-AF65-F5344CB8AC3E}">
        <p14:creationId xmlns:p14="http://schemas.microsoft.com/office/powerpoint/2010/main" val="1019148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Uso de herramientas Web 2.0 en las bibliotecas</a:t>
            </a:r>
          </a:p>
        </p:txBody>
      </p:sp>
      <p:sp>
        <p:nvSpPr>
          <p:cNvPr id="3" name="Marcador de contenido 2"/>
          <p:cNvSpPr>
            <a:spLocks noGrp="1"/>
          </p:cNvSpPr>
          <p:nvPr>
            <p:ph idx="1"/>
          </p:nvPr>
        </p:nvSpPr>
        <p:spPr>
          <a:xfrm>
            <a:off x="1097280" y="2310938"/>
            <a:ext cx="10058400" cy="3558156"/>
          </a:xfrm>
        </p:spPr>
        <p:txBody>
          <a:bodyPr/>
          <a:lstStyle/>
          <a:p>
            <a:r>
              <a:rPr lang="es-MX" dirty="0"/>
              <a:t>30% de las bibliotecas tienen página institucional de Facebook</a:t>
            </a:r>
          </a:p>
          <a:p>
            <a:pPr lvl="1"/>
            <a:r>
              <a:rPr lang="es-MX" dirty="0"/>
              <a:t>Las utilizan para dar avisos, compartir enlaces, recomendar lecturas. Generalmente el bibliotecario no crea contenidos o genera estrategias educativas.</a:t>
            </a:r>
          </a:p>
          <a:p>
            <a:r>
              <a:rPr lang="es-MX" dirty="0"/>
              <a:t>No utilizan herramientas como blogs, </a:t>
            </a:r>
            <a:r>
              <a:rPr lang="es-MX" dirty="0" err="1"/>
              <a:t>streaming</a:t>
            </a:r>
            <a:r>
              <a:rPr lang="es-MX" dirty="0"/>
              <a:t>, video, podcast, etc.</a:t>
            </a:r>
          </a:p>
          <a:p>
            <a:r>
              <a:rPr lang="es-MX" dirty="0"/>
              <a:t>Quienes no las utilizan suponen que su utilidad con fines educativos es muy limitada</a:t>
            </a:r>
          </a:p>
          <a:p>
            <a:r>
              <a:rPr lang="es-MX" dirty="0"/>
              <a:t>Mostraron interés por capacitarse al respecto. </a:t>
            </a:r>
          </a:p>
          <a:p>
            <a:endParaRPr lang="es-MX" dirty="0"/>
          </a:p>
          <a:p>
            <a:endParaRPr lang="es-MX" dirty="0"/>
          </a:p>
          <a:p>
            <a:endParaRPr lang="es-MX" dirty="0"/>
          </a:p>
          <a:p>
            <a:endParaRPr lang="es-MX" dirty="0"/>
          </a:p>
          <a:p>
            <a:endParaRPr lang="es-MX" dirty="0"/>
          </a:p>
        </p:txBody>
      </p:sp>
    </p:spTree>
    <p:extLst>
      <p:ext uri="{BB962C8B-B14F-4D97-AF65-F5344CB8AC3E}">
        <p14:creationId xmlns:p14="http://schemas.microsoft.com/office/powerpoint/2010/main" val="2069557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Formación de usuarios</a:t>
            </a:r>
          </a:p>
        </p:txBody>
      </p:sp>
      <p:sp>
        <p:nvSpPr>
          <p:cNvPr id="3" name="Marcador de contenido 2"/>
          <p:cNvSpPr>
            <a:spLocks noGrp="1"/>
          </p:cNvSpPr>
          <p:nvPr>
            <p:ph idx="1"/>
          </p:nvPr>
        </p:nvSpPr>
        <p:spPr/>
        <p:txBody>
          <a:bodyPr/>
          <a:lstStyle/>
          <a:p>
            <a:r>
              <a:rPr lang="es-MX" dirty="0"/>
              <a:t>Participación en el curso de inducción dirigido a nuevos estudiantes</a:t>
            </a:r>
          </a:p>
          <a:p>
            <a:r>
              <a:rPr lang="es-MX" dirty="0"/>
              <a:t>Visitas guiadas</a:t>
            </a:r>
          </a:p>
          <a:p>
            <a:r>
              <a:rPr lang="es-MX" dirty="0"/>
              <a:t>Visitas de grupos enteros solicitadas por los profesores.</a:t>
            </a:r>
          </a:p>
          <a:p>
            <a:r>
              <a:rPr lang="es-MX" dirty="0"/>
              <a:t>En </a:t>
            </a:r>
            <a:r>
              <a:rPr lang="es-MX" dirty="0" err="1"/>
              <a:t>currícula</a:t>
            </a:r>
            <a:r>
              <a:rPr lang="es-MX" dirty="0"/>
              <a:t> se contempla únicamente una visita a la biblioteca en la asignatura Taller de habilidades para el aprendizaje.</a:t>
            </a:r>
          </a:p>
          <a:p>
            <a:r>
              <a:rPr lang="es-MX" dirty="0"/>
              <a:t>Es común que las bibliotecas de escuelas regionales no cuenten con su catálogo automatizado</a:t>
            </a:r>
          </a:p>
          <a:p>
            <a:endParaRPr lang="es-MX" dirty="0"/>
          </a:p>
        </p:txBody>
      </p:sp>
    </p:spTree>
    <p:extLst>
      <p:ext uri="{BB962C8B-B14F-4D97-AF65-F5344CB8AC3E}">
        <p14:creationId xmlns:p14="http://schemas.microsoft.com/office/powerpoint/2010/main" val="1888717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Desarrollo de habilidades informativas</a:t>
            </a:r>
          </a:p>
        </p:txBody>
      </p:sp>
      <p:sp>
        <p:nvSpPr>
          <p:cNvPr id="3" name="Marcador de contenido 2"/>
          <p:cNvSpPr>
            <a:spLocks noGrp="1"/>
          </p:cNvSpPr>
          <p:nvPr>
            <p:ph idx="1"/>
          </p:nvPr>
        </p:nvSpPr>
        <p:spPr>
          <a:xfrm>
            <a:off x="1097280" y="2543695"/>
            <a:ext cx="10058400" cy="3325398"/>
          </a:xfrm>
        </p:spPr>
        <p:txBody>
          <a:bodyPr/>
          <a:lstStyle/>
          <a:p>
            <a:r>
              <a:rPr lang="es-MX" dirty="0"/>
              <a:t>Un 50% de los bibliotecarios ha recibido algún tipo de capacitación sobre DHI</a:t>
            </a:r>
          </a:p>
          <a:p>
            <a:r>
              <a:rPr lang="es-MX" dirty="0"/>
              <a:t>En su mayoría, no utilizan ni promueven los recursos informativos de la Biblioteca Digital</a:t>
            </a:r>
          </a:p>
          <a:p>
            <a:r>
              <a:rPr lang="es-MX" dirty="0"/>
              <a:t>El proceso de investigación que los usuarios realizan en internet dentro de las instalaciones de biblioteca no es orientado por los bibliotecarios</a:t>
            </a:r>
          </a:p>
          <a:p>
            <a:r>
              <a:rPr lang="es-MX" dirty="0"/>
              <a:t>20% de los entrevistados asume que enseñar evaluación de información es tarea exclusiva de los docentes </a:t>
            </a:r>
          </a:p>
        </p:txBody>
      </p:sp>
    </p:spTree>
    <p:extLst>
      <p:ext uri="{BB962C8B-B14F-4D97-AF65-F5344CB8AC3E}">
        <p14:creationId xmlns:p14="http://schemas.microsoft.com/office/powerpoint/2010/main" val="1057904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Relación Bibliotecarios-Profesores</a:t>
            </a:r>
          </a:p>
        </p:txBody>
      </p:sp>
      <p:sp>
        <p:nvSpPr>
          <p:cNvPr id="3" name="Marcador de contenido 2"/>
          <p:cNvSpPr>
            <a:spLocks noGrp="1"/>
          </p:cNvSpPr>
          <p:nvPr>
            <p:ph idx="1"/>
          </p:nvPr>
        </p:nvSpPr>
        <p:spPr>
          <a:xfrm>
            <a:off x="1097280" y="2352502"/>
            <a:ext cx="10058400" cy="3516592"/>
          </a:xfrm>
        </p:spPr>
        <p:txBody>
          <a:bodyPr/>
          <a:lstStyle/>
          <a:p>
            <a:r>
              <a:rPr lang="es-MX" dirty="0"/>
              <a:t>En su mayoría (salvo dos casos), no hay interrelación propositiva entre profesores y bibliotecarios.</a:t>
            </a:r>
          </a:p>
          <a:p>
            <a:r>
              <a:rPr lang="es-MX" dirty="0"/>
              <a:t>En algunos casos se percibió rivalidad por parte de profesores cuando los bibliotecarios hacen actividades relacionadas con el desarrollo de habilidades lectoras</a:t>
            </a:r>
          </a:p>
          <a:p>
            <a:r>
              <a:rPr lang="es-MX" dirty="0"/>
              <a:t>Son pocos los profesores que visitan la biblioteca y se interesan por conocer el acervo y las nuevas adquisiciones </a:t>
            </a:r>
          </a:p>
          <a:p>
            <a:r>
              <a:rPr lang="es-MX" dirty="0"/>
              <a:t>Hay poca iniciativa por parte de los bibliotecarios para fortalecer la relación y tener un papel más activo </a:t>
            </a:r>
          </a:p>
        </p:txBody>
      </p:sp>
    </p:spTree>
    <p:extLst>
      <p:ext uri="{BB962C8B-B14F-4D97-AF65-F5344CB8AC3E}">
        <p14:creationId xmlns:p14="http://schemas.microsoft.com/office/powerpoint/2010/main" val="2253972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Relaciones Bibliotecarios-Estudiantes</a:t>
            </a:r>
          </a:p>
        </p:txBody>
      </p:sp>
      <p:sp>
        <p:nvSpPr>
          <p:cNvPr id="3" name="Marcador de contenido 2"/>
          <p:cNvSpPr>
            <a:spLocks noGrp="1"/>
          </p:cNvSpPr>
          <p:nvPr>
            <p:ph idx="1"/>
          </p:nvPr>
        </p:nvSpPr>
        <p:spPr>
          <a:xfrm>
            <a:off x="1097280" y="2302624"/>
            <a:ext cx="10058400" cy="3566469"/>
          </a:xfrm>
        </p:spPr>
        <p:txBody>
          <a:bodyPr/>
          <a:lstStyle/>
          <a:p>
            <a:r>
              <a:rPr lang="es-MX" dirty="0"/>
              <a:t>Exceso de reglas para estar en la biblioteca y hacer uso del acervo </a:t>
            </a:r>
          </a:p>
          <a:p>
            <a:r>
              <a:rPr lang="es-MX" dirty="0"/>
              <a:t>Carencia de libros de literatura que les gusta leer </a:t>
            </a:r>
          </a:p>
          <a:p>
            <a:r>
              <a:rPr lang="es-MX" dirty="0"/>
              <a:t>Los bibliotecarios que también son profesores, reconocen que la relación que tienen con los usuarios les permite brindarles una experiencia distinta en la biblioteca. </a:t>
            </a:r>
          </a:p>
        </p:txBody>
      </p:sp>
    </p:spTree>
    <p:extLst>
      <p:ext uri="{BB962C8B-B14F-4D97-AF65-F5344CB8AC3E}">
        <p14:creationId xmlns:p14="http://schemas.microsoft.com/office/powerpoint/2010/main" val="2904633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Perspectiva sobre el propósito de una biblioteca/bibliotecario </a:t>
            </a:r>
          </a:p>
        </p:txBody>
      </p:sp>
      <p:sp>
        <p:nvSpPr>
          <p:cNvPr id="3" name="Marcador de contenido 2"/>
          <p:cNvSpPr>
            <a:spLocks noGrp="1"/>
          </p:cNvSpPr>
          <p:nvPr>
            <p:ph idx="1"/>
          </p:nvPr>
        </p:nvSpPr>
        <p:spPr>
          <a:xfrm>
            <a:off x="1097280" y="2676698"/>
            <a:ext cx="10058400" cy="3192396"/>
          </a:xfrm>
        </p:spPr>
        <p:txBody>
          <a:bodyPr/>
          <a:lstStyle/>
          <a:p>
            <a:r>
              <a:rPr lang="es-MX" dirty="0"/>
              <a:t>Varios bibliotecarios se ven a sí mismos como facilitadores de información, más que como formadores de usuarios e integrantes fundamentales en la labor educativa</a:t>
            </a:r>
          </a:p>
          <a:p>
            <a:endParaRPr lang="es-MX" dirty="0"/>
          </a:p>
          <a:p>
            <a:r>
              <a:rPr lang="es-MX" dirty="0"/>
              <a:t>Los que asumen su papel activo en la educación, se quejan por falta de tiempo </a:t>
            </a:r>
          </a:p>
          <a:p>
            <a:endParaRPr lang="es-MX" dirty="0"/>
          </a:p>
          <a:p>
            <a:r>
              <a:rPr lang="es-MX" dirty="0"/>
              <a:t>Limitación estructural en la organización al interior de las escuelas </a:t>
            </a:r>
          </a:p>
          <a:p>
            <a:pPr marL="0" indent="0">
              <a:buNone/>
            </a:pPr>
            <a:endParaRPr lang="es-MX" dirty="0"/>
          </a:p>
        </p:txBody>
      </p:sp>
    </p:spTree>
    <p:extLst>
      <p:ext uri="{BB962C8B-B14F-4D97-AF65-F5344CB8AC3E}">
        <p14:creationId xmlns:p14="http://schemas.microsoft.com/office/powerpoint/2010/main" val="21149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Desafíos actuales de los bibliotecarios</a:t>
            </a:r>
          </a:p>
        </p:txBody>
      </p:sp>
      <p:sp>
        <p:nvSpPr>
          <p:cNvPr id="3" name="Marcador de contenido 2"/>
          <p:cNvSpPr>
            <a:spLocks noGrp="1"/>
          </p:cNvSpPr>
          <p:nvPr>
            <p:ph idx="1"/>
          </p:nvPr>
        </p:nvSpPr>
        <p:spPr/>
        <p:txBody>
          <a:bodyPr/>
          <a:lstStyle/>
          <a:p>
            <a:r>
              <a:rPr lang="es-MX" dirty="0"/>
              <a:t>Adquirir y fomentar competencias para difundir y hacer uso óptimo, pertinente y analítico de la información</a:t>
            </a:r>
          </a:p>
          <a:p>
            <a:r>
              <a:rPr lang="es-MX" dirty="0"/>
              <a:t> Tener presencia en el mundo físico y el virtual</a:t>
            </a:r>
          </a:p>
          <a:p>
            <a:r>
              <a:rPr lang="es-MX" dirty="0"/>
              <a:t>Ser Bibliotecario integrado, colaborar con docentes, directivos, padres, etc.</a:t>
            </a:r>
          </a:p>
          <a:p>
            <a:r>
              <a:rPr lang="es-MX" dirty="0"/>
              <a:t>Colaborar en el diseño de contenidos curriculares</a:t>
            </a:r>
          </a:p>
          <a:p>
            <a:r>
              <a:rPr lang="es-MX" dirty="0"/>
              <a:t>Desarrollar habilidades de investigación en sus usuarios</a:t>
            </a:r>
          </a:p>
        </p:txBody>
      </p:sp>
    </p:spTree>
    <p:extLst>
      <p:ext uri="{BB962C8B-B14F-4D97-AF65-F5344CB8AC3E}">
        <p14:creationId xmlns:p14="http://schemas.microsoft.com/office/powerpoint/2010/main" val="6362526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Conclusiones</a:t>
            </a:r>
          </a:p>
        </p:txBody>
      </p:sp>
      <p:sp>
        <p:nvSpPr>
          <p:cNvPr id="3" name="Marcador de contenido 2"/>
          <p:cNvSpPr>
            <a:spLocks noGrp="1"/>
          </p:cNvSpPr>
          <p:nvPr>
            <p:ph idx="1"/>
          </p:nvPr>
        </p:nvSpPr>
        <p:spPr/>
        <p:txBody>
          <a:bodyPr>
            <a:normAutofit/>
          </a:bodyPr>
          <a:lstStyle/>
          <a:p>
            <a:r>
              <a:rPr lang="es-MX" dirty="0"/>
              <a:t>La estructura establecida para la operación de las escuelas influye para que los bibliotecarios se desempeñen en condiciones limitadas de tiempo, espacio, difusión e integración en el proceso educativo de los estudiantes </a:t>
            </a:r>
          </a:p>
          <a:p>
            <a:r>
              <a:rPr lang="es-MX" dirty="0"/>
              <a:t>Se requiere mayor sensibilización sobre la misión, visión y  alcance de su quehacer. </a:t>
            </a:r>
          </a:p>
          <a:p>
            <a:r>
              <a:rPr lang="es-MX" dirty="0"/>
              <a:t>La falta de seguimiento a los recursos y habilidades que obtienen durante los procesos de capacitación, contribuye a la pérdida de frutos de los esfuerzos realizados </a:t>
            </a:r>
          </a:p>
        </p:txBody>
      </p:sp>
    </p:spTree>
    <p:extLst>
      <p:ext uri="{BB962C8B-B14F-4D97-AF65-F5344CB8AC3E}">
        <p14:creationId xmlns:p14="http://schemas.microsoft.com/office/powerpoint/2010/main" val="2356062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1413164" y="1587731"/>
            <a:ext cx="9102436" cy="4589232"/>
          </a:xfrm>
        </p:spPr>
        <p:txBody>
          <a:bodyPr/>
          <a:lstStyle/>
          <a:p>
            <a:r>
              <a:rPr lang="es-MX" dirty="0"/>
              <a:t>La continuidad de los proyectos de la biblioteca dependen de las autoridades en turno</a:t>
            </a:r>
          </a:p>
          <a:p>
            <a:endParaRPr lang="es-MX" dirty="0"/>
          </a:p>
          <a:p>
            <a:r>
              <a:rPr lang="es-MX" dirty="0"/>
              <a:t>Reconocen que  la web 2.0 son el ambiente natural en el que se mueven los jóvenes, no obstante, algunos de ellos aún tienen prejuicios en torno al uso de estas herramientas </a:t>
            </a:r>
          </a:p>
          <a:p>
            <a:endParaRPr lang="es-MX" dirty="0"/>
          </a:p>
          <a:p>
            <a:r>
              <a:rPr lang="es-MX" dirty="0"/>
              <a:t>Ni los docentes, ni las bibliotecas están generando actividades, cursos, programas que convoquen la asistencia de los estudiantes a este recinto </a:t>
            </a:r>
          </a:p>
          <a:p>
            <a:endParaRPr lang="es-MX" dirty="0"/>
          </a:p>
          <a:p>
            <a:r>
              <a:rPr lang="es-MX" dirty="0"/>
              <a:t>La formación especializada en bibliotecología no otorga la vocación o el empuje hacia la realización plena de la profesión</a:t>
            </a:r>
          </a:p>
          <a:p>
            <a:endParaRPr lang="es-MX" dirty="0"/>
          </a:p>
          <a:p>
            <a:pPr marL="0" indent="0">
              <a:buNone/>
            </a:pPr>
            <a:endParaRPr lang="es-MX" dirty="0"/>
          </a:p>
        </p:txBody>
      </p:sp>
    </p:spTree>
    <p:extLst>
      <p:ext uri="{BB962C8B-B14F-4D97-AF65-F5344CB8AC3E}">
        <p14:creationId xmlns:p14="http://schemas.microsoft.com/office/powerpoint/2010/main" val="1518789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MX" dirty="0"/>
              <a:t>Recomendaciones</a:t>
            </a:r>
          </a:p>
        </p:txBody>
      </p:sp>
      <p:sp>
        <p:nvSpPr>
          <p:cNvPr id="5" name="Marcador de contenido 4"/>
          <p:cNvSpPr>
            <a:spLocks noGrp="1"/>
          </p:cNvSpPr>
          <p:nvPr>
            <p:ph idx="1"/>
          </p:nvPr>
        </p:nvSpPr>
        <p:spPr>
          <a:xfrm>
            <a:off x="1097280" y="2286000"/>
            <a:ext cx="10058400" cy="3583094"/>
          </a:xfrm>
        </p:spPr>
        <p:txBody>
          <a:bodyPr>
            <a:normAutofit/>
          </a:bodyPr>
          <a:lstStyle/>
          <a:p>
            <a:r>
              <a:rPr lang="es-MX" dirty="0"/>
              <a:t>Sensibilizar a los bibliotecarios para que reconozcan su trabajo como parte fundamental del proceso educativo.</a:t>
            </a:r>
          </a:p>
          <a:p>
            <a:r>
              <a:rPr lang="es-MX" dirty="0"/>
              <a:t>Acercamientos con las autoridades de las escuelas y la Coordinación de Bibliotecas, a fin de que los directivos ofrezcan más apertura a la participación de los bibliotecarios.</a:t>
            </a:r>
          </a:p>
          <a:p>
            <a:r>
              <a:rPr lang="es-MX" dirty="0"/>
              <a:t>Establecer mecanismos para asegurar la aplicación de los conocimientos adquiridos en los eventos de capacitación</a:t>
            </a:r>
          </a:p>
          <a:p>
            <a:r>
              <a:rPr lang="es-MX" dirty="0"/>
              <a:t>Continuidad a las iniciativas de impacto que se implementan</a:t>
            </a:r>
          </a:p>
          <a:p>
            <a:r>
              <a:rPr lang="es-MX" dirty="0"/>
              <a:t>Profesionalización del personal (con estímulos tras su titulación)</a:t>
            </a:r>
          </a:p>
          <a:p>
            <a:endParaRPr lang="es-MX" dirty="0"/>
          </a:p>
        </p:txBody>
      </p:sp>
    </p:spTree>
    <p:extLst>
      <p:ext uri="{BB962C8B-B14F-4D97-AF65-F5344CB8AC3E}">
        <p14:creationId xmlns:p14="http://schemas.microsoft.com/office/powerpoint/2010/main" val="4207566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2133600" y="1846263"/>
            <a:ext cx="10058400" cy="4022725"/>
          </a:xfrm>
        </p:spPr>
        <p:txBody>
          <a:bodyPr>
            <a:normAutofit/>
          </a:bodyPr>
          <a:lstStyle/>
          <a:p>
            <a:r>
              <a:rPr lang="es-MX" dirty="0"/>
              <a:t>Construcción de comunidades a través de herramientas de la web 2.0 (creación de contenidos educativos)</a:t>
            </a:r>
          </a:p>
          <a:p>
            <a:r>
              <a:rPr lang="es-MX" dirty="0"/>
              <a:t>Estandarización de procedimientos en todas las bibliotecas</a:t>
            </a:r>
          </a:p>
          <a:p>
            <a:r>
              <a:rPr lang="es-MX" dirty="0"/>
              <a:t>Vinculación efectiva entre docentes y bibliotecarios</a:t>
            </a:r>
          </a:p>
          <a:p>
            <a:r>
              <a:rPr lang="es-MX" dirty="0"/>
              <a:t>Promoción de la alfabetización informacional y mediática</a:t>
            </a:r>
          </a:p>
          <a:p>
            <a:r>
              <a:rPr lang="es-MX" dirty="0"/>
              <a:t>Capacitar en desarrollo de técnicas y sistemas de planificación (evolución del trabajo rutinario hacia una labor fundamentada en objetivos, metas, indicadores y evaluaciones)</a:t>
            </a:r>
          </a:p>
          <a:p>
            <a:r>
              <a:rPr lang="es-MX" dirty="0"/>
              <a:t>Brindar herramientas pedagógicas que los fortalezca en el manejo de grupos, transmisión de conocimiento, creación de contenidos, etc.</a:t>
            </a:r>
          </a:p>
          <a:p>
            <a:endParaRPr lang="es-MX" dirty="0"/>
          </a:p>
          <a:p>
            <a:endParaRPr lang="es-MX" dirty="0"/>
          </a:p>
          <a:p>
            <a:endParaRPr lang="es-MX" dirty="0"/>
          </a:p>
          <a:p>
            <a:endParaRPr lang="es-MX" dirty="0"/>
          </a:p>
        </p:txBody>
      </p:sp>
    </p:spTree>
    <p:extLst>
      <p:ext uri="{BB962C8B-B14F-4D97-AF65-F5344CB8AC3E}">
        <p14:creationId xmlns:p14="http://schemas.microsoft.com/office/powerpoint/2010/main" val="32644207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402377"/>
            <a:ext cx="10058400" cy="1504605"/>
          </a:xfrm>
        </p:spPr>
        <p:txBody>
          <a:bodyPr/>
          <a:lstStyle/>
          <a:p>
            <a:pPr algn="ctr"/>
            <a:r>
              <a:rPr lang="es-MX" dirty="0"/>
              <a:t>¡Gracias por su atención!</a:t>
            </a:r>
          </a:p>
        </p:txBody>
      </p:sp>
    </p:spTree>
    <p:extLst>
      <p:ext uri="{BB962C8B-B14F-4D97-AF65-F5344CB8AC3E}">
        <p14:creationId xmlns:p14="http://schemas.microsoft.com/office/powerpoint/2010/main" val="1772628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6346" y="431626"/>
            <a:ext cx="10515600" cy="1325563"/>
          </a:xfrm>
        </p:spPr>
        <p:txBody>
          <a:bodyPr>
            <a:normAutofit fontScale="90000"/>
          </a:bodyPr>
          <a:lstStyle/>
          <a:p>
            <a:r>
              <a:rPr lang="es-MX" dirty="0"/>
              <a:t>Indicadores del Padrón de Calidad del Sistema Nacional de Educación Media Superior</a:t>
            </a:r>
            <a:br>
              <a:rPr lang="es-MX" b="1" dirty="0"/>
            </a:b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58196655"/>
              </p:ext>
            </p:extLst>
          </p:nvPr>
        </p:nvGraphicFramePr>
        <p:xfrm>
          <a:off x="1586345" y="1679175"/>
          <a:ext cx="9128759" cy="4364177"/>
        </p:xfrm>
        <a:graphic>
          <a:graphicData uri="http://schemas.openxmlformats.org/drawingml/2006/table">
            <a:tbl>
              <a:tblPr firstRow="1" firstCol="1" bandRow="1">
                <a:tableStyleId>{5C22544A-7EE6-4342-B048-85BDC9FD1C3A}</a:tableStyleId>
              </a:tblPr>
              <a:tblGrid>
                <a:gridCol w="3480437">
                  <a:extLst>
                    <a:ext uri="{9D8B030D-6E8A-4147-A177-3AD203B41FA5}">
                      <a16:colId xmlns:a16="http://schemas.microsoft.com/office/drawing/2014/main" val="2096031461"/>
                    </a:ext>
                  </a:extLst>
                </a:gridCol>
                <a:gridCol w="5648322">
                  <a:extLst>
                    <a:ext uri="{9D8B030D-6E8A-4147-A177-3AD203B41FA5}">
                      <a16:colId xmlns:a16="http://schemas.microsoft.com/office/drawing/2014/main" val="2155812518"/>
                    </a:ext>
                  </a:extLst>
                </a:gridCol>
              </a:tblGrid>
              <a:tr h="561610">
                <a:tc>
                  <a:txBody>
                    <a:bodyPr/>
                    <a:lstStyle/>
                    <a:p>
                      <a:pPr>
                        <a:spcAft>
                          <a:spcPts val="0"/>
                        </a:spcAft>
                      </a:pPr>
                      <a:r>
                        <a:rPr lang="es-MX" sz="1200">
                          <a:effectLst/>
                        </a:rPr>
                        <a:t>Recursos de información</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Bibliografía General  (básica, complementaria)  por programa y  unidad de aprendizaje</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869267893"/>
                  </a:ext>
                </a:extLst>
              </a:tr>
              <a:tr h="292505">
                <a:tc>
                  <a:txBody>
                    <a:bodyPr/>
                    <a:lstStyle/>
                    <a:p>
                      <a:pPr>
                        <a:spcAft>
                          <a:spcPts val="0"/>
                        </a:spcAft>
                      </a:pPr>
                      <a:r>
                        <a:rPr lang="es-MX" sz="900">
                          <a:effectLst/>
                        </a:rPr>
                        <a:t>(Disponibilidad, pertinencia, suficiencia)</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(cobertura bibliográfica de acuerdo a la matrícula y nivel de certificación)</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2372261326"/>
                  </a:ext>
                </a:extLst>
              </a:tr>
              <a:tr h="292505">
                <a:tc>
                  <a:txBody>
                    <a:bodyPr/>
                    <a:lstStyle/>
                    <a:p>
                      <a:endParaRPr lang="es-MX" sz="1000">
                        <a:effectLst/>
                        <a:latin typeface="Times New Roman" panose="02020603050405020304" pitchFamily="18" charset="0"/>
                      </a:endParaRPr>
                    </a:p>
                  </a:txBody>
                  <a:tcPr marL="44450" marR="44450" marT="0" marB="0" anchor="b"/>
                </a:tc>
                <a:tc>
                  <a:txBody>
                    <a:bodyPr/>
                    <a:lstStyle/>
                    <a:p>
                      <a:pPr>
                        <a:spcAft>
                          <a:spcPts val="0"/>
                        </a:spcAft>
                      </a:pPr>
                      <a:r>
                        <a:rPr lang="es-MX" sz="1200">
                          <a:effectLst/>
                        </a:rPr>
                        <a:t>Inventario de Recursos didácticos </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1359716965"/>
                  </a:ext>
                </a:extLst>
              </a:tr>
              <a:tr h="292505">
                <a:tc>
                  <a:txBody>
                    <a:bodyPr/>
                    <a:lstStyle/>
                    <a:p>
                      <a:endParaRPr lang="es-MX" sz="1000">
                        <a:effectLst/>
                        <a:latin typeface="Times New Roman" panose="02020603050405020304" pitchFamily="18" charset="0"/>
                      </a:endParaRPr>
                    </a:p>
                  </a:txBody>
                  <a:tcPr marL="44450" marR="44450" marT="0" marB="0" anchor="b"/>
                </a:tc>
                <a:tc>
                  <a:txBody>
                    <a:bodyPr/>
                    <a:lstStyle/>
                    <a:p>
                      <a:pPr>
                        <a:spcAft>
                          <a:spcPts val="0"/>
                        </a:spcAft>
                      </a:pPr>
                      <a:r>
                        <a:rPr lang="es-MX" sz="1200">
                          <a:effectLst/>
                        </a:rPr>
                        <a:t>Biblioteca Digital (fuentes de consulta)</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2417093420"/>
                  </a:ext>
                </a:extLst>
              </a:tr>
              <a:tr h="292505">
                <a:tc>
                  <a:txBody>
                    <a:bodyPr/>
                    <a:lstStyle/>
                    <a:p>
                      <a:endParaRPr lang="es-MX" sz="1000">
                        <a:effectLst/>
                        <a:latin typeface="Times New Roman" panose="02020603050405020304" pitchFamily="18" charset="0"/>
                      </a:endParaRPr>
                    </a:p>
                  </a:txBody>
                  <a:tcPr marL="44450" marR="44450" marT="0" marB="0" anchor="b"/>
                </a:tc>
                <a:tc>
                  <a:txBody>
                    <a:bodyPr/>
                    <a:lstStyle/>
                    <a:p>
                      <a:pPr>
                        <a:spcAft>
                          <a:spcPts val="0"/>
                        </a:spcAft>
                      </a:pPr>
                      <a:r>
                        <a:rPr lang="es-MX" sz="1200">
                          <a:effectLst/>
                        </a:rPr>
                        <a:t>Registro de uso de Tecnología para aprendizaje</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4128298740"/>
                  </a:ext>
                </a:extLst>
              </a:tr>
              <a:tr h="292505">
                <a:tc>
                  <a:txBody>
                    <a:bodyPr/>
                    <a:lstStyle/>
                    <a:p>
                      <a:pPr>
                        <a:spcAft>
                          <a:spcPts val="0"/>
                        </a:spcAft>
                      </a:pPr>
                      <a:r>
                        <a:rPr lang="es-MX" sz="1200">
                          <a:effectLst/>
                        </a:rPr>
                        <a:t> Usuarios</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Bitácora de usuarios y movimientos </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1979042546"/>
                  </a:ext>
                </a:extLst>
              </a:tr>
              <a:tr h="292505">
                <a:tc>
                  <a:txBody>
                    <a:bodyPr/>
                    <a:lstStyle/>
                    <a:p>
                      <a:endParaRPr lang="es-MX" sz="1000">
                        <a:effectLst/>
                        <a:latin typeface="Times New Roman" panose="02020603050405020304" pitchFamily="18" charset="0"/>
                      </a:endParaRPr>
                    </a:p>
                  </a:txBody>
                  <a:tcPr marL="44450" marR="44450" marT="0" marB="0" anchor="b"/>
                </a:tc>
                <a:tc>
                  <a:txBody>
                    <a:bodyPr/>
                    <a:lstStyle/>
                    <a:p>
                      <a:pPr>
                        <a:spcAft>
                          <a:spcPts val="0"/>
                        </a:spcAft>
                      </a:pPr>
                      <a:r>
                        <a:rPr lang="es-MX" sz="1200">
                          <a:effectLst/>
                        </a:rPr>
                        <a:t>Reportes estadísticos mensuales y anuales</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4030451182"/>
                  </a:ext>
                </a:extLst>
              </a:tr>
              <a:tr h="292505">
                <a:tc>
                  <a:txBody>
                    <a:bodyPr/>
                    <a:lstStyle/>
                    <a:p>
                      <a:pPr>
                        <a:spcAft>
                          <a:spcPts val="0"/>
                        </a:spcAft>
                      </a:pPr>
                      <a:r>
                        <a:rPr lang="es-MX" sz="1200">
                          <a:effectLst/>
                        </a:rPr>
                        <a:t>Préstamos de acervo internos y externos</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Concentrado Semestral y anual  (de los reportes)</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3719738093"/>
                  </a:ext>
                </a:extLst>
              </a:tr>
              <a:tr h="292505">
                <a:tc>
                  <a:txBody>
                    <a:bodyPr/>
                    <a:lstStyle/>
                    <a:p>
                      <a:pPr>
                        <a:spcAft>
                          <a:spcPts val="0"/>
                        </a:spcAft>
                      </a:pPr>
                      <a:r>
                        <a:rPr lang="es-MX" sz="1200">
                          <a:effectLst/>
                        </a:rPr>
                        <a:t> </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Papeleta de préstamo, o Reporte SIB, o Bitácora</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3024313279"/>
                  </a:ext>
                </a:extLst>
              </a:tr>
              <a:tr h="292505">
                <a:tc>
                  <a:txBody>
                    <a:bodyPr/>
                    <a:lstStyle/>
                    <a:p>
                      <a:pPr>
                        <a:spcAft>
                          <a:spcPts val="0"/>
                        </a:spcAft>
                      </a:pPr>
                      <a:r>
                        <a:rPr lang="es-MX" sz="1200">
                          <a:effectLst/>
                        </a:rPr>
                        <a:t>Difusión y promoción de la biblioteca y recursos</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Actividades</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1485277269"/>
                  </a:ext>
                </a:extLst>
              </a:tr>
              <a:tr h="292505">
                <a:tc>
                  <a:txBody>
                    <a:bodyPr/>
                    <a:lstStyle/>
                    <a:p>
                      <a:pPr>
                        <a:spcAft>
                          <a:spcPts val="0"/>
                        </a:spcAft>
                      </a:pPr>
                      <a:r>
                        <a:rPr lang="es-MX" sz="1200">
                          <a:effectLst/>
                        </a:rPr>
                        <a:t>Evaluación</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a:effectLst/>
                        </a:rPr>
                        <a:t>Encuesta de satisfacción de usuarios y entrevistas a estudiantes</a:t>
                      </a:r>
                      <a:endParaRPr lang="es-MX" sz="120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3801729119"/>
                  </a:ext>
                </a:extLst>
              </a:tr>
              <a:tr h="877517">
                <a:tc>
                  <a:txBody>
                    <a:bodyPr/>
                    <a:lstStyle/>
                    <a:p>
                      <a:pPr>
                        <a:spcAft>
                          <a:spcPts val="0"/>
                        </a:spcAft>
                      </a:pPr>
                      <a:r>
                        <a:rPr lang="es-MX" sz="1200">
                          <a:effectLst/>
                        </a:rPr>
                        <a:t>Formación de  usuarios</a:t>
                      </a:r>
                      <a:endParaRPr lang="es-MX" sz="1200">
                        <a:effectLst/>
                        <a:latin typeface="Times New Roman" panose="02020603050405020304" pitchFamily="18" charset="0"/>
                        <a:ea typeface="Calibri" panose="020F0502020204030204" pitchFamily="34" charset="0"/>
                      </a:endParaRPr>
                    </a:p>
                  </a:txBody>
                  <a:tcPr marL="44450" marR="44450" marT="0" marB="0" anchor="b"/>
                </a:tc>
                <a:tc>
                  <a:txBody>
                    <a:bodyPr/>
                    <a:lstStyle/>
                    <a:p>
                      <a:pPr>
                        <a:spcAft>
                          <a:spcPts val="0"/>
                        </a:spcAft>
                      </a:pPr>
                      <a:r>
                        <a:rPr lang="es-MX" sz="1200" dirty="0">
                          <a:effectLst/>
                        </a:rPr>
                        <a:t>Estrategias para el desarrollo de habilidades relativas a la:  búsqueda, selección de contenidos relevantes, exploración, profundización, análisis y valoración de  contenidos</a:t>
                      </a:r>
                      <a:endParaRPr lang="es-MX" sz="1200" dirty="0">
                        <a:effectLst/>
                        <a:latin typeface="Times New Roman" panose="02020603050405020304" pitchFamily="18" charset="0"/>
                        <a:ea typeface="Calibri" panose="020F0502020204030204" pitchFamily="34" charset="0"/>
                      </a:endParaRPr>
                    </a:p>
                  </a:txBody>
                  <a:tcPr marL="44450" marR="44450" marT="0" marB="0" anchor="b"/>
                </a:tc>
                <a:extLst>
                  <a:ext uri="{0D108BD9-81ED-4DB2-BD59-A6C34878D82A}">
                    <a16:rowId xmlns:a16="http://schemas.microsoft.com/office/drawing/2014/main" val="4096952043"/>
                  </a:ext>
                </a:extLst>
              </a:tr>
            </a:tbl>
          </a:graphicData>
        </a:graphic>
      </p:graphicFrame>
    </p:spTree>
    <p:extLst>
      <p:ext uri="{BB962C8B-B14F-4D97-AF65-F5344CB8AC3E}">
        <p14:creationId xmlns:p14="http://schemas.microsoft.com/office/powerpoint/2010/main" val="3913317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Objetivos</a:t>
            </a:r>
          </a:p>
        </p:txBody>
      </p:sp>
      <p:sp>
        <p:nvSpPr>
          <p:cNvPr id="3" name="Marcador de contenido 2"/>
          <p:cNvSpPr>
            <a:spLocks noGrp="1"/>
          </p:cNvSpPr>
          <p:nvPr>
            <p:ph idx="1"/>
          </p:nvPr>
        </p:nvSpPr>
        <p:spPr/>
        <p:txBody>
          <a:bodyPr/>
          <a:lstStyle/>
          <a:p>
            <a:pPr lvl="0"/>
            <a:r>
              <a:rPr lang="es-MX" dirty="0"/>
              <a:t>Identificar el perfil de los bibliotecarios que integran la Red de Bibliotecas de la Universidad de Guadalajara y las actividades que desempeñan, para establecer un diagnóstico del ejercicio actual de su profesión. </a:t>
            </a:r>
          </a:p>
          <a:p>
            <a:pPr marL="0" lvl="0" indent="0">
              <a:buNone/>
            </a:pPr>
            <a:endParaRPr lang="es-MX" dirty="0"/>
          </a:p>
          <a:p>
            <a:pPr lvl="0"/>
            <a:r>
              <a:rPr lang="es-MX" dirty="0"/>
              <a:t>Definir posibles directrices de desarrollo profesional a partir del planteamiento de los desafíos actuales.</a:t>
            </a:r>
          </a:p>
          <a:p>
            <a:endParaRPr lang="es-MX" dirty="0"/>
          </a:p>
        </p:txBody>
      </p:sp>
    </p:spTree>
    <p:extLst>
      <p:ext uri="{BB962C8B-B14F-4D97-AF65-F5344CB8AC3E}">
        <p14:creationId xmlns:p14="http://schemas.microsoft.com/office/powerpoint/2010/main" val="1010880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Metodología</a:t>
            </a:r>
          </a:p>
        </p:txBody>
      </p:sp>
      <p:sp>
        <p:nvSpPr>
          <p:cNvPr id="3" name="Marcador de contenido 2"/>
          <p:cNvSpPr>
            <a:spLocks noGrp="1"/>
          </p:cNvSpPr>
          <p:nvPr>
            <p:ph idx="1"/>
          </p:nvPr>
        </p:nvSpPr>
        <p:spPr/>
        <p:txBody>
          <a:bodyPr/>
          <a:lstStyle/>
          <a:p>
            <a:r>
              <a:rPr lang="es-MX" dirty="0"/>
              <a:t>Muestra de 25 bibliotecas metropolitanas y regionales, de diversos tamaños y niveles de desarrollo</a:t>
            </a:r>
          </a:p>
          <a:p>
            <a:r>
              <a:rPr lang="es-MX" dirty="0"/>
              <a:t>Entrevista semiestructurada </a:t>
            </a:r>
          </a:p>
        </p:txBody>
      </p:sp>
    </p:spTree>
    <p:extLst>
      <p:ext uri="{BB962C8B-B14F-4D97-AF65-F5344CB8AC3E}">
        <p14:creationId xmlns:p14="http://schemas.microsoft.com/office/powerpoint/2010/main" val="13532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Marco de referencia</a:t>
            </a:r>
          </a:p>
        </p:txBody>
      </p:sp>
      <p:sp>
        <p:nvSpPr>
          <p:cNvPr id="3" name="Marcador de contenido 2"/>
          <p:cNvSpPr>
            <a:spLocks noGrp="1"/>
          </p:cNvSpPr>
          <p:nvPr>
            <p:ph idx="1"/>
          </p:nvPr>
        </p:nvSpPr>
        <p:spPr/>
        <p:txBody>
          <a:bodyPr/>
          <a:lstStyle/>
          <a:p>
            <a:r>
              <a:rPr lang="es-MX" dirty="0"/>
              <a:t>Formación Académica del Bibliotecario</a:t>
            </a:r>
          </a:p>
          <a:p>
            <a:pPr lvl="0"/>
            <a:r>
              <a:rPr lang="es-MX" dirty="0"/>
              <a:t>Grado de dominio y participación de nuevas tecnologías de información y comunicación.</a:t>
            </a:r>
          </a:p>
          <a:p>
            <a:r>
              <a:rPr lang="es-MX" dirty="0"/>
              <a:t>Capacidad para clasificar y valorar información</a:t>
            </a:r>
          </a:p>
          <a:p>
            <a:r>
              <a:rPr lang="es-MX" dirty="0"/>
              <a:t>Grado de dominio de metodología de investigación </a:t>
            </a:r>
          </a:p>
          <a:p>
            <a:pPr lvl="0"/>
            <a:r>
              <a:rPr lang="es-MX" dirty="0"/>
              <a:t>Grado de participación en actividades formativas (foros, debates, etc.)</a:t>
            </a:r>
          </a:p>
          <a:p>
            <a:pPr lvl="0"/>
            <a:r>
              <a:rPr lang="es-MX" dirty="0"/>
              <a:t>Grado de participación en la planeación y diseño de contenidos</a:t>
            </a:r>
          </a:p>
          <a:p>
            <a:pPr lvl="0"/>
            <a:r>
              <a:rPr lang="es-MX" dirty="0"/>
              <a:t>Relación bibliotecario-usuarios</a:t>
            </a:r>
          </a:p>
          <a:p>
            <a:endParaRPr lang="es-MX" dirty="0"/>
          </a:p>
        </p:txBody>
      </p:sp>
    </p:spTree>
    <p:extLst>
      <p:ext uri="{BB962C8B-B14F-4D97-AF65-F5344CB8AC3E}">
        <p14:creationId xmlns:p14="http://schemas.microsoft.com/office/powerpoint/2010/main" val="1986562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4294967295"/>
          </p:nvPr>
        </p:nvSpPr>
        <p:spPr>
          <a:xfrm>
            <a:off x="2133600" y="1846263"/>
            <a:ext cx="9279775" cy="4022725"/>
          </a:xfrm>
        </p:spPr>
        <p:txBody>
          <a:bodyPr>
            <a:normAutofit/>
          </a:bodyPr>
          <a:lstStyle/>
          <a:p>
            <a:r>
              <a:rPr lang="es-MX" sz="2400" dirty="0"/>
              <a:t>Experiencia profesional y actividades que desempeña en el puesto </a:t>
            </a:r>
          </a:p>
          <a:p>
            <a:r>
              <a:rPr lang="es-MX" sz="2400" dirty="0"/>
              <a:t>Capacitación recibida</a:t>
            </a:r>
          </a:p>
          <a:p>
            <a:r>
              <a:rPr lang="es-MX" sz="2400" dirty="0"/>
              <a:t>Actividades de formación de usuarios en el uso de biblioteca y búsqueda de información 	</a:t>
            </a:r>
          </a:p>
          <a:p>
            <a:r>
              <a:rPr lang="es-MX" sz="2400" dirty="0"/>
              <a:t>Desarrollo de habilidades de información. 	</a:t>
            </a:r>
          </a:p>
          <a:p>
            <a:r>
              <a:rPr lang="es-MX" sz="2400" dirty="0"/>
              <a:t> Perspectiva sobre el propósito de una biblioteca/bibliotecario 	</a:t>
            </a:r>
          </a:p>
          <a:p>
            <a:r>
              <a:rPr lang="es-MX" sz="2400" dirty="0"/>
              <a:t>Estrategias y/o programas de desarrollo de habilidades lectoras</a:t>
            </a:r>
            <a:r>
              <a:rPr lang="es-MX" dirty="0"/>
              <a:t>	</a:t>
            </a:r>
          </a:p>
          <a:p>
            <a:pPr marL="0" indent="0">
              <a:buNone/>
            </a:pPr>
            <a:r>
              <a:rPr lang="es-MX" dirty="0"/>
              <a:t>	</a:t>
            </a:r>
          </a:p>
          <a:p>
            <a:pPr marL="0" indent="0">
              <a:buNone/>
            </a:pPr>
            <a:endParaRPr lang="es-MX" dirty="0"/>
          </a:p>
          <a:p>
            <a:endParaRPr lang="es-MX" dirty="0"/>
          </a:p>
        </p:txBody>
      </p:sp>
    </p:spTree>
    <p:extLst>
      <p:ext uri="{BB962C8B-B14F-4D97-AF65-F5344CB8AC3E}">
        <p14:creationId xmlns:p14="http://schemas.microsoft.com/office/powerpoint/2010/main" val="188123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Red de Bibliotecas de la Universidad de Guadalajara</a:t>
            </a:r>
          </a:p>
        </p:txBody>
      </p:sp>
      <p:sp>
        <p:nvSpPr>
          <p:cNvPr id="3" name="Marcador de contenido 2"/>
          <p:cNvSpPr>
            <a:spLocks noGrp="1"/>
          </p:cNvSpPr>
          <p:nvPr>
            <p:ph idx="1"/>
          </p:nvPr>
        </p:nvSpPr>
        <p:spPr/>
        <p:txBody>
          <a:bodyPr/>
          <a:lstStyle/>
          <a:p>
            <a:r>
              <a:rPr lang="es-MX" dirty="0"/>
              <a:t>Total de Bibliotecas					212</a:t>
            </a:r>
          </a:p>
          <a:p>
            <a:r>
              <a:rPr lang="es-MX" dirty="0"/>
              <a:t>Bibliotecas nivel superior					42</a:t>
            </a:r>
          </a:p>
          <a:p>
            <a:r>
              <a:rPr lang="es-MX" dirty="0"/>
              <a:t>Bibliotecas nivel medio superior				164</a:t>
            </a:r>
          </a:p>
          <a:p>
            <a:r>
              <a:rPr lang="es-MX" dirty="0"/>
              <a:t>Bibliotecas públicas					2</a:t>
            </a:r>
          </a:p>
          <a:p>
            <a:r>
              <a:rPr lang="es-MX" dirty="0"/>
              <a:t>Biblioteca Sistema Universidad Virtual			1</a:t>
            </a:r>
          </a:p>
          <a:p>
            <a:r>
              <a:rPr lang="es-MX" dirty="0"/>
              <a:t>Bibliotecas administración general				2</a:t>
            </a:r>
          </a:p>
          <a:p>
            <a:r>
              <a:rPr lang="es-MX" dirty="0"/>
              <a:t>Biblioteca Digital						1</a:t>
            </a:r>
          </a:p>
        </p:txBody>
      </p:sp>
    </p:spTree>
    <p:extLst>
      <p:ext uri="{BB962C8B-B14F-4D97-AF65-F5344CB8AC3E}">
        <p14:creationId xmlns:p14="http://schemas.microsoft.com/office/powerpoint/2010/main" val="1311995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246909"/>
            <a:ext cx="10515600" cy="2194560"/>
          </a:xfrm>
        </p:spPr>
        <p:txBody>
          <a:bodyPr/>
          <a:lstStyle/>
          <a:p>
            <a:pPr algn="ctr"/>
            <a:r>
              <a:rPr lang="es-MX" dirty="0"/>
              <a:t>Hallazgos</a:t>
            </a:r>
          </a:p>
        </p:txBody>
      </p:sp>
    </p:spTree>
    <p:extLst>
      <p:ext uri="{BB962C8B-B14F-4D97-AF65-F5344CB8AC3E}">
        <p14:creationId xmlns:p14="http://schemas.microsoft.com/office/powerpoint/2010/main" val="2909059031"/>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1233</TotalTime>
  <Words>1259</Words>
  <Application>Microsoft Macintosh PowerPoint</Application>
  <PresentationFormat>Panorámica</PresentationFormat>
  <Paragraphs>142</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24</vt:i4>
      </vt:variant>
    </vt:vector>
  </HeadingPairs>
  <TitlesOfParts>
    <vt:vector size="30" baseType="lpstr">
      <vt:lpstr>Calibri</vt:lpstr>
      <vt:lpstr>Calibri Light</vt:lpstr>
      <vt:lpstr>Times New Roman</vt:lpstr>
      <vt:lpstr>Wingdings 2</vt:lpstr>
      <vt:lpstr>HDOfficeLightV0</vt:lpstr>
      <vt:lpstr>Retrospección</vt:lpstr>
      <vt:lpstr>Diagnóstico sobre el perfil de bibliotecarios en el Sistema de Educación Media Superior</vt:lpstr>
      <vt:lpstr>Desafíos actuales de los bibliotecarios</vt:lpstr>
      <vt:lpstr>Indicadores del Padrón de Calidad del Sistema Nacional de Educación Media Superior </vt:lpstr>
      <vt:lpstr>Objetivos</vt:lpstr>
      <vt:lpstr>Metodología</vt:lpstr>
      <vt:lpstr>Marco de referencia</vt:lpstr>
      <vt:lpstr>Presentación de PowerPoint</vt:lpstr>
      <vt:lpstr>Red de Bibliotecas de la Universidad de Guadalajara</vt:lpstr>
      <vt:lpstr>Hallazgos</vt:lpstr>
      <vt:lpstr>Nivel educativo</vt:lpstr>
      <vt:lpstr>Experiencia en el trabajo bibliotecario</vt:lpstr>
      <vt:lpstr>Estatus laboral</vt:lpstr>
      <vt:lpstr>Capacitación</vt:lpstr>
      <vt:lpstr>Uso de herramientas Web 2.0 en las bibliotecas</vt:lpstr>
      <vt:lpstr>Formación de usuarios</vt:lpstr>
      <vt:lpstr>Desarrollo de habilidades informativas</vt:lpstr>
      <vt:lpstr>Relación Bibliotecarios-Profesores</vt:lpstr>
      <vt:lpstr>Relaciones Bibliotecarios-Estudiantes</vt:lpstr>
      <vt:lpstr>Perspectiva sobre el propósito de una biblioteca/bibliotecario </vt:lpstr>
      <vt:lpstr>Conclusiones</vt:lpstr>
      <vt:lpstr>Presentación de PowerPoint</vt:lpstr>
      <vt:lpstr>Recomendaciones</vt:lpstr>
      <vt:lpstr>Presentación de PowerPoint</vt:lpstr>
      <vt:lpstr>¡Gracias por su atención!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Diagnóstico sobre el perfil de bibliotecarios en el Sistema de Educación Media Superior</dc:title>
  <dc:creator>Usuario de Windows</dc:creator>
  <cp:lastModifiedBy>Utrera Ortega Jaszel</cp:lastModifiedBy>
  <cp:revision>74</cp:revision>
  <dcterms:created xsi:type="dcterms:W3CDTF">2019-09-23T18:00:09Z</dcterms:created>
  <dcterms:modified xsi:type="dcterms:W3CDTF">2019-10-10T05:11:14Z</dcterms:modified>
</cp:coreProperties>
</file>