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8" r:id="rId1"/>
  </p:sldMasterIdLst>
  <p:sldIdLst>
    <p:sldId id="256" r:id="rId2"/>
    <p:sldId id="258" r:id="rId3"/>
    <p:sldId id="257" r:id="rId4"/>
    <p:sldId id="259" r:id="rId5"/>
    <p:sldId id="265" r:id="rId6"/>
    <p:sldId id="262" r:id="rId7"/>
    <p:sldId id="263" r:id="rId8"/>
    <p:sldId id="264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40"/>
    <p:restoredTop sz="94631"/>
  </p:normalViewPr>
  <p:slideViewPr>
    <p:cSldViewPr snapToGrid="0" snapToObjects="1">
      <p:cViewPr varScale="1">
        <p:scale>
          <a:sx n="112" d="100"/>
          <a:sy n="112" d="100"/>
        </p:scale>
        <p:origin x="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349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623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612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39887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4312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9160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122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992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880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413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717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441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580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739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897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03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178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
Segundo nivel
Tercer nivel
Cuarto nivel
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2419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33" r:id="rId15"/>
    <p:sldLayoutId id="2147483834" r:id="rId16"/>
    <p:sldLayoutId id="214748383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martha/Library/Containers/com.microsoft.Outlook/Data/Library/Caches/Signatures/signature_200496901" TargetMode="External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file:////Users/martha/Library/Containers/com.microsoft.Outlook/Data/Library/Caches/Signatures/signature_200496901" TargetMode="External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73DB7B-0C2D-BA46-9A2C-CAB1BFA600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4572" y="1891547"/>
            <a:ext cx="8825658" cy="3329581"/>
          </a:xfrm>
        </p:spPr>
        <p:txBody>
          <a:bodyPr>
            <a:noAutofit/>
          </a:bodyPr>
          <a:lstStyle/>
          <a:p>
            <a:r>
              <a:rPr lang="es-MX" sz="4400" i="1" dirty="0"/>
              <a:t>El catálogo en línea, esencial para la alfabetización informacional desde la educación básica</a:t>
            </a:r>
            <a:br>
              <a:rPr lang="es-MX" sz="4400" dirty="0"/>
            </a:br>
            <a:endParaRPr lang="es-MX" sz="4400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E3F059E-D4D9-564D-A05A-E474E929E583}"/>
              </a:ext>
            </a:extLst>
          </p:cNvPr>
          <p:cNvSpPr txBox="1">
            <a:spLocks/>
          </p:cNvSpPr>
          <p:nvPr/>
        </p:nvSpPr>
        <p:spPr>
          <a:xfrm>
            <a:off x="1154955" y="5070765"/>
            <a:ext cx="8825658" cy="15794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es-MX" sz="4400" dirty="0"/>
            </a:br>
            <a:r>
              <a:rPr lang="es-MX" sz="3200" dirty="0"/>
              <a:t>Martha D. Castro</a:t>
            </a:r>
          </a:p>
          <a:p>
            <a:r>
              <a:rPr lang="es-MX" sz="3200" dirty="0"/>
              <a:t>Universidad Veracruzana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C2412682-298A-A040-8BB7-1F6D18F3BD01}"/>
              </a:ext>
            </a:extLst>
          </p:cNvPr>
          <p:cNvSpPr txBox="1">
            <a:spLocks/>
          </p:cNvSpPr>
          <p:nvPr/>
        </p:nvSpPr>
        <p:spPr>
          <a:xfrm>
            <a:off x="1739617" y="-1"/>
            <a:ext cx="9382812" cy="167917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br>
              <a:rPr lang="es-MX" sz="4400" dirty="0"/>
            </a:br>
            <a:endParaRPr lang="es-MX" sz="32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34B47A37-C5CD-994D-AA28-E3B5A2569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" y="-249376"/>
            <a:ext cx="2690648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pic>
        <p:nvPicPr>
          <p:cNvPr id="1025" name="Imagen 2" descr="/Users/martha/Library/Containers/com.microsoft.Outlook/Data/Library/Caches/Signatures/signature_200496901">
            <a:extLst>
              <a:ext uri="{FF2B5EF4-FFF2-40B4-BE49-F238E27FC236}">
                <a16:creationId xmlns:a16="http://schemas.microsoft.com/office/drawing/2014/main" id="{02897016-7AD6-C948-B610-B48FD1FA9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745"/>
            <a:ext cx="12192000" cy="157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4841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8DDA52-9B30-B14A-8EA3-FA8387B9C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533401"/>
            <a:ext cx="9404723" cy="1400530"/>
          </a:xfrm>
        </p:spPr>
        <p:txBody>
          <a:bodyPr/>
          <a:lstStyle/>
          <a:p>
            <a:r>
              <a:rPr lang="es-MX" dirty="0"/>
              <a:t>Misión de la biblioteca escolar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8AF43F-A5F1-EE4C-824E-4756ADC539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078941"/>
          </a:xfrm>
        </p:spPr>
        <p:txBody>
          <a:bodyPr>
            <a:noAutofit/>
          </a:bodyPr>
          <a:lstStyle/>
          <a:p>
            <a:r>
              <a:rPr lang="es-MX" sz="3200" dirty="0"/>
              <a:t>“</a:t>
            </a:r>
            <a:r>
              <a:rPr lang="es-ES" sz="3200" dirty="0"/>
              <a:t>La biblioteca escolar ofrece servicios de aprendizaje, </a:t>
            </a:r>
            <a:r>
              <a:rPr lang="es-ES" sz="3200" b="1" dirty="0">
                <a:solidFill>
                  <a:srgbClr val="FFFF00"/>
                </a:solidFill>
              </a:rPr>
              <a:t>libros y otros recursos</a:t>
            </a:r>
            <a:r>
              <a:rPr lang="es-ES" sz="3200" dirty="0"/>
              <a:t>, a todos los miembros de la comunidad escolar para que desarrollen el pensamiento crítico y </a:t>
            </a:r>
            <a:r>
              <a:rPr lang="es-ES" sz="3200" b="1" dirty="0">
                <a:solidFill>
                  <a:srgbClr val="FFFF00"/>
                </a:solidFill>
              </a:rPr>
              <a:t>utilicen de manera eficaz la información </a:t>
            </a:r>
            <a:r>
              <a:rPr lang="es-ES" sz="3200" dirty="0"/>
              <a:t>en cualquier soporte y formato”. </a:t>
            </a:r>
          </a:p>
          <a:p>
            <a:endParaRPr lang="es-ES" sz="3200" dirty="0"/>
          </a:p>
          <a:p>
            <a:r>
              <a:rPr lang="es-ES" sz="1100" dirty="0"/>
              <a:t>Manifiesto de la IFLA/UNESCO  para la biblioteca escolar. </a:t>
            </a:r>
            <a:endParaRPr lang="es-MX" sz="1100" dirty="0"/>
          </a:p>
        </p:txBody>
      </p:sp>
    </p:spTree>
    <p:extLst>
      <p:ext uri="{BB962C8B-B14F-4D97-AF65-F5344CB8AC3E}">
        <p14:creationId xmlns:p14="http://schemas.microsoft.com/office/powerpoint/2010/main" val="3842332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C30E98-409E-AA4D-9A89-4FA6449B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El catálogo de la biblioteca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EEEDB9-4113-494E-A66B-22C72BB69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853248"/>
            <a:ext cx="10833764" cy="4647140"/>
          </a:xfrm>
        </p:spPr>
        <p:txBody>
          <a:bodyPr>
            <a:normAutofit/>
          </a:bodyPr>
          <a:lstStyle/>
          <a:p>
            <a:r>
              <a:rPr lang="es-MX" sz="3600" dirty="0"/>
              <a:t>Base de datos bibliográfica</a:t>
            </a:r>
          </a:p>
          <a:p>
            <a:pPr lvl="1"/>
            <a:r>
              <a:rPr lang="es-MX" sz="3400" dirty="0"/>
              <a:t>Dirección topográfica del acervo</a:t>
            </a:r>
          </a:p>
          <a:p>
            <a:r>
              <a:rPr lang="es-MX" sz="3600" dirty="0"/>
              <a:t>Recuperación automatizada</a:t>
            </a:r>
          </a:p>
          <a:p>
            <a:r>
              <a:rPr lang="es-MX" sz="3600" dirty="0"/>
              <a:t>Búsqueda y recuperación</a:t>
            </a:r>
          </a:p>
          <a:p>
            <a:r>
              <a:rPr lang="es-MX" sz="3600" dirty="0"/>
              <a:t>Es el índice analítico de los acervos</a:t>
            </a:r>
          </a:p>
          <a:p>
            <a:r>
              <a:rPr lang="es-MX" sz="3600" dirty="0"/>
              <a:t>La biblioteca escolar – laboratorio de prácticas</a:t>
            </a:r>
          </a:p>
          <a:p>
            <a:endParaRPr lang="es-MX" sz="3600" dirty="0"/>
          </a:p>
          <a:p>
            <a:endParaRPr lang="es-MX" sz="3600" dirty="0"/>
          </a:p>
          <a:p>
            <a:endParaRPr lang="es-MX" sz="3600" dirty="0"/>
          </a:p>
          <a:p>
            <a:endParaRPr lang="es-MX" sz="3600" dirty="0"/>
          </a:p>
          <a:p>
            <a:endParaRPr lang="es-MX" sz="36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13226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B08C35-CA3A-A14B-A05D-4D0911526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174" y="380024"/>
            <a:ext cx="9893937" cy="1400530"/>
          </a:xfrm>
        </p:spPr>
        <p:txBody>
          <a:bodyPr/>
          <a:lstStyle/>
          <a:p>
            <a:r>
              <a:rPr lang="es-MX" dirty="0"/>
              <a:t>Alfabetización informacional (ALFIN)</a:t>
            </a:r>
            <a:br>
              <a:rPr lang="es-MX" dirty="0"/>
            </a:b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C12893-B7E8-964A-ADC5-B1FE8B8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573" y="1565401"/>
            <a:ext cx="11840991" cy="479505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3200" dirty="0"/>
              <a:t>Declaración de Praga 2003: Hacia una sociedad experta en el uso de la información </a:t>
            </a:r>
            <a:br>
              <a:rPr lang="es-MX" sz="3200" dirty="0"/>
            </a:br>
            <a:endParaRPr lang="es-MX" sz="3200" dirty="0"/>
          </a:p>
          <a:p>
            <a:r>
              <a:rPr lang="es-MX" sz="3200" dirty="0"/>
              <a:t>Abarca el reconocimiento de las necesidades y problemas con la información, y la capacidad para buscar, localizar, evaluar, organizar y crear, utilizar y comunicar con eficacia la información para afrontar los problemas o cuestiones planteadas.</a:t>
            </a:r>
          </a:p>
          <a:p>
            <a:pPr marL="0" indent="0">
              <a:buNone/>
            </a:pPr>
            <a:endParaRPr lang="es-MX" sz="3200" dirty="0"/>
          </a:p>
          <a:p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4012903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B08C35-CA3A-A14B-A05D-4D0911526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833" y="380024"/>
            <a:ext cx="10334920" cy="1400530"/>
          </a:xfrm>
        </p:spPr>
        <p:txBody>
          <a:bodyPr/>
          <a:lstStyle/>
          <a:p>
            <a:r>
              <a:rPr lang="es-MX" dirty="0"/>
              <a:t>…Alfabetización informacional (ALFIN)</a:t>
            </a:r>
            <a:br>
              <a:rPr lang="es-MX" dirty="0"/>
            </a:br>
            <a:br>
              <a:rPr lang="es-MX" sz="4400" dirty="0"/>
            </a:br>
            <a:r>
              <a:rPr lang="es-MX" dirty="0"/>
              <a:t>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C12893-B7E8-964A-ADC5-B1FE8B8A97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573" y="1498164"/>
            <a:ext cx="11840991" cy="53598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MX" sz="2800" dirty="0"/>
              <a:t>Declaración de Praga 2003: Hacia una sociedad experta en el uso de la información</a:t>
            </a:r>
          </a:p>
          <a:p>
            <a:pPr marL="0" indent="0">
              <a:buNone/>
            </a:pPr>
            <a:r>
              <a:rPr lang="es-MX" sz="2800" dirty="0"/>
              <a:t>ADEMÁS:</a:t>
            </a:r>
          </a:p>
          <a:p>
            <a:r>
              <a:rPr lang="es-MX" sz="2800" dirty="0"/>
              <a:t>Son un prerrequisito para la participación eficaz en la Sociedad de la Información;</a:t>
            </a:r>
          </a:p>
          <a:p>
            <a:r>
              <a:rPr lang="es-MX" sz="2800" dirty="0"/>
              <a:t>Son un derecho humano básico para el aprendizaje a lo largo de toda la vida; </a:t>
            </a:r>
          </a:p>
          <a:p>
            <a:r>
              <a:rPr lang="es-MX" sz="2800" dirty="0"/>
              <a:t>Juegan un papel de liderazgo en la reducción de las desigualdades entre las personas y los países y en la promoción de la tolerancia y la comprensión mutua gracias al uso de la información (U y R). </a:t>
            </a:r>
          </a:p>
          <a:p>
            <a:pPr marL="0" indent="0">
              <a:buNone/>
            </a:pPr>
            <a:endParaRPr lang="es-MX" sz="2800" dirty="0"/>
          </a:p>
          <a:p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3923712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5DA41B-3014-784E-A9E1-2BBA6605A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652388"/>
            <a:ext cx="10273882" cy="1400530"/>
          </a:xfrm>
        </p:spPr>
        <p:txBody>
          <a:bodyPr/>
          <a:lstStyle/>
          <a:p>
            <a:r>
              <a:rPr lang="es-MX" dirty="0"/>
              <a:t>El catálogo automatizado de la biblioteca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8F92AE-2F2C-AD44-9A6B-7AC5359896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094" y="2402541"/>
            <a:ext cx="10434918" cy="4195481"/>
          </a:xfrm>
        </p:spPr>
        <p:txBody>
          <a:bodyPr>
            <a:normAutofit/>
          </a:bodyPr>
          <a:lstStyle/>
          <a:p>
            <a:r>
              <a:rPr lang="es-MX" sz="3200" dirty="0"/>
              <a:t>Software especializado – gestión bibliotecaria</a:t>
            </a:r>
          </a:p>
          <a:p>
            <a:r>
              <a:rPr lang="es-MX" sz="3200" dirty="0"/>
              <a:t>Personal competente para administrar el sistema de automatización</a:t>
            </a:r>
          </a:p>
          <a:p>
            <a:r>
              <a:rPr lang="es-MX" sz="3200" dirty="0"/>
              <a:t>Infraestructura de cómputo</a:t>
            </a:r>
          </a:p>
          <a:p>
            <a:r>
              <a:rPr lang="es-MX" sz="3200" dirty="0"/>
              <a:t>Capacitación </a:t>
            </a:r>
          </a:p>
          <a:p>
            <a:r>
              <a:rPr lang="es-MX" sz="3200" dirty="0"/>
              <a:t>Puesta en práctica </a:t>
            </a:r>
          </a:p>
          <a:p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348107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85EE81-D7F9-0A40-9867-9295EDFD9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664" y="331694"/>
            <a:ext cx="9404723" cy="1400530"/>
          </a:xfrm>
        </p:spPr>
        <p:txBody>
          <a:bodyPr/>
          <a:lstStyle/>
          <a:p>
            <a:r>
              <a:rPr lang="es-MX" dirty="0"/>
              <a:t>Utilización de Koha en Programa de Vinculación en la UV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80A19E-527A-C741-ACEE-1E125FF30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35" y="2052918"/>
            <a:ext cx="11456894" cy="4603376"/>
          </a:xfrm>
        </p:spPr>
        <p:txBody>
          <a:bodyPr>
            <a:normAutofit fontScale="92500"/>
          </a:bodyPr>
          <a:lstStyle/>
          <a:p>
            <a:r>
              <a:rPr lang="es-MX" sz="3600" dirty="0"/>
              <a:t>Grupo de 44 bibliotecas escolares</a:t>
            </a:r>
          </a:p>
          <a:p>
            <a:pPr lvl="1"/>
            <a:r>
              <a:rPr lang="es-MX" sz="3400" dirty="0"/>
              <a:t> Orígenes – 2009</a:t>
            </a:r>
          </a:p>
          <a:p>
            <a:pPr lvl="1"/>
            <a:r>
              <a:rPr lang="es-MX" sz="3400" dirty="0"/>
              <a:t>Hermanado con proyecto comunitario del CRBRCO</a:t>
            </a:r>
          </a:p>
          <a:p>
            <a:pPr lvl="2"/>
            <a:r>
              <a:rPr lang="es-MX" sz="3200" dirty="0"/>
              <a:t>Donativo (libros, libreros, equipo de cómputo y capacitación)</a:t>
            </a:r>
          </a:p>
          <a:p>
            <a:r>
              <a:rPr lang="es-MX" sz="3600" dirty="0"/>
              <a:t>Koha – Sistema integrado de gestión bibliotecaria  (SIGB) – iniciando con la creación del catálogo – red de bibliotecas  </a:t>
            </a:r>
          </a:p>
          <a:p>
            <a:pPr lvl="1"/>
            <a:endParaRPr lang="es-MX" sz="3400" dirty="0"/>
          </a:p>
        </p:txBody>
      </p:sp>
    </p:spTree>
    <p:extLst>
      <p:ext uri="{BB962C8B-B14F-4D97-AF65-F5344CB8AC3E}">
        <p14:creationId xmlns:p14="http://schemas.microsoft.com/office/powerpoint/2010/main" val="1606469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3E6A3-890A-F443-A0A6-DA198E75F6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051" y="357570"/>
            <a:ext cx="10912373" cy="1955324"/>
          </a:xfrm>
        </p:spPr>
        <p:txBody>
          <a:bodyPr/>
          <a:lstStyle/>
          <a:p>
            <a:pPr algn="ctr"/>
            <a:r>
              <a:rPr lang="es-MX" dirty="0"/>
              <a:t>¿En qué sociedad vivimos? </a:t>
            </a:r>
            <a:br>
              <a:rPr lang="es-MX" dirty="0"/>
            </a:br>
            <a:r>
              <a:rPr lang="es-MX" dirty="0"/>
              <a:t>¿En la sociedad de </a:t>
            </a:r>
            <a:r>
              <a:rPr lang="es-MX" sz="3600" dirty="0"/>
              <a:t>la información o del conocimiento?</a:t>
            </a:r>
            <a:br>
              <a:rPr lang="es-MX" sz="3600" dirty="0"/>
            </a:br>
            <a:endParaRPr lang="es-MX" sz="36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1659A5D-5687-AE4D-A97F-3CC477D6E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9674" y="2962837"/>
            <a:ext cx="10791350" cy="3343833"/>
          </a:xfrm>
        </p:spPr>
        <p:txBody>
          <a:bodyPr>
            <a:normAutofit/>
          </a:bodyPr>
          <a:lstStyle/>
          <a:p>
            <a:r>
              <a:rPr lang="es-MX" sz="3200" dirty="0"/>
              <a:t>Investigación documental en educación básica</a:t>
            </a:r>
          </a:p>
          <a:p>
            <a:r>
              <a:rPr lang="es-MX" sz="3200" dirty="0"/>
              <a:t>Mejorar perfil de ingreso a la educación superior</a:t>
            </a:r>
          </a:p>
          <a:p>
            <a:r>
              <a:rPr lang="es-MX" sz="3200" dirty="0"/>
              <a:t>La sociedad del conocimiento – ALFIN </a:t>
            </a:r>
          </a:p>
          <a:p>
            <a:r>
              <a:rPr lang="es-MX" sz="3200" dirty="0"/>
              <a:t>PGD 2030 – Creación de nuevo conocimiento</a:t>
            </a:r>
          </a:p>
          <a:p>
            <a:pPr marL="0" indent="0">
              <a:buNone/>
            </a:pPr>
            <a:endParaRPr lang="es-MX" sz="3200" dirty="0"/>
          </a:p>
          <a:p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633315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E63266-35D4-A14E-9FB6-56AED52A1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077" y="977153"/>
            <a:ext cx="9654335" cy="493955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MX" sz="4400" dirty="0"/>
          </a:p>
          <a:p>
            <a:pPr marL="0" indent="0">
              <a:buNone/>
            </a:pPr>
            <a:r>
              <a:rPr lang="es-MX" sz="5400" dirty="0"/>
              <a:t>Muchas gracias</a:t>
            </a:r>
          </a:p>
          <a:p>
            <a:pPr marL="0" indent="0">
              <a:buNone/>
            </a:pPr>
            <a:r>
              <a:rPr lang="es-MX" sz="4400" dirty="0"/>
              <a:t>			</a:t>
            </a:r>
          </a:p>
          <a:p>
            <a:pPr marL="0" indent="0">
              <a:buNone/>
            </a:pPr>
            <a:r>
              <a:rPr lang="es-MX" sz="4400" dirty="0"/>
              <a:t>			Martha D. Castro</a:t>
            </a:r>
          </a:p>
          <a:p>
            <a:pPr marL="0" indent="0">
              <a:buNone/>
            </a:pPr>
            <a:r>
              <a:rPr lang="es-MX" sz="4400" dirty="0"/>
              <a:t>							macastro@uv.mx</a:t>
            </a:r>
          </a:p>
        </p:txBody>
      </p:sp>
      <p:pic>
        <p:nvPicPr>
          <p:cNvPr id="4" name="Imagen 2" descr="/Users/martha/Library/Containers/com.microsoft.Outlook/Data/Library/Caches/Signatures/signature_200496901">
            <a:extLst>
              <a:ext uri="{FF2B5EF4-FFF2-40B4-BE49-F238E27FC236}">
                <a16:creationId xmlns:a16="http://schemas.microsoft.com/office/drawing/2014/main" id="{97C0742C-7C63-FD4C-84F2-3FEECEA95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745"/>
            <a:ext cx="12192000" cy="1576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40142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{C0864D90-4D21-D64F-8EAE-A6A50714F525}tf10001062</Template>
  <TotalTime>279</TotalTime>
  <Words>333</Words>
  <Application>Microsoft Office PowerPoint</Application>
  <PresentationFormat>Panorámica</PresentationFormat>
  <Paragraphs>50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Ion</vt:lpstr>
      <vt:lpstr>El catálogo en línea, esencial para la alfabetización informacional desde la educación básica </vt:lpstr>
      <vt:lpstr>Misión de la biblioteca escolar</vt:lpstr>
      <vt:lpstr>El catálogo de la biblioteca</vt:lpstr>
      <vt:lpstr>Alfabetización informacional (ALFIN) </vt:lpstr>
      <vt:lpstr>…Alfabetización informacional (ALFIN)   </vt:lpstr>
      <vt:lpstr>El catálogo automatizado de la biblioteca </vt:lpstr>
      <vt:lpstr>Utilización de Koha en Programa de Vinculación en la UV</vt:lpstr>
      <vt:lpstr>¿En qué sociedad vivimos?  ¿En la sociedad de la información o del conocimiento? 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catálogo en línea, esencial para la alfabetización informacional desde la educación básica</dc:title>
  <dc:creator>Castro Montoya Martha Delia</dc:creator>
  <cp:lastModifiedBy>Utrera Ortega Jaszel</cp:lastModifiedBy>
  <cp:revision>20</cp:revision>
  <dcterms:created xsi:type="dcterms:W3CDTF">2019-10-10T04:25:08Z</dcterms:created>
  <dcterms:modified xsi:type="dcterms:W3CDTF">2019-10-10T12:41:10Z</dcterms:modified>
</cp:coreProperties>
</file>