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ka" initials="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9T17:33:00.070" idx="1">
    <p:pos x="2520" y="796"/>
    <p:text>No manuales de buena conducta , ni libros para atravesar situaciones difíciles</p:text>
    <p:extLst>
      <p:ext uri="{C676402C-5697-4E1C-873F-D02D1690AC5C}">
        <p15:threadingInfo xmlns:p15="http://schemas.microsoft.com/office/powerpoint/2012/main" timeZoneBias="300"/>
      </p:ext>
    </p:extLst>
  </p:cm>
  <p:cm authorId="0" dt="2019-10-09T17:34:13.470" idx="2">
    <p:pos x="3805" y="796"/>
    <p:text>Sin intención didáctica y si la tienen , con clara calidad literaria y estética</p:text>
    <p:extLst>
      <p:ext uri="{C676402C-5697-4E1C-873F-D02D1690AC5C}">
        <p15:threadingInfo xmlns:p15="http://schemas.microsoft.com/office/powerpoint/2012/main" timeZoneBias="300"/>
      </p:ext>
    </p:extLst>
  </p:cm>
  <p:cm authorId="0" dt="2019-10-09T17:35:24.169" idx="3">
    <p:pos x="2405" y="1747"/>
    <p:text>Respetuosos de la infancia y de la juventud . Empáticos, donde realmente se reconozcan, no caricaturizados o estereotipados</p:text>
    <p:extLst>
      <p:ext uri="{C676402C-5697-4E1C-873F-D02D1690AC5C}">
        <p15:threadingInfo xmlns:p15="http://schemas.microsoft.com/office/powerpoint/2012/main" timeZoneBias="300"/>
      </p:ext>
    </p:extLst>
  </p:cm>
  <p:cm authorId="0" dt="2019-10-09T17:37:13.279" idx="5">
    <p:pos x="3580" y="3651"/>
    <p:text>- Machismo: niños protagonistas y niñas en roles secundarios. Mujeres limpiando.
-Princesas felices</p:text>
    <p:extLst>
      <p:ext uri="{C676402C-5697-4E1C-873F-D02D1690AC5C}">
        <p15:threadingInfo xmlns:p15="http://schemas.microsoft.com/office/powerpoint/2012/main" timeZoneBias="300"/>
      </p:ext>
    </p:extLst>
  </p:cm>
  <p:cm authorId="0" dt="2019-10-09T22:17:04.612" idx="4">
    <p:pos x="2483" y="2947"/>
    <p:text>Eg. Esta familia que ves
Que permitan la identificación de lectores de distintas condiciones sociales, económicas, geográficas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9T17:40:39.382" idx="7">
    <p:pos x="5584" y="1331"/>
    <p:text>Poesía, informativo...</p:text>
    <p:extLst>
      <p:ext uri="{C676402C-5697-4E1C-873F-D02D1690AC5C}">
        <p15:threadingInfo xmlns:p15="http://schemas.microsoft.com/office/powerpoint/2012/main" timeZoneBias="300"/>
      </p:ext>
    </p:extLst>
  </p:cm>
  <p:cm authorId="0" dt="2019-10-09T22:18:20.966" idx="6">
    <p:pos x="6987" y="1091"/>
    <p:text>No son buenos porque hablen de temas difíciles (moda) sino por su tratamiento sensible, sutil...
No subestimar a la infancia 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99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o del título"/>
          <p:cNvSpPr txBox="1">
            <a:spLocks noGrp="1"/>
          </p:cNvSpPr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9" name="Nivel de texto 1…"/>
          <p:cNvSpPr txBox="1">
            <a:spLocks noGrp="1"/>
          </p:cNvSpPr>
          <p:nvPr>
            <p:ph type="body" idx="1"/>
          </p:nvPr>
        </p:nvSpPr>
        <p:spPr>
          <a:xfrm>
            <a:off x="2193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2416968" y="4473773"/>
            <a:ext cx="7358064" cy="330399"/>
          </a:xfrm>
          <a:prstGeom prst="rect">
            <a:avLst/>
          </a:prstGeom>
        </p:spPr>
        <p:txBody>
          <a:bodyPr lIns="35718" tIns="35718" rIns="35718" bIns="35718">
            <a:spAutoFit/>
          </a:bodyPr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– Juan López</a:t>
            </a:r>
          </a:p>
        </p:txBody>
      </p:sp>
      <p:sp>
        <p:nvSpPr>
          <p:cNvPr id="118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416968" y="3000176"/>
            <a:ext cx="7358064" cy="482601"/>
          </a:xfrm>
          <a:prstGeom prst="rect">
            <a:avLst/>
          </a:prstGeom>
        </p:spPr>
        <p:txBody>
          <a:bodyPr lIns="35718" tIns="35718" rIns="35718" bIns="35718" anchor="ctr">
            <a:spAutoFit/>
          </a:bodyPr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babar.com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imaginaria.com.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bero.mx/Lij-ibero/" TargetMode="External"/><Relationship Id="rId5" Type="http://schemas.openxmlformats.org/officeDocument/2006/relationships/hyperlink" Target="http://www.fhuv.cl" TargetMode="External"/><Relationship Id="rId4" Type="http://schemas.openxmlformats.org/officeDocument/2006/relationships/hyperlink" Target="http://www.cuatrogatos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atarambana.blogspot.mx" TargetMode="External"/><Relationship Id="rId2" Type="http://schemas.openxmlformats.org/officeDocument/2006/relationships/hyperlink" Target="https://linternasybosques.wordpress.co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://romanba1.blogspot.m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odellibro.org.ve" TargetMode="External"/><Relationship Id="rId2" Type="http://schemas.openxmlformats.org/officeDocument/2006/relationships/hyperlink" Target="http://www.fundalectura.or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://www.gretel.cat/es/" TargetMode="External"/><Relationship Id="rId4" Type="http://schemas.openxmlformats.org/officeDocument/2006/relationships/hyperlink" Target="http://www.ibb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89"/>
          <p:cNvSpPr/>
          <p:nvPr/>
        </p:nvSpPr>
        <p:spPr>
          <a:xfrm>
            <a:off x="336884" y="321176"/>
            <a:ext cx="4332307" cy="617955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>
            <a:solidFill>
              <a:srgbClr val="595959">
                <a:alpha val="8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Título 1"/>
          <p:cNvSpPr txBox="1">
            <a:spLocks noGrp="1"/>
          </p:cNvSpPr>
          <p:nvPr>
            <p:ph type="ctrTitle"/>
          </p:nvPr>
        </p:nvSpPr>
        <p:spPr>
          <a:xfrm>
            <a:off x="674236" y="914400"/>
            <a:ext cx="3657601" cy="2887579"/>
          </a:xfrm>
          <a:prstGeom prst="rect">
            <a:avLst/>
          </a:prstGeom>
        </p:spPr>
        <p:txBody>
          <a:bodyPr/>
          <a:lstStyle/>
          <a:p>
            <a:pPr>
              <a:defRPr sz="3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Mesa 1</a:t>
            </a:r>
          </a:p>
          <a:p>
            <a:pPr>
              <a:defRPr sz="3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Algunas ideas para evaluar y seleccionar libros infantiles y juveniles </a:t>
            </a:r>
          </a:p>
        </p:txBody>
      </p:sp>
      <p:sp>
        <p:nvSpPr>
          <p:cNvPr id="130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232196" y="4176683"/>
            <a:ext cx="4541683" cy="2762881"/>
          </a:xfrm>
          <a:prstGeom prst="rect">
            <a:avLst/>
          </a:prstGeom>
        </p:spPr>
        <p:txBody>
          <a:bodyPr/>
          <a:lstStyle/>
          <a:p>
            <a:pPr defTabSz="630936">
              <a:spcBef>
                <a:spcPts val="600"/>
              </a:spcBef>
              <a:defRPr sz="2277" b="1" cap="small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defTabSz="630936">
              <a:spcBef>
                <a:spcPts val="600"/>
              </a:spcBef>
              <a:defRPr sz="2277" b="1" cap="small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Erika Burgos</a:t>
            </a:r>
          </a:p>
          <a:p>
            <a:pPr defTabSz="630936">
              <a:spcBef>
                <a:spcPts val="600"/>
              </a:spcBef>
              <a:defRPr sz="2277" b="1" cap="small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defTabSz="630936">
              <a:spcBef>
                <a:spcPts val="600"/>
              </a:spcBef>
              <a:defRPr sz="2277" b="1" cap="small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defTabSz="630936">
              <a:spcBef>
                <a:spcPts val="600"/>
              </a:spcBef>
              <a:defRPr sz="2277" b="1" cap="small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BIBESCO 2019</a:t>
            </a:r>
          </a:p>
          <a:p>
            <a:pPr defTabSz="630936">
              <a:spcBef>
                <a:spcPts val="600"/>
              </a:spcBef>
              <a:defRPr sz="2277" b="1" cap="small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1" name="Straight Connector 91"/>
          <p:cNvSpPr/>
          <p:nvPr/>
        </p:nvSpPr>
        <p:spPr>
          <a:xfrm>
            <a:off x="1191126" y="3910267"/>
            <a:ext cx="2586791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2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63" y="117471"/>
            <a:ext cx="6009356" cy="4927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45" y="5903660"/>
            <a:ext cx="7465814" cy="956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ublicaciones electrónicas"/>
          <p:cNvSpPr txBox="1">
            <a:spLocks noGrp="1"/>
          </p:cNvSpPr>
          <p:nvPr>
            <p:ph type="title"/>
          </p:nvPr>
        </p:nvSpPr>
        <p:spPr>
          <a:xfrm>
            <a:off x="2269196" y="-125"/>
            <a:ext cx="7804548" cy="1518048"/>
          </a:xfrm>
          <a:prstGeom prst="rect">
            <a:avLst/>
          </a:prstGeom>
        </p:spPr>
        <p:txBody>
          <a:bodyPr/>
          <a:lstStyle>
            <a:lvl1pPr>
              <a:defRPr sz="37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Publicaciones electrónicas </a:t>
            </a:r>
          </a:p>
        </p:txBody>
      </p:sp>
      <p:sp>
        <p:nvSpPr>
          <p:cNvPr id="183" name="Imaginaria: www.imaginaria.com.ar…"/>
          <p:cNvSpPr txBox="1">
            <a:spLocks noGrp="1"/>
          </p:cNvSpPr>
          <p:nvPr>
            <p:ph type="body" idx="1"/>
          </p:nvPr>
        </p:nvSpPr>
        <p:spPr>
          <a:xfrm>
            <a:off x="224307" y="1855839"/>
            <a:ext cx="8271745" cy="4808330"/>
          </a:xfrm>
          <a:prstGeom prst="rect">
            <a:avLst/>
          </a:prstGeom>
        </p:spPr>
        <p:txBody>
          <a:bodyPr/>
          <a:lstStyle/>
          <a:p>
            <a:pPr marL="345722" indent="-345722">
              <a:defRPr sz="2800"/>
            </a:pPr>
            <a:r>
              <a:rPr b="1">
                <a:latin typeface="+mj-lt"/>
                <a:ea typeface="+mj-ea"/>
                <a:cs typeface="+mj-cs"/>
                <a:sym typeface="Helvetica"/>
              </a:rPr>
              <a:t>Imaginaria</a:t>
            </a:r>
            <a:r>
              <a:t>: </a:t>
            </a:r>
            <a:r>
              <a:rPr>
                <a:hlinkClick r:id="rId2"/>
              </a:rPr>
              <a:t>www.imaginaria.com.ar</a:t>
            </a:r>
          </a:p>
          <a:p>
            <a:pPr marL="345722" indent="-345722">
              <a:defRPr sz="2800"/>
            </a:pPr>
            <a:r>
              <a:rPr b="1">
                <a:latin typeface="+mj-lt"/>
                <a:ea typeface="+mj-ea"/>
                <a:cs typeface="+mj-cs"/>
                <a:sym typeface="Helvetica"/>
              </a:rPr>
              <a:t>Revista Babar</a:t>
            </a:r>
            <a:r>
              <a:t>: </a:t>
            </a:r>
            <a:r>
              <a:rPr>
                <a:hlinkClick r:id="rId3"/>
              </a:rPr>
              <a:t>www.revistababar.com</a:t>
            </a:r>
          </a:p>
          <a:p>
            <a:pPr marL="345722" indent="-345722">
              <a:defRPr sz="2800"/>
            </a:pPr>
            <a:r>
              <a:rPr b="1">
                <a:latin typeface="+mj-lt"/>
                <a:ea typeface="+mj-ea"/>
                <a:cs typeface="+mj-cs"/>
                <a:sym typeface="Helvetica"/>
              </a:rPr>
              <a:t>Fundación cuatro gatos</a:t>
            </a:r>
            <a:r>
              <a:t>: </a:t>
            </a:r>
            <a:r>
              <a:rPr>
                <a:hlinkClick r:id="rId4"/>
              </a:rPr>
              <a:t>www.cuatrogatos.org</a:t>
            </a:r>
          </a:p>
          <a:p>
            <a:pPr marL="345722" indent="-345722">
              <a:defRPr sz="2800"/>
            </a:pPr>
            <a:r>
              <a:rPr b="1">
                <a:latin typeface="+mj-lt"/>
                <a:ea typeface="+mj-ea"/>
                <a:cs typeface="+mj-cs"/>
                <a:sym typeface="Helvetica"/>
              </a:rPr>
              <a:t>Fundación Había una vez</a:t>
            </a:r>
            <a:r>
              <a:t>: </a:t>
            </a:r>
            <a:r>
              <a:rPr>
                <a:hlinkClick r:id="rId5"/>
              </a:rPr>
              <a:t>www.fhuv.cl</a:t>
            </a:r>
          </a:p>
          <a:p>
            <a:pPr marL="345722" indent="-345722">
              <a:defRPr sz="2800"/>
            </a:pPr>
            <a:r>
              <a:t>En México: 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LIJ IBERO</a:t>
            </a:r>
            <a:r>
              <a:t>: </a:t>
            </a:r>
            <a:r>
              <a:rPr>
                <a:hlinkClick r:id="rId6"/>
              </a:rPr>
              <a:t>http://ibero.mx/Lij-ibero/</a:t>
            </a:r>
          </a:p>
        </p:txBody>
      </p:sp>
      <p:sp>
        <p:nvSpPr>
          <p:cNvPr id="184" name="Straight Connector 15"/>
          <p:cNvSpPr/>
          <p:nvPr/>
        </p:nvSpPr>
        <p:spPr>
          <a:xfrm>
            <a:off x="3263168" y="1171546"/>
            <a:ext cx="5665664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5" name="06F4D657-BA94-4CA9-A6ED-8CA612233DEA-L0-001.jpeg" descr="06F4D657-BA94-4CA9-A6ED-8CA612233DEA-L0-00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070" y="2141923"/>
            <a:ext cx="3386361" cy="3386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áginas web y blogs"/>
          <p:cNvSpPr txBox="1">
            <a:spLocks noGrp="1"/>
          </p:cNvSpPr>
          <p:nvPr>
            <p:ph type="title"/>
          </p:nvPr>
        </p:nvSpPr>
        <p:spPr>
          <a:xfrm>
            <a:off x="3688760" y="1189535"/>
            <a:ext cx="7804548" cy="1518048"/>
          </a:xfrm>
          <a:prstGeom prst="rect">
            <a:avLst/>
          </a:prstGeom>
        </p:spPr>
        <p:txBody>
          <a:bodyPr/>
          <a:lstStyle>
            <a:lvl1pPr>
              <a:defRPr sz="38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Páginas web y blogs</a:t>
            </a:r>
          </a:p>
        </p:txBody>
      </p:sp>
      <p:sp>
        <p:nvSpPr>
          <p:cNvPr id="188" name="Linternas y bosques: https://linternasybosques.wordpress.com…"/>
          <p:cNvSpPr txBox="1">
            <a:spLocks noGrp="1"/>
          </p:cNvSpPr>
          <p:nvPr>
            <p:ph type="body" idx="1"/>
          </p:nvPr>
        </p:nvSpPr>
        <p:spPr>
          <a:xfrm>
            <a:off x="1004168" y="2915190"/>
            <a:ext cx="9831468" cy="4420196"/>
          </a:xfrm>
          <a:prstGeom prst="rect">
            <a:avLst/>
          </a:prstGeom>
        </p:spPr>
        <p:txBody>
          <a:bodyPr/>
          <a:lstStyle/>
          <a:p>
            <a:pPr marL="358069" indent="-358069">
              <a:defRPr sz="29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Linternas y bosques:</a:t>
            </a:r>
            <a:r>
              <a:t> </a:t>
            </a:r>
            <a:r>
              <a:rPr>
                <a:hlinkClick r:id="rId2"/>
              </a:rPr>
              <a:t>https://linternasybosques.wordpress.com</a:t>
            </a:r>
          </a:p>
          <a:p>
            <a:pPr marL="358069" indent="-358069">
              <a:defRPr sz="29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Anatarambana:</a:t>
            </a:r>
            <a:r>
              <a:t> </a:t>
            </a:r>
            <a:r>
              <a:rPr>
                <a:hlinkClick r:id="rId3"/>
              </a:rPr>
              <a:t>http://anatarambana.blogspot.mx</a:t>
            </a:r>
          </a:p>
          <a:p>
            <a:pPr marL="358069" indent="-358069">
              <a:defRPr sz="29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Donde viven los monstruos</a:t>
            </a:r>
            <a:r>
              <a:t>: </a:t>
            </a:r>
            <a:r>
              <a:rPr>
                <a:hlinkClick r:id="rId4"/>
              </a:rPr>
              <a:t>http://romanba1.blogspot.mx</a:t>
            </a:r>
          </a:p>
        </p:txBody>
      </p:sp>
      <p:pic>
        <p:nvPicPr>
          <p:cNvPr id="189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64" y="330294"/>
            <a:ext cx="2686319" cy="323652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traight Connector 15"/>
          <p:cNvSpPr/>
          <p:nvPr/>
        </p:nvSpPr>
        <p:spPr>
          <a:xfrm>
            <a:off x="5124116" y="2515897"/>
            <a:ext cx="4703830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Y en Instagram...."/>
          <p:cNvSpPr txBox="1">
            <a:spLocks noGrp="1"/>
          </p:cNvSpPr>
          <p:nvPr>
            <p:ph type="title"/>
          </p:nvPr>
        </p:nvSpPr>
        <p:spPr>
          <a:xfrm>
            <a:off x="4508153" y="542544"/>
            <a:ext cx="7804548" cy="1518048"/>
          </a:xfrm>
          <a:prstGeom prst="rect">
            <a:avLst/>
          </a:prstGeom>
        </p:spPr>
        <p:txBody>
          <a:bodyPr/>
          <a:lstStyle>
            <a:lvl1pPr>
              <a:defRPr sz="38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Y en Instagram....</a:t>
            </a:r>
          </a:p>
        </p:txBody>
      </p:sp>
      <p:sp>
        <p:nvSpPr>
          <p:cNvPr id="193" name="@EstoNoVaDeLibros…"/>
          <p:cNvSpPr txBox="1">
            <a:spLocks noGrp="1"/>
          </p:cNvSpPr>
          <p:nvPr>
            <p:ph type="body" sz="half" idx="1"/>
          </p:nvPr>
        </p:nvSpPr>
        <p:spPr>
          <a:xfrm>
            <a:off x="4605187" y="1966419"/>
            <a:ext cx="7200784" cy="442019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100" b="1">
                <a:latin typeface="Cambria"/>
                <a:ea typeface="Cambria"/>
                <a:cs typeface="Cambria"/>
                <a:sym typeface="Cambria"/>
              </a:defRPr>
            </a:pPr>
            <a:r>
              <a:t>@EstoNoVaDeLibros</a:t>
            </a:r>
          </a:p>
          <a:p>
            <a:pPr marL="382763" indent="-382763" algn="ctr">
              <a:defRPr sz="3100" b="1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0" indent="0">
              <a:buSzTx/>
              <a:buNone/>
              <a:defRPr sz="3100" b="1">
                <a:latin typeface="Cambria"/>
                <a:ea typeface="Cambria"/>
                <a:cs typeface="Cambria"/>
                <a:sym typeface="Cambria"/>
              </a:defRPr>
            </a:pPr>
            <a:r>
              <a:t>    Canal especializado en ficción digital infantil y juvenil</a:t>
            </a:r>
          </a:p>
        </p:txBody>
      </p:sp>
      <p:sp>
        <p:nvSpPr>
          <p:cNvPr id="194" name="Straight Connector 15"/>
          <p:cNvSpPr/>
          <p:nvPr/>
        </p:nvSpPr>
        <p:spPr>
          <a:xfrm>
            <a:off x="5767412" y="1897758"/>
            <a:ext cx="4703830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0" y="599583"/>
            <a:ext cx="3748978" cy="5658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¡Gracias!"/>
          <p:cNvSpPr txBox="1"/>
          <p:nvPr/>
        </p:nvSpPr>
        <p:spPr>
          <a:xfrm>
            <a:off x="1277084" y="1987553"/>
            <a:ext cx="3458427" cy="1140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r" defTabSz="410765">
              <a:lnSpc>
                <a:spcPct val="80000"/>
              </a:lnSpc>
              <a:defRPr sz="8400" cap="all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¡Gracias!</a:t>
            </a:r>
          </a:p>
        </p:txBody>
      </p:sp>
      <p:pic>
        <p:nvPicPr>
          <p:cNvPr id="198" name="541F566B-A148-48A8-B486-40E532A9EC0B-L0-001.jpeg" descr="541F566B-A148-48A8-B486-40E532A9EC0B-L0-001.jpeg"/>
          <p:cNvPicPr>
            <a:picLocks noChangeAspect="1"/>
          </p:cNvPicPr>
          <p:nvPr/>
        </p:nvPicPr>
        <p:blipFill>
          <a:blip r:embed="rId2"/>
          <a:srcRect l="17368" t="21636" r="17368"/>
          <a:stretch>
            <a:fillRect/>
          </a:stretch>
        </p:blipFill>
        <p:spPr>
          <a:xfrm>
            <a:off x="906630" y="3243236"/>
            <a:ext cx="4199513" cy="3526429"/>
          </a:xfrm>
          <a:prstGeom prst="rect">
            <a:avLst/>
          </a:prstGeom>
          <a:ln w="3175">
            <a:miter lim="400000"/>
          </a:ln>
        </p:spPr>
      </p:pic>
      <p:sp>
        <p:nvSpPr>
          <p:cNvPr id="199" name="burgospe@gmail.com"/>
          <p:cNvSpPr txBox="1"/>
          <p:nvPr/>
        </p:nvSpPr>
        <p:spPr>
          <a:xfrm>
            <a:off x="6218213" y="3850582"/>
            <a:ext cx="4850839" cy="579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just" defTabSz="457200">
              <a:defRPr sz="3300">
                <a:solidFill>
                  <a:srgbClr val="AF2C21"/>
                </a:solidFill>
                <a:uFill>
                  <a:solidFill>
                    <a:srgbClr val="00206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burgospe@gmail.com</a:t>
            </a:r>
          </a:p>
        </p:txBody>
      </p:sp>
      <p:sp>
        <p:nvSpPr>
          <p:cNvPr id="200" name="...Son unos pocos libros en los que está escrito todo lo que necesitamos saber y de los que se desprenden los demás libros. Los tres libros con los que uno quisiera quedarse después del naufragio.…"/>
          <p:cNvSpPr txBox="1"/>
          <p:nvPr/>
        </p:nvSpPr>
        <p:spPr>
          <a:xfrm>
            <a:off x="737816" y="359532"/>
            <a:ext cx="10975124" cy="227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defRPr sz="2000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2200"/>
              <a:t>...</a:t>
            </a:r>
            <a:r>
              <a:rPr sz="2200">
                <a:latin typeface="Century Schoolbook"/>
                <a:ea typeface="Century Schoolbook"/>
                <a:cs typeface="Century Schoolbook"/>
                <a:sym typeface="Century Schoolbook"/>
              </a:rPr>
              <a:t>Son unos pocos libros en los que está escrito todo lo que necesitamos saber y de los que se desprenden los demás libros. Los tres libros con los que uno quisiera quedarse después del naufragio</a:t>
            </a:r>
            <a:r>
              <a:rPr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</a:p>
          <a:p>
            <a:pPr algn="just" defTabSz="449580">
              <a:defRPr sz="20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r" defTabSz="449580">
              <a:defRPr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>
                <a:latin typeface="Century Schoolbook"/>
                <a:ea typeface="Century Schoolbook"/>
                <a:cs typeface="Century Schoolbook"/>
                <a:sym typeface="Century Schoolbook"/>
              </a:rPr>
              <a:t>Luis Bernardo Peña. </a:t>
            </a:r>
            <a:r>
              <a:rPr i="1">
                <a:latin typeface="Century Schoolbook"/>
                <a:ea typeface="Century Schoolbook"/>
                <a:cs typeface="Century Schoolbook"/>
                <a:sym typeface="Century Schoolbook"/>
              </a:rPr>
              <a:t>Los libros para el naufragio.</a:t>
            </a:r>
          </a:p>
          <a:p>
            <a:pPr defTabSz="449580">
              <a:defRPr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i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2" animBg="1" advAuto="0"/>
      <p:bldP spid="198" grpId="1" animBg="1" advAuto="0"/>
      <p:bldP spid="199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1 Título"/>
          <p:cNvSpPr txBox="1">
            <a:spLocks noGrp="1"/>
          </p:cNvSpPr>
          <p:nvPr>
            <p:ph type="title"/>
          </p:nvPr>
        </p:nvSpPr>
        <p:spPr>
          <a:xfrm>
            <a:off x="4654294" y="4522156"/>
            <a:ext cx="7276761" cy="2283236"/>
          </a:xfrm>
          <a:prstGeom prst="rect">
            <a:avLst/>
          </a:prstGeom>
        </p:spPr>
        <p:txBody>
          <a:bodyPr anchor="t"/>
          <a:lstStyle/>
          <a:p>
            <a:pPr defTabSz="832104">
              <a:defRPr sz="4095" b="1">
                <a:latin typeface="Cambria"/>
                <a:ea typeface="Cambria"/>
                <a:cs typeface="Cambria"/>
                <a:sym typeface="Cambria"/>
              </a:defRPr>
            </a:pPr>
            <a:br/>
            <a:r>
              <a:t>¿Son buenos libros los que hay en los acervos de BE y BA?</a:t>
            </a:r>
            <a:br/>
            <a:endParaRPr/>
          </a:p>
        </p:txBody>
      </p:sp>
      <p:sp>
        <p:nvSpPr>
          <p:cNvPr id="136" name="Freeform: Shape 79"/>
          <p:cNvSpPr/>
          <p:nvPr/>
        </p:nvSpPr>
        <p:spPr>
          <a:xfrm>
            <a:off x="-1" y="2113090"/>
            <a:ext cx="3730754" cy="4735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06" y="0"/>
                </a:moveTo>
                <a:cubicBezTo>
                  <a:pt x="13589" y="0"/>
                  <a:pt x="21600" y="6311"/>
                  <a:pt x="21600" y="14097"/>
                </a:cubicBezTo>
                <a:cubicBezTo>
                  <a:pt x="21600" y="16530"/>
                  <a:pt x="20818" y="18819"/>
                  <a:pt x="19440" y="20816"/>
                </a:cubicBezTo>
                <a:lnTo>
                  <a:pt x="18836" y="21600"/>
                </a:lnTo>
                <a:lnTo>
                  <a:pt x="0" y="21600"/>
                </a:lnTo>
                <a:lnTo>
                  <a:pt x="0" y="307"/>
                </a:lnTo>
                <a:lnTo>
                  <a:pt x="100" y="286"/>
                </a:lnTo>
                <a:cubicBezTo>
                  <a:pt x="1264" y="99"/>
                  <a:pt x="2471" y="0"/>
                  <a:pt x="370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Freeform: Shape 81"/>
          <p:cNvSpPr/>
          <p:nvPr/>
        </p:nvSpPr>
        <p:spPr>
          <a:xfrm>
            <a:off x="1081982" y="-4332"/>
            <a:ext cx="4242816" cy="245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" y="0"/>
                </a:moveTo>
                <a:lnTo>
                  <a:pt x="21454" y="0"/>
                </a:lnTo>
                <a:lnTo>
                  <a:pt x="21544" y="1020"/>
                </a:lnTo>
                <a:cubicBezTo>
                  <a:pt x="21581" y="1647"/>
                  <a:pt x="21600" y="2284"/>
                  <a:pt x="21600" y="2929"/>
                </a:cubicBezTo>
                <a:cubicBezTo>
                  <a:pt x="21600" y="13241"/>
                  <a:pt x="16765" y="21600"/>
                  <a:pt x="10800" y="21600"/>
                </a:cubicBezTo>
                <a:cubicBezTo>
                  <a:pt x="4835" y="21600"/>
                  <a:pt x="0" y="13241"/>
                  <a:pt x="0" y="2929"/>
                </a:cubicBezTo>
                <a:cubicBezTo>
                  <a:pt x="0" y="2284"/>
                  <a:pt x="19" y="1647"/>
                  <a:pt x="56" y="102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8" name="Picture 6" descr="Picture 6"/>
          <p:cNvPicPr>
            <a:picLocks noChangeAspect="1"/>
          </p:cNvPicPr>
          <p:nvPr/>
        </p:nvPicPr>
        <p:blipFill>
          <a:blip r:embed="rId2"/>
          <a:srcRect t="28127" r="1" b="14768"/>
          <a:stretch>
            <a:fillRect/>
          </a:stretch>
        </p:blipFill>
        <p:spPr>
          <a:xfrm>
            <a:off x="1246574" y="9"/>
            <a:ext cx="3913585" cy="228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" y="0"/>
                </a:moveTo>
                <a:lnTo>
                  <a:pt x="55" y="1212"/>
                </a:lnTo>
                <a:cubicBezTo>
                  <a:pt x="18" y="1833"/>
                  <a:pt x="0" y="2468"/>
                  <a:pt x="0" y="3106"/>
                </a:cubicBezTo>
                <a:cubicBezTo>
                  <a:pt x="0" y="13321"/>
                  <a:pt x="4836" y="21600"/>
                  <a:pt x="10801" y="21600"/>
                </a:cubicBezTo>
                <a:cubicBezTo>
                  <a:pt x="16766" y="21600"/>
                  <a:pt x="21600" y="13321"/>
                  <a:pt x="21600" y="3106"/>
                </a:cubicBezTo>
                <a:cubicBezTo>
                  <a:pt x="21600" y="2468"/>
                  <a:pt x="21582" y="1833"/>
                  <a:pt x="21545" y="1212"/>
                </a:cubicBezTo>
                <a:lnTo>
                  <a:pt x="21436" y="0"/>
                </a:lnTo>
                <a:lnTo>
                  <a:pt x="16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9" name="61A7D034-DCE1-45C6-AA77-BA23016EC942-L0-001.jpeg" descr="61A7D034-DCE1-45C6-AA77-BA23016EC942-L0-001.jpeg"/>
          <p:cNvPicPr>
            <a:picLocks noChangeAspect="1"/>
          </p:cNvPicPr>
          <p:nvPr/>
        </p:nvPicPr>
        <p:blipFill>
          <a:blip r:embed="rId3"/>
          <a:srcRect t="122" b="33798"/>
          <a:stretch>
            <a:fillRect/>
          </a:stretch>
        </p:blipFill>
        <p:spPr>
          <a:xfrm>
            <a:off x="19" y="2279205"/>
            <a:ext cx="3564619" cy="456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79" y="0"/>
                </a:moveTo>
                <a:cubicBezTo>
                  <a:pt x="2656" y="0"/>
                  <a:pt x="1461" y="97"/>
                  <a:pt x="308" y="281"/>
                </a:cubicBezTo>
                <a:lnTo>
                  <a:pt x="0" y="343"/>
                </a:lnTo>
                <a:lnTo>
                  <a:pt x="0" y="21600"/>
                </a:lnTo>
                <a:lnTo>
                  <a:pt x="18527" y="21600"/>
                </a:lnTo>
                <a:lnTo>
                  <a:pt x="18572" y="21553"/>
                </a:lnTo>
                <a:cubicBezTo>
                  <a:pt x="20483" y="19347"/>
                  <a:pt x="21600" y="16687"/>
                  <a:pt x="21600" y="13824"/>
                </a:cubicBezTo>
                <a:cubicBezTo>
                  <a:pt x="21600" y="6189"/>
                  <a:pt x="13666" y="0"/>
                  <a:pt x="387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0" name="Oval 83"/>
          <p:cNvSpPr/>
          <p:nvPr/>
        </p:nvSpPr>
        <p:spPr>
          <a:xfrm>
            <a:off x="5347279" y="615907"/>
            <a:ext cx="3182113" cy="3182113"/>
          </a:xfrm>
          <a:prstGeom prst="ellipse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C9A50CAF-5955-436E-B72E-91D4E4E42A77-L0-001.jpeg" descr="C9A50CAF-5955-436E-B72E-91D4E4E42A77-L0-001.jpeg"/>
          <p:cNvPicPr>
            <a:picLocks noChangeAspect="1"/>
          </p:cNvPicPr>
          <p:nvPr/>
        </p:nvPicPr>
        <p:blipFill>
          <a:blip r:embed="rId4"/>
          <a:srcRect t="11322" r="6" b="11327"/>
          <a:stretch>
            <a:fillRect/>
          </a:stretch>
        </p:blipFill>
        <p:spPr>
          <a:xfrm>
            <a:off x="5511870" y="780500"/>
            <a:ext cx="2852739" cy="2852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2" name="Freeform: Shape 85"/>
          <p:cNvSpPr/>
          <p:nvPr/>
        </p:nvSpPr>
        <p:spPr>
          <a:xfrm>
            <a:off x="8752568" y="-4331"/>
            <a:ext cx="3439432" cy="3785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5" y="0"/>
                </a:moveTo>
                <a:lnTo>
                  <a:pt x="21600" y="0"/>
                </a:lnTo>
                <a:lnTo>
                  <a:pt x="21600" y="21102"/>
                </a:lnTo>
                <a:lnTo>
                  <a:pt x="20838" y="21280"/>
                </a:lnTo>
                <a:cubicBezTo>
                  <a:pt x="19709" y="21490"/>
                  <a:pt x="18540" y="21600"/>
                  <a:pt x="17342" y="21600"/>
                </a:cubicBezTo>
                <a:cubicBezTo>
                  <a:pt x="7764" y="21600"/>
                  <a:pt x="0" y="14545"/>
                  <a:pt x="0" y="5842"/>
                </a:cubicBezTo>
                <a:cubicBezTo>
                  <a:pt x="0" y="4210"/>
                  <a:pt x="273" y="2636"/>
                  <a:pt x="780" y="115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5"/>
          <a:srcRect l="8489" r="1059"/>
          <a:stretch>
            <a:fillRect/>
          </a:stretch>
        </p:blipFill>
        <p:spPr>
          <a:xfrm>
            <a:off x="8918760" y="-4332"/>
            <a:ext cx="3273426" cy="361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8" y="0"/>
                </a:moveTo>
                <a:lnTo>
                  <a:pt x="1346" y="81"/>
                </a:lnTo>
                <a:cubicBezTo>
                  <a:pt x="479" y="1934"/>
                  <a:pt x="0" y="3970"/>
                  <a:pt x="0" y="6109"/>
                </a:cubicBezTo>
                <a:cubicBezTo>
                  <a:pt x="0" y="14663"/>
                  <a:pt x="7666" y="21600"/>
                  <a:pt x="17124" y="21600"/>
                </a:cubicBezTo>
                <a:cubicBezTo>
                  <a:pt x="18307" y="21600"/>
                  <a:pt x="19461" y="21491"/>
                  <a:pt x="20576" y="21285"/>
                </a:cubicBezTo>
                <a:lnTo>
                  <a:pt x="21600" y="21046"/>
                </a:lnTo>
                <a:lnTo>
                  <a:pt x="21600" y="0"/>
                </a:lnTo>
                <a:lnTo>
                  <a:pt x="1388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 Título"/>
          <p:cNvSpPr txBox="1">
            <a:spLocks noGrp="1"/>
          </p:cNvSpPr>
          <p:nvPr>
            <p:ph type="title"/>
          </p:nvPr>
        </p:nvSpPr>
        <p:spPr>
          <a:xfrm>
            <a:off x="4738311" y="354351"/>
            <a:ext cx="6517240" cy="1314854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Diferencia entre evaluación y selección </a:t>
            </a:r>
          </a:p>
        </p:txBody>
      </p:sp>
      <p:sp>
        <p:nvSpPr>
          <p:cNvPr id="146" name="6 Marcador de contenido"/>
          <p:cNvSpPr txBox="1">
            <a:spLocks noGrp="1"/>
          </p:cNvSpPr>
          <p:nvPr>
            <p:ph type="body" idx="1"/>
          </p:nvPr>
        </p:nvSpPr>
        <p:spPr>
          <a:xfrm>
            <a:off x="4154314" y="2125797"/>
            <a:ext cx="7685234" cy="4804714"/>
          </a:xfrm>
          <a:prstGeom prst="rect">
            <a:avLst/>
          </a:prstGeom>
        </p:spPr>
        <p:txBody>
          <a:bodyPr/>
          <a:lstStyle/>
          <a:p>
            <a:pPr marL="331469" indent="-331469" algn="just">
              <a:defRPr sz="2900">
                <a:latin typeface="Cambria"/>
                <a:ea typeface="Cambria"/>
                <a:cs typeface="Cambria"/>
                <a:sym typeface="Cambria"/>
              </a:defRPr>
            </a:pPr>
            <a:r>
              <a:t>La </a:t>
            </a:r>
            <a:r>
              <a:rPr b="1"/>
              <a:t>evaluación</a:t>
            </a:r>
            <a:r>
              <a:t> busca hacer una valoración crítica de la oferta editorial para orientar a quienes tienen a cargo el proceso de selección y adquisición de materiales de lectura.</a:t>
            </a:r>
          </a:p>
          <a:p>
            <a:pPr marL="331469" indent="-331469" algn="just">
              <a:defRPr sz="2900">
                <a:latin typeface="Cambria"/>
                <a:ea typeface="Cambria"/>
                <a:cs typeface="Cambria"/>
                <a:sym typeface="Cambria"/>
              </a:defRPr>
            </a:pPr>
            <a:r>
              <a:t>La </a:t>
            </a:r>
            <a:r>
              <a:rPr b="1"/>
              <a:t>selección</a:t>
            </a:r>
            <a:r>
              <a:t> es el acto de preferir entre muchos materiales de lectura, los que se ajustan a las necesidades, intereses y característica de los lectores que deseamos satisfacer en las bibliotecas, instituciones educativas y programas de promoción de lectura.</a:t>
            </a:r>
          </a:p>
          <a:p>
            <a:pPr marL="0" indent="0" algn="r">
              <a:buSzTx/>
              <a:buFontTx/>
              <a:buNone/>
              <a:defRPr sz="2900">
                <a:latin typeface="Cambria"/>
                <a:ea typeface="Cambria"/>
                <a:cs typeface="Cambria"/>
                <a:sym typeface="Cambria"/>
              </a:defRPr>
            </a:pPr>
            <a:r>
              <a:rPr sz="2300"/>
              <a:t>Lina María Pulgarín (2014)</a:t>
            </a:r>
          </a:p>
        </p:txBody>
      </p:sp>
      <p:sp>
        <p:nvSpPr>
          <p:cNvPr id="147" name="Rectangle 11"/>
          <p:cNvSpPr/>
          <p:nvPr/>
        </p:nvSpPr>
        <p:spPr>
          <a:xfrm>
            <a:off x="-2961319" y="-1859"/>
            <a:ext cx="2541124" cy="6334592"/>
          </a:xfrm>
          <a:prstGeom prst="rect">
            <a:avLst/>
          </a:prstGeom>
          <a:solidFill>
            <a:srgbClr val="5F433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7E6E6"/>
                </a:solidFill>
              </a:defRPr>
            </a:pPr>
            <a:endParaRPr/>
          </a:p>
        </p:txBody>
      </p:sp>
      <p:sp>
        <p:nvSpPr>
          <p:cNvPr id="148" name="Rounded Rectangle 13"/>
          <p:cNvSpPr/>
          <p:nvPr/>
        </p:nvSpPr>
        <p:spPr>
          <a:xfrm>
            <a:off x="648654" y="986164"/>
            <a:ext cx="3373937" cy="4358547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traight Connector 15"/>
          <p:cNvSpPr/>
          <p:nvPr/>
        </p:nvSpPr>
        <p:spPr>
          <a:xfrm>
            <a:off x="4887782" y="1818436"/>
            <a:ext cx="6571740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0" name="Imagen 4" descr="Imagen 4"/>
          <p:cNvPicPr>
            <a:picLocks noChangeAspect="1"/>
          </p:cNvPicPr>
          <p:nvPr/>
        </p:nvPicPr>
        <p:blipFill>
          <a:blip r:embed="rId2"/>
          <a:srcRect l="2613" r="1182"/>
          <a:stretch>
            <a:fillRect/>
          </a:stretch>
        </p:blipFill>
        <p:spPr>
          <a:xfrm>
            <a:off x="369234" y="2245388"/>
            <a:ext cx="3455930" cy="352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Una pregunta clave"/>
          <p:cNvSpPr txBox="1">
            <a:spLocks noGrp="1"/>
          </p:cNvSpPr>
          <p:nvPr>
            <p:ph type="title"/>
          </p:nvPr>
        </p:nvSpPr>
        <p:spPr>
          <a:xfrm>
            <a:off x="3358127" y="140136"/>
            <a:ext cx="7804548" cy="1518048"/>
          </a:xfrm>
          <a:prstGeom prst="rect">
            <a:avLst/>
          </a:prstGeom>
        </p:spPr>
        <p:txBody>
          <a:bodyPr/>
          <a:lstStyle>
            <a:lvl1pPr>
              <a:defRPr sz="38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Una pregunta clave </a:t>
            </a:r>
          </a:p>
        </p:txBody>
      </p:sp>
      <p:sp>
        <p:nvSpPr>
          <p:cNvPr id="153" name="¿Qué concepto de infancia o juventud hay detrás de una obra?"/>
          <p:cNvSpPr txBox="1">
            <a:spLocks noGrp="1"/>
          </p:cNvSpPr>
          <p:nvPr>
            <p:ph type="body" sz="half" idx="1"/>
          </p:nvPr>
        </p:nvSpPr>
        <p:spPr>
          <a:xfrm>
            <a:off x="3670791" y="1412969"/>
            <a:ext cx="8099241" cy="284609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¿Qué concepto de infancia o juventud hay detrás de una obra?</a:t>
            </a:r>
          </a:p>
        </p:txBody>
      </p:sp>
      <p:sp>
        <p:nvSpPr>
          <p:cNvPr id="154" name="Straight Connector 15"/>
          <p:cNvSpPr/>
          <p:nvPr/>
        </p:nvSpPr>
        <p:spPr>
          <a:xfrm>
            <a:off x="4908487" y="1408997"/>
            <a:ext cx="4703829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“Se producen así muchos libros direccionados, carentes de toda ambigüedad, que reclaman una única interpretación y esquivan toda la complejidad de sentido.…"/>
          <p:cNvSpPr txBox="1"/>
          <p:nvPr/>
        </p:nvSpPr>
        <p:spPr>
          <a:xfrm>
            <a:off x="655157" y="4209836"/>
            <a:ext cx="10881685" cy="205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410765"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“Se producen así muchos libros direccionados, carentes de toda ambigüedad, que reclaman una única interpretación y esquivan toda la complejidad de sentido.</a:t>
            </a:r>
          </a:p>
          <a:p>
            <a:pPr algn="just" defTabSz="410765"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Un llamado a que el lector no se pregunte nada, cuando la literatura es básicamente una interrogación sobre el mundo” </a:t>
            </a:r>
          </a:p>
        </p:txBody>
      </p:sp>
      <p:sp>
        <p:nvSpPr>
          <p:cNvPr id="156" name="– María Teresa Andruetto"/>
          <p:cNvSpPr txBox="1"/>
          <p:nvPr/>
        </p:nvSpPr>
        <p:spPr>
          <a:xfrm>
            <a:off x="8176553" y="6088627"/>
            <a:ext cx="329796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defTabSz="410765"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– María Teresa Andruetto </a:t>
            </a:r>
          </a:p>
        </p:txBody>
      </p:sp>
      <p:pic>
        <p:nvPicPr>
          <p:cNvPr id="157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4" y="261761"/>
            <a:ext cx="2843869" cy="3856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bros con calidad literaria y estética…"/>
          <p:cNvSpPr txBox="1"/>
          <p:nvPr/>
        </p:nvSpPr>
        <p:spPr>
          <a:xfrm>
            <a:off x="651726" y="1853873"/>
            <a:ext cx="10313535" cy="440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10815" indent="-310815" algn="just" defTabSz="410765">
              <a:spcBef>
                <a:spcPts val="2900"/>
              </a:spcBef>
              <a:buSzPct val="100000"/>
              <a:buChar char="•"/>
              <a:defRPr sz="3100">
                <a:latin typeface="Cambria"/>
                <a:ea typeface="Cambria"/>
                <a:cs typeface="Cambria"/>
                <a:sym typeface="Cambria"/>
              </a:defRPr>
            </a:pPr>
            <a:r>
              <a:t>Libros con calidad literaria y estética</a:t>
            </a:r>
          </a:p>
          <a:p>
            <a:pPr marL="310815" indent="-310815" algn="just" defTabSz="410765">
              <a:spcBef>
                <a:spcPts val="2900"/>
              </a:spcBef>
              <a:buSzPct val="100000"/>
              <a:buChar char="•"/>
              <a:defRPr sz="3100">
                <a:latin typeface="Cambria"/>
                <a:ea typeface="Cambria"/>
                <a:cs typeface="Cambria"/>
                <a:sym typeface="Cambria"/>
              </a:defRPr>
            </a:pPr>
            <a:r>
              <a:t>Que despierten interés en los lectores</a:t>
            </a:r>
          </a:p>
          <a:p>
            <a:pPr marL="310815" indent="-310815" algn="just" defTabSz="410765">
              <a:spcBef>
                <a:spcPts val="2900"/>
              </a:spcBef>
              <a:buSzPct val="100000"/>
              <a:buChar char="•"/>
              <a:defRPr sz="3100">
                <a:latin typeface="Cambria"/>
                <a:ea typeface="Cambria"/>
                <a:cs typeface="Cambria"/>
                <a:sym typeface="Cambria"/>
              </a:defRPr>
            </a:pPr>
            <a:r>
              <a:t>Que hablen de sus temas favoritos: humor, juegos de palabras, monstruos, etc.</a:t>
            </a:r>
          </a:p>
          <a:p>
            <a:pPr marL="310815" indent="-310815" algn="just" defTabSz="410765">
              <a:spcBef>
                <a:spcPts val="2900"/>
              </a:spcBef>
              <a:buSzPct val="100000"/>
              <a:buChar char="•"/>
              <a:defRPr sz="3100">
                <a:latin typeface="Cambria"/>
                <a:ea typeface="Cambria"/>
                <a:cs typeface="Cambria"/>
                <a:sym typeface="Cambria"/>
              </a:defRPr>
            </a:pPr>
            <a:r>
              <a:t>Que ofrezcan un lenguaje rico (no empobrecido, no infantilizado) y a la vez accesible para los niños a los que va dirigido </a:t>
            </a:r>
          </a:p>
        </p:txBody>
      </p:sp>
      <p:sp>
        <p:nvSpPr>
          <p:cNvPr id="160" name="Straight Connector 15"/>
          <p:cNvSpPr/>
          <p:nvPr/>
        </p:nvSpPr>
        <p:spPr>
          <a:xfrm>
            <a:off x="3081307" y="1519224"/>
            <a:ext cx="6430170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Criterios más consensuados..."/>
          <p:cNvSpPr txBox="1"/>
          <p:nvPr/>
        </p:nvSpPr>
        <p:spPr>
          <a:xfrm>
            <a:off x="3207924" y="712966"/>
            <a:ext cx="6176936" cy="62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defTabSz="410765">
              <a:defRPr sz="38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Criterios más consensuados...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riterios para evaluar y seleccionar"/>
          <p:cNvSpPr txBox="1">
            <a:spLocks noGrp="1"/>
          </p:cNvSpPr>
          <p:nvPr>
            <p:ph type="title"/>
          </p:nvPr>
        </p:nvSpPr>
        <p:spPr>
          <a:xfrm>
            <a:off x="2193726" y="-355897"/>
            <a:ext cx="7804548" cy="1518048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Criterios para evaluar y seleccionar</a:t>
            </a:r>
          </a:p>
        </p:txBody>
      </p:sp>
      <p:sp>
        <p:nvSpPr>
          <p:cNvPr id="164" name="Libros que no estén al servicio de ninguna ideología, doctrina moralizante o didactismo…"/>
          <p:cNvSpPr txBox="1">
            <a:spLocks noGrp="1"/>
          </p:cNvSpPr>
          <p:nvPr>
            <p:ph type="body" idx="1"/>
          </p:nvPr>
        </p:nvSpPr>
        <p:spPr>
          <a:xfrm>
            <a:off x="224305" y="1062898"/>
            <a:ext cx="7488292" cy="6887784"/>
          </a:xfrm>
          <a:prstGeom prst="rect">
            <a:avLst/>
          </a:prstGeom>
        </p:spPr>
        <p:txBody>
          <a:bodyPr/>
          <a:lstStyle/>
          <a:p>
            <a:pPr marL="273517" indent="-273517" algn="just" defTabSz="361473">
              <a:spcBef>
                <a:spcPts val="2500"/>
              </a:spcBef>
              <a:buSzPct val="100000"/>
              <a:defRPr sz="2728">
                <a:latin typeface="Cambria"/>
                <a:ea typeface="Cambria"/>
                <a:cs typeface="Cambria"/>
                <a:sym typeface="Cambria"/>
              </a:defRPr>
            </a:pPr>
            <a:r>
              <a:t>Libros que no estén al servicio de ninguna ideología, doctrina </a:t>
            </a:r>
            <a:r>
              <a:rPr b="1"/>
              <a:t>moralizante</a:t>
            </a:r>
            <a:r>
              <a:t> o </a:t>
            </a:r>
            <a:r>
              <a:rPr b="1"/>
              <a:t>didactismo</a:t>
            </a:r>
            <a:r>
              <a:t> </a:t>
            </a:r>
          </a:p>
          <a:p>
            <a:pPr marL="273517" indent="-273517" algn="just" defTabSz="361473">
              <a:spcBef>
                <a:spcPts val="2500"/>
              </a:spcBef>
              <a:buSzPct val="100000"/>
              <a:defRPr sz="2728">
                <a:latin typeface="Cambria"/>
                <a:ea typeface="Cambria"/>
                <a:cs typeface="Cambria"/>
                <a:sym typeface="Cambria"/>
              </a:defRPr>
            </a:pPr>
            <a:r>
              <a:t>Libros que le hablen a los niños y jóvenes, no que hablen de los niños y jóvenes. Acordes a sus intereses y visión de mundo. </a:t>
            </a:r>
          </a:p>
          <a:p>
            <a:pPr marL="273517" indent="-273517" algn="just" defTabSz="361473">
              <a:spcBef>
                <a:spcPts val="2500"/>
              </a:spcBef>
              <a:buSzPct val="100000"/>
              <a:defRPr sz="2728">
                <a:latin typeface="Cambria"/>
                <a:ea typeface="Cambria"/>
                <a:cs typeface="Cambria"/>
                <a:sym typeface="Cambria"/>
              </a:defRPr>
            </a:pPr>
            <a:r>
              <a:t>Libros con temas diversos, que ofrezcan visión enriquecida y pertinente, lejos de los temas trillados y más allá del </a:t>
            </a:r>
            <a:r>
              <a:rPr i="1"/>
              <a:t>status quo </a:t>
            </a:r>
            <a:r>
              <a:t>(perspectiva intercultural, roles de género, etc)</a:t>
            </a:r>
            <a:r>
              <a:rPr i="1"/>
              <a:t> </a:t>
            </a:r>
          </a:p>
          <a:p>
            <a:pPr marL="273517" indent="-273517" algn="just" defTabSz="361473">
              <a:spcBef>
                <a:spcPts val="2500"/>
              </a:spcBef>
              <a:buSzPct val="100000"/>
              <a:defRPr sz="2728">
                <a:latin typeface="Cambria"/>
                <a:ea typeface="Cambria"/>
                <a:cs typeface="Cambria"/>
                <a:sym typeface="Cambria"/>
              </a:defRPr>
            </a:pPr>
            <a:r>
              <a:t>Libros que no promuevan </a:t>
            </a:r>
            <a:r>
              <a:rPr b="1"/>
              <a:t>estereotipos</a:t>
            </a:r>
            <a:r>
              <a:t> o perspectivas inadecuadas en sus personajes</a:t>
            </a:r>
          </a:p>
          <a:p>
            <a:pPr marL="273517" indent="-273517" algn="just" defTabSz="361473">
              <a:spcBef>
                <a:spcPts val="2500"/>
              </a:spcBef>
              <a:buSzPct val="100000"/>
              <a:defRPr sz="2728"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pic>
        <p:nvPicPr>
          <p:cNvPr id="165" name="Marcador de contenido 7" descr="Marcador de contenido 7"/>
          <p:cNvPicPr>
            <a:picLocks noChangeAspect="1"/>
          </p:cNvPicPr>
          <p:nvPr/>
        </p:nvPicPr>
        <p:blipFill>
          <a:blip r:embed="rId2"/>
          <a:srcRect l="4526" r="4394"/>
          <a:stretch>
            <a:fillRect/>
          </a:stretch>
        </p:blipFill>
        <p:spPr>
          <a:xfrm>
            <a:off x="8061693" y="2549908"/>
            <a:ext cx="3996142" cy="232537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traight Connector 15"/>
          <p:cNvSpPr/>
          <p:nvPr/>
        </p:nvSpPr>
        <p:spPr>
          <a:xfrm>
            <a:off x="2688357" y="711536"/>
            <a:ext cx="6571740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riterios para evaluar y seleccionar"/>
          <p:cNvSpPr txBox="1">
            <a:spLocks noGrp="1"/>
          </p:cNvSpPr>
          <p:nvPr>
            <p:ph type="title"/>
          </p:nvPr>
        </p:nvSpPr>
        <p:spPr>
          <a:xfrm>
            <a:off x="2156005" y="-204948"/>
            <a:ext cx="7804547" cy="151804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Criterios para evaluar y seleccionar</a:t>
            </a:r>
          </a:p>
        </p:txBody>
      </p:sp>
      <p:sp>
        <p:nvSpPr>
          <p:cNvPr id="169" name="Honestos, que hablen también de temas complejos, que muestren las contradicciones humanas y situaciones difíciles…"/>
          <p:cNvSpPr txBox="1">
            <a:spLocks noGrp="1"/>
          </p:cNvSpPr>
          <p:nvPr>
            <p:ph type="body" idx="1"/>
          </p:nvPr>
        </p:nvSpPr>
        <p:spPr>
          <a:xfrm>
            <a:off x="3415684" y="439154"/>
            <a:ext cx="8505261" cy="6870962"/>
          </a:xfrm>
          <a:prstGeom prst="rect">
            <a:avLst/>
          </a:prstGeom>
        </p:spPr>
        <p:txBody>
          <a:bodyPr/>
          <a:lstStyle/>
          <a:p>
            <a:pPr marL="260684" indent="-260684" algn="just">
              <a:buSzPct val="100000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t>Honestos, que hablen también de </a:t>
            </a:r>
            <a:r>
              <a:rPr b="1"/>
              <a:t>temas complejos</a:t>
            </a:r>
            <a:r>
              <a:t>, que muestren las contradicciones humanas y situaciones difíciles</a:t>
            </a:r>
          </a:p>
          <a:p>
            <a:pPr marL="260684" indent="-260684" algn="just">
              <a:buSzPct val="100000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t>Libros de </a:t>
            </a:r>
            <a:r>
              <a:rPr b="1"/>
              <a:t>diversos</a:t>
            </a:r>
            <a:r>
              <a:t> géneros (no solo álbum)</a:t>
            </a:r>
          </a:p>
          <a:p>
            <a:pPr marL="260684" indent="-260684" algn="just">
              <a:buSzPct val="100000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t>Para los informativos observar además: veracidad y actualización de la información, lenguaje claro y accesible, imágenes interesantes, no intenta decirlo todo e invita a investigar más </a:t>
            </a:r>
          </a:p>
          <a:p>
            <a:pPr marL="260684" indent="-260684" algn="just">
              <a:buSzPct val="100000"/>
              <a:defRPr sz="2600" b="1">
                <a:latin typeface="Cambria"/>
                <a:ea typeface="Cambria"/>
                <a:cs typeface="Cambria"/>
                <a:sym typeface="Cambria"/>
              </a:defRPr>
            </a:pPr>
            <a:r>
              <a:t>Importante evaluar y seleccionar libros de manera individual, no sellos ni autore</a:t>
            </a:r>
          </a:p>
        </p:txBody>
      </p:sp>
      <p:pic>
        <p:nvPicPr>
          <p:cNvPr id="170" name="Marcador de contenido 4" descr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" y="1818692"/>
            <a:ext cx="3228687" cy="322061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traight Connector 15"/>
          <p:cNvSpPr/>
          <p:nvPr/>
        </p:nvSpPr>
        <p:spPr>
          <a:xfrm>
            <a:off x="2810130" y="898415"/>
            <a:ext cx="6571740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omendaciones para evaluar y seleccionar libros"/>
          <p:cNvSpPr txBox="1">
            <a:spLocks noGrp="1"/>
          </p:cNvSpPr>
          <p:nvPr>
            <p:ph type="title"/>
          </p:nvPr>
        </p:nvSpPr>
        <p:spPr>
          <a:xfrm>
            <a:off x="2280015" y="-259050"/>
            <a:ext cx="7804547" cy="151804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Recomendaciones para evaluar y seleccionar libros</a:t>
            </a:r>
          </a:p>
        </p:txBody>
      </p:sp>
      <p:sp>
        <p:nvSpPr>
          <p:cNvPr id="174" name="Leer y revisar directamente los libros…"/>
          <p:cNvSpPr txBox="1">
            <a:spLocks noGrp="1"/>
          </p:cNvSpPr>
          <p:nvPr>
            <p:ph type="body" idx="1"/>
          </p:nvPr>
        </p:nvSpPr>
        <p:spPr>
          <a:xfrm>
            <a:off x="614093" y="1059501"/>
            <a:ext cx="10963814" cy="5791540"/>
          </a:xfrm>
          <a:prstGeom prst="rect">
            <a:avLst/>
          </a:prstGeom>
        </p:spPr>
        <p:txBody>
          <a:bodyPr/>
          <a:lstStyle/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Leer y revisar directamente los libros </a:t>
            </a:r>
          </a:p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Conocer a los niños, su mundo, su entorno, sus necesidades</a:t>
            </a:r>
          </a:p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Visitar librerías, ferias de libro, familiarizarse con las editoriales</a:t>
            </a:r>
          </a:p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Conocer a fondo los sellos y las colecciones de las cuales se selecciona</a:t>
            </a:r>
          </a:p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Contactar personas o instituciones que trabajan con literatura infantil</a:t>
            </a:r>
          </a:p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Nutrirse de lo que otros recomiendan, consultar las publicaciones especializadas en LIJ</a:t>
            </a:r>
          </a:p>
          <a:p>
            <a:pPr marL="251760" indent="-251760" defTabSz="332720">
              <a:spcBef>
                <a:spcPts val="2300"/>
              </a:spcBef>
              <a:buSzPct val="100000"/>
              <a:defRPr sz="2511">
                <a:latin typeface="Cambria"/>
                <a:ea typeface="Cambria"/>
                <a:cs typeface="Cambria"/>
                <a:sym typeface="Cambria"/>
              </a:defRPr>
            </a:pPr>
            <a:r>
              <a:t>Trabajar en equipo, hablar acerca de los libros y compartir lecturas con otras personas. </a:t>
            </a:r>
          </a:p>
          <a:p>
            <a:pPr marL="0" indent="0" algn="r" defTabSz="332720">
              <a:spcBef>
                <a:spcPts val="2300"/>
              </a:spcBef>
              <a:buSzTx/>
              <a:buNone/>
              <a:defRPr sz="2187">
                <a:latin typeface="Cambria"/>
                <a:ea typeface="Cambria"/>
                <a:cs typeface="Cambria"/>
                <a:sym typeface="Cambria"/>
              </a:defRPr>
            </a:pPr>
            <a:r>
              <a:t>Adaptado de: Gloria María Rodríguez (2014)</a:t>
            </a:r>
          </a:p>
        </p:txBody>
      </p:sp>
      <p:sp>
        <p:nvSpPr>
          <p:cNvPr id="175" name="Straight Connector 15"/>
          <p:cNvSpPr/>
          <p:nvPr/>
        </p:nvSpPr>
        <p:spPr>
          <a:xfrm>
            <a:off x="2270622" y="869664"/>
            <a:ext cx="7823333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Instituciones especializadas en LIJ y evaluación de libros"/>
          <p:cNvSpPr txBox="1">
            <a:spLocks noGrp="1"/>
          </p:cNvSpPr>
          <p:nvPr>
            <p:ph type="title"/>
          </p:nvPr>
        </p:nvSpPr>
        <p:spPr>
          <a:xfrm>
            <a:off x="1683402" y="312539"/>
            <a:ext cx="8825196" cy="1518047"/>
          </a:xfrm>
          <a:prstGeom prst="rect">
            <a:avLst/>
          </a:prstGeom>
        </p:spPr>
        <p:txBody>
          <a:bodyPr/>
          <a:lstStyle>
            <a:lvl1pPr>
              <a:defRPr sz="33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Instituciones especializadas en LIJ y evaluación de libros </a:t>
            </a:r>
          </a:p>
        </p:txBody>
      </p:sp>
      <p:sp>
        <p:nvSpPr>
          <p:cNvPr id="178" name="Fundalectura: www.fundalectura.org…"/>
          <p:cNvSpPr txBox="1">
            <a:spLocks noGrp="1"/>
          </p:cNvSpPr>
          <p:nvPr>
            <p:ph type="body" idx="1"/>
          </p:nvPr>
        </p:nvSpPr>
        <p:spPr>
          <a:xfrm>
            <a:off x="899947" y="1065970"/>
            <a:ext cx="9278018" cy="5189277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Fundalectura</a:t>
            </a:r>
            <a:r>
              <a:t>: </a:t>
            </a:r>
            <a:r>
              <a:rPr>
                <a:hlinkClick r:id="rId2"/>
              </a:rPr>
              <a:t>www.fundalectura.org</a:t>
            </a:r>
          </a:p>
          <a:p>
            <a:pPr marL="280736" indent="-280736">
              <a:buSzPct val="100000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Banco del libro de Venezuela</a:t>
            </a:r>
            <a:r>
              <a:t>: </a:t>
            </a:r>
            <a:r>
              <a:rPr>
                <a:hlinkClick r:id="rId3"/>
              </a:rPr>
              <a:t>www.bancodellibro.org.ve</a:t>
            </a:r>
          </a:p>
          <a:p>
            <a:pPr marL="280736" indent="-280736">
              <a:buSzPct val="100000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IBBY</a:t>
            </a:r>
            <a:r>
              <a:t>: </a:t>
            </a:r>
            <a:r>
              <a:rPr>
                <a:hlinkClick r:id="rId4"/>
              </a:rPr>
              <a:t>www.ibby.org</a:t>
            </a:r>
          </a:p>
          <a:p>
            <a:pPr marL="280736" indent="-280736">
              <a:buSzPct val="100000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Grupo GRETEL</a:t>
            </a:r>
            <a:r>
              <a:t>: </a:t>
            </a:r>
            <a:r>
              <a:rPr>
                <a:hlinkClick r:id="rId5"/>
              </a:rPr>
              <a:t>http://www.gretel.cat/es/</a:t>
            </a:r>
          </a:p>
        </p:txBody>
      </p:sp>
      <p:sp>
        <p:nvSpPr>
          <p:cNvPr id="179" name="Straight Connector 15"/>
          <p:cNvSpPr/>
          <p:nvPr/>
        </p:nvSpPr>
        <p:spPr>
          <a:xfrm>
            <a:off x="2156013" y="1631557"/>
            <a:ext cx="7879974" cy="1"/>
          </a:xfrm>
          <a:prstGeom prst="line">
            <a:avLst/>
          </a:prstGeom>
          <a:ln w="190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0" name="C18302FA-8899-4CCE-BADE-BE67CEFA39D2-L0-001.png" descr="C18302FA-8899-4CCE-BADE-BE67CEFA39D2-L0-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601" y="3636490"/>
            <a:ext cx="2959106" cy="2967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Panorámica</PresentationFormat>
  <Paragraphs>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Century Schoolbook</vt:lpstr>
      <vt:lpstr>DIN Condensed</vt:lpstr>
      <vt:lpstr>Futura</vt:lpstr>
      <vt:lpstr>Helvetica</vt:lpstr>
      <vt:lpstr>Helvetica Light</vt:lpstr>
      <vt:lpstr>Tema de Office</vt:lpstr>
      <vt:lpstr>Mesa 1 Algunas ideas para evaluar y seleccionar libros infantiles y juveniles </vt:lpstr>
      <vt:lpstr> ¿Son buenos libros los que hay en los acervos de BE y BA? </vt:lpstr>
      <vt:lpstr>Diferencia entre evaluación y selección </vt:lpstr>
      <vt:lpstr>Una pregunta clave </vt:lpstr>
      <vt:lpstr>Presentación de PowerPoint</vt:lpstr>
      <vt:lpstr>Criterios para evaluar y seleccionar</vt:lpstr>
      <vt:lpstr>Criterios para evaluar y seleccionar</vt:lpstr>
      <vt:lpstr>Recomendaciones para evaluar y seleccionar libros</vt:lpstr>
      <vt:lpstr>Instituciones especializadas en LIJ y evaluación de libros </vt:lpstr>
      <vt:lpstr>Publicaciones electrónicas </vt:lpstr>
      <vt:lpstr>Páginas web y blogs</vt:lpstr>
      <vt:lpstr>Y en Instagram....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1 Algunas ideas para evaluar y seleccionar libros infantiles y juveniles </dc:title>
  <cp:lastModifiedBy>Utrera Ortega Jaszel</cp:lastModifiedBy>
  <cp:revision>1</cp:revision>
  <dcterms:modified xsi:type="dcterms:W3CDTF">2019-10-23T17:24:21Z</dcterms:modified>
</cp:coreProperties>
</file>