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5" r:id="rId6"/>
    <p:sldId id="266" r:id="rId7"/>
    <p:sldId id="262" r:id="rId8"/>
    <p:sldId id="268" r:id="rId9"/>
    <p:sldId id="273" r:id="rId10"/>
    <p:sldId id="269" r:id="rId11"/>
    <p:sldId id="270" r:id="rId12"/>
    <p:sldId id="271" r:id="rId13"/>
    <p:sldId id="267" r:id="rId14"/>
    <p:sldId id="259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3131-CB3B-442B-8CB0-70A367C9FC2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378-8F3C-4B5B-ABE7-16AE5D1A5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76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3131-CB3B-442B-8CB0-70A367C9FC2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378-8F3C-4B5B-ABE7-16AE5D1A5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907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3131-CB3B-442B-8CB0-70A367C9FC2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378-8F3C-4B5B-ABE7-16AE5D1A5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76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3131-CB3B-442B-8CB0-70A367C9FC2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378-8F3C-4B5B-ABE7-16AE5D1A5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41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3131-CB3B-442B-8CB0-70A367C9FC2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378-8F3C-4B5B-ABE7-16AE5D1A5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020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3131-CB3B-442B-8CB0-70A367C9FC2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378-8F3C-4B5B-ABE7-16AE5D1A5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973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3131-CB3B-442B-8CB0-70A367C9FC2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378-8F3C-4B5B-ABE7-16AE5D1A5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849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3131-CB3B-442B-8CB0-70A367C9FC2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378-8F3C-4B5B-ABE7-16AE5D1A5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235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3131-CB3B-442B-8CB0-70A367C9FC2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378-8F3C-4B5B-ABE7-16AE5D1A5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088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3131-CB3B-442B-8CB0-70A367C9FC2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378-8F3C-4B5B-ABE7-16AE5D1A5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03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3131-CB3B-442B-8CB0-70A367C9FC2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378-8F3C-4B5B-ABE7-16AE5D1A5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697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C3131-CB3B-442B-8CB0-70A367C9FC2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94378-8F3C-4B5B-ABE7-16AE5D1A5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73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047742"/>
            <a:ext cx="9144000" cy="1191766"/>
          </a:xfrm>
        </p:spPr>
        <p:txBody>
          <a:bodyPr/>
          <a:lstStyle/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s-MX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Bibliotrincheras</a:t>
            </a: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Escolares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936888"/>
            <a:ext cx="9144000" cy="1655762"/>
          </a:xfrm>
        </p:spPr>
        <p:txBody>
          <a:bodyPr>
            <a:noAutofit/>
          </a:bodyPr>
          <a:lstStyle/>
          <a:p>
            <a:pPr algn="r"/>
            <a:r>
              <a:rPr lang="es-MX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Profr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Jorge R. León Arenas</a:t>
            </a:r>
          </a:p>
          <a:p>
            <a:pPr algn="r"/>
            <a:endParaRPr lang="es-MX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Esc. Telesecundaria “Francisco del Paso y Troncoso”</a:t>
            </a:r>
          </a:p>
          <a:p>
            <a:pPr algn="r"/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Escolar 095 </a:t>
            </a:r>
            <a:r>
              <a:rPr lang="es-MX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Coscomatepec</a:t>
            </a:r>
            <a:endParaRPr lang="es-MX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58" y="633838"/>
            <a:ext cx="954736" cy="86011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6" y="633838"/>
            <a:ext cx="7234660" cy="8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0913" y="1526628"/>
            <a:ext cx="11101588" cy="1191766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Círculos de Lectura</a:t>
            </a: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58" y="633838"/>
            <a:ext cx="954736" cy="86011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6" y="633838"/>
            <a:ext cx="7234660" cy="860112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1828800" y="2718394"/>
            <a:ext cx="8113690" cy="3674026"/>
            <a:chOff x="888642" y="2627291"/>
            <a:chExt cx="8113690" cy="3674026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8" t="20469" r="18498" b="17747"/>
            <a:stretch/>
          </p:blipFill>
          <p:spPr>
            <a:xfrm>
              <a:off x="888642" y="2627291"/>
              <a:ext cx="4971713" cy="3258353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6" t="19941" r="11231" b="15104"/>
            <a:stretch/>
          </p:blipFill>
          <p:spPr>
            <a:xfrm>
              <a:off x="3850783" y="3090931"/>
              <a:ext cx="5151549" cy="3210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00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3792" y="1571229"/>
            <a:ext cx="11101588" cy="1191766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s-MX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Bibliotrincheras</a:t>
            </a: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Escolares…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83347" y="3164144"/>
            <a:ext cx="7881870" cy="1807098"/>
          </a:xfrm>
        </p:spPr>
        <p:txBody>
          <a:bodyPr>
            <a:noAutofit/>
          </a:bodyPr>
          <a:lstStyle/>
          <a:p>
            <a:pPr algn="l"/>
            <a:r>
              <a:rPr lang="es-MX" sz="2800" b="1" dirty="0"/>
              <a:t>Entre el año 2004 - 2007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800" b="1" dirty="0" err="1"/>
              <a:t>Chuniapan</a:t>
            </a:r>
            <a:r>
              <a:rPr lang="es-MX" sz="2800" b="1" dirty="0"/>
              <a:t> de Arriba, 200 libros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800" b="1" dirty="0" err="1"/>
              <a:t>Zapoapan</a:t>
            </a:r>
            <a:r>
              <a:rPr lang="es-MX" sz="2800" b="1" dirty="0"/>
              <a:t> de Cabañas, 500 libros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800" b="1" dirty="0"/>
              <a:t>El Triunfo, 300 libros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800" b="1" dirty="0"/>
              <a:t>La Palma, 400 libros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MX" sz="2800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58" y="633838"/>
            <a:ext cx="954736" cy="86011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6" y="633838"/>
            <a:ext cx="7234660" cy="8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3792" y="2073507"/>
            <a:ext cx="11101588" cy="1191766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aumentar o seleccionar acervos?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67460" y="3716042"/>
            <a:ext cx="3374264" cy="1807098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800" b="1" dirty="0"/>
              <a:t>Cuerpo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800" b="1" dirty="0"/>
              <a:t>Espacio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800" b="1" dirty="0"/>
              <a:t>Tiempo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MX" sz="2800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58" y="633838"/>
            <a:ext cx="954736" cy="86011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6" y="633838"/>
            <a:ext cx="7234660" cy="8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2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58" y="633838"/>
            <a:ext cx="954736" cy="86011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6" y="633838"/>
            <a:ext cx="7234660" cy="8601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6" y="1956606"/>
            <a:ext cx="6987527" cy="4380895"/>
          </a:xfrm>
          <a:prstGeom prst="rect">
            <a:avLst/>
          </a:prstGeom>
        </p:spPr>
      </p:pic>
      <p:sp>
        <p:nvSpPr>
          <p:cNvPr id="8" name="Subtítulo 5"/>
          <p:cNvSpPr txBox="1">
            <a:spLocks/>
          </p:cNvSpPr>
          <p:nvPr/>
        </p:nvSpPr>
        <p:spPr>
          <a:xfrm>
            <a:off x="1894894" y="183602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800" b="1" dirty="0">
                <a:solidFill>
                  <a:srgbClr val="002060"/>
                </a:solidFill>
              </a:rPr>
              <a:t>Fuera del perro, un libro es probablemente</a:t>
            </a:r>
          </a:p>
          <a:p>
            <a:pPr algn="r"/>
            <a:r>
              <a:rPr lang="es-MX" sz="12800" b="1" dirty="0">
                <a:solidFill>
                  <a:srgbClr val="002060"/>
                </a:solidFill>
              </a:rPr>
              <a:t>el mejor amigo del hombre,</a:t>
            </a:r>
          </a:p>
          <a:p>
            <a:pPr algn="r"/>
            <a:r>
              <a:rPr lang="es-MX" sz="12800" b="1" dirty="0">
                <a:solidFill>
                  <a:srgbClr val="002060"/>
                </a:solidFill>
              </a:rPr>
              <a:t>y dentro del perro</a:t>
            </a:r>
          </a:p>
          <a:p>
            <a:pPr algn="r"/>
            <a:r>
              <a:rPr lang="es-MX" sz="12800" b="1" dirty="0">
                <a:solidFill>
                  <a:srgbClr val="002060"/>
                </a:solidFill>
              </a:rPr>
              <a:t>probablemente</a:t>
            </a:r>
          </a:p>
          <a:p>
            <a:pPr algn="r"/>
            <a:r>
              <a:rPr lang="es-MX" sz="12800" b="1" dirty="0">
                <a:solidFill>
                  <a:srgbClr val="002060"/>
                </a:solidFill>
              </a:rPr>
              <a:t>esté demasiado</a:t>
            </a:r>
          </a:p>
          <a:p>
            <a:pPr algn="r"/>
            <a:r>
              <a:rPr lang="es-MX" sz="12800" b="1" dirty="0">
                <a:solidFill>
                  <a:srgbClr val="002060"/>
                </a:solidFill>
              </a:rPr>
              <a:t>o</a:t>
            </a:r>
            <a:r>
              <a:rPr lang="es-MX" sz="12800" b="1" dirty="0" smtClean="0">
                <a:solidFill>
                  <a:srgbClr val="002060"/>
                </a:solidFill>
              </a:rPr>
              <a:t>scuro para</a:t>
            </a:r>
            <a:endParaRPr lang="es-MX" sz="12800" b="1" dirty="0">
              <a:solidFill>
                <a:srgbClr val="002060"/>
              </a:solidFill>
            </a:endParaRPr>
          </a:p>
          <a:p>
            <a:pPr algn="r"/>
            <a:r>
              <a:rPr lang="es-MX" sz="12800" b="1" dirty="0">
                <a:solidFill>
                  <a:srgbClr val="002060"/>
                </a:solidFill>
              </a:rPr>
              <a:t>Leer”</a:t>
            </a:r>
          </a:p>
          <a:p>
            <a:pPr algn="r"/>
            <a:r>
              <a:rPr lang="es-MX" sz="12800" b="1" dirty="0">
                <a:solidFill>
                  <a:srgbClr val="002060"/>
                </a:solidFill>
              </a:rPr>
              <a:t>-Marx </a:t>
            </a:r>
            <a:r>
              <a:rPr lang="es-MX" sz="12800" b="1" dirty="0" err="1">
                <a:solidFill>
                  <a:srgbClr val="002060"/>
                </a:solidFill>
              </a:rPr>
              <a:t>Groucho</a:t>
            </a:r>
            <a:endParaRPr lang="es-MX" sz="1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356838"/>
            <a:ext cx="9144000" cy="1191766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¡Gracias!</a:t>
            </a: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58" y="633838"/>
            <a:ext cx="954736" cy="86011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6" y="633838"/>
            <a:ext cx="7234660" cy="860112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b="1" dirty="0"/>
          </a:p>
          <a:p>
            <a:r>
              <a:rPr lang="es-MX" b="1" dirty="0"/>
              <a:t>Email: salaaureadelectura@gmail.com</a:t>
            </a:r>
          </a:p>
        </p:txBody>
      </p:sp>
    </p:spTree>
    <p:extLst>
      <p:ext uri="{BB962C8B-B14F-4D97-AF65-F5344CB8AC3E}">
        <p14:creationId xmlns:p14="http://schemas.microsoft.com/office/powerpoint/2010/main" val="42274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262133"/>
            <a:ext cx="9144000" cy="1191766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un poco de historia…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3792" y="2417172"/>
            <a:ext cx="11101588" cy="2412397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800" b="1" dirty="0"/>
              <a:t>El Programa Nacional para el Fortalecimiento de la Lectura y la Escritura (PRONALEES) realiza investigaciones hacia 1974 para mejorar la calidad de la lectura y cambia el significado de lectura (de descifrado a comprensión lectora).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800" b="1" dirty="0"/>
              <a:t>La colección de libros del rincón inicia a mediados de los ochenta.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800" b="1" dirty="0"/>
              <a:t>En 2001 con la llegada de la Reforma Integral de la Educación Básica la enseñanza por competencias busca enfatizar el sentido comunicativo de la lengua en situaciones cotidianas o prácticas sociales y se concibe la competencia comunicativa como central en el proceso educativo.</a:t>
            </a: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58" y="633838"/>
            <a:ext cx="954736" cy="86011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6" y="633838"/>
            <a:ext cx="7234660" cy="8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0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262133"/>
            <a:ext cx="9144000" cy="1191766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llegada del PNL…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3792" y="2417172"/>
            <a:ext cx="11101588" cy="2412397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800" b="1" dirty="0"/>
              <a:t>Estos cambios estuvieron acompañados por un programa institucional de fomento a la lectura denominado Programa Nacional de Lectura (PNL) que conjuntó en 2001 los esfuerzos de Rincones de Lectura y PRONALEES.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800" b="1" dirty="0"/>
              <a:t>El PNL fue la respuesta de la política educativa frente a los resultados de la primera aplicación de la prueba PISA.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800" b="1" dirty="0"/>
              <a:t>A partir de agosto de 2010, la Secretaría de Educación Pública impulsó una campaña de fomento a la lectura que involucró a docentes, alumnos y padres de familia. (Díaz Gutiérrez &amp; Flores Vázquez, 2010)</a:t>
            </a: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58" y="633838"/>
            <a:ext cx="954736" cy="86011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6" y="633838"/>
            <a:ext cx="7234660" cy="8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2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3792" y="1571229"/>
            <a:ext cx="11101588" cy="1191766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Ahora, de acuerdo a PISA…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3792" y="3086871"/>
            <a:ext cx="11101588" cy="1807098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800" b="1" dirty="0"/>
              <a:t>“Competencia lectora es comprender, utilizar, reflexionar y comprometerse con textos escritos para alcanzar los propios objetivos, desarrollar el conocimiento y potencial personales y participar en la sociedad” (OCDE, 2015, p.9).</a:t>
            </a: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58" y="633838"/>
            <a:ext cx="954736" cy="86011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6" y="633838"/>
            <a:ext cx="7234660" cy="8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3792" y="1571229"/>
            <a:ext cx="11101588" cy="1191766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Conceptos próximos…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3792" y="3086871"/>
            <a:ext cx="11101588" cy="1807098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800" b="1" dirty="0"/>
              <a:t>Pérez-Zorrilla (2005) en relación al concepto de comprensión lectora, afirma que este supone “un proceso a través del cual el lector elabora un significado en su interacción con el texto. La comprensión a la que el lector llega se deriva de sus experiencias previas acumuladas, experiencias que entran en juego, se unen y complementan  a medida que decodifica palabras, frases, párrafos e ideas del autor” (Díez y García, 2005, p.123).</a:t>
            </a: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58" y="633838"/>
            <a:ext cx="954736" cy="86011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6" y="633838"/>
            <a:ext cx="7234660" cy="8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3792" y="1571229"/>
            <a:ext cx="11101588" cy="1191766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además también…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3792" y="3086871"/>
            <a:ext cx="11101588" cy="1807098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800" b="1" dirty="0"/>
              <a:t>Díez y García (2015) conciben el concepto de capacidad lectora como aquella “manifestación individualizada de la habilidad para descodificar, identificar la información y reflexionar sobre dicha información para poder valorarla en función de los saberes previos del lector y de los intereses o finalidades de la lectura (Díez y García, 2015, p.5).</a:t>
            </a: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58" y="633838"/>
            <a:ext cx="954736" cy="86011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6" y="633838"/>
            <a:ext cx="7234660" cy="8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1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58" y="633838"/>
            <a:ext cx="954736" cy="86011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6" y="633838"/>
            <a:ext cx="7234660" cy="8601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4" b="7383"/>
          <a:stretch/>
        </p:blipFill>
        <p:spPr>
          <a:xfrm>
            <a:off x="2564505" y="1725765"/>
            <a:ext cx="6934200" cy="42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65" y="2176528"/>
            <a:ext cx="2562662" cy="34772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3792" y="1146222"/>
            <a:ext cx="11101588" cy="1191766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Programa PNL ofrecía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35123" y="5930245"/>
            <a:ext cx="11101588" cy="588494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800" b="1" dirty="0"/>
              <a:t>Libros de las diferentes colecciones, Manuales, Carteles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MX" sz="2800" b="1" dirty="0"/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58" y="633838"/>
            <a:ext cx="954736" cy="86011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6" y="633838"/>
            <a:ext cx="7234660" cy="8601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7" t="1066" b="-1"/>
          <a:stretch/>
        </p:blipFill>
        <p:spPr>
          <a:xfrm>
            <a:off x="7717606" y="2614409"/>
            <a:ext cx="3721994" cy="23174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99" y="2376633"/>
            <a:ext cx="3512087" cy="26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5206" y="1484227"/>
            <a:ext cx="11101588" cy="1191766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Reglamento biblioteca</a:t>
            </a: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58" y="633838"/>
            <a:ext cx="954736" cy="86011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6" y="633838"/>
            <a:ext cx="7234660" cy="860112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94" y="2675993"/>
            <a:ext cx="97536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518</Words>
  <Application>Microsoft Office PowerPoint</Application>
  <PresentationFormat>Panorámica</PresentationFormat>
  <Paragraphs>44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Las Bibliotrincheras Escolares</vt:lpstr>
      <vt:lpstr>Solo un poco de historia…</vt:lpstr>
      <vt:lpstr>La llegada del PNL…</vt:lpstr>
      <vt:lpstr>Ahora, de acuerdo a PISA…</vt:lpstr>
      <vt:lpstr>Conceptos próximos…</vt:lpstr>
      <vt:lpstr>Y además también…</vt:lpstr>
      <vt:lpstr>Presentación de PowerPoint</vt:lpstr>
      <vt:lpstr>El Programa PNL ofrecía</vt:lpstr>
      <vt:lpstr>Reglamento biblioteca</vt:lpstr>
      <vt:lpstr>Círculos de Lectura</vt:lpstr>
      <vt:lpstr>Las Bibliotrincheras Escolares…</vt:lpstr>
      <vt:lpstr>¿Cómo aumentar o seleccionar acervos?</vt:lpstr>
      <vt:lpstr>Presentación de PowerPoint</vt:lpstr>
      <vt:lpstr>¡Gracias!</vt:lpstr>
    </vt:vector>
  </TitlesOfParts>
  <Company>Orange 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bibliotrincheras</dc:title>
  <dc:creator>Jorge Leon</dc:creator>
  <cp:lastModifiedBy>Edward García</cp:lastModifiedBy>
  <cp:revision>67</cp:revision>
  <dcterms:created xsi:type="dcterms:W3CDTF">2019-10-10T03:27:51Z</dcterms:created>
  <dcterms:modified xsi:type="dcterms:W3CDTF">2019-10-10T15:58:33Z</dcterms:modified>
</cp:coreProperties>
</file>