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CF6ECB-EE2B-48E0-9E7A-8C362E646DB1}" v="24" dt="2019-10-06T04:44:20.923"/>
    <p1510:client id="{4DF87AB1-864E-4E15-8F56-035BF9EEA525}" v="6" dt="2019-10-08T03:28:53.836"/>
    <p1510:client id="{81EAB85F-051F-40E9-A60F-A4AA486FFA58}" v="342" dt="2019-10-08T01:59:21.924"/>
    <p1510:client id="{A4FAFAC6-5955-4589-878B-4AD17E99934D}" v="12" dt="2019-10-06T01:38:16.579"/>
    <p1510:client id="{DD33D157-5918-4FF6-8142-B0390A37FF31}" v="22" dt="2019-10-06T01:41:14.189"/>
    <p1510:client id="{F0408DC0-B157-44A6-BBD5-DE689C1CE243}" v="7" dt="2019-10-06T04:49:18.507"/>
    <p1510:client id="{FF0ACD61-DBFF-43E8-9D48-B05230C7A514}" v="2461" dt="2019-10-08T03:27:28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645544"/>
            <a:ext cx="8915399" cy="4419384"/>
          </a:xfrm>
        </p:spPr>
        <p:txBody>
          <a:bodyPr>
            <a:normAutofit/>
          </a:bodyPr>
          <a:lstStyle/>
          <a:p>
            <a:r>
              <a:rPr lang="en-US" dirty="0">
                <a:ea typeface="+mj-lt"/>
                <a:cs typeface="+mj-lt"/>
              </a:rPr>
              <a:t/>
            </a:r>
            <a:br>
              <a:rPr lang="en-US" dirty="0">
                <a:ea typeface="+mj-lt"/>
                <a:cs typeface="+mj-lt"/>
              </a:rPr>
            </a:br>
            <a:r>
              <a:rPr lang="en-US" sz="4000" b="1" dirty="0">
                <a:ea typeface="+mj-lt"/>
                <a:cs typeface="+mj-lt"/>
              </a:rPr>
              <a:t>Mesa 1</a:t>
            </a:r>
            <a:r>
              <a:rPr lang="en-US" sz="4000" dirty="0">
                <a:ea typeface="+mj-lt"/>
                <a:cs typeface="+mj-lt"/>
              </a:rPr>
              <a:t> Desarrollo de </a:t>
            </a:r>
            <a:r>
              <a:rPr lang="en-US" sz="4000" dirty="0" err="1">
                <a:ea typeface="+mj-lt"/>
                <a:cs typeface="+mj-lt"/>
              </a:rPr>
              <a:t>Acervos</a:t>
            </a:r>
            <a:r>
              <a:rPr lang="en-US" sz="4000" dirty="0">
                <a:ea typeface="+mj-lt"/>
                <a:cs typeface="+mj-lt"/>
              </a:rPr>
              <a:t> </a:t>
            </a:r>
            <a:endParaRPr lang="es-ES" sz="4000"/>
          </a:p>
          <a:p>
            <a:r>
              <a:rPr lang="en-US" sz="4000" dirty="0">
                <a:ea typeface="+mj-lt"/>
                <a:cs typeface="+mj-lt"/>
              </a:rPr>
              <a:t>¿</a:t>
            </a:r>
            <a:r>
              <a:rPr lang="en-US" sz="4000" dirty="0" err="1">
                <a:ea typeface="+mj-lt"/>
                <a:cs typeface="+mj-lt"/>
              </a:rPr>
              <a:t>Cómo</a:t>
            </a:r>
            <a:r>
              <a:rPr lang="en-US" sz="4000" dirty="0">
                <a:ea typeface="+mj-lt"/>
                <a:cs typeface="+mj-lt"/>
              </a:rPr>
              <a:t> y para </a:t>
            </a:r>
            <a:r>
              <a:rPr lang="en-US" sz="4000" dirty="0" err="1">
                <a:ea typeface="+mj-lt"/>
                <a:cs typeface="+mj-lt"/>
              </a:rPr>
              <a:t>qué</a:t>
            </a:r>
            <a:r>
              <a:rPr lang="en-US" sz="4000" dirty="0">
                <a:ea typeface="+mj-lt"/>
                <a:cs typeface="+mj-lt"/>
              </a:rPr>
              <a:t> </a:t>
            </a:r>
            <a:r>
              <a:rPr lang="en-US" sz="4000" dirty="0" err="1">
                <a:ea typeface="+mj-lt"/>
                <a:cs typeface="+mj-lt"/>
              </a:rPr>
              <a:t>establecer</a:t>
            </a:r>
            <a:r>
              <a:rPr lang="en-US" sz="4000" dirty="0">
                <a:ea typeface="+mj-lt"/>
                <a:cs typeface="+mj-lt"/>
              </a:rPr>
              <a:t> </a:t>
            </a:r>
            <a:r>
              <a:rPr lang="en-US" sz="4000" dirty="0" err="1">
                <a:ea typeface="+mj-lt"/>
                <a:cs typeface="+mj-lt"/>
              </a:rPr>
              <a:t>criterios</a:t>
            </a:r>
            <a:r>
              <a:rPr lang="en-US" sz="4000" dirty="0">
                <a:ea typeface="+mj-lt"/>
                <a:cs typeface="+mj-lt"/>
              </a:rPr>
              <a:t> de </a:t>
            </a:r>
            <a:r>
              <a:rPr lang="en-US" sz="4000" dirty="0" err="1">
                <a:ea typeface="+mj-lt"/>
                <a:cs typeface="+mj-lt"/>
              </a:rPr>
              <a:t>selección</a:t>
            </a:r>
            <a:r>
              <a:rPr lang="en-US" sz="4000" dirty="0">
                <a:ea typeface="+mj-lt"/>
                <a:cs typeface="+mj-lt"/>
              </a:rPr>
              <a:t>, </a:t>
            </a:r>
            <a:r>
              <a:rPr lang="en-US" sz="4000" dirty="0" err="1">
                <a:ea typeface="+mj-lt"/>
                <a:cs typeface="+mj-lt"/>
              </a:rPr>
              <a:t>adquisición</a:t>
            </a:r>
            <a:r>
              <a:rPr lang="en-US" sz="4000" dirty="0">
                <a:ea typeface="+mj-lt"/>
                <a:cs typeface="+mj-lt"/>
              </a:rPr>
              <a:t>, </a:t>
            </a:r>
            <a:r>
              <a:rPr lang="en-US" sz="4000" dirty="0" err="1">
                <a:ea typeface="+mj-lt"/>
                <a:cs typeface="+mj-lt"/>
              </a:rPr>
              <a:t>descarte</a:t>
            </a:r>
            <a:r>
              <a:rPr lang="en-US" sz="4000" dirty="0">
                <a:ea typeface="+mj-lt"/>
                <a:cs typeface="+mj-lt"/>
              </a:rPr>
              <a:t> de </a:t>
            </a:r>
            <a:r>
              <a:rPr lang="en-US" sz="4000" dirty="0" err="1">
                <a:ea typeface="+mj-lt"/>
                <a:cs typeface="+mj-lt"/>
              </a:rPr>
              <a:t>libros</a:t>
            </a:r>
            <a:r>
              <a:rPr lang="en-US" sz="4000" dirty="0">
                <a:ea typeface="+mj-lt"/>
                <a:cs typeface="+mj-lt"/>
              </a:rPr>
              <a:t> </a:t>
            </a:r>
            <a:r>
              <a:rPr lang="en-US" sz="4000" dirty="0" err="1">
                <a:ea typeface="+mj-lt"/>
                <a:cs typeface="+mj-lt"/>
              </a:rPr>
              <a:t>infantiles</a:t>
            </a:r>
            <a:r>
              <a:rPr lang="en-US" sz="4000" dirty="0">
                <a:ea typeface="+mj-lt"/>
                <a:cs typeface="+mj-lt"/>
              </a:rPr>
              <a:t> y juveniles?</a:t>
            </a:r>
            <a:endParaRPr lang="en-US" sz="400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Imagen que contiene blanco, grupo, refrigerador, cocina&#10;&#10;Descripción generada con confianza muy alta">
            <a:extLst>
              <a:ext uri="{FF2B5EF4-FFF2-40B4-BE49-F238E27FC236}">
                <a16:creationId xmlns:a16="http://schemas.microsoft.com/office/drawing/2014/main" xmlns="" id="{26C13281-F5B7-48E3-B635-7BDB7D05A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7706" y="54260"/>
            <a:ext cx="5285657" cy="6857999"/>
          </a:xfrm>
        </p:spPr>
      </p:pic>
    </p:spTree>
    <p:extLst>
      <p:ext uri="{BB962C8B-B14F-4D97-AF65-F5344CB8AC3E}">
        <p14:creationId xmlns:p14="http://schemas.microsoft.com/office/powerpoint/2010/main" val="180865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A3C8F02-CFDB-4BAD-93A5-48F9A3456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+mj-lt"/>
                <a:cs typeface="+mj-lt"/>
              </a:rPr>
              <a:t>Los criterios de selección debe considerar algunos aspectos como:</a:t>
            </a:r>
            <a:endParaRPr lang="es-ES" dirty="0"/>
          </a:p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72024F3-7E16-4977-8D93-14984227F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17299"/>
            <a:ext cx="8915400" cy="48703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z="2000" dirty="0">
                <a:ea typeface="+mn-lt"/>
                <a:cs typeface="+mn-lt"/>
              </a:rPr>
              <a:t>Calidad literaria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Las ilustraciones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Sean legibles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Que inviten a visitarlos muchas veces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Textos interesantes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Con apertura a la experimentación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Llenos de humor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Con abordajes sutiles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Que expresen afectos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Que enseñen cosas</a:t>
            </a:r>
            <a:endParaRPr lang="es-ES" sz="2000"/>
          </a:p>
          <a:p>
            <a:r>
              <a:rPr lang="es-ES" sz="2000" dirty="0">
                <a:ea typeface="+mn-lt"/>
                <a:cs typeface="+mn-lt"/>
              </a:rPr>
              <a:t>Y por supuesto con contenido informativo</a:t>
            </a:r>
            <a:endParaRPr lang="es-ES" sz="200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338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7398C59F-5A18-487B-91D6-B955AACF2E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xmlns="" id="{0557FAFE-C7C3-47EC-A4F5-9B21663192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xmlns="" id="{95BC28FB-3882-4674-9D79-EA58BEB7CE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xmlns="" id="{9C6EC892-83F9-402F-8552-0AD7C0556E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xmlns="" id="{18387766-037C-4EF0-8471-D19CBF2A43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xmlns="" id="{1E364F38-6F3A-476A-93E6-962EA817C4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xmlns="" id="{35C335A4-1E67-4293-8BE2-DFB085D4FB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xmlns="" id="{9A8A0F10-2C98-4297-9F92-5D95533927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xmlns="" id="{C3B112A3-006E-4008-A778-DB5F6A09D5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xmlns="" id="{E5E62767-5C25-4C49-9568-432433A3C5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xmlns="" id="{598EC006-77B1-42BA-B815-66CCB9B170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xmlns="" id="{A144ED09-DA06-491D-95A8-AB3DED4329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xmlns="" id="{1CB00BD2-11CD-4A38-8F38-02B0D1105E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520234FB-542E-4550-9C2F-1B56FD41A1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xmlns="" id="{41FCE1F3-DEB3-47CD-90FF-7DABB4AF45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xmlns="" id="{5708E488-C19B-452C-B197-6F1C34F6E7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xmlns="" id="{89D3FD25-890E-4981-A71D-EE796873D74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xmlns="" id="{51B5414C-556A-47CB-8EE2-974A85A7A4D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xmlns="" id="{1C02B20C-2B27-4B75-8AEE-A5D2E2674B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xmlns="" id="{54427714-F9AA-4F93-BD1D-400F1EA93F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xmlns="" id="{28A77D6A-9E81-497F-ABCC-2695BB5ADD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xmlns="" id="{2A1533BA-1478-4F7C-8E24-3F3E905050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xmlns="" id="{39686201-E633-40FD-A80A-1E28AD52E3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xmlns="" id="{76A215C2-F590-4938-810B-F8A79366CE2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xmlns="" id="{85F418E7-330D-4002-8EC8-33C1A897FF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xmlns="" id="{8FFE669A-54C9-4436-9566-C5A90F16DB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DE91395A-2D18-4AF6-A0AC-AAA7189FE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xmlns="" id="{A57352BE-A213-4040-BE8E-D4A925AD9D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B2EC7880-C5D9-40A8-A6B0-3198AD07AD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4619543" cy="6854038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9B97A5-D131-4023-B6A8-3D16B8AEA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3" y="-1875"/>
            <a:ext cx="5576844" cy="6867063"/>
          </a:xfrm>
          <a:solidFill>
            <a:schemeClr val="tx1"/>
          </a:solidFill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El </a:t>
            </a:r>
            <a:r>
              <a:rPr lang="en-US" sz="3200" dirty="0" err="1">
                <a:solidFill>
                  <a:schemeClr val="bg1"/>
                </a:solidFill>
              </a:rPr>
              <a:t>comité</a:t>
            </a:r>
            <a:r>
              <a:rPr lang="en-US" sz="3200" dirty="0">
                <a:solidFill>
                  <a:schemeClr val="bg1"/>
                </a:solidFill>
              </a:rPr>
              <a:t> de </a:t>
            </a:r>
            <a:r>
              <a:rPr lang="en-US" sz="3200" dirty="0" err="1">
                <a:solidFill>
                  <a:schemeClr val="bg1"/>
                </a:solidFill>
              </a:rPr>
              <a:t>lectura</a:t>
            </a:r>
            <a:r>
              <a:rPr lang="en-US" sz="3200" dirty="0">
                <a:solidFill>
                  <a:schemeClr val="bg1"/>
                </a:solidFill>
              </a:rPr>
              <a:t> se integra con  padres de </a:t>
            </a:r>
            <a:r>
              <a:rPr lang="en-US" sz="3200" dirty="0" err="1">
                <a:solidFill>
                  <a:schemeClr val="bg1"/>
                </a:solidFill>
              </a:rPr>
              <a:t>familia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chemeClr val="bg1"/>
                </a:solidFill>
              </a:rPr>
              <a:t>-</a:t>
            </a:r>
            <a:r>
              <a:rPr lang="en-US" sz="3200" dirty="0" err="1">
                <a:solidFill>
                  <a:schemeClr val="bg1"/>
                </a:solidFill>
              </a:rPr>
              <a:t>Adquisición</a:t>
            </a:r>
            <a:r>
              <a:rPr lang="en-US" sz="3200" dirty="0">
                <a:solidFill>
                  <a:schemeClr val="bg1"/>
                </a:solidFill>
              </a:rPr>
              <a:t> de </a:t>
            </a:r>
            <a:r>
              <a:rPr lang="en-US" sz="3200" dirty="0" err="1">
                <a:solidFill>
                  <a:schemeClr val="bg1"/>
                </a:solidFill>
              </a:rPr>
              <a:t>nuevos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títulos</a:t>
            </a: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chemeClr val="bg1"/>
                </a:solidFill>
              </a:rPr>
              <a:t>-</a:t>
            </a:r>
            <a:r>
              <a:rPr lang="en-US" sz="3200" dirty="0" err="1">
                <a:solidFill>
                  <a:schemeClr val="bg1"/>
                </a:solidFill>
              </a:rPr>
              <a:t>Descarte</a:t>
            </a:r>
            <a:r>
              <a:rPr lang="en-US" sz="3200" dirty="0">
                <a:solidFill>
                  <a:schemeClr val="bg1"/>
                </a:solidFill>
              </a:rPr>
              <a:t> de </a:t>
            </a:r>
            <a:r>
              <a:rPr lang="en-US" sz="3200" dirty="0" err="1">
                <a:solidFill>
                  <a:schemeClr val="bg1"/>
                </a:solidFill>
              </a:rPr>
              <a:t>acervo</a:t>
            </a: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chemeClr val="bg1"/>
                </a:solidFill>
              </a:rPr>
              <a:t>-Hospital del </a:t>
            </a:r>
            <a:r>
              <a:rPr lang="en-US" sz="3200" dirty="0" err="1">
                <a:solidFill>
                  <a:schemeClr val="bg1"/>
                </a:solidFill>
              </a:rPr>
              <a:t>libro</a:t>
            </a: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chemeClr val="bg1"/>
                </a:solidFill>
              </a:rPr>
              <a:t>-Muro de </a:t>
            </a:r>
            <a:r>
              <a:rPr lang="en-US" sz="3200" dirty="0" err="1">
                <a:solidFill>
                  <a:schemeClr val="bg1"/>
                </a:solidFill>
              </a:rPr>
              <a:t>recomendaciones</a:t>
            </a: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>
                <a:solidFill>
                  <a:schemeClr val="bg1"/>
                </a:solidFill>
              </a:rPr>
              <a:t>-En </a:t>
            </a:r>
            <a:r>
              <a:rPr lang="en-US" sz="3200" dirty="0" err="1">
                <a:solidFill>
                  <a:schemeClr val="bg1"/>
                </a:solidFill>
              </a:rPr>
              <a:t>esta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escuela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leemos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todos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5" name="Imagen 5" descr="Un grupo de personas sentadas alrededor de una mesa&#10;&#10;Descripción generada con confianza alta">
            <a:extLst>
              <a:ext uri="{FF2B5EF4-FFF2-40B4-BE49-F238E27FC236}">
                <a16:creationId xmlns:a16="http://schemas.microsoft.com/office/drawing/2014/main" xmlns="" id="{AA602A0B-5AF4-40BB-9DB1-E1F3009A3B1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t="25715" r="2" b="6362"/>
          <a:stretch/>
        </p:blipFill>
        <p:spPr>
          <a:xfrm>
            <a:off x="5582826" y="10"/>
            <a:ext cx="6609174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989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A83F23B-3088-4478-9FCA-47216CA40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08317"/>
            <a:ext cx="8915400" cy="550290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s-ES" dirty="0"/>
          </a:p>
          <a:p>
            <a:endParaRPr lang="es-ES" dirty="0"/>
          </a:p>
          <a:p>
            <a:r>
              <a:rPr lang="es-ES" dirty="0"/>
              <a:t>1. ¿Qué te contaban o cantaban cuando eras pequeño?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2. ¿Qué te leían?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3. ¿Cómo aprendiste a leer y a escribir?</a:t>
            </a: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874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</TotalTime>
  <Words>84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 Mesa 1 Desarrollo de Acervos  ¿Cómo y para qué establecer criterios de selección, adquisición, descarte de libros infantiles y juveniles? </vt:lpstr>
      <vt:lpstr>Presentación de PowerPoint</vt:lpstr>
      <vt:lpstr>Los criterios de selección debe considerar algunos aspectos como: </vt:lpstr>
      <vt:lpstr>El comité de lectura se integra con  padres de familia.  -Adquisición de nuevos títulos  -Descarte de acervo  -Hospital del libro  -Muro de recomendaciones  -En esta escuela leemos todos 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Edward García</cp:lastModifiedBy>
  <cp:revision>387</cp:revision>
  <dcterms:created xsi:type="dcterms:W3CDTF">2014-09-12T02:13:59Z</dcterms:created>
  <dcterms:modified xsi:type="dcterms:W3CDTF">2019-10-10T15:58:25Z</dcterms:modified>
</cp:coreProperties>
</file>