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5" r:id="rId2"/>
    <p:sldId id="269" r:id="rId3"/>
    <p:sldId id="270" r:id="rId4"/>
    <p:sldId id="257" r:id="rId5"/>
    <p:sldId id="271" r:id="rId6"/>
    <p:sldId id="273" r:id="rId7"/>
    <p:sldId id="279" r:id="rId8"/>
    <p:sldId id="277"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B5A"/>
    <a:srgbClr val="1E5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36"/>
    <p:restoredTop sz="94615"/>
  </p:normalViewPr>
  <p:slideViewPr>
    <p:cSldViewPr snapToGrid="0" snapToObjects="1">
      <p:cViewPr varScale="1">
        <p:scale>
          <a:sx n="108" d="100"/>
          <a:sy n="108" d="100"/>
        </p:scale>
        <p:origin x="10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7FE87-2FCE-0641-A5AB-A9E9D52109EC}" type="datetimeFigureOut">
              <a:rPr lang="es-MX" smtClean="0"/>
              <a:t>18/02/2021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C0CC7-E976-134A-8D26-266DC8A03533}" type="slidenum">
              <a:rPr lang="es-MX" smtClean="0"/>
              <a:t>‹Nº›</a:t>
            </a:fld>
            <a:endParaRPr lang="es-MX"/>
          </a:p>
        </p:txBody>
      </p:sp>
    </p:spTree>
    <p:extLst>
      <p:ext uri="{BB962C8B-B14F-4D97-AF65-F5344CB8AC3E}">
        <p14:creationId xmlns:p14="http://schemas.microsoft.com/office/powerpoint/2010/main" val="1015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02C0CC7-E976-134A-8D26-266DC8A03533}" type="slidenum">
              <a:rPr lang="es-MX" smtClean="0"/>
              <a:t>2</a:t>
            </a:fld>
            <a:endParaRPr lang="es-MX"/>
          </a:p>
        </p:txBody>
      </p:sp>
    </p:spTree>
    <p:extLst>
      <p:ext uri="{BB962C8B-B14F-4D97-AF65-F5344CB8AC3E}">
        <p14:creationId xmlns:p14="http://schemas.microsoft.com/office/powerpoint/2010/main" val="369692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02C0CC7-E976-134A-8D26-266DC8A03533}" type="slidenum">
              <a:rPr lang="es-MX" smtClean="0"/>
              <a:t>3</a:t>
            </a:fld>
            <a:endParaRPr lang="es-MX"/>
          </a:p>
        </p:txBody>
      </p:sp>
    </p:spTree>
    <p:extLst>
      <p:ext uri="{BB962C8B-B14F-4D97-AF65-F5344CB8AC3E}">
        <p14:creationId xmlns:p14="http://schemas.microsoft.com/office/powerpoint/2010/main" val="69831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02C0CC7-E976-134A-8D26-266DC8A03533}" type="slidenum">
              <a:rPr lang="es-MX" smtClean="0"/>
              <a:t>4</a:t>
            </a:fld>
            <a:endParaRPr lang="es-MX"/>
          </a:p>
        </p:txBody>
      </p:sp>
    </p:spTree>
    <p:extLst>
      <p:ext uri="{BB962C8B-B14F-4D97-AF65-F5344CB8AC3E}">
        <p14:creationId xmlns:p14="http://schemas.microsoft.com/office/powerpoint/2010/main" val="153691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02C0CC7-E976-134A-8D26-266DC8A03533}" type="slidenum">
              <a:rPr lang="es-MX" smtClean="0"/>
              <a:t>5</a:t>
            </a:fld>
            <a:endParaRPr lang="es-MX"/>
          </a:p>
        </p:txBody>
      </p:sp>
    </p:spTree>
    <p:extLst>
      <p:ext uri="{BB962C8B-B14F-4D97-AF65-F5344CB8AC3E}">
        <p14:creationId xmlns:p14="http://schemas.microsoft.com/office/powerpoint/2010/main" val="221821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02C0CC7-E976-134A-8D26-266DC8A03533}" type="slidenum">
              <a:rPr lang="es-MX" smtClean="0"/>
              <a:t>6</a:t>
            </a:fld>
            <a:endParaRPr lang="es-MX"/>
          </a:p>
        </p:txBody>
      </p:sp>
    </p:spTree>
    <p:extLst>
      <p:ext uri="{BB962C8B-B14F-4D97-AF65-F5344CB8AC3E}">
        <p14:creationId xmlns:p14="http://schemas.microsoft.com/office/powerpoint/2010/main" val="1316107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802C0CC7-E976-134A-8D26-266DC8A03533}" type="slidenum">
              <a:rPr lang="es-MX" smtClean="0"/>
              <a:t>7</a:t>
            </a:fld>
            <a:endParaRPr lang="es-MX"/>
          </a:p>
        </p:txBody>
      </p:sp>
    </p:spTree>
    <p:extLst>
      <p:ext uri="{BB962C8B-B14F-4D97-AF65-F5344CB8AC3E}">
        <p14:creationId xmlns:p14="http://schemas.microsoft.com/office/powerpoint/2010/main" val="1012269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A99BA-CA61-4E3C-BA5A-A34C67257B8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D070ADD-6010-427D-9A1F-B85B5EF4DD9B}"/>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4" name="Marcador de pie de página 3">
            <a:extLst>
              <a:ext uri="{FF2B5EF4-FFF2-40B4-BE49-F238E27FC236}">
                <a16:creationId xmlns:a16="http://schemas.microsoft.com/office/drawing/2014/main" id="{BB95D544-845E-4AA2-A77E-31088DF304B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3A8783C-377C-4919-9E1F-D1EC6DF0F5C3}"/>
              </a:ext>
            </a:extLst>
          </p:cNvPr>
          <p:cNvSpPr>
            <a:spLocks noGrp="1"/>
          </p:cNvSpPr>
          <p:nvPr>
            <p:ph type="sldNum" sz="quarter" idx="12"/>
          </p:nvPr>
        </p:nvSpPr>
        <p:spPr/>
        <p:txBody>
          <a:bodyPr/>
          <a:lstStyle/>
          <a:p>
            <a:fld id="{DE406E42-4A24-3A43-ABCA-262309E4C0B6}" type="slidenum">
              <a:rPr lang="es-MX" smtClean="0"/>
              <a:t>‹Nº›</a:t>
            </a:fld>
            <a:endParaRPr lang="es-MX"/>
          </a:p>
        </p:txBody>
      </p:sp>
      <p:pic>
        <p:nvPicPr>
          <p:cNvPr id="6" name="Imagen 5">
            <a:extLst>
              <a:ext uri="{FF2B5EF4-FFF2-40B4-BE49-F238E27FC236}">
                <a16:creationId xmlns:a16="http://schemas.microsoft.com/office/drawing/2014/main" id="{EF1B2E94-029B-4783-9E50-212E37A953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085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FE634-E8CE-9045-AAC2-1D727885461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3E888ED7-4DB3-EA45-B77D-67F6A3CDD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AF98969-1E32-1142-B2B5-9E0FD79D2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B66F70E-7C19-EE43-8EE9-F7AD579E6A84}"/>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6" name="Marcador de pie de página 5">
            <a:extLst>
              <a:ext uri="{FF2B5EF4-FFF2-40B4-BE49-F238E27FC236}">
                <a16:creationId xmlns:a16="http://schemas.microsoft.com/office/drawing/2014/main" id="{2FC21163-4CEC-F24E-8CAB-FBF59D6EE2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363D5E4-F8B4-A445-974E-60A42197C2BB}"/>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330552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3874C-4FDA-0C45-AB78-BBD63FCE3114}"/>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19BBFE41-CB09-344B-A27C-10C2AB993D2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CE0C989-CB0B-594F-9E7D-D74AC9E6B663}"/>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5" name="Marcador de pie de página 4">
            <a:extLst>
              <a:ext uri="{FF2B5EF4-FFF2-40B4-BE49-F238E27FC236}">
                <a16:creationId xmlns:a16="http://schemas.microsoft.com/office/drawing/2014/main" id="{C5461378-8F03-1041-944E-4AC0A5CD97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FD06415-46B6-464B-A290-E9B1D00547C9}"/>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4211707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7639AF-CCCB-7543-84A1-FE224AA6F8D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2B0EF9F-2D55-6B46-944A-46BCEE2BC27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5F93343-6F47-3A47-B7A3-DEDF69C9A7F3}"/>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5" name="Marcador de pie de página 4">
            <a:extLst>
              <a:ext uri="{FF2B5EF4-FFF2-40B4-BE49-F238E27FC236}">
                <a16:creationId xmlns:a16="http://schemas.microsoft.com/office/drawing/2014/main" id="{E7D467CB-D31D-4E40-9034-1D56CCF7AF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2C4E949-BC87-D641-ADBF-74F848DDA162}"/>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41695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A04598-D4A9-794A-80C0-1566B9244CB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053625F9-D786-A348-A410-993BEAEE8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15819622-081B-A943-904E-1CE7CDC76CE4}"/>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5" name="Marcador de pie de página 4">
            <a:extLst>
              <a:ext uri="{FF2B5EF4-FFF2-40B4-BE49-F238E27FC236}">
                <a16:creationId xmlns:a16="http://schemas.microsoft.com/office/drawing/2014/main" id="{E17ADEB8-3456-E849-AA49-E73B8CF24A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EAF818-7C7D-4E48-897D-9D7C7B4A358C}"/>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299788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238B2-C6D5-A34E-814C-8A04BF2A9D3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DD95759-B11C-404E-BAD6-AA967395FD7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DB48AF9-DDE1-AB4E-AE1E-E472F8619484}"/>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5" name="Marcador de pie de página 4">
            <a:extLst>
              <a:ext uri="{FF2B5EF4-FFF2-40B4-BE49-F238E27FC236}">
                <a16:creationId xmlns:a16="http://schemas.microsoft.com/office/drawing/2014/main" id="{E004EA1F-0F10-3042-A838-B2CF637771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FAF2A5F-ED16-274C-B38A-6F900E906BE3}"/>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105241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80059C-D0A1-4B49-9BC4-16220D66017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FE077357-CD1F-6142-8401-95C5ADABC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D3DB763-7715-1344-9195-E3D934B549C2}"/>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5" name="Marcador de pie de página 4">
            <a:extLst>
              <a:ext uri="{FF2B5EF4-FFF2-40B4-BE49-F238E27FC236}">
                <a16:creationId xmlns:a16="http://schemas.microsoft.com/office/drawing/2014/main" id="{B23005BA-C860-0A4B-B54F-BDBB60D99E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5DDAC0E-FDED-FC42-8387-8D761854DF3E}"/>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272149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231B4-023C-A94F-A298-867A5BC86C7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184E02C-98C1-024F-94D0-A2AEA254578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D55ED5F-FB04-FF44-A94C-0D8737AFDCC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EF3755C6-E134-BA45-807B-AA5D25601350}"/>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6" name="Marcador de pie de página 5">
            <a:extLst>
              <a:ext uri="{FF2B5EF4-FFF2-40B4-BE49-F238E27FC236}">
                <a16:creationId xmlns:a16="http://schemas.microsoft.com/office/drawing/2014/main" id="{E189A622-536A-314E-8AF9-875F2AB0A65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FBA9BF5-3362-BA44-BD8C-C480E835791D}"/>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122966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ED89D-74EB-D54D-807A-A28186C83494}"/>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7824F16-09D0-FC4B-9453-6CAE1B19F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831347B-2E79-9F40-AF6F-ED5E0FB2CEE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4F4FEC5-33BC-AB42-A961-6AB8D54EC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6531ED8-045E-4643-9B67-2921D27F6B5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8EC8BF99-C36F-EC4E-9744-3EB59D9AB9C3}"/>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8" name="Marcador de pie de página 7">
            <a:extLst>
              <a:ext uri="{FF2B5EF4-FFF2-40B4-BE49-F238E27FC236}">
                <a16:creationId xmlns:a16="http://schemas.microsoft.com/office/drawing/2014/main" id="{A8E26624-996A-0749-845F-EDD3A9E57D3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FE0FFD0-E861-8F4B-A39E-EBE92D4D05B9}"/>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72079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4B6DE-63B0-1847-9787-80F2F7D60B15}"/>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5F03361A-5B1A-0E42-BC59-055D506F43D2}"/>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4" name="Marcador de pie de página 3">
            <a:extLst>
              <a:ext uri="{FF2B5EF4-FFF2-40B4-BE49-F238E27FC236}">
                <a16:creationId xmlns:a16="http://schemas.microsoft.com/office/drawing/2014/main" id="{8503610C-1509-2346-B965-CFEBD603CE1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C5A9E03-B8D7-4B44-98F6-C5F19BDE0D55}"/>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365409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184CD8-F03F-E745-ABBC-24A77E4D290A}"/>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3" name="Marcador de pie de página 2">
            <a:extLst>
              <a:ext uri="{FF2B5EF4-FFF2-40B4-BE49-F238E27FC236}">
                <a16:creationId xmlns:a16="http://schemas.microsoft.com/office/drawing/2014/main" id="{B8299237-8524-5443-B450-CA0281E9001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03C8530-9FC1-C848-88C1-E174FC2036E1}"/>
              </a:ext>
            </a:extLst>
          </p:cNvPr>
          <p:cNvSpPr>
            <a:spLocks noGrp="1"/>
          </p:cNvSpPr>
          <p:nvPr>
            <p:ph type="sldNum" sz="quarter" idx="12"/>
          </p:nvPr>
        </p:nvSpPr>
        <p:spPr/>
        <p:txBody>
          <a:bodyPr/>
          <a:lstStyle/>
          <a:p>
            <a:fld id="{DE406E42-4A24-3A43-ABCA-262309E4C0B6}" type="slidenum">
              <a:rPr lang="es-MX" smtClean="0"/>
              <a:t>‹Nº›</a:t>
            </a:fld>
            <a:endParaRPr lang="es-MX"/>
          </a:p>
        </p:txBody>
      </p:sp>
      <p:pic>
        <p:nvPicPr>
          <p:cNvPr id="6" name="Imagen 5">
            <a:extLst>
              <a:ext uri="{FF2B5EF4-FFF2-40B4-BE49-F238E27FC236}">
                <a16:creationId xmlns:a16="http://schemas.microsoft.com/office/drawing/2014/main" id="{1F1933BC-B7BA-47E2-ABD6-767FBC317FA9}"/>
              </a:ext>
            </a:extLst>
          </p:cNvPr>
          <p:cNvPicPr>
            <a:picLocks noChangeAspect="1"/>
          </p:cNvPicPr>
          <p:nvPr userDrawn="1"/>
        </p:nvPicPr>
        <p:blipFill>
          <a:blip r:embed="rId2"/>
          <a:stretch>
            <a:fillRect/>
          </a:stretch>
        </p:blipFill>
        <p:spPr>
          <a:xfrm>
            <a:off x="15797" y="0"/>
            <a:ext cx="12160405" cy="6858000"/>
          </a:xfrm>
          <a:prstGeom prst="rect">
            <a:avLst/>
          </a:prstGeom>
        </p:spPr>
      </p:pic>
    </p:spTree>
    <p:extLst>
      <p:ext uri="{BB962C8B-B14F-4D97-AF65-F5344CB8AC3E}">
        <p14:creationId xmlns:p14="http://schemas.microsoft.com/office/powerpoint/2010/main" val="284365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BE7D9-D312-4243-AA2D-BF9D1906A99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0274ECB2-667E-1B4E-8504-1C83BDC74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2FB7E8A0-56AB-6C44-9294-5F0B46B82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AFD51EB-7092-1241-8CE5-173860771E17}"/>
              </a:ext>
            </a:extLst>
          </p:cNvPr>
          <p:cNvSpPr>
            <a:spLocks noGrp="1"/>
          </p:cNvSpPr>
          <p:nvPr>
            <p:ph type="dt" sz="half" idx="10"/>
          </p:nvPr>
        </p:nvSpPr>
        <p:spPr/>
        <p:txBody>
          <a:bodyPr/>
          <a:lstStyle/>
          <a:p>
            <a:fld id="{80B92719-C68B-464A-AE30-4DB608CC39FE}" type="datetimeFigureOut">
              <a:rPr lang="es-MX" smtClean="0"/>
              <a:t>18/02/2021</a:t>
            </a:fld>
            <a:endParaRPr lang="es-MX"/>
          </a:p>
        </p:txBody>
      </p:sp>
      <p:sp>
        <p:nvSpPr>
          <p:cNvPr id="6" name="Marcador de pie de página 5">
            <a:extLst>
              <a:ext uri="{FF2B5EF4-FFF2-40B4-BE49-F238E27FC236}">
                <a16:creationId xmlns:a16="http://schemas.microsoft.com/office/drawing/2014/main" id="{C0769E43-E5C3-764F-9D1F-1E28601C257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88D9D11-30A1-464A-B606-559E9EB07A84}"/>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419833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E26FE6-F46B-D24E-A6F5-BA197D89BA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6C2064F-9365-8D45-82E4-D5FEAF124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84EE641-B46E-5940-A4D0-1A3586067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92719-C68B-464A-AE30-4DB608CC39FE}" type="datetimeFigureOut">
              <a:rPr lang="es-MX" smtClean="0"/>
              <a:t>18/02/2021</a:t>
            </a:fld>
            <a:endParaRPr lang="es-MX"/>
          </a:p>
        </p:txBody>
      </p:sp>
      <p:sp>
        <p:nvSpPr>
          <p:cNvPr id="5" name="Marcador de pie de página 4">
            <a:extLst>
              <a:ext uri="{FF2B5EF4-FFF2-40B4-BE49-F238E27FC236}">
                <a16:creationId xmlns:a16="http://schemas.microsoft.com/office/drawing/2014/main" id="{3C5B5933-9350-0E4F-B263-49B190D4B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9D0D22A-8D0B-B144-8879-B6BBEC6E2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06E42-4A24-3A43-ABCA-262309E4C0B6}" type="slidenum">
              <a:rPr lang="es-MX" smtClean="0"/>
              <a:t>‹Nº›</a:t>
            </a:fld>
            <a:endParaRPr lang="es-MX"/>
          </a:p>
        </p:txBody>
      </p:sp>
    </p:spTree>
    <p:extLst>
      <p:ext uri="{BB962C8B-B14F-4D97-AF65-F5344CB8AC3E}">
        <p14:creationId xmlns:p14="http://schemas.microsoft.com/office/powerpoint/2010/main" val="60624040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uvadministracion" TargetMode="External"/><Relationship Id="rId7" Type="http://schemas.openxmlformats.org/officeDocument/2006/relationships/image" Target="../media/image6.png"/><Relationship Id="rId2" Type="http://schemas.openxmlformats.org/officeDocument/2006/relationships/hyperlink" Target="https://www.uv.mx/veracruz/adtusi"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facebook.com/groups/uvadministrac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573E2-E227-4336-B445-F841AD9C6525}"/>
              </a:ext>
            </a:extLst>
          </p:cNvPr>
          <p:cNvSpPr>
            <a:spLocks noGrp="1"/>
          </p:cNvSpPr>
          <p:nvPr>
            <p:ph type="title"/>
          </p:nvPr>
        </p:nvSpPr>
        <p:spPr>
          <a:xfrm>
            <a:off x="5465532" y="1403669"/>
            <a:ext cx="6726467" cy="1325563"/>
          </a:xfrm>
        </p:spPr>
        <p:txBody>
          <a:bodyPr>
            <a:noAutofit/>
          </a:bodyPr>
          <a:lstStyle/>
          <a:p>
            <a:pPr algn="ctr"/>
            <a:r>
              <a:rPr lang="es-ES" sz="4000" b="1" dirty="0">
                <a:solidFill>
                  <a:schemeClr val="bg2">
                    <a:lumMod val="25000"/>
                  </a:schemeClr>
                </a:solidFill>
                <a:latin typeface="Gill Sans MT" panose="020B0502020104020203" pitchFamily="34" charset="0"/>
              </a:rPr>
              <a:t>Facultad de Administración  Región Veracruz  Escolarizado</a:t>
            </a:r>
            <a:endParaRPr lang="es-MX" sz="4000" b="1" dirty="0">
              <a:solidFill>
                <a:schemeClr val="bg2">
                  <a:lumMod val="25000"/>
                </a:schemeClr>
              </a:solidFill>
              <a:latin typeface="Gill Sans MT" panose="020B0502020104020203" pitchFamily="34" charset="0"/>
            </a:endParaRPr>
          </a:p>
        </p:txBody>
      </p:sp>
      <p:sp>
        <p:nvSpPr>
          <p:cNvPr id="3" name="Subtítulo 2">
            <a:extLst>
              <a:ext uri="{FF2B5EF4-FFF2-40B4-BE49-F238E27FC236}">
                <a16:creationId xmlns:a16="http://schemas.microsoft.com/office/drawing/2014/main" id="{BDDD69AD-4965-4F0D-8980-53DCB2DE5ED8}"/>
              </a:ext>
            </a:extLst>
          </p:cNvPr>
          <p:cNvSpPr txBox="1">
            <a:spLocks/>
          </p:cNvSpPr>
          <p:nvPr/>
        </p:nvSpPr>
        <p:spPr>
          <a:xfrm>
            <a:off x="6654870" y="3189814"/>
            <a:ext cx="5899447" cy="451643"/>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2">
                    <a:lumMod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dirty="0"/>
              <a:t>Oferta de Programas Educativos</a:t>
            </a:r>
            <a:endParaRPr lang="es-MX" sz="2800" dirty="0"/>
          </a:p>
        </p:txBody>
      </p:sp>
      <p:sp>
        <p:nvSpPr>
          <p:cNvPr id="5" name="CuadroTexto 4">
            <a:extLst>
              <a:ext uri="{FF2B5EF4-FFF2-40B4-BE49-F238E27FC236}">
                <a16:creationId xmlns:a16="http://schemas.microsoft.com/office/drawing/2014/main" id="{0BF5C988-778A-4795-B604-8A4DD6AD07C8}"/>
              </a:ext>
            </a:extLst>
          </p:cNvPr>
          <p:cNvSpPr txBox="1"/>
          <p:nvPr/>
        </p:nvSpPr>
        <p:spPr>
          <a:xfrm>
            <a:off x="7088292" y="3781408"/>
            <a:ext cx="5192484" cy="3477875"/>
          </a:xfrm>
          <a:prstGeom prst="rect">
            <a:avLst/>
          </a:prstGeom>
          <a:noFill/>
        </p:spPr>
        <p:txBody>
          <a:bodyPr wrap="square">
            <a:spAutoFit/>
          </a:bodyPr>
          <a:lstStyle/>
          <a:p>
            <a:r>
              <a:rPr lang="es-MX" sz="2000" b="1" dirty="0">
                <a:cs typeface="Gill Sans" panose="020B0502020104020203" pitchFamily="34" charset="-79"/>
              </a:rPr>
              <a:t>Licenciaturas:</a:t>
            </a:r>
          </a:p>
          <a:p>
            <a:pPr marL="285750" indent="-285750">
              <a:buFont typeface="Arial" panose="020B0604020202020204" pitchFamily="34" charset="0"/>
              <a:buChar char="•"/>
            </a:pPr>
            <a:r>
              <a:rPr lang="es-MX" sz="1800" dirty="0">
                <a:cs typeface="Gill Sans" panose="020B0502020104020203" pitchFamily="34" charset="-79"/>
              </a:rPr>
              <a:t>Administración.</a:t>
            </a:r>
          </a:p>
          <a:p>
            <a:pPr marL="285750" indent="-285750">
              <a:buFont typeface="Arial" panose="020B0604020202020204" pitchFamily="34" charset="0"/>
              <a:buChar char="•"/>
            </a:pPr>
            <a:r>
              <a:rPr lang="es-MX" sz="1800" dirty="0">
                <a:cs typeface="Gill Sans" panose="020B0502020104020203" pitchFamily="34" charset="-79"/>
              </a:rPr>
              <a:t>Administración Turística.</a:t>
            </a:r>
            <a:endParaRPr lang="es-MX" dirty="0"/>
          </a:p>
          <a:p>
            <a:pPr marL="285750" indent="-285750">
              <a:buFont typeface="Arial" panose="020B0604020202020204" pitchFamily="34" charset="0"/>
              <a:buChar char="•"/>
            </a:pPr>
            <a:r>
              <a:rPr lang="es-MX" dirty="0">
                <a:cs typeface="Gill Sans" panose="020B0502020104020203" pitchFamily="34" charset="-79"/>
              </a:rPr>
              <a:t>Logística Internacional y Aduanas.</a:t>
            </a:r>
          </a:p>
          <a:p>
            <a:pPr marL="285750" indent="-285750">
              <a:buFont typeface="Arial" panose="020B0604020202020204" pitchFamily="34" charset="0"/>
              <a:buChar char="•"/>
            </a:pPr>
            <a:r>
              <a:rPr lang="es-MX" dirty="0">
                <a:cs typeface="Gill Sans" panose="020B0502020104020203" pitchFamily="34" charset="-79"/>
              </a:rPr>
              <a:t>Tecnologías de Información en las Organizaciones.</a:t>
            </a:r>
          </a:p>
          <a:p>
            <a:r>
              <a:rPr lang="es-MX" sz="2000" b="1" dirty="0">
                <a:cs typeface="Gill Sans" panose="020B0502020104020203" pitchFamily="34" charset="-79"/>
              </a:rPr>
              <a:t>Posgrado Especialización:</a:t>
            </a:r>
          </a:p>
          <a:p>
            <a:pPr marL="285750" indent="-285750">
              <a:buFont typeface="Arial" panose="020B0604020202020204" pitchFamily="34" charset="0"/>
              <a:buChar char="•"/>
            </a:pPr>
            <a:r>
              <a:rPr lang="es-MX" dirty="0">
                <a:cs typeface="Gill Sans" panose="020B0502020104020203" pitchFamily="34" charset="-79"/>
              </a:rPr>
              <a:t>Administración del Comercio Exterior.</a:t>
            </a:r>
          </a:p>
          <a:p>
            <a:r>
              <a:rPr lang="es-MX" sz="2000" b="1" dirty="0">
                <a:cs typeface="Gill Sans" panose="020B0502020104020203" pitchFamily="34" charset="-79"/>
              </a:rPr>
              <a:t>Posgrado Maestría:</a:t>
            </a:r>
          </a:p>
          <a:p>
            <a:pPr marL="285750" indent="-285750">
              <a:buFont typeface="Arial" panose="020B0604020202020204" pitchFamily="34" charset="0"/>
              <a:buChar char="•"/>
            </a:pPr>
            <a:r>
              <a:rPr lang="es-MX" dirty="0">
                <a:cs typeface="Gill Sans" panose="020B0502020104020203" pitchFamily="34" charset="-79"/>
              </a:rPr>
              <a:t>Innovación y Emprendimiento de Negocios.</a:t>
            </a:r>
          </a:p>
          <a:p>
            <a:endParaRPr lang="es-MX" dirty="0">
              <a:cs typeface="Gill Sans" panose="020B0502020104020203" pitchFamily="34" charset="-79"/>
            </a:endParaRPr>
          </a:p>
          <a:p>
            <a:endParaRPr lang="es-MX" dirty="0">
              <a:cs typeface="Gill Sans" panose="020B0502020104020203" pitchFamily="34" charset="-79"/>
            </a:endParaRPr>
          </a:p>
          <a:p>
            <a:endParaRPr lang="es-MX" dirty="0">
              <a:cs typeface="Gill Sans" panose="020B0502020104020203" pitchFamily="34" charset="-79"/>
            </a:endParaRPr>
          </a:p>
        </p:txBody>
      </p:sp>
    </p:spTree>
    <p:extLst>
      <p:ext uri="{BB962C8B-B14F-4D97-AF65-F5344CB8AC3E}">
        <p14:creationId xmlns:p14="http://schemas.microsoft.com/office/powerpoint/2010/main" val="205447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ADEDC47-FF04-F141-B8C2-F50666903A67}"/>
              </a:ext>
            </a:extLst>
          </p:cNvPr>
          <p:cNvSpPr txBox="1"/>
          <p:nvPr/>
        </p:nvSpPr>
        <p:spPr>
          <a:xfrm>
            <a:off x="1258407" y="1775694"/>
            <a:ext cx="2556931" cy="584775"/>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 en Administración</a:t>
            </a:r>
          </a:p>
        </p:txBody>
      </p:sp>
      <p:sp>
        <p:nvSpPr>
          <p:cNvPr id="20" name="CuadroTexto 19">
            <a:extLst>
              <a:ext uri="{FF2B5EF4-FFF2-40B4-BE49-F238E27FC236}">
                <a16:creationId xmlns:a16="http://schemas.microsoft.com/office/drawing/2014/main" id="{C9624AE5-A6C6-2D4C-9724-5F3D12DBBAA1}"/>
              </a:ext>
            </a:extLst>
          </p:cNvPr>
          <p:cNvSpPr txBox="1"/>
          <p:nvPr/>
        </p:nvSpPr>
        <p:spPr>
          <a:xfrm>
            <a:off x="1270002" y="3261979"/>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a:t>
            </a:r>
          </a:p>
        </p:txBody>
      </p:sp>
      <p:sp>
        <p:nvSpPr>
          <p:cNvPr id="22" name="CuadroTexto 21">
            <a:extLst>
              <a:ext uri="{FF2B5EF4-FFF2-40B4-BE49-F238E27FC236}">
                <a16:creationId xmlns:a16="http://schemas.microsoft.com/office/drawing/2014/main" id="{83A152F3-ED49-7240-AC49-B6E3D916F891}"/>
              </a:ext>
            </a:extLst>
          </p:cNvPr>
          <p:cNvSpPr txBox="1"/>
          <p:nvPr/>
        </p:nvSpPr>
        <p:spPr>
          <a:xfrm>
            <a:off x="1270002" y="6019033"/>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Veracruz</a:t>
            </a:r>
          </a:p>
        </p:txBody>
      </p:sp>
      <p:sp>
        <p:nvSpPr>
          <p:cNvPr id="27" name="CuadroTexto 26">
            <a:extLst>
              <a:ext uri="{FF2B5EF4-FFF2-40B4-BE49-F238E27FC236}">
                <a16:creationId xmlns:a16="http://schemas.microsoft.com/office/drawing/2014/main" id="{0A8DD630-96A1-DD43-901A-174BC1437B0D}"/>
              </a:ext>
            </a:extLst>
          </p:cNvPr>
          <p:cNvSpPr txBox="1"/>
          <p:nvPr/>
        </p:nvSpPr>
        <p:spPr>
          <a:xfrm>
            <a:off x="6002021" y="3675705"/>
            <a:ext cx="5920508" cy="1169551"/>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Prácticas Profesionales en Sector Público y Privado</a:t>
            </a:r>
          </a:p>
          <a:p>
            <a:r>
              <a:rPr lang="es-MX" sz="1000" dirty="0">
                <a:solidFill>
                  <a:schemeClr val="bg2">
                    <a:lumMod val="50000"/>
                  </a:schemeClr>
                </a:solidFill>
                <a:latin typeface="Gill Sans" panose="020B0502020104020203" pitchFamily="34" charset="-79"/>
                <a:cs typeface="Gill Sans" panose="020B0502020104020203" pitchFamily="34" charset="-79"/>
              </a:rPr>
              <a:t>• Movilidad Nacional e Internacional.</a:t>
            </a:r>
          </a:p>
          <a:p>
            <a:r>
              <a:rPr lang="es-MX" sz="1000" dirty="0">
                <a:solidFill>
                  <a:schemeClr val="bg2">
                    <a:lumMod val="50000"/>
                  </a:schemeClr>
                </a:solidFill>
                <a:latin typeface="Gill Sans" panose="020B0502020104020203" pitchFamily="34" charset="-79"/>
                <a:cs typeface="Gill Sans" panose="020B0502020104020203" pitchFamily="34" charset="-79"/>
              </a:rPr>
              <a:t>• Temas de Tendencia Digital en las Organizaciones.</a:t>
            </a:r>
          </a:p>
          <a:p>
            <a:r>
              <a:rPr lang="es-MX" sz="1000" dirty="0">
                <a:solidFill>
                  <a:schemeClr val="bg2">
                    <a:lumMod val="50000"/>
                  </a:schemeClr>
                </a:solidFill>
                <a:latin typeface="Gill Sans" panose="020B0502020104020203" pitchFamily="34" charset="-79"/>
                <a:cs typeface="Gill Sans" panose="020B0502020104020203" pitchFamily="34" charset="-79"/>
              </a:rPr>
              <a:t>• Eventos Virtuales.</a:t>
            </a:r>
          </a:p>
          <a:p>
            <a:r>
              <a:rPr lang="es-MX" sz="1000" dirty="0">
                <a:solidFill>
                  <a:schemeClr val="bg2">
                    <a:lumMod val="50000"/>
                  </a:schemeClr>
                </a:solidFill>
                <a:latin typeface="Gill Sans" panose="020B0502020104020203" pitchFamily="34" charset="-79"/>
                <a:cs typeface="Gill Sans" panose="020B0502020104020203" pitchFamily="34" charset="-79"/>
              </a:rPr>
              <a:t>• Áreas Formativas.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8" name="CuadroTexto 27">
            <a:extLst>
              <a:ext uri="{FF2B5EF4-FFF2-40B4-BE49-F238E27FC236}">
                <a16:creationId xmlns:a16="http://schemas.microsoft.com/office/drawing/2014/main" id="{AA62C881-B459-4545-B9E8-F465053BE1A5}"/>
              </a:ext>
            </a:extLst>
          </p:cNvPr>
          <p:cNvSpPr txBox="1"/>
          <p:nvPr/>
        </p:nvSpPr>
        <p:spPr>
          <a:xfrm>
            <a:off x="6002021" y="4806293"/>
            <a:ext cx="5920508" cy="1015663"/>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Recursos Humanos.</a:t>
            </a:r>
          </a:p>
          <a:p>
            <a:r>
              <a:rPr lang="es-MX" sz="1000" dirty="0">
                <a:solidFill>
                  <a:schemeClr val="bg2">
                    <a:lumMod val="50000"/>
                  </a:schemeClr>
                </a:solidFill>
                <a:latin typeface="Gill Sans" panose="020B0502020104020203" pitchFamily="34" charset="-79"/>
                <a:cs typeface="Gill Sans" panose="020B0502020104020203" pitchFamily="34" charset="-79"/>
              </a:rPr>
              <a:t>• Marketing.</a:t>
            </a:r>
          </a:p>
          <a:p>
            <a:r>
              <a:rPr lang="es-MX" sz="1000" dirty="0">
                <a:solidFill>
                  <a:schemeClr val="bg2">
                    <a:lumMod val="50000"/>
                  </a:schemeClr>
                </a:solidFill>
                <a:latin typeface="Gill Sans" panose="020B0502020104020203" pitchFamily="34" charset="-79"/>
                <a:cs typeface="Gill Sans" panose="020B0502020104020203" pitchFamily="34" charset="-79"/>
              </a:rPr>
              <a:t>• Dirección.</a:t>
            </a:r>
          </a:p>
          <a:p>
            <a:r>
              <a:rPr lang="es-MX" sz="1000" dirty="0">
                <a:solidFill>
                  <a:schemeClr val="bg2">
                    <a:lumMod val="50000"/>
                  </a:schemeClr>
                </a:solidFill>
                <a:latin typeface="Gill Sans" panose="020B0502020104020203" pitchFamily="34" charset="-79"/>
                <a:cs typeface="Gill Sans" panose="020B0502020104020203" pitchFamily="34" charset="-79"/>
              </a:rPr>
              <a:t>• Comercialización.</a:t>
            </a:r>
          </a:p>
          <a:p>
            <a:r>
              <a:rPr lang="es-MX" sz="1000" dirty="0">
                <a:solidFill>
                  <a:schemeClr val="bg2">
                    <a:lumMod val="50000"/>
                  </a:schemeClr>
                </a:solidFill>
                <a:latin typeface="Gill Sans" panose="020B0502020104020203" pitchFamily="34" charset="-79"/>
                <a:cs typeface="Gill Sans" panose="020B0502020104020203" pitchFamily="34" charset="-79"/>
              </a:rPr>
              <a:t>• Supervisión.</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9" name="CuadroTexto 28">
            <a:extLst>
              <a:ext uri="{FF2B5EF4-FFF2-40B4-BE49-F238E27FC236}">
                <a16:creationId xmlns:a16="http://schemas.microsoft.com/office/drawing/2014/main" id="{77017E3E-9A8D-2D4A-835E-1FFBBDDD1027}"/>
              </a:ext>
            </a:extLst>
          </p:cNvPr>
          <p:cNvSpPr txBox="1"/>
          <p:nvPr/>
        </p:nvSpPr>
        <p:spPr>
          <a:xfrm>
            <a:off x="5770237" y="6203698"/>
            <a:ext cx="5920508" cy="292388"/>
          </a:xfrm>
          <a:prstGeom prst="rect">
            <a:avLst/>
          </a:prstGeom>
          <a:noFill/>
        </p:spPr>
        <p:txBody>
          <a:bodyPr wrap="square" rtlCol="0">
            <a:spAutoFit/>
          </a:bodyPr>
          <a:lstStyle/>
          <a:p>
            <a:r>
              <a:rPr lang="es-MX" sz="1300" dirty="0">
                <a:solidFill>
                  <a:schemeClr val="bg1"/>
                </a:solidFill>
                <a:latin typeface="Gill Sans" panose="020B0502020104020203" pitchFamily="34" charset="-79"/>
                <a:cs typeface="Gill Sans" panose="020B0502020104020203" pitchFamily="34" charset="-79"/>
              </a:rPr>
              <a:t>uv.mx/</a:t>
            </a:r>
            <a:r>
              <a:rPr lang="es-MX" sz="1300" dirty="0" err="1">
                <a:solidFill>
                  <a:schemeClr val="bg1"/>
                </a:solidFill>
                <a:latin typeface="Gill Sans" panose="020B0502020104020203" pitchFamily="34" charset="-79"/>
                <a:cs typeface="Gill Sans" panose="020B0502020104020203" pitchFamily="34" charset="-79"/>
              </a:rPr>
              <a:t>veracruz</a:t>
            </a:r>
            <a:r>
              <a:rPr lang="es-MX" sz="1300" dirty="0">
                <a:solidFill>
                  <a:schemeClr val="bg1"/>
                </a:solidFill>
                <a:latin typeface="Gill Sans" panose="020B0502020104020203" pitchFamily="34" charset="-79"/>
                <a:cs typeface="Gill Sans" panose="020B0502020104020203" pitchFamily="34" charset="-79"/>
              </a:rPr>
              <a:t>/</a:t>
            </a:r>
            <a:r>
              <a:rPr lang="es-MX" sz="1300" dirty="0" err="1">
                <a:solidFill>
                  <a:schemeClr val="bg1"/>
                </a:solidFill>
                <a:latin typeface="Gill Sans" panose="020B0502020104020203" pitchFamily="34" charset="-79"/>
                <a:cs typeface="Gill Sans" panose="020B0502020104020203" pitchFamily="34" charset="-79"/>
              </a:rPr>
              <a:t>adtusi</a:t>
            </a:r>
            <a:r>
              <a:rPr lang="es-MX" sz="1300" dirty="0">
                <a:solidFill>
                  <a:schemeClr val="bg1"/>
                </a:solidFill>
                <a:latin typeface="Gill Sans" panose="020B0502020104020203" pitchFamily="34" charset="-79"/>
                <a:cs typeface="Gill Sans" panose="020B0502020104020203" pitchFamily="34" charset="-79"/>
              </a:rPr>
              <a:t>  •  775-2000 ext. 11755  •  secretario.faver@uv.mx</a:t>
            </a:r>
          </a:p>
        </p:txBody>
      </p:sp>
      <p:sp>
        <p:nvSpPr>
          <p:cNvPr id="13" name="CuadroTexto 12">
            <a:extLst>
              <a:ext uri="{FF2B5EF4-FFF2-40B4-BE49-F238E27FC236}">
                <a16:creationId xmlns:a16="http://schemas.microsoft.com/office/drawing/2014/main" id="{9D7BD919-7059-B74A-9D52-C9F9B817D13F}"/>
              </a:ext>
            </a:extLst>
          </p:cNvPr>
          <p:cNvSpPr txBox="1"/>
          <p:nvPr/>
        </p:nvSpPr>
        <p:spPr>
          <a:xfrm>
            <a:off x="6002020" y="2517661"/>
            <a:ext cx="5621943" cy="1115690"/>
          </a:xfrm>
          <a:prstGeom prst="rect">
            <a:avLst/>
          </a:prstGeom>
          <a:noFill/>
        </p:spPr>
        <p:txBody>
          <a:bodyPr wrap="square" rtlCol="0">
            <a:spAutoFit/>
          </a:bodyPr>
          <a:lstStyle/>
          <a:p>
            <a:pPr algn="just"/>
            <a:r>
              <a:rPr lang="es-MX" sz="950" dirty="0">
                <a:solidFill>
                  <a:schemeClr val="bg2">
                    <a:lumMod val="50000"/>
                  </a:schemeClr>
                </a:solidFill>
                <a:latin typeface="Gill Sans" panose="020B0502020104020203" pitchFamily="34" charset="-79"/>
                <a:cs typeface="Gill Sans" panose="020B0502020104020203" pitchFamily="34" charset="-79"/>
              </a:rPr>
              <a:t>Se conforma de 67 Experiencias Educativas con áreas optativas de: Administración del Conocimiento Organizacional. Auditoría y Consultoría Administrativa. Incubación de Negocios. Logística de Abastecimiento y Distribución. Seguridad e Higiene. Previsión Social. Estrategias de Negociación. Economía Digital. Negocios Internacionales. Estrategias de Mercadotecnia. Mercadotecnia Internacional. Relaciones Públicas. Simulación de Negocios. Finanzas Internacionales. Logística Internacional.</a:t>
            </a:r>
          </a:p>
          <a:p>
            <a:endParaRPr lang="es-MX" sz="950" dirty="0">
              <a:solidFill>
                <a:schemeClr val="bg2">
                  <a:lumMod val="50000"/>
                </a:schemeClr>
              </a:solidFill>
              <a:latin typeface="Gill Sans" panose="020B0502020104020203" pitchFamily="34" charset="-79"/>
              <a:cs typeface="Gill Sans" panose="020B0502020104020203" pitchFamily="34" charset="-79"/>
            </a:endParaRPr>
          </a:p>
        </p:txBody>
      </p:sp>
      <p:sp>
        <p:nvSpPr>
          <p:cNvPr id="14" name="CuadroTexto 13">
            <a:extLst>
              <a:ext uri="{FF2B5EF4-FFF2-40B4-BE49-F238E27FC236}">
                <a16:creationId xmlns:a16="http://schemas.microsoft.com/office/drawing/2014/main" id="{D79B2133-FB12-654C-8165-757AD9B6B59E}"/>
              </a:ext>
            </a:extLst>
          </p:cNvPr>
          <p:cNvSpPr txBox="1"/>
          <p:nvPr/>
        </p:nvSpPr>
        <p:spPr>
          <a:xfrm>
            <a:off x="1270001" y="1514327"/>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Nombre</a:t>
            </a:r>
          </a:p>
        </p:txBody>
      </p:sp>
      <p:sp>
        <p:nvSpPr>
          <p:cNvPr id="15" name="CuadroTexto 14">
            <a:extLst>
              <a:ext uri="{FF2B5EF4-FFF2-40B4-BE49-F238E27FC236}">
                <a16:creationId xmlns:a16="http://schemas.microsoft.com/office/drawing/2014/main" id="{26B65231-CA01-7343-9593-2992314C7EE2}"/>
              </a:ext>
            </a:extLst>
          </p:cNvPr>
          <p:cNvSpPr txBox="1"/>
          <p:nvPr/>
        </p:nvSpPr>
        <p:spPr>
          <a:xfrm>
            <a:off x="1270002" y="2951021"/>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Nivel</a:t>
            </a:r>
          </a:p>
        </p:txBody>
      </p:sp>
      <p:sp>
        <p:nvSpPr>
          <p:cNvPr id="16" name="CuadroTexto 15">
            <a:extLst>
              <a:ext uri="{FF2B5EF4-FFF2-40B4-BE49-F238E27FC236}">
                <a16:creationId xmlns:a16="http://schemas.microsoft.com/office/drawing/2014/main" id="{6EF93258-493C-7D45-89A5-7C306C4DF666}"/>
              </a:ext>
            </a:extLst>
          </p:cNvPr>
          <p:cNvSpPr txBox="1"/>
          <p:nvPr/>
        </p:nvSpPr>
        <p:spPr>
          <a:xfrm>
            <a:off x="1270002" y="4174366"/>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Modalidad</a:t>
            </a:r>
          </a:p>
        </p:txBody>
      </p:sp>
      <p:sp>
        <p:nvSpPr>
          <p:cNvPr id="17" name="CuadroTexto 16">
            <a:extLst>
              <a:ext uri="{FF2B5EF4-FFF2-40B4-BE49-F238E27FC236}">
                <a16:creationId xmlns:a16="http://schemas.microsoft.com/office/drawing/2014/main" id="{1F7D1957-9997-FD4B-949C-09179E0657B9}"/>
              </a:ext>
            </a:extLst>
          </p:cNvPr>
          <p:cNvSpPr txBox="1"/>
          <p:nvPr/>
        </p:nvSpPr>
        <p:spPr>
          <a:xfrm>
            <a:off x="1270002" y="5677287"/>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Región</a:t>
            </a:r>
          </a:p>
        </p:txBody>
      </p:sp>
      <p:sp>
        <p:nvSpPr>
          <p:cNvPr id="31" name="CuadroTexto 30">
            <a:extLst>
              <a:ext uri="{FF2B5EF4-FFF2-40B4-BE49-F238E27FC236}">
                <a16:creationId xmlns:a16="http://schemas.microsoft.com/office/drawing/2014/main" id="{978E8E17-96F4-9745-937B-3A815ACFC43E}"/>
              </a:ext>
            </a:extLst>
          </p:cNvPr>
          <p:cNvSpPr txBox="1"/>
          <p:nvPr/>
        </p:nvSpPr>
        <p:spPr>
          <a:xfrm>
            <a:off x="4826001" y="1683604"/>
            <a:ext cx="999064" cy="307777"/>
          </a:xfrm>
          <a:prstGeom prst="rect">
            <a:avLst/>
          </a:prstGeom>
          <a:noFill/>
        </p:spPr>
        <p:txBody>
          <a:bodyPr wrap="square" rtlCol="0">
            <a:spAutoFit/>
          </a:bodyPr>
          <a:lstStyle/>
          <a:p>
            <a:r>
              <a:rPr lang="es-MX" sz="1400" b="1" dirty="0">
                <a:solidFill>
                  <a:schemeClr val="bg1"/>
                </a:solidFill>
                <a:latin typeface="Gill Sans" panose="020B0502020104020203" pitchFamily="34" charset="-79"/>
                <a:cs typeface="Gill Sans" panose="020B0502020104020203" pitchFamily="34" charset="-79"/>
              </a:rPr>
              <a:t>Objetivo</a:t>
            </a:r>
          </a:p>
        </p:txBody>
      </p:sp>
      <p:sp>
        <p:nvSpPr>
          <p:cNvPr id="32" name="CuadroTexto 31">
            <a:extLst>
              <a:ext uri="{FF2B5EF4-FFF2-40B4-BE49-F238E27FC236}">
                <a16:creationId xmlns:a16="http://schemas.microsoft.com/office/drawing/2014/main" id="{9E954F40-5FAC-7C4C-A2E1-693CC76F00F5}"/>
              </a:ext>
            </a:extLst>
          </p:cNvPr>
          <p:cNvSpPr txBox="1"/>
          <p:nvPr/>
        </p:nvSpPr>
        <p:spPr>
          <a:xfrm>
            <a:off x="4673601" y="2621673"/>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Descripción del programa</a:t>
            </a:r>
          </a:p>
        </p:txBody>
      </p:sp>
      <p:sp>
        <p:nvSpPr>
          <p:cNvPr id="34" name="CuadroTexto 33">
            <a:extLst>
              <a:ext uri="{FF2B5EF4-FFF2-40B4-BE49-F238E27FC236}">
                <a16:creationId xmlns:a16="http://schemas.microsoft.com/office/drawing/2014/main" id="{DF615ECA-215D-6D45-83B3-2E3C9B13374C}"/>
              </a:ext>
            </a:extLst>
          </p:cNvPr>
          <p:cNvSpPr txBox="1"/>
          <p:nvPr/>
        </p:nvSpPr>
        <p:spPr>
          <a:xfrm>
            <a:off x="4673601" y="4894412"/>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Áreas de</a:t>
            </a:r>
          </a:p>
          <a:p>
            <a:pPr algn="ctr"/>
            <a:r>
              <a:rPr lang="es-MX" sz="1400" b="1" dirty="0">
                <a:solidFill>
                  <a:schemeClr val="bg1"/>
                </a:solidFill>
                <a:latin typeface="Gill Sans" panose="020B0502020104020203" pitchFamily="34" charset="-79"/>
                <a:cs typeface="Gill Sans" panose="020B0502020104020203" pitchFamily="34" charset="-79"/>
              </a:rPr>
              <a:t>desarrollo</a:t>
            </a:r>
          </a:p>
          <a:p>
            <a:pPr algn="ctr"/>
            <a:r>
              <a:rPr lang="es-MX" sz="1400" b="1" dirty="0">
                <a:solidFill>
                  <a:schemeClr val="bg1"/>
                </a:solidFill>
                <a:latin typeface="Gill Sans" panose="020B0502020104020203" pitchFamily="34" charset="-79"/>
                <a:cs typeface="Gill Sans" panose="020B0502020104020203" pitchFamily="34" charset="-79"/>
              </a:rPr>
              <a:t>profesional</a:t>
            </a:r>
          </a:p>
        </p:txBody>
      </p:sp>
      <p:sp>
        <p:nvSpPr>
          <p:cNvPr id="30" name="CuadroTexto 29">
            <a:extLst>
              <a:ext uri="{FF2B5EF4-FFF2-40B4-BE49-F238E27FC236}">
                <a16:creationId xmlns:a16="http://schemas.microsoft.com/office/drawing/2014/main" id="{1E1DAA90-6565-9842-ACD3-077E53648C47}"/>
              </a:ext>
            </a:extLst>
          </p:cNvPr>
          <p:cNvSpPr txBox="1"/>
          <p:nvPr/>
        </p:nvSpPr>
        <p:spPr>
          <a:xfrm>
            <a:off x="4622450" y="672398"/>
            <a:ext cx="179753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Total de créditos para obtener el título</a:t>
            </a:r>
          </a:p>
        </p:txBody>
      </p:sp>
      <p:sp>
        <p:nvSpPr>
          <p:cNvPr id="38" name="CuadroTexto 37">
            <a:extLst>
              <a:ext uri="{FF2B5EF4-FFF2-40B4-BE49-F238E27FC236}">
                <a16:creationId xmlns:a16="http://schemas.microsoft.com/office/drawing/2014/main" id="{555CCFC9-8E34-A84F-9E38-E675763414E2}"/>
              </a:ext>
            </a:extLst>
          </p:cNvPr>
          <p:cNvSpPr txBox="1"/>
          <p:nvPr/>
        </p:nvSpPr>
        <p:spPr>
          <a:xfrm>
            <a:off x="8316502" y="688054"/>
            <a:ext cx="170078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Tiempo promedio de permanencia</a:t>
            </a:r>
          </a:p>
        </p:txBody>
      </p:sp>
      <p:sp>
        <p:nvSpPr>
          <p:cNvPr id="39" name="CuadroTexto 38">
            <a:extLst>
              <a:ext uri="{FF2B5EF4-FFF2-40B4-BE49-F238E27FC236}">
                <a16:creationId xmlns:a16="http://schemas.microsoft.com/office/drawing/2014/main" id="{DC0E0842-33AF-9C44-9194-A8D54A4B725E}"/>
              </a:ext>
            </a:extLst>
          </p:cNvPr>
          <p:cNvSpPr txBox="1"/>
          <p:nvPr/>
        </p:nvSpPr>
        <p:spPr>
          <a:xfrm>
            <a:off x="6511100" y="742225"/>
            <a:ext cx="1513879"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335</a:t>
            </a:r>
          </a:p>
        </p:txBody>
      </p:sp>
      <p:sp>
        <p:nvSpPr>
          <p:cNvPr id="40" name="CuadroTexto 39">
            <a:extLst>
              <a:ext uri="{FF2B5EF4-FFF2-40B4-BE49-F238E27FC236}">
                <a16:creationId xmlns:a16="http://schemas.microsoft.com/office/drawing/2014/main" id="{DA255144-C6DE-E249-BB9C-2C68E3489DDB}"/>
              </a:ext>
            </a:extLst>
          </p:cNvPr>
          <p:cNvSpPr txBox="1"/>
          <p:nvPr/>
        </p:nvSpPr>
        <p:spPr>
          <a:xfrm>
            <a:off x="10233893" y="740347"/>
            <a:ext cx="1390071"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8 semestres</a:t>
            </a:r>
          </a:p>
        </p:txBody>
      </p:sp>
      <p:sp>
        <p:nvSpPr>
          <p:cNvPr id="41" name="CuadroTexto 40">
            <a:extLst>
              <a:ext uri="{FF2B5EF4-FFF2-40B4-BE49-F238E27FC236}">
                <a16:creationId xmlns:a16="http://schemas.microsoft.com/office/drawing/2014/main" id="{4474CDC3-94DC-2444-A78D-4659DD8AD394}"/>
              </a:ext>
            </a:extLst>
          </p:cNvPr>
          <p:cNvSpPr txBox="1"/>
          <p:nvPr/>
        </p:nvSpPr>
        <p:spPr>
          <a:xfrm>
            <a:off x="4673601" y="145094"/>
            <a:ext cx="7092105" cy="369332"/>
          </a:xfrm>
          <a:prstGeom prst="rect">
            <a:avLst/>
          </a:prstGeom>
          <a:noFill/>
        </p:spPr>
        <p:txBody>
          <a:bodyPr wrap="square" rtlCol="0">
            <a:spAutoFit/>
          </a:bodyPr>
          <a:lstStyle/>
          <a:p>
            <a:pPr algn="ctr"/>
            <a:r>
              <a:rPr lang="es-MX" b="1" dirty="0">
                <a:solidFill>
                  <a:schemeClr val="bg2">
                    <a:lumMod val="50000"/>
                  </a:schemeClr>
                </a:solidFill>
                <a:latin typeface="Gill Sans" panose="020B0502020104020203" pitchFamily="34" charset="-79"/>
                <a:cs typeface="Gill Sans" panose="020B0502020104020203" pitchFamily="34" charset="-79"/>
              </a:rPr>
              <a:t>Plan de Estudios</a:t>
            </a:r>
          </a:p>
        </p:txBody>
      </p:sp>
      <p:sp>
        <p:nvSpPr>
          <p:cNvPr id="25" name="CuadroTexto 24">
            <a:extLst>
              <a:ext uri="{FF2B5EF4-FFF2-40B4-BE49-F238E27FC236}">
                <a16:creationId xmlns:a16="http://schemas.microsoft.com/office/drawing/2014/main" id="{17559FC3-85F2-6841-A01D-09D4AD846B8C}"/>
              </a:ext>
            </a:extLst>
          </p:cNvPr>
          <p:cNvSpPr txBox="1"/>
          <p:nvPr/>
        </p:nvSpPr>
        <p:spPr>
          <a:xfrm>
            <a:off x="4673601" y="3746547"/>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Fortalezas del plan de</a:t>
            </a:r>
          </a:p>
          <a:p>
            <a:pPr algn="ctr"/>
            <a:r>
              <a:rPr lang="es-MX" sz="1400" b="1" dirty="0">
                <a:solidFill>
                  <a:schemeClr val="bg1"/>
                </a:solidFill>
                <a:latin typeface="Gill Sans" panose="020B0502020104020203" pitchFamily="34" charset="-79"/>
                <a:cs typeface="Gill Sans" panose="020B0502020104020203" pitchFamily="34" charset="-79"/>
              </a:rPr>
              <a:t>estudios</a:t>
            </a:r>
          </a:p>
        </p:txBody>
      </p:sp>
      <p:sp>
        <p:nvSpPr>
          <p:cNvPr id="26" name="CuadroTexto 25">
            <a:extLst>
              <a:ext uri="{FF2B5EF4-FFF2-40B4-BE49-F238E27FC236}">
                <a16:creationId xmlns:a16="http://schemas.microsoft.com/office/drawing/2014/main" id="{91A9E22C-8F76-EF44-8EFC-ABAC7809F3FA}"/>
              </a:ext>
            </a:extLst>
          </p:cNvPr>
          <p:cNvSpPr txBox="1"/>
          <p:nvPr/>
        </p:nvSpPr>
        <p:spPr>
          <a:xfrm>
            <a:off x="4673601" y="6165824"/>
            <a:ext cx="1269999" cy="338554"/>
          </a:xfrm>
          <a:prstGeom prst="rect">
            <a:avLst/>
          </a:prstGeom>
          <a:noFill/>
        </p:spPr>
        <p:txBody>
          <a:bodyPr wrap="square" rtlCol="0">
            <a:spAutoFit/>
          </a:bodyPr>
          <a:lstStyle/>
          <a:p>
            <a:pPr algn="ctr"/>
            <a:r>
              <a:rPr lang="es-MX" sz="1600" b="1" dirty="0">
                <a:solidFill>
                  <a:schemeClr val="bg1"/>
                </a:solidFill>
                <a:latin typeface="Gill Sans" panose="020B0502020104020203" pitchFamily="34" charset="-79"/>
                <a:cs typeface="Gill Sans" panose="020B0502020104020203" pitchFamily="34" charset="-79"/>
              </a:rPr>
              <a:t>Contacto</a:t>
            </a:r>
          </a:p>
        </p:txBody>
      </p:sp>
      <p:sp>
        <p:nvSpPr>
          <p:cNvPr id="36" name="CuadroTexto 35">
            <a:extLst>
              <a:ext uri="{FF2B5EF4-FFF2-40B4-BE49-F238E27FC236}">
                <a16:creationId xmlns:a16="http://schemas.microsoft.com/office/drawing/2014/main" id="{D1F924D5-FACD-574F-93F3-C766DF6D1991}"/>
              </a:ext>
            </a:extLst>
          </p:cNvPr>
          <p:cNvSpPr txBox="1"/>
          <p:nvPr/>
        </p:nvSpPr>
        <p:spPr>
          <a:xfrm>
            <a:off x="6002021" y="1534437"/>
            <a:ext cx="5527964" cy="553998"/>
          </a:xfrm>
          <a:prstGeom prst="rect">
            <a:avLst/>
          </a:prstGeom>
          <a:noFill/>
        </p:spPr>
        <p:txBody>
          <a:bodyPr wrap="square" rtlCol="0">
            <a:spAutoFit/>
          </a:bodyPr>
          <a:lstStyle/>
          <a:p>
            <a:pPr algn="just"/>
            <a:r>
              <a:rPr lang="es-MX" sz="1000" dirty="0">
                <a:solidFill>
                  <a:schemeClr val="bg2">
                    <a:lumMod val="50000"/>
                  </a:schemeClr>
                </a:solidFill>
                <a:latin typeface="Gill Sans" panose="020B0502020104020203" pitchFamily="34" charset="-79"/>
                <a:cs typeface="Gill Sans" panose="020B0502020104020203" pitchFamily="34" charset="-79"/>
              </a:rPr>
              <a:t>Formar profesionistas con calidad humana y socialmente responsables con un perfil integral, competentes en el ámbito de la administración, orientados a la implementación de modelos innovadores para el desarrollo y competitividad de las organizaciones.</a:t>
            </a:r>
          </a:p>
        </p:txBody>
      </p:sp>
      <p:sp>
        <p:nvSpPr>
          <p:cNvPr id="3" name="CuadroTexto 2">
            <a:extLst>
              <a:ext uri="{FF2B5EF4-FFF2-40B4-BE49-F238E27FC236}">
                <a16:creationId xmlns:a16="http://schemas.microsoft.com/office/drawing/2014/main" id="{63B95618-D679-45E4-9406-3C89E9C0F0F6}"/>
              </a:ext>
            </a:extLst>
          </p:cNvPr>
          <p:cNvSpPr txBox="1"/>
          <p:nvPr/>
        </p:nvSpPr>
        <p:spPr>
          <a:xfrm>
            <a:off x="1258407" y="4436961"/>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Escolarizado</a:t>
            </a:r>
          </a:p>
        </p:txBody>
      </p:sp>
    </p:spTree>
    <p:extLst>
      <p:ext uri="{BB962C8B-B14F-4D97-AF65-F5344CB8AC3E}">
        <p14:creationId xmlns:p14="http://schemas.microsoft.com/office/powerpoint/2010/main" val="414031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ADEDC47-FF04-F141-B8C2-F50666903A67}"/>
              </a:ext>
            </a:extLst>
          </p:cNvPr>
          <p:cNvSpPr txBox="1"/>
          <p:nvPr/>
        </p:nvSpPr>
        <p:spPr>
          <a:xfrm>
            <a:off x="1258407" y="1775694"/>
            <a:ext cx="2556931" cy="584775"/>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 en Administración Turística</a:t>
            </a:r>
          </a:p>
        </p:txBody>
      </p:sp>
      <p:sp>
        <p:nvSpPr>
          <p:cNvPr id="20" name="CuadroTexto 19">
            <a:extLst>
              <a:ext uri="{FF2B5EF4-FFF2-40B4-BE49-F238E27FC236}">
                <a16:creationId xmlns:a16="http://schemas.microsoft.com/office/drawing/2014/main" id="{C9624AE5-A6C6-2D4C-9724-5F3D12DBBAA1}"/>
              </a:ext>
            </a:extLst>
          </p:cNvPr>
          <p:cNvSpPr txBox="1"/>
          <p:nvPr/>
        </p:nvSpPr>
        <p:spPr>
          <a:xfrm>
            <a:off x="1270002" y="3261979"/>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a:t>
            </a:r>
          </a:p>
        </p:txBody>
      </p:sp>
      <p:sp>
        <p:nvSpPr>
          <p:cNvPr id="22" name="CuadroTexto 21">
            <a:extLst>
              <a:ext uri="{FF2B5EF4-FFF2-40B4-BE49-F238E27FC236}">
                <a16:creationId xmlns:a16="http://schemas.microsoft.com/office/drawing/2014/main" id="{83A152F3-ED49-7240-AC49-B6E3D916F891}"/>
              </a:ext>
            </a:extLst>
          </p:cNvPr>
          <p:cNvSpPr txBox="1"/>
          <p:nvPr/>
        </p:nvSpPr>
        <p:spPr>
          <a:xfrm>
            <a:off x="1270002" y="6019033"/>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Veracruz</a:t>
            </a:r>
          </a:p>
        </p:txBody>
      </p:sp>
      <p:sp>
        <p:nvSpPr>
          <p:cNvPr id="27" name="CuadroTexto 26">
            <a:extLst>
              <a:ext uri="{FF2B5EF4-FFF2-40B4-BE49-F238E27FC236}">
                <a16:creationId xmlns:a16="http://schemas.microsoft.com/office/drawing/2014/main" id="{0A8DD630-96A1-DD43-901A-174BC1437B0D}"/>
              </a:ext>
            </a:extLst>
          </p:cNvPr>
          <p:cNvSpPr txBox="1"/>
          <p:nvPr/>
        </p:nvSpPr>
        <p:spPr>
          <a:xfrm>
            <a:off x="6002021" y="3675705"/>
            <a:ext cx="5920508" cy="1169551"/>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Prácticas Hoteleras y en Empresa Turística.</a:t>
            </a:r>
          </a:p>
          <a:p>
            <a:r>
              <a:rPr lang="es-MX" sz="1000" dirty="0">
                <a:solidFill>
                  <a:schemeClr val="bg2">
                    <a:lumMod val="50000"/>
                  </a:schemeClr>
                </a:solidFill>
                <a:latin typeface="Gill Sans" panose="020B0502020104020203" pitchFamily="34" charset="-79"/>
                <a:cs typeface="Gill Sans" panose="020B0502020104020203" pitchFamily="34" charset="-79"/>
              </a:rPr>
              <a:t>• Estancia.</a:t>
            </a:r>
          </a:p>
          <a:p>
            <a:r>
              <a:rPr lang="es-MX" sz="1000" dirty="0">
                <a:solidFill>
                  <a:schemeClr val="bg2">
                    <a:lumMod val="50000"/>
                  </a:schemeClr>
                </a:solidFill>
                <a:latin typeface="Gill Sans" panose="020B0502020104020203" pitchFamily="34" charset="-79"/>
                <a:cs typeface="Gill Sans" panose="020B0502020104020203" pitchFamily="34" charset="-79"/>
              </a:rPr>
              <a:t>• </a:t>
            </a:r>
            <a:r>
              <a:rPr lang="es-MX" sz="1000" dirty="0" err="1">
                <a:solidFill>
                  <a:schemeClr val="bg2">
                    <a:lumMod val="50000"/>
                  </a:schemeClr>
                </a:solidFill>
                <a:latin typeface="Gill Sans" panose="020B0502020104020203" pitchFamily="34" charset="-79"/>
                <a:cs typeface="Gill Sans" panose="020B0502020104020203" pitchFamily="34" charset="-79"/>
              </a:rPr>
              <a:t>Tourism</a:t>
            </a:r>
            <a:r>
              <a:rPr lang="es-MX" sz="1000" dirty="0">
                <a:solidFill>
                  <a:schemeClr val="bg2">
                    <a:lumMod val="50000"/>
                  </a:schemeClr>
                </a:solidFill>
                <a:latin typeface="Gill Sans" panose="020B0502020104020203" pitchFamily="34" charset="-79"/>
                <a:cs typeface="Gill Sans" panose="020B0502020104020203" pitchFamily="34" charset="-79"/>
              </a:rPr>
              <a:t> </a:t>
            </a:r>
            <a:r>
              <a:rPr lang="es-MX" sz="1000" dirty="0" err="1">
                <a:solidFill>
                  <a:schemeClr val="bg2">
                    <a:lumMod val="50000"/>
                  </a:schemeClr>
                </a:solidFill>
                <a:latin typeface="Gill Sans" panose="020B0502020104020203" pitchFamily="34" charset="-79"/>
                <a:cs typeface="Gill Sans" panose="020B0502020104020203" pitchFamily="34" charset="-79"/>
              </a:rPr>
              <a:t>Selected</a:t>
            </a:r>
            <a:r>
              <a:rPr lang="es-MX" sz="1000" dirty="0">
                <a:solidFill>
                  <a:schemeClr val="bg2">
                    <a:lumMod val="50000"/>
                  </a:schemeClr>
                </a:solidFill>
                <a:latin typeface="Gill Sans" panose="020B0502020104020203" pitchFamily="34" charset="-79"/>
                <a:cs typeface="Gill Sans" panose="020B0502020104020203" pitchFamily="34" charset="-79"/>
              </a:rPr>
              <a:t> </a:t>
            </a:r>
            <a:r>
              <a:rPr lang="es-MX" sz="1000" dirty="0" err="1">
                <a:solidFill>
                  <a:schemeClr val="bg2">
                    <a:lumMod val="50000"/>
                  </a:schemeClr>
                </a:solidFill>
                <a:latin typeface="Gill Sans" panose="020B0502020104020203" pitchFamily="34" charset="-79"/>
                <a:cs typeface="Gill Sans" panose="020B0502020104020203" pitchFamily="34" charset="-79"/>
              </a:rPr>
              <a:t>Items</a:t>
            </a:r>
            <a:r>
              <a:rPr lang="es-MX" sz="1000" dirty="0">
                <a:solidFill>
                  <a:schemeClr val="bg2">
                    <a:lumMod val="50000"/>
                  </a:schemeClr>
                </a:solidFill>
                <a:latin typeface="Gill Sans" panose="020B0502020104020203" pitchFamily="34" charset="-79"/>
                <a:cs typeface="Gill Sans" panose="020B0502020104020203" pitchFamily="34" charset="-79"/>
              </a:rPr>
              <a:t>.</a:t>
            </a:r>
          </a:p>
          <a:p>
            <a:r>
              <a:rPr lang="es-MX" sz="1000" dirty="0">
                <a:solidFill>
                  <a:schemeClr val="bg2">
                    <a:lumMod val="50000"/>
                  </a:schemeClr>
                </a:solidFill>
                <a:latin typeface="Gill Sans" panose="020B0502020104020203" pitchFamily="34" charset="-79"/>
                <a:cs typeface="Gill Sans" panose="020B0502020104020203" pitchFamily="34" charset="-79"/>
              </a:rPr>
              <a:t>• Tendencias del Turismo (en línea) .</a:t>
            </a:r>
          </a:p>
          <a:p>
            <a:r>
              <a:rPr lang="es-MX" sz="1000" dirty="0">
                <a:solidFill>
                  <a:schemeClr val="bg2">
                    <a:lumMod val="50000"/>
                  </a:schemeClr>
                </a:solidFill>
                <a:latin typeface="Gill Sans" panose="020B0502020104020203" pitchFamily="34" charset="-79"/>
                <a:cs typeface="Gill Sans" panose="020B0502020104020203" pitchFamily="34" charset="-79"/>
              </a:rPr>
              <a:t>• English </a:t>
            </a:r>
            <a:r>
              <a:rPr lang="es-MX" sz="1000" dirty="0" err="1">
                <a:solidFill>
                  <a:schemeClr val="bg2">
                    <a:lumMod val="50000"/>
                  </a:schemeClr>
                </a:solidFill>
                <a:latin typeface="Gill Sans" panose="020B0502020104020203" pitchFamily="34" charset="-79"/>
                <a:cs typeface="Gill Sans" panose="020B0502020104020203" pitchFamily="34" charset="-79"/>
              </a:rPr>
              <a:t>for</a:t>
            </a:r>
            <a:r>
              <a:rPr lang="es-MX" sz="1000" dirty="0">
                <a:solidFill>
                  <a:schemeClr val="bg2">
                    <a:lumMod val="50000"/>
                  </a:schemeClr>
                </a:solidFill>
                <a:latin typeface="Gill Sans" panose="020B0502020104020203" pitchFamily="34" charset="-79"/>
                <a:cs typeface="Gill Sans" panose="020B0502020104020203" pitchFamily="34" charset="-79"/>
              </a:rPr>
              <a:t> </a:t>
            </a:r>
            <a:r>
              <a:rPr lang="es-MX" sz="1000" dirty="0" err="1">
                <a:solidFill>
                  <a:schemeClr val="bg2">
                    <a:lumMod val="50000"/>
                  </a:schemeClr>
                </a:solidFill>
                <a:latin typeface="Gill Sans" panose="020B0502020104020203" pitchFamily="34" charset="-79"/>
                <a:cs typeface="Gill Sans" panose="020B0502020104020203" pitchFamily="34" charset="-79"/>
              </a:rPr>
              <a:t>Tourism</a:t>
            </a:r>
            <a:r>
              <a:rPr lang="es-MX" sz="1000" dirty="0">
                <a:solidFill>
                  <a:schemeClr val="bg2">
                    <a:lumMod val="50000"/>
                  </a:schemeClr>
                </a:solidFill>
                <a:latin typeface="Gill Sans" panose="020B0502020104020203" pitchFamily="34" charset="-79"/>
                <a:cs typeface="Gill Sans" panose="020B0502020104020203" pitchFamily="34" charset="-79"/>
              </a:rPr>
              <a:t>.</a:t>
            </a:r>
          </a:p>
          <a:p>
            <a:endParaRPr lang="es-MX" sz="1000" dirty="0">
              <a:solidFill>
                <a:schemeClr val="bg2">
                  <a:lumMod val="50000"/>
                </a:schemeClr>
              </a:solidFill>
              <a:latin typeface="Gill Sans" panose="020B0502020104020203" pitchFamily="34" charset="-79"/>
              <a:cs typeface="Gill Sans" panose="020B0502020104020203" pitchFamily="34" charset="-79"/>
            </a:endParaRP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8" name="CuadroTexto 27">
            <a:extLst>
              <a:ext uri="{FF2B5EF4-FFF2-40B4-BE49-F238E27FC236}">
                <a16:creationId xmlns:a16="http://schemas.microsoft.com/office/drawing/2014/main" id="{AA62C881-B459-4545-B9E8-F465053BE1A5}"/>
              </a:ext>
            </a:extLst>
          </p:cNvPr>
          <p:cNvSpPr txBox="1"/>
          <p:nvPr/>
        </p:nvSpPr>
        <p:spPr>
          <a:xfrm>
            <a:off x="6002021" y="4806293"/>
            <a:ext cx="5920508" cy="1015663"/>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Gestión Pública de Destinos.</a:t>
            </a:r>
          </a:p>
          <a:p>
            <a:r>
              <a:rPr lang="es-MX" sz="1000" dirty="0">
                <a:solidFill>
                  <a:schemeClr val="bg2">
                    <a:lumMod val="50000"/>
                  </a:schemeClr>
                </a:solidFill>
                <a:latin typeface="Gill Sans" panose="020B0502020104020203" pitchFamily="34" charset="-79"/>
                <a:cs typeface="Gill Sans" panose="020B0502020104020203" pitchFamily="34" charset="-79"/>
              </a:rPr>
              <a:t>• Desarrollo de Proyectos Turísticos.</a:t>
            </a:r>
          </a:p>
          <a:p>
            <a:r>
              <a:rPr lang="es-MX" sz="1000" dirty="0">
                <a:solidFill>
                  <a:schemeClr val="bg2">
                    <a:lumMod val="50000"/>
                  </a:schemeClr>
                </a:solidFill>
                <a:latin typeface="Gill Sans" panose="020B0502020104020203" pitchFamily="34" charset="-79"/>
                <a:cs typeface="Gill Sans" panose="020B0502020104020203" pitchFamily="34" charset="-79"/>
              </a:rPr>
              <a:t>• Centros de Alojamiento y Hospedaje.</a:t>
            </a:r>
          </a:p>
          <a:p>
            <a:r>
              <a:rPr lang="es-MX" sz="1000" dirty="0">
                <a:solidFill>
                  <a:schemeClr val="bg2">
                    <a:lumMod val="50000"/>
                  </a:schemeClr>
                </a:solidFill>
                <a:latin typeface="Gill Sans" panose="020B0502020104020203" pitchFamily="34" charset="-79"/>
                <a:cs typeface="Gill Sans" panose="020B0502020104020203" pitchFamily="34" charset="-79"/>
              </a:rPr>
              <a:t>• Servicios de Alimentos y Bebidas.</a:t>
            </a:r>
          </a:p>
          <a:p>
            <a:r>
              <a:rPr lang="es-MX" sz="1000" dirty="0">
                <a:solidFill>
                  <a:schemeClr val="bg2">
                    <a:lumMod val="50000"/>
                  </a:schemeClr>
                </a:solidFill>
                <a:latin typeface="Gill Sans" panose="020B0502020104020203" pitchFamily="34" charset="-79"/>
                <a:cs typeface="Gill Sans" panose="020B0502020104020203" pitchFamily="34" charset="-79"/>
              </a:rPr>
              <a:t>• Centros de Gestión de Destinos.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9" name="CuadroTexto 28">
            <a:extLst>
              <a:ext uri="{FF2B5EF4-FFF2-40B4-BE49-F238E27FC236}">
                <a16:creationId xmlns:a16="http://schemas.microsoft.com/office/drawing/2014/main" id="{77017E3E-9A8D-2D4A-835E-1FFBBDDD1027}"/>
              </a:ext>
            </a:extLst>
          </p:cNvPr>
          <p:cNvSpPr txBox="1"/>
          <p:nvPr/>
        </p:nvSpPr>
        <p:spPr>
          <a:xfrm>
            <a:off x="5770237" y="6203698"/>
            <a:ext cx="5920508" cy="292388"/>
          </a:xfrm>
          <a:prstGeom prst="rect">
            <a:avLst/>
          </a:prstGeom>
          <a:noFill/>
        </p:spPr>
        <p:txBody>
          <a:bodyPr wrap="square" rtlCol="0">
            <a:spAutoFit/>
          </a:bodyPr>
          <a:lstStyle/>
          <a:p>
            <a:r>
              <a:rPr lang="es-MX" sz="1300" dirty="0">
                <a:solidFill>
                  <a:schemeClr val="bg1"/>
                </a:solidFill>
                <a:latin typeface="Gill Sans" panose="020B0502020104020203" pitchFamily="34" charset="-79"/>
                <a:cs typeface="Gill Sans" panose="020B0502020104020203" pitchFamily="34" charset="-79"/>
              </a:rPr>
              <a:t>uv.mx/</a:t>
            </a:r>
            <a:r>
              <a:rPr lang="es-MX" sz="1300" dirty="0" err="1">
                <a:solidFill>
                  <a:schemeClr val="bg1"/>
                </a:solidFill>
                <a:latin typeface="Gill Sans" panose="020B0502020104020203" pitchFamily="34" charset="-79"/>
                <a:cs typeface="Gill Sans" panose="020B0502020104020203" pitchFamily="34" charset="-79"/>
              </a:rPr>
              <a:t>veracruz</a:t>
            </a:r>
            <a:r>
              <a:rPr lang="es-MX" sz="1300" dirty="0">
                <a:solidFill>
                  <a:schemeClr val="bg1"/>
                </a:solidFill>
                <a:latin typeface="Gill Sans" panose="020B0502020104020203" pitchFamily="34" charset="-79"/>
                <a:cs typeface="Gill Sans" panose="020B0502020104020203" pitchFamily="34" charset="-79"/>
              </a:rPr>
              <a:t>/</a:t>
            </a:r>
            <a:r>
              <a:rPr lang="es-MX" sz="1300" dirty="0" err="1">
                <a:solidFill>
                  <a:schemeClr val="bg1"/>
                </a:solidFill>
                <a:latin typeface="Gill Sans" panose="020B0502020104020203" pitchFamily="34" charset="-79"/>
                <a:cs typeface="Gill Sans" panose="020B0502020104020203" pitchFamily="34" charset="-79"/>
              </a:rPr>
              <a:t>adtusi</a:t>
            </a:r>
            <a:r>
              <a:rPr lang="es-MX" sz="1300" dirty="0">
                <a:solidFill>
                  <a:schemeClr val="bg1"/>
                </a:solidFill>
                <a:latin typeface="Gill Sans" panose="020B0502020104020203" pitchFamily="34" charset="-79"/>
                <a:cs typeface="Gill Sans" panose="020B0502020104020203" pitchFamily="34" charset="-79"/>
              </a:rPr>
              <a:t>  •  775-2000 ext. 11755  •  secretario.faver@uv.mx</a:t>
            </a:r>
          </a:p>
        </p:txBody>
      </p:sp>
      <p:sp>
        <p:nvSpPr>
          <p:cNvPr id="13" name="CuadroTexto 12">
            <a:extLst>
              <a:ext uri="{FF2B5EF4-FFF2-40B4-BE49-F238E27FC236}">
                <a16:creationId xmlns:a16="http://schemas.microsoft.com/office/drawing/2014/main" id="{9D7BD919-7059-B74A-9D52-C9F9B817D13F}"/>
              </a:ext>
            </a:extLst>
          </p:cNvPr>
          <p:cNvSpPr txBox="1"/>
          <p:nvPr/>
        </p:nvSpPr>
        <p:spPr>
          <a:xfrm>
            <a:off x="6002020" y="2588685"/>
            <a:ext cx="5621943" cy="969496"/>
          </a:xfrm>
          <a:prstGeom prst="rect">
            <a:avLst/>
          </a:prstGeom>
          <a:noFill/>
        </p:spPr>
        <p:txBody>
          <a:bodyPr wrap="square" rtlCol="0">
            <a:spAutoFit/>
          </a:bodyPr>
          <a:lstStyle/>
          <a:p>
            <a:pPr algn="just"/>
            <a:r>
              <a:rPr lang="es-MX" sz="950" dirty="0">
                <a:solidFill>
                  <a:schemeClr val="bg2">
                    <a:lumMod val="50000"/>
                  </a:schemeClr>
                </a:solidFill>
                <a:latin typeface="Gill Sans" panose="020B0502020104020203" pitchFamily="34" charset="-79"/>
                <a:cs typeface="Gill Sans" panose="020B0502020104020203" pitchFamily="34" charset="-79"/>
              </a:rPr>
              <a:t>Se conforma de 67 Experiencias Educativas con áreas optativas de: Investigación de Mercados. Productos y Destinos Turísticos Nacionales e Internacionales. Comercialización Ejecutiva Hotelera. Gestión Turística Municipal. Mercados Financieros. Finanzas Internacionales. Simulación de Negocios. Arte y Cultura. Gestión Cultural. Auditoría y Consultoría Administrativa. Estrategias de Financiamiento.</a:t>
            </a:r>
          </a:p>
          <a:p>
            <a:pPr algn="just"/>
            <a:endParaRPr lang="es-MX" sz="950" dirty="0">
              <a:solidFill>
                <a:schemeClr val="bg2">
                  <a:lumMod val="50000"/>
                </a:schemeClr>
              </a:solidFill>
              <a:latin typeface="Gill Sans" panose="020B0502020104020203" pitchFamily="34" charset="-79"/>
              <a:cs typeface="Gill Sans" panose="020B0502020104020203" pitchFamily="34" charset="-79"/>
            </a:endParaRPr>
          </a:p>
        </p:txBody>
      </p:sp>
      <p:sp>
        <p:nvSpPr>
          <p:cNvPr id="14" name="CuadroTexto 13">
            <a:extLst>
              <a:ext uri="{FF2B5EF4-FFF2-40B4-BE49-F238E27FC236}">
                <a16:creationId xmlns:a16="http://schemas.microsoft.com/office/drawing/2014/main" id="{D79B2133-FB12-654C-8165-757AD9B6B59E}"/>
              </a:ext>
            </a:extLst>
          </p:cNvPr>
          <p:cNvSpPr txBox="1"/>
          <p:nvPr/>
        </p:nvSpPr>
        <p:spPr>
          <a:xfrm>
            <a:off x="1270001" y="1514327"/>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Nombre</a:t>
            </a:r>
          </a:p>
        </p:txBody>
      </p:sp>
      <p:sp>
        <p:nvSpPr>
          <p:cNvPr id="15" name="CuadroTexto 14">
            <a:extLst>
              <a:ext uri="{FF2B5EF4-FFF2-40B4-BE49-F238E27FC236}">
                <a16:creationId xmlns:a16="http://schemas.microsoft.com/office/drawing/2014/main" id="{26B65231-CA01-7343-9593-2992314C7EE2}"/>
              </a:ext>
            </a:extLst>
          </p:cNvPr>
          <p:cNvSpPr txBox="1"/>
          <p:nvPr/>
        </p:nvSpPr>
        <p:spPr>
          <a:xfrm>
            <a:off x="1270002" y="2951021"/>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Nivel</a:t>
            </a:r>
          </a:p>
        </p:txBody>
      </p:sp>
      <p:sp>
        <p:nvSpPr>
          <p:cNvPr id="16" name="CuadroTexto 15">
            <a:extLst>
              <a:ext uri="{FF2B5EF4-FFF2-40B4-BE49-F238E27FC236}">
                <a16:creationId xmlns:a16="http://schemas.microsoft.com/office/drawing/2014/main" id="{6EF93258-493C-7D45-89A5-7C306C4DF666}"/>
              </a:ext>
            </a:extLst>
          </p:cNvPr>
          <p:cNvSpPr txBox="1"/>
          <p:nvPr/>
        </p:nvSpPr>
        <p:spPr>
          <a:xfrm>
            <a:off x="1270002" y="4174366"/>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Modalidad</a:t>
            </a:r>
          </a:p>
        </p:txBody>
      </p:sp>
      <p:sp>
        <p:nvSpPr>
          <p:cNvPr id="17" name="CuadroTexto 16">
            <a:extLst>
              <a:ext uri="{FF2B5EF4-FFF2-40B4-BE49-F238E27FC236}">
                <a16:creationId xmlns:a16="http://schemas.microsoft.com/office/drawing/2014/main" id="{1F7D1957-9997-FD4B-949C-09179E0657B9}"/>
              </a:ext>
            </a:extLst>
          </p:cNvPr>
          <p:cNvSpPr txBox="1"/>
          <p:nvPr/>
        </p:nvSpPr>
        <p:spPr>
          <a:xfrm>
            <a:off x="1270002" y="5677287"/>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Región</a:t>
            </a:r>
          </a:p>
        </p:txBody>
      </p:sp>
      <p:sp>
        <p:nvSpPr>
          <p:cNvPr id="31" name="CuadroTexto 30">
            <a:extLst>
              <a:ext uri="{FF2B5EF4-FFF2-40B4-BE49-F238E27FC236}">
                <a16:creationId xmlns:a16="http://schemas.microsoft.com/office/drawing/2014/main" id="{978E8E17-96F4-9745-937B-3A815ACFC43E}"/>
              </a:ext>
            </a:extLst>
          </p:cNvPr>
          <p:cNvSpPr txBox="1"/>
          <p:nvPr/>
        </p:nvSpPr>
        <p:spPr>
          <a:xfrm>
            <a:off x="4826001" y="1683604"/>
            <a:ext cx="999064" cy="307777"/>
          </a:xfrm>
          <a:prstGeom prst="rect">
            <a:avLst/>
          </a:prstGeom>
          <a:noFill/>
        </p:spPr>
        <p:txBody>
          <a:bodyPr wrap="square" rtlCol="0">
            <a:spAutoFit/>
          </a:bodyPr>
          <a:lstStyle/>
          <a:p>
            <a:r>
              <a:rPr lang="es-MX" sz="1400" b="1" dirty="0">
                <a:solidFill>
                  <a:schemeClr val="bg1"/>
                </a:solidFill>
                <a:latin typeface="Gill Sans" panose="020B0502020104020203" pitchFamily="34" charset="-79"/>
                <a:cs typeface="Gill Sans" panose="020B0502020104020203" pitchFamily="34" charset="-79"/>
              </a:rPr>
              <a:t>Objetivo</a:t>
            </a:r>
          </a:p>
        </p:txBody>
      </p:sp>
      <p:sp>
        <p:nvSpPr>
          <p:cNvPr id="32" name="CuadroTexto 31">
            <a:extLst>
              <a:ext uri="{FF2B5EF4-FFF2-40B4-BE49-F238E27FC236}">
                <a16:creationId xmlns:a16="http://schemas.microsoft.com/office/drawing/2014/main" id="{9E954F40-5FAC-7C4C-A2E1-693CC76F00F5}"/>
              </a:ext>
            </a:extLst>
          </p:cNvPr>
          <p:cNvSpPr txBox="1"/>
          <p:nvPr/>
        </p:nvSpPr>
        <p:spPr>
          <a:xfrm>
            <a:off x="4673601" y="2621673"/>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Descripción del programa</a:t>
            </a:r>
          </a:p>
        </p:txBody>
      </p:sp>
      <p:sp>
        <p:nvSpPr>
          <p:cNvPr id="34" name="CuadroTexto 33">
            <a:extLst>
              <a:ext uri="{FF2B5EF4-FFF2-40B4-BE49-F238E27FC236}">
                <a16:creationId xmlns:a16="http://schemas.microsoft.com/office/drawing/2014/main" id="{DF615ECA-215D-6D45-83B3-2E3C9B13374C}"/>
              </a:ext>
            </a:extLst>
          </p:cNvPr>
          <p:cNvSpPr txBox="1"/>
          <p:nvPr/>
        </p:nvSpPr>
        <p:spPr>
          <a:xfrm>
            <a:off x="4673601" y="4894412"/>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Áreas de</a:t>
            </a:r>
          </a:p>
          <a:p>
            <a:pPr algn="ctr"/>
            <a:r>
              <a:rPr lang="es-MX" sz="1400" b="1" dirty="0">
                <a:solidFill>
                  <a:schemeClr val="bg1"/>
                </a:solidFill>
                <a:latin typeface="Gill Sans" panose="020B0502020104020203" pitchFamily="34" charset="-79"/>
                <a:cs typeface="Gill Sans" panose="020B0502020104020203" pitchFamily="34" charset="-79"/>
              </a:rPr>
              <a:t>desarrollo</a:t>
            </a:r>
          </a:p>
          <a:p>
            <a:pPr algn="ctr"/>
            <a:r>
              <a:rPr lang="es-MX" sz="1400" b="1" dirty="0">
                <a:solidFill>
                  <a:schemeClr val="bg1"/>
                </a:solidFill>
                <a:latin typeface="Gill Sans" panose="020B0502020104020203" pitchFamily="34" charset="-79"/>
                <a:cs typeface="Gill Sans" panose="020B0502020104020203" pitchFamily="34" charset="-79"/>
              </a:rPr>
              <a:t>profesional</a:t>
            </a:r>
          </a:p>
        </p:txBody>
      </p:sp>
      <p:sp>
        <p:nvSpPr>
          <p:cNvPr id="30" name="CuadroTexto 29">
            <a:extLst>
              <a:ext uri="{FF2B5EF4-FFF2-40B4-BE49-F238E27FC236}">
                <a16:creationId xmlns:a16="http://schemas.microsoft.com/office/drawing/2014/main" id="{1E1DAA90-6565-9842-ACD3-077E53648C47}"/>
              </a:ext>
            </a:extLst>
          </p:cNvPr>
          <p:cNvSpPr txBox="1"/>
          <p:nvPr/>
        </p:nvSpPr>
        <p:spPr>
          <a:xfrm>
            <a:off x="4622450" y="672398"/>
            <a:ext cx="179753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Total de créditos para obtener el título</a:t>
            </a:r>
          </a:p>
        </p:txBody>
      </p:sp>
      <p:sp>
        <p:nvSpPr>
          <p:cNvPr id="38" name="CuadroTexto 37">
            <a:extLst>
              <a:ext uri="{FF2B5EF4-FFF2-40B4-BE49-F238E27FC236}">
                <a16:creationId xmlns:a16="http://schemas.microsoft.com/office/drawing/2014/main" id="{555CCFC9-8E34-A84F-9E38-E675763414E2}"/>
              </a:ext>
            </a:extLst>
          </p:cNvPr>
          <p:cNvSpPr txBox="1"/>
          <p:nvPr/>
        </p:nvSpPr>
        <p:spPr>
          <a:xfrm>
            <a:off x="8316502" y="688054"/>
            <a:ext cx="170078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Tiempo promedio de permanencia</a:t>
            </a:r>
          </a:p>
        </p:txBody>
      </p:sp>
      <p:sp>
        <p:nvSpPr>
          <p:cNvPr id="39" name="CuadroTexto 38">
            <a:extLst>
              <a:ext uri="{FF2B5EF4-FFF2-40B4-BE49-F238E27FC236}">
                <a16:creationId xmlns:a16="http://schemas.microsoft.com/office/drawing/2014/main" id="{DC0E0842-33AF-9C44-9194-A8D54A4B725E}"/>
              </a:ext>
            </a:extLst>
          </p:cNvPr>
          <p:cNvSpPr txBox="1"/>
          <p:nvPr/>
        </p:nvSpPr>
        <p:spPr>
          <a:xfrm>
            <a:off x="6511100" y="742225"/>
            <a:ext cx="1513879"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352</a:t>
            </a:r>
          </a:p>
        </p:txBody>
      </p:sp>
      <p:sp>
        <p:nvSpPr>
          <p:cNvPr id="40" name="CuadroTexto 39">
            <a:extLst>
              <a:ext uri="{FF2B5EF4-FFF2-40B4-BE49-F238E27FC236}">
                <a16:creationId xmlns:a16="http://schemas.microsoft.com/office/drawing/2014/main" id="{DA255144-C6DE-E249-BB9C-2C68E3489DDB}"/>
              </a:ext>
            </a:extLst>
          </p:cNvPr>
          <p:cNvSpPr txBox="1"/>
          <p:nvPr/>
        </p:nvSpPr>
        <p:spPr>
          <a:xfrm>
            <a:off x="10233893" y="740347"/>
            <a:ext cx="1390071"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8 semestres</a:t>
            </a:r>
          </a:p>
        </p:txBody>
      </p:sp>
      <p:sp>
        <p:nvSpPr>
          <p:cNvPr id="41" name="CuadroTexto 40">
            <a:extLst>
              <a:ext uri="{FF2B5EF4-FFF2-40B4-BE49-F238E27FC236}">
                <a16:creationId xmlns:a16="http://schemas.microsoft.com/office/drawing/2014/main" id="{4474CDC3-94DC-2444-A78D-4659DD8AD394}"/>
              </a:ext>
            </a:extLst>
          </p:cNvPr>
          <p:cNvSpPr txBox="1"/>
          <p:nvPr/>
        </p:nvSpPr>
        <p:spPr>
          <a:xfrm>
            <a:off x="4673601" y="145094"/>
            <a:ext cx="7092105" cy="369332"/>
          </a:xfrm>
          <a:prstGeom prst="rect">
            <a:avLst/>
          </a:prstGeom>
          <a:noFill/>
        </p:spPr>
        <p:txBody>
          <a:bodyPr wrap="square" rtlCol="0">
            <a:spAutoFit/>
          </a:bodyPr>
          <a:lstStyle/>
          <a:p>
            <a:pPr algn="ctr"/>
            <a:r>
              <a:rPr lang="es-MX" b="1" dirty="0">
                <a:solidFill>
                  <a:schemeClr val="bg2">
                    <a:lumMod val="50000"/>
                  </a:schemeClr>
                </a:solidFill>
                <a:latin typeface="Gill Sans" panose="020B0502020104020203" pitchFamily="34" charset="-79"/>
                <a:cs typeface="Gill Sans" panose="020B0502020104020203" pitchFamily="34" charset="-79"/>
              </a:rPr>
              <a:t>Plan de Estudios</a:t>
            </a:r>
          </a:p>
        </p:txBody>
      </p:sp>
      <p:sp>
        <p:nvSpPr>
          <p:cNvPr id="25" name="CuadroTexto 24">
            <a:extLst>
              <a:ext uri="{FF2B5EF4-FFF2-40B4-BE49-F238E27FC236}">
                <a16:creationId xmlns:a16="http://schemas.microsoft.com/office/drawing/2014/main" id="{17559FC3-85F2-6841-A01D-09D4AD846B8C}"/>
              </a:ext>
            </a:extLst>
          </p:cNvPr>
          <p:cNvSpPr txBox="1"/>
          <p:nvPr/>
        </p:nvSpPr>
        <p:spPr>
          <a:xfrm>
            <a:off x="4673601" y="3746547"/>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Fortalezas del plan de</a:t>
            </a:r>
          </a:p>
          <a:p>
            <a:pPr algn="ctr"/>
            <a:r>
              <a:rPr lang="es-MX" sz="1400" b="1" dirty="0">
                <a:solidFill>
                  <a:schemeClr val="bg1"/>
                </a:solidFill>
                <a:latin typeface="Gill Sans" panose="020B0502020104020203" pitchFamily="34" charset="-79"/>
                <a:cs typeface="Gill Sans" panose="020B0502020104020203" pitchFamily="34" charset="-79"/>
              </a:rPr>
              <a:t>estudios</a:t>
            </a:r>
          </a:p>
        </p:txBody>
      </p:sp>
      <p:sp>
        <p:nvSpPr>
          <p:cNvPr id="26" name="CuadroTexto 25">
            <a:extLst>
              <a:ext uri="{FF2B5EF4-FFF2-40B4-BE49-F238E27FC236}">
                <a16:creationId xmlns:a16="http://schemas.microsoft.com/office/drawing/2014/main" id="{91A9E22C-8F76-EF44-8EFC-ABAC7809F3FA}"/>
              </a:ext>
            </a:extLst>
          </p:cNvPr>
          <p:cNvSpPr txBox="1"/>
          <p:nvPr/>
        </p:nvSpPr>
        <p:spPr>
          <a:xfrm>
            <a:off x="4673601" y="6165824"/>
            <a:ext cx="1269999" cy="338554"/>
          </a:xfrm>
          <a:prstGeom prst="rect">
            <a:avLst/>
          </a:prstGeom>
          <a:noFill/>
        </p:spPr>
        <p:txBody>
          <a:bodyPr wrap="square" rtlCol="0">
            <a:spAutoFit/>
          </a:bodyPr>
          <a:lstStyle/>
          <a:p>
            <a:pPr algn="ctr"/>
            <a:r>
              <a:rPr lang="es-MX" sz="1600" b="1" dirty="0">
                <a:solidFill>
                  <a:schemeClr val="bg1"/>
                </a:solidFill>
                <a:latin typeface="Gill Sans" panose="020B0502020104020203" pitchFamily="34" charset="-79"/>
                <a:cs typeface="Gill Sans" panose="020B0502020104020203" pitchFamily="34" charset="-79"/>
              </a:rPr>
              <a:t>Contacto</a:t>
            </a:r>
          </a:p>
        </p:txBody>
      </p:sp>
      <p:sp>
        <p:nvSpPr>
          <p:cNvPr id="36" name="CuadroTexto 35">
            <a:extLst>
              <a:ext uri="{FF2B5EF4-FFF2-40B4-BE49-F238E27FC236}">
                <a16:creationId xmlns:a16="http://schemas.microsoft.com/office/drawing/2014/main" id="{D1F924D5-FACD-574F-93F3-C766DF6D1991}"/>
              </a:ext>
            </a:extLst>
          </p:cNvPr>
          <p:cNvSpPr txBox="1"/>
          <p:nvPr/>
        </p:nvSpPr>
        <p:spPr>
          <a:xfrm>
            <a:off x="6002021" y="1534437"/>
            <a:ext cx="5527964" cy="707886"/>
          </a:xfrm>
          <a:prstGeom prst="rect">
            <a:avLst/>
          </a:prstGeom>
          <a:noFill/>
        </p:spPr>
        <p:txBody>
          <a:bodyPr wrap="square" rtlCol="0">
            <a:spAutoFit/>
          </a:bodyPr>
          <a:lstStyle/>
          <a:p>
            <a:pPr algn="just"/>
            <a:r>
              <a:rPr lang="es-MX" sz="1000" dirty="0">
                <a:solidFill>
                  <a:schemeClr val="bg2">
                    <a:lumMod val="50000"/>
                  </a:schemeClr>
                </a:solidFill>
                <a:latin typeface="Gill Sans" panose="020B0502020104020203" pitchFamily="34" charset="-79"/>
                <a:cs typeface="Gill Sans" panose="020B0502020104020203" pitchFamily="34" charset="-79"/>
              </a:rPr>
              <a:t>Formar ejecutivos con un alto nivel de conocimiento en los procesos administrativos que respondan a las necesidades orientadas al sector turístico, capaz de trabajar en un ambiente multicultural para que desarrollen estrategias exitosas en organizaciones con competitividad internacional y que beneficien el desarrollo sustentable local del sector.</a:t>
            </a:r>
          </a:p>
        </p:txBody>
      </p:sp>
      <p:sp>
        <p:nvSpPr>
          <p:cNvPr id="3" name="CuadroTexto 2">
            <a:extLst>
              <a:ext uri="{FF2B5EF4-FFF2-40B4-BE49-F238E27FC236}">
                <a16:creationId xmlns:a16="http://schemas.microsoft.com/office/drawing/2014/main" id="{63B95618-D679-45E4-9406-3C89E9C0F0F6}"/>
              </a:ext>
            </a:extLst>
          </p:cNvPr>
          <p:cNvSpPr txBox="1"/>
          <p:nvPr/>
        </p:nvSpPr>
        <p:spPr>
          <a:xfrm>
            <a:off x="1258407" y="4436961"/>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Escolarizado</a:t>
            </a:r>
          </a:p>
        </p:txBody>
      </p:sp>
    </p:spTree>
    <p:extLst>
      <p:ext uri="{BB962C8B-B14F-4D97-AF65-F5344CB8AC3E}">
        <p14:creationId xmlns:p14="http://schemas.microsoft.com/office/powerpoint/2010/main" val="186015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ADEDC47-FF04-F141-B8C2-F50666903A67}"/>
              </a:ext>
            </a:extLst>
          </p:cNvPr>
          <p:cNvSpPr txBox="1"/>
          <p:nvPr/>
        </p:nvSpPr>
        <p:spPr>
          <a:xfrm>
            <a:off x="1258407" y="1775694"/>
            <a:ext cx="2556931" cy="738664"/>
          </a:xfrm>
          <a:prstGeom prst="rect">
            <a:avLst/>
          </a:prstGeom>
          <a:noFill/>
        </p:spPr>
        <p:txBody>
          <a:bodyPr wrap="square" rtlCol="0">
            <a:spAutoFit/>
          </a:bodyPr>
          <a:lstStyle/>
          <a:p>
            <a:r>
              <a:rPr lang="es-MX" sz="1400" dirty="0">
                <a:solidFill>
                  <a:schemeClr val="bg1"/>
                </a:solidFill>
                <a:latin typeface="Gill Sans" panose="020B0502020104020203" pitchFamily="34" charset="-79"/>
                <a:cs typeface="Gill Sans" panose="020B0502020104020203" pitchFamily="34" charset="-79"/>
              </a:rPr>
              <a:t>Licenciatura en Tecnologías de Información en las Organizaciones</a:t>
            </a:r>
          </a:p>
        </p:txBody>
      </p:sp>
      <p:sp>
        <p:nvSpPr>
          <p:cNvPr id="20" name="CuadroTexto 19">
            <a:extLst>
              <a:ext uri="{FF2B5EF4-FFF2-40B4-BE49-F238E27FC236}">
                <a16:creationId xmlns:a16="http://schemas.microsoft.com/office/drawing/2014/main" id="{C9624AE5-A6C6-2D4C-9724-5F3D12DBBAA1}"/>
              </a:ext>
            </a:extLst>
          </p:cNvPr>
          <p:cNvSpPr txBox="1"/>
          <p:nvPr/>
        </p:nvSpPr>
        <p:spPr>
          <a:xfrm>
            <a:off x="1270002" y="3261979"/>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a:t>
            </a:r>
          </a:p>
        </p:txBody>
      </p:sp>
      <p:sp>
        <p:nvSpPr>
          <p:cNvPr id="22" name="CuadroTexto 21">
            <a:extLst>
              <a:ext uri="{FF2B5EF4-FFF2-40B4-BE49-F238E27FC236}">
                <a16:creationId xmlns:a16="http://schemas.microsoft.com/office/drawing/2014/main" id="{83A152F3-ED49-7240-AC49-B6E3D916F891}"/>
              </a:ext>
            </a:extLst>
          </p:cNvPr>
          <p:cNvSpPr txBox="1"/>
          <p:nvPr/>
        </p:nvSpPr>
        <p:spPr>
          <a:xfrm>
            <a:off x="1270002" y="6019033"/>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Veracruz</a:t>
            </a:r>
          </a:p>
        </p:txBody>
      </p:sp>
      <p:sp>
        <p:nvSpPr>
          <p:cNvPr id="27" name="CuadroTexto 26">
            <a:extLst>
              <a:ext uri="{FF2B5EF4-FFF2-40B4-BE49-F238E27FC236}">
                <a16:creationId xmlns:a16="http://schemas.microsoft.com/office/drawing/2014/main" id="{0A8DD630-96A1-DD43-901A-174BC1437B0D}"/>
              </a:ext>
            </a:extLst>
          </p:cNvPr>
          <p:cNvSpPr txBox="1"/>
          <p:nvPr/>
        </p:nvSpPr>
        <p:spPr>
          <a:xfrm>
            <a:off x="6002021" y="3675705"/>
            <a:ext cx="5920508" cy="1169551"/>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Prácticas Soporte Técnico y Servicios de Tecnología de Información.</a:t>
            </a:r>
          </a:p>
          <a:p>
            <a:r>
              <a:rPr lang="es-MX" sz="1000" dirty="0">
                <a:solidFill>
                  <a:schemeClr val="bg2">
                    <a:lumMod val="50000"/>
                  </a:schemeClr>
                </a:solidFill>
                <a:latin typeface="Gill Sans" panose="020B0502020104020203" pitchFamily="34" charset="-79"/>
                <a:cs typeface="Gill Sans" panose="020B0502020104020203" pitchFamily="34" charset="-79"/>
              </a:rPr>
              <a:t>• Certificaciones.</a:t>
            </a:r>
          </a:p>
          <a:p>
            <a:r>
              <a:rPr lang="es-MX" sz="1000" dirty="0">
                <a:solidFill>
                  <a:schemeClr val="bg2">
                    <a:lumMod val="50000"/>
                  </a:schemeClr>
                </a:solidFill>
                <a:latin typeface="Gill Sans" panose="020B0502020104020203" pitchFamily="34" charset="-79"/>
                <a:cs typeface="Gill Sans" panose="020B0502020104020203" pitchFamily="34" charset="-79"/>
              </a:rPr>
              <a:t>• Temas de Tendencia.</a:t>
            </a:r>
          </a:p>
          <a:p>
            <a:r>
              <a:rPr lang="es-MX" sz="1000" dirty="0">
                <a:solidFill>
                  <a:schemeClr val="bg2">
                    <a:lumMod val="50000"/>
                  </a:schemeClr>
                </a:solidFill>
                <a:latin typeface="Gill Sans" panose="020B0502020104020203" pitchFamily="34" charset="-79"/>
                <a:cs typeface="Gill Sans" panose="020B0502020104020203" pitchFamily="34" charset="-79"/>
              </a:rPr>
              <a:t>• Eventos.</a:t>
            </a:r>
          </a:p>
          <a:p>
            <a:r>
              <a:rPr lang="es-MX" sz="1000" dirty="0">
                <a:solidFill>
                  <a:schemeClr val="bg2">
                    <a:lumMod val="50000"/>
                  </a:schemeClr>
                </a:solidFill>
                <a:latin typeface="Gill Sans" panose="020B0502020104020203" pitchFamily="34" charset="-79"/>
                <a:cs typeface="Gill Sans" panose="020B0502020104020203" pitchFamily="34" charset="-79"/>
              </a:rPr>
              <a:t>• Áreas Formativas.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8" name="CuadroTexto 27">
            <a:extLst>
              <a:ext uri="{FF2B5EF4-FFF2-40B4-BE49-F238E27FC236}">
                <a16:creationId xmlns:a16="http://schemas.microsoft.com/office/drawing/2014/main" id="{AA62C881-B459-4545-B9E8-F465053BE1A5}"/>
              </a:ext>
            </a:extLst>
          </p:cNvPr>
          <p:cNvSpPr txBox="1"/>
          <p:nvPr/>
        </p:nvSpPr>
        <p:spPr>
          <a:xfrm>
            <a:off x="6002021" y="4806293"/>
            <a:ext cx="5920508" cy="1015663"/>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Consultoría.</a:t>
            </a:r>
          </a:p>
          <a:p>
            <a:r>
              <a:rPr lang="es-MX" sz="1000" dirty="0">
                <a:solidFill>
                  <a:schemeClr val="bg2">
                    <a:lumMod val="50000"/>
                  </a:schemeClr>
                </a:solidFill>
                <a:latin typeface="Gill Sans" panose="020B0502020104020203" pitchFamily="34" charset="-79"/>
                <a:cs typeface="Gill Sans" panose="020B0502020104020203" pitchFamily="34" charset="-79"/>
              </a:rPr>
              <a:t>• Soporte Técnico y Desarrollo.</a:t>
            </a:r>
          </a:p>
          <a:p>
            <a:r>
              <a:rPr lang="es-MX" sz="1000" dirty="0">
                <a:solidFill>
                  <a:schemeClr val="bg2">
                    <a:lumMod val="50000"/>
                  </a:schemeClr>
                </a:solidFill>
                <a:latin typeface="Gill Sans" panose="020B0502020104020203" pitchFamily="34" charset="-79"/>
                <a:cs typeface="Gill Sans" panose="020B0502020104020203" pitchFamily="34" charset="-79"/>
              </a:rPr>
              <a:t>• Ciberseguridad y Redes.</a:t>
            </a:r>
          </a:p>
          <a:p>
            <a:r>
              <a:rPr lang="es-MX" sz="1000" dirty="0">
                <a:solidFill>
                  <a:schemeClr val="bg2">
                    <a:lumMod val="50000"/>
                  </a:schemeClr>
                </a:solidFill>
                <a:latin typeface="Gill Sans" panose="020B0502020104020203" pitchFamily="34" charset="-79"/>
                <a:cs typeface="Gill Sans" panose="020B0502020104020203" pitchFamily="34" charset="-79"/>
              </a:rPr>
              <a:t>• Analista de Datos.</a:t>
            </a:r>
          </a:p>
          <a:p>
            <a:r>
              <a:rPr lang="es-MX" sz="1000" dirty="0">
                <a:solidFill>
                  <a:schemeClr val="bg2">
                    <a:lumMod val="50000"/>
                  </a:schemeClr>
                </a:solidFill>
                <a:latin typeface="Gill Sans" panose="020B0502020104020203" pitchFamily="34" charset="-79"/>
                <a:cs typeface="Gill Sans" panose="020B0502020104020203" pitchFamily="34" charset="-79"/>
              </a:rPr>
              <a:t>• Inteligencia de Negocios.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9" name="CuadroTexto 28">
            <a:extLst>
              <a:ext uri="{FF2B5EF4-FFF2-40B4-BE49-F238E27FC236}">
                <a16:creationId xmlns:a16="http://schemas.microsoft.com/office/drawing/2014/main" id="{77017E3E-9A8D-2D4A-835E-1FFBBDDD1027}"/>
              </a:ext>
            </a:extLst>
          </p:cNvPr>
          <p:cNvSpPr txBox="1"/>
          <p:nvPr/>
        </p:nvSpPr>
        <p:spPr>
          <a:xfrm>
            <a:off x="5770237" y="6203698"/>
            <a:ext cx="5920508" cy="292388"/>
          </a:xfrm>
          <a:prstGeom prst="rect">
            <a:avLst/>
          </a:prstGeom>
          <a:noFill/>
        </p:spPr>
        <p:txBody>
          <a:bodyPr wrap="square" rtlCol="0">
            <a:spAutoFit/>
          </a:bodyPr>
          <a:lstStyle/>
          <a:p>
            <a:r>
              <a:rPr lang="es-MX" sz="1300" dirty="0">
                <a:solidFill>
                  <a:schemeClr val="bg1"/>
                </a:solidFill>
                <a:latin typeface="Gill Sans" panose="020B0502020104020203" pitchFamily="34" charset="-79"/>
                <a:cs typeface="Gill Sans" panose="020B0502020104020203" pitchFamily="34" charset="-79"/>
              </a:rPr>
              <a:t>uv.mx/</a:t>
            </a:r>
            <a:r>
              <a:rPr lang="es-MX" sz="1300" dirty="0" err="1">
                <a:solidFill>
                  <a:schemeClr val="bg1"/>
                </a:solidFill>
                <a:latin typeface="Gill Sans" panose="020B0502020104020203" pitchFamily="34" charset="-79"/>
                <a:cs typeface="Gill Sans" panose="020B0502020104020203" pitchFamily="34" charset="-79"/>
              </a:rPr>
              <a:t>veracruz</a:t>
            </a:r>
            <a:r>
              <a:rPr lang="es-MX" sz="1300" dirty="0">
                <a:solidFill>
                  <a:schemeClr val="bg1"/>
                </a:solidFill>
                <a:latin typeface="Gill Sans" panose="020B0502020104020203" pitchFamily="34" charset="-79"/>
                <a:cs typeface="Gill Sans" panose="020B0502020104020203" pitchFamily="34" charset="-79"/>
              </a:rPr>
              <a:t>/</a:t>
            </a:r>
            <a:r>
              <a:rPr lang="es-MX" sz="1300" dirty="0" err="1">
                <a:solidFill>
                  <a:schemeClr val="bg1"/>
                </a:solidFill>
                <a:latin typeface="Gill Sans" panose="020B0502020104020203" pitchFamily="34" charset="-79"/>
                <a:cs typeface="Gill Sans" panose="020B0502020104020203" pitchFamily="34" charset="-79"/>
              </a:rPr>
              <a:t>adtusi</a:t>
            </a:r>
            <a:r>
              <a:rPr lang="es-MX" sz="1300" dirty="0">
                <a:solidFill>
                  <a:schemeClr val="bg1"/>
                </a:solidFill>
                <a:latin typeface="Gill Sans" panose="020B0502020104020203" pitchFamily="34" charset="-79"/>
                <a:cs typeface="Gill Sans" panose="020B0502020104020203" pitchFamily="34" charset="-79"/>
              </a:rPr>
              <a:t>  •  775-2000 ext. 11755  •  secretario.faver@uv.mx</a:t>
            </a:r>
          </a:p>
        </p:txBody>
      </p:sp>
      <p:sp>
        <p:nvSpPr>
          <p:cNvPr id="13" name="CuadroTexto 12">
            <a:extLst>
              <a:ext uri="{FF2B5EF4-FFF2-40B4-BE49-F238E27FC236}">
                <a16:creationId xmlns:a16="http://schemas.microsoft.com/office/drawing/2014/main" id="{9D7BD919-7059-B74A-9D52-C9F9B817D13F}"/>
              </a:ext>
            </a:extLst>
          </p:cNvPr>
          <p:cNvSpPr txBox="1"/>
          <p:nvPr/>
        </p:nvSpPr>
        <p:spPr>
          <a:xfrm>
            <a:off x="6002021" y="2553173"/>
            <a:ext cx="5527964" cy="1015663"/>
          </a:xfrm>
          <a:prstGeom prst="rect">
            <a:avLst/>
          </a:prstGeom>
          <a:noFill/>
        </p:spPr>
        <p:txBody>
          <a:bodyPr wrap="square" rtlCol="0">
            <a:spAutoFit/>
          </a:bodyPr>
          <a:lstStyle/>
          <a:p>
            <a:pPr algn="just"/>
            <a:r>
              <a:rPr lang="es-MX" sz="1000" dirty="0">
                <a:solidFill>
                  <a:schemeClr val="bg2">
                    <a:lumMod val="50000"/>
                  </a:schemeClr>
                </a:solidFill>
                <a:latin typeface="Gill Sans" panose="020B0502020104020203" pitchFamily="34" charset="-79"/>
                <a:cs typeface="Gill Sans" panose="020B0502020104020203" pitchFamily="34" charset="-79"/>
              </a:rPr>
              <a:t>Se conforma de 62 Experiencias Educativas con áreas optativas de: Consultoría y Servicios de TI Aplicativos. Monitorización de Seguridad y Tecnologías de Ciberseguridad. Consultoría y Servicios de TI de Infraestructura. Internet de las Cosas. </a:t>
            </a:r>
            <a:r>
              <a:rPr lang="es-MX" sz="1000" dirty="0" err="1">
                <a:solidFill>
                  <a:schemeClr val="bg2">
                    <a:lumMod val="50000"/>
                  </a:schemeClr>
                </a:solidFill>
                <a:latin typeface="Gill Sans" panose="020B0502020104020203" pitchFamily="34" charset="-79"/>
                <a:cs typeface="Gill Sans" panose="020B0502020104020203" pitchFamily="34" charset="-79"/>
              </a:rPr>
              <a:t>Blockchain</a:t>
            </a:r>
            <a:r>
              <a:rPr lang="es-MX" sz="1000" dirty="0">
                <a:solidFill>
                  <a:schemeClr val="bg2">
                    <a:lumMod val="50000"/>
                  </a:schemeClr>
                </a:solidFill>
                <a:latin typeface="Gill Sans" panose="020B0502020104020203" pitchFamily="34" charset="-79"/>
                <a:cs typeface="Gill Sans" panose="020B0502020104020203" pitchFamily="34" charset="-79"/>
              </a:rPr>
              <a:t>. Big Data </a:t>
            </a:r>
            <a:r>
              <a:rPr lang="es-MX" sz="1000" dirty="0" err="1">
                <a:solidFill>
                  <a:schemeClr val="bg2">
                    <a:lumMod val="50000"/>
                  </a:schemeClr>
                </a:solidFill>
                <a:latin typeface="Gill Sans" panose="020B0502020104020203" pitchFamily="34" charset="-79"/>
                <a:cs typeface="Gill Sans" panose="020B0502020104020203" pitchFamily="34" charset="-79"/>
              </a:rPr>
              <a:t>Analytics</a:t>
            </a:r>
            <a:r>
              <a:rPr lang="es-MX" sz="1000" dirty="0">
                <a:solidFill>
                  <a:schemeClr val="bg2">
                    <a:lumMod val="50000"/>
                  </a:schemeClr>
                </a:solidFill>
                <a:latin typeface="Gill Sans" panose="020B0502020104020203" pitchFamily="34" charset="-79"/>
                <a:cs typeface="Gill Sans" panose="020B0502020104020203" pitchFamily="34" charset="-79"/>
              </a:rPr>
              <a:t>. Capacitación en Competencias Profesionales. Auditoría de la Seguridad en los Nuevos Entornos de TI. Formulación y Evaluación de Proyectos de Inversión. </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14" name="CuadroTexto 13">
            <a:extLst>
              <a:ext uri="{FF2B5EF4-FFF2-40B4-BE49-F238E27FC236}">
                <a16:creationId xmlns:a16="http://schemas.microsoft.com/office/drawing/2014/main" id="{D79B2133-FB12-654C-8165-757AD9B6B59E}"/>
              </a:ext>
            </a:extLst>
          </p:cNvPr>
          <p:cNvSpPr txBox="1"/>
          <p:nvPr/>
        </p:nvSpPr>
        <p:spPr>
          <a:xfrm>
            <a:off x="1270001" y="1514327"/>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Nombre</a:t>
            </a:r>
          </a:p>
        </p:txBody>
      </p:sp>
      <p:sp>
        <p:nvSpPr>
          <p:cNvPr id="15" name="CuadroTexto 14">
            <a:extLst>
              <a:ext uri="{FF2B5EF4-FFF2-40B4-BE49-F238E27FC236}">
                <a16:creationId xmlns:a16="http://schemas.microsoft.com/office/drawing/2014/main" id="{26B65231-CA01-7343-9593-2992314C7EE2}"/>
              </a:ext>
            </a:extLst>
          </p:cNvPr>
          <p:cNvSpPr txBox="1"/>
          <p:nvPr/>
        </p:nvSpPr>
        <p:spPr>
          <a:xfrm>
            <a:off x="1270002" y="2951021"/>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Nivel</a:t>
            </a:r>
          </a:p>
        </p:txBody>
      </p:sp>
      <p:sp>
        <p:nvSpPr>
          <p:cNvPr id="16" name="CuadroTexto 15">
            <a:extLst>
              <a:ext uri="{FF2B5EF4-FFF2-40B4-BE49-F238E27FC236}">
                <a16:creationId xmlns:a16="http://schemas.microsoft.com/office/drawing/2014/main" id="{6EF93258-493C-7D45-89A5-7C306C4DF666}"/>
              </a:ext>
            </a:extLst>
          </p:cNvPr>
          <p:cNvSpPr txBox="1"/>
          <p:nvPr/>
        </p:nvSpPr>
        <p:spPr>
          <a:xfrm>
            <a:off x="1270002" y="4174366"/>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Modalidad</a:t>
            </a:r>
          </a:p>
        </p:txBody>
      </p:sp>
      <p:sp>
        <p:nvSpPr>
          <p:cNvPr id="17" name="CuadroTexto 16">
            <a:extLst>
              <a:ext uri="{FF2B5EF4-FFF2-40B4-BE49-F238E27FC236}">
                <a16:creationId xmlns:a16="http://schemas.microsoft.com/office/drawing/2014/main" id="{1F7D1957-9997-FD4B-949C-09179E0657B9}"/>
              </a:ext>
            </a:extLst>
          </p:cNvPr>
          <p:cNvSpPr txBox="1"/>
          <p:nvPr/>
        </p:nvSpPr>
        <p:spPr>
          <a:xfrm>
            <a:off x="1270002" y="5677287"/>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Región</a:t>
            </a:r>
          </a:p>
        </p:txBody>
      </p:sp>
      <p:sp>
        <p:nvSpPr>
          <p:cNvPr id="31" name="CuadroTexto 30">
            <a:extLst>
              <a:ext uri="{FF2B5EF4-FFF2-40B4-BE49-F238E27FC236}">
                <a16:creationId xmlns:a16="http://schemas.microsoft.com/office/drawing/2014/main" id="{978E8E17-96F4-9745-937B-3A815ACFC43E}"/>
              </a:ext>
            </a:extLst>
          </p:cNvPr>
          <p:cNvSpPr txBox="1"/>
          <p:nvPr/>
        </p:nvSpPr>
        <p:spPr>
          <a:xfrm>
            <a:off x="4826001" y="1683604"/>
            <a:ext cx="999064" cy="307777"/>
          </a:xfrm>
          <a:prstGeom prst="rect">
            <a:avLst/>
          </a:prstGeom>
          <a:noFill/>
        </p:spPr>
        <p:txBody>
          <a:bodyPr wrap="square" rtlCol="0">
            <a:spAutoFit/>
          </a:bodyPr>
          <a:lstStyle/>
          <a:p>
            <a:r>
              <a:rPr lang="es-MX" sz="1400" b="1" dirty="0">
                <a:solidFill>
                  <a:schemeClr val="bg1"/>
                </a:solidFill>
                <a:latin typeface="Gill Sans" panose="020B0502020104020203" pitchFamily="34" charset="-79"/>
                <a:cs typeface="Gill Sans" panose="020B0502020104020203" pitchFamily="34" charset="-79"/>
              </a:rPr>
              <a:t>Objetivo</a:t>
            </a:r>
          </a:p>
        </p:txBody>
      </p:sp>
      <p:sp>
        <p:nvSpPr>
          <p:cNvPr id="32" name="CuadroTexto 31">
            <a:extLst>
              <a:ext uri="{FF2B5EF4-FFF2-40B4-BE49-F238E27FC236}">
                <a16:creationId xmlns:a16="http://schemas.microsoft.com/office/drawing/2014/main" id="{9E954F40-5FAC-7C4C-A2E1-693CC76F00F5}"/>
              </a:ext>
            </a:extLst>
          </p:cNvPr>
          <p:cNvSpPr txBox="1"/>
          <p:nvPr/>
        </p:nvSpPr>
        <p:spPr>
          <a:xfrm>
            <a:off x="4673601" y="2621673"/>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Descripción del programa</a:t>
            </a:r>
          </a:p>
        </p:txBody>
      </p:sp>
      <p:sp>
        <p:nvSpPr>
          <p:cNvPr id="34" name="CuadroTexto 33">
            <a:extLst>
              <a:ext uri="{FF2B5EF4-FFF2-40B4-BE49-F238E27FC236}">
                <a16:creationId xmlns:a16="http://schemas.microsoft.com/office/drawing/2014/main" id="{DF615ECA-215D-6D45-83B3-2E3C9B13374C}"/>
              </a:ext>
            </a:extLst>
          </p:cNvPr>
          <p:cNvSpPr txBox="1"/>
          <p:nvPr/>
        </p:nvSpPr>
        <p:spPr>
          <a:xfrm>
            <a:off x="4673601" y="4894412"/>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Áreas de</a:t>
            </a:r>
          </a:p>
          <a:p>
            <a:pPr algn="ctr"/>
            <a:r>
              <a:rPr lang="es-MX" sz="1400" b="1" dirty="0">
                <a:solidFill>
                  <a:schemeClr val="bg1"/>
                </a:solidFill>
                <a:latin typeface="Gill Sans" panose="020B0502020104020203" pitchFamily="34" charset="-79"/>
                <a:cs typeface="Gill Sans" panose="020B0502020104020203" pitchFamily="34" charset="-79"/>
              </a:rPr>
              <a:t>desarrollo</a:t>
            </a:r>
          </a:p>
          <a:p>
            <a:pPr algn="ctr"/>
            <a:r>
              <a:rPr lang="es-MX" sz="1400" b="1" dirty="0">
                <a:solidFill>
                  <a:schemeClr val="bg1"/>
                </a:solidFill>
                <a:latin typeface="Gill Sans" panose="020B0502020104020203" pitchFamily="34" charset="-79"/>
                <a:cs typeface="Gill Sans" panose="020B0502020104020203" pitchFamily="34" charset="-79"/>
              </a:rPr>
              <a:t>profesional</a:t>
            </a:r>
          </a:p>
        </p:txBody>
      </p:sp>
      <p:sp>
        <p:nvSpPr>
          <p:cNvPr id="30" name="CuadroTexto 29">
            <a:extLst>
              <a:ext uri="{FF2B5EF4-FFF2-40B4-BE49-F238E27FC236}">
                <a16:creationId xmlns:a16="http://schemas.microsoft.com/office/drawing/2014/main" id="{1E1DAA90-6565-9842-ACD3-077E53648C47}"/>
              </a:ext>
            </a:extLst>
          </p:cNvPr>
          <p:cNvSpPr txBox="1"/>
          <p:nvPr/>
        </p:nvSpPr>
        <p:spPr>
          <a:xfrm>
            <a:off x="4622450" y="672398"/>
            <a:ext cx="179753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Total de créditos para obtener el título</a:t>
            </a:r>
          </a:p>
        </p:txBody>
      </p:sp>
      <p:sp>
        <p:nvSpPr>
          <p:cNvPr id="38" name="CuadroTexto 37">
            <a:extLst>
              <a:ext uri="{FF2B5EF4-FFF2-40B4-BE49-F238E27FC236}">
                <a16:creationId xmlns:a16="http://schemas.microsoft.com/office/drawing/2014/main" id="{555CCFC9-8E34-A84F-9E38-E675763414E2}"/>
              </a:ext>
            </a:extLst>
          </p:cNvPr>
          <p:cNvSpPr txBox="1"/>
          <p:nvPr/>
        </p:nvSpPr>
        <p:spPr>
          <a:xfrm>
            <a:off x="8316502" y="688054"/>
            <a:ext cx="170078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Tiempo promedio de permanencia</a:t>
            </a:r>
          </a:p>
        </p:txBody>
      </p:sp>
      <p:sp>
        <p:nvSpPr>
          <p:cNvPr id="39" name="CuadroTexto 38">
            <a:extLst>
              <a:ext uri="{FF2B5EF4-FFF2-40B4-BE49-F238E27FC236}">
                <a16:creationId xmlns:a16="http://schemas.microsoft.com/office/drawing/2014/main" id="{DC0E0842-33AF-9C44-9194-A8D54A4B725E}"/>
              </a:ext>
            </a:extLst>
          </p:cNvPr>
          <p:cNvSpPr txBox="1"/>
          <p:nvPr/>
        </p:nvSpPr>
        <p:spPr>
          <a:xfrm>
            <a:off x="6511100" y="742225"/>
            <a:ext cx="1513879"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368</a:t>
            </a:r>
          </a:p>
        </p:txBody>
      </p:sp>
      <p:sp>
        <p:nvSpPr>
          <p:cNvPr id="40" name="CuadroTexto 39">
            <a:extLst>
              <a:ext uri="{FF2B5EF4-FFF2-40B4-BE49-F238E27FC236}">
                <a16:creationId xmlns:a16="http://schemas.microsoft.com/office/drawing/2014/main" id="{DA255144-C6DE-E249-BB9C-2C68E3489DDB}"/>
              </a:ext>
            </a:extLst>
          </p:cNvPr>
          <p:cNvSpPr txBox="1"/>
          <p:nvPr/>
        </p:nvSpPr>
        <p:spPr>
          <a:xfrm>
            <a:off x="10233893" y="740347"/>
            <a:ext cx="1390071"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8 semestres</a:t>
            </a:r>
          </a:p>
        </p:txBody>
      </p:sp>
      <p:sp>
        <p:nvSpPr>
          <p:cNvPr id="41" name="CuadroTexto 40">
            <a:extLst>
              <a:ext uri="{FF2B5EF4-FFF2-40B4-BE49-F238E27FC236}">
                <a16:creationId xmlns:a16="http://schemas.microsoft.com/office/drawing/2014/main" id="{4474CDC3-94DC-2444-A78D-4659DD8AD394}"/>
              </a:ext>
            </a:extLst>
          </p:cNvPr>
          <p:cNvSpPr txBox="1"/>
          <p:nvPr/>
        </p:nvSpPr>
        <p:spPr>
          <a:xfrm>
            <a:off x="4673601" y="145094"/>
            <a:ext cx="7092105" cy="369332"/>
          </a:xfrm>
          <a:prstGeom prst="rect">
            <a:avLst/>
          </a:prstGeom>
          <a:noFill/>
        </p:spPr>
        <p:txBody>
          <a:bodyPr wrap="square" rtlCol="0">
            <a:spAutoFit/>
          </a:bodyPr>
          <a:lstStyle/>
          <a:p>
            <a:pPr algn="ctr"/>
            <a:r>
              <a:rPr lang="es-MX" b="1" dirty="0">
                <a:solidFill>
                  <a:schemeClr val="bg2">
                    <a:lumMod val="50000"/>
                  </a:schemeClr>
                </a:solidFill>
                <a:latin typeface="Gill Sans" panose="020B0502020104020203" pitchFamily="34" charset="-79"/>
                <a:cs typeface="Gill Sans" panose="020B0502020104020203" pitchFamily="34" charset="-79"/>
              </a:rPr>
              <a:t>Plan de Estudios</a:t>
            </a:r>
          </a:p>
        </p:txBody>
      </p:sp>
      <p:sp>
        <p:nvSpPr>
          <p:cNvPr id="25" name="CuadroTexto 24">
            <a:extLst>
              <a:ext uri="{FF2B5EF4-FFF2-40B4-BE49-F238E27FC236}">
                <a16:creationId xmlns:a16="http://schemas.microsoft.com/office/drawing/2014/main" id="{17559FC3-85F2-6841-A01D-09D4AD846B8C}"/>
              </a:ext>
            </a:extLst>
          </p:cNvPr>
          <p:cNvSpPr txBox="1"/>
          <p:nvPr/>
        </p:nvSpPr>
        <p:spPr>
          <a:xfrm>
            <a:off x="4673601" y="3746547"/>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Fortalezas del plan de</a:t>
            </a:r>
          </a:p>
          <a:p>
            <a:pPr algn="ctr"/>
            <a:r>
              <a:rPr lang="es-MX" sz="1400" b="1" dirty="0">
                <a:solidFill>
                  <a:schemeClr val="bg1"/>
                </a:solidFill>
                <a:latin typeface="Gill Sans" panose="020B0502020104020203" pitchFamily="34" charset="-79"/>
                <a:cs typeface="Gill Sans" panose="020B0502020104020203" pitchFamily="34" charset="-79"/>
              </a:rPr>
              <a:t>estudios</a:t>
            </a:r>
          </a:p>
        </p:txBody>
      </p:sp>
      <p:sp>
        <p:nvSpPr>
          <p:cNvPr id="26" name="CuadroTexto 25">
            <a:extLst>
              <a:ext uri="{FF2B5EF4-FFF2-40B4-BE49-F238E27FC236}">
                <a16:creationId xmlns:a16="http://schemas.microsoft.com/office/drawing/2014/main" id="{91A9E22C-8F76-EF44-8EFC-ABAC7809F3FA}"/>
              </a:ext>
            </a:extLst>
          </p:cNvPr>
          <p:cNvSpPr txBox="1"/>
          <p:nvPr/>
        </p:nvSpPr>
        <p:spPr>
          <a:xfrm>
            <a:off x="4673601" y="6165824"/>
            <a:ext cx="1269999" cy="338554"/>
          </a:xfrm>
          <a:prstGeom prst="rect">
            <a:avLst/>
          </a:prstGeom>
          <a:noFill/>
        </p:spPr>
        <p:txBody>
          <a:bodyPr wrap="square" rtlCol="0">
            <a:spAutoFit/>
          </a:bodyPr>
          <a:lstStyle/>
          <a:p>
            <a:pPr algn="ctr"/>
            <a:r>
              <a:rPr lang="es-MX" sz="1600" b="1" dirty="0">
                <a:solidFill>
                  <a:schemeClr val="bg1"/>
                </a:solidFill>
                <a:latin typeface="Gill Sans" panose="020B0502020104020203" pitchFamily="34" charset="-79"/>
                <a:cs typeface="Gill Sans" panose="020B0502020104020203" pitchFamily="34" charset="-79"/>
              </a:rPr>
              <a:t>Contacto</a:t>
            </a:r>
          </a:p>
        </p:txBody>
      </p:sp>
      <p:sp>
        <p:nvSpPr>
          <p:cNvPr id="36" name="CuadroTexto 35">
            <a:extLst>
              <a:ext uri="{FF2B5EF4-FFF2-40B4-BE49-F238E27FC236}">
                <a16:creationId xmlns:a16="http://schemas.microsoft.com/office/drawing/2014/main" id="{D1F924D5-FACD-574F-93F3-C766DF6D1991}"/>
              </a:ext>
            </a:extLst>
          </p:cNvPr>
          <p:cNvSpPr txBox="1"/>
          <p:nvPr/>
        </p:nvSpPr>
        <p:spPr>
          <a:xfrm>
            <a:off x="6002021" y="1481169"/>
            <a:ext cx="5527964" cy="861774"/>
          </a:xfrm>
          <a:prstGeom prst="rect">
            <a:avLst/>
          </a:prstGeom>
          <a:noFill/>
        </p:spPr>
        <p:txBody>
          <a:bodyPr wrap="square" rtlCol="0">
            <a:spAutoFit/>
          </a:bodyPr>
          <a:lstStyle/>
          <a:p>
            <a:pPr algn="just"/>
            <a:r>
              <a:rPr lang="es-MX" sz="1000" dirty="0">
                <a:solidFill>
                  <a:schemeClr val="bg2">
                    <a:lumMod val="50000"/>
                  </a:schemeClr>
                </a:solidFill>
                <a:latin typeface="Gill Sans" panose="020B0502020104020203" pitchFamily="34" charset="-79"/>
                <a:cs typeface="Gill Sans" panose="020B0502020104020203" pitchFamily="34" charset="-79"/>
              </a:rPr>
              <a:t>Formar profesionistas competentes con alto espíritu emprendedor, innovador y ético en el ámbito de su profesión Tecnologías de la Información en las Organizaciones que comprendan las necesidades de las organizaciones para desarrollar soluciones eficientes en las área de tecnologías emergentes, gestión de TI, redes e Internet basados en la seguridad informática, contribuyendo de esta forma al logro de los objetivos estratégicos de las organizaciones.</a:t>
            </a:r>
          </a:p>
        </p:txBody>
      </p:sp>
      <p:sp>
        <p:nvSpPr>
          <p:cNvPr id="3" name="CuadroTexto 2">
            <a:extLst>
              <a:ext uri="{FF2B5EF4-FFF2-40B4-BE49-F238E27FC236}">
                <a16:creationId xmlns:a16="http://schemas.microsoft.com/office/drawing/2014/main" id="{63B95618-D679-45E4-9406-3C89E9C0F0F6}"/>
              </a:ext>
            </a:extLst>
          </p:cNvPr>
          <p:cNvSpPr txBox="1"/>
          <p:nvPr/>
        </p:nvSpPr>
        <p:spPr>
          <a:xfrm>
            <a:off x="1258407" y="4436961"/>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Escolarizado</a:t>
            </a:r>
            <a:endParaRPr lang="es-MX" sz="1400" dirty="0">
              <a:solidFill>
                <a:schemeClr val="bg1"/>
              </a:solidFill>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276755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ADEDC47-FF04-F141-B8C2-F50666903A67}"/>
              </a:ext>
            </a:extLst>
          </p:cNvPr>
          <p:cNvSpPr txBox="1"/>
          <p:nvPr/>
        </p:nvSpPr>
        <p:spPr>
          <a:xfrm>
            <a:off x="1258407" y="1775694"/>
            <a:ext cx="2556931" cy="584775"/>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 en Logística Internacional y Aduanas</a:t>
            </a:r>
          </a:p>
        </p:txBody>
      </p:sp>
      <p:sp>
        <p:nvSpPr>
          <p:cNvPr id="20" name="CuadroTexto 19">
            <a:extLst>
              <a:ext uri="{FF2B5EF4-FFF2-40B4-BE49-F238E27FC236}">
                <a16:creationId xmlns:a16="http://schemas.microsoft.com/office/drawing/2014/main" id="{C9624AE5-A6C6-2D4C-9724-5F3D12DBBAA1}"/>
              </a:ext>
            </a:extLst>
          </p:cNvPr>
          <p:cNvSpPr txBox="1"/>
          <p:nvPr/>
        </p:nvSpPr>
        <p:spPr>
          <a:xfrm>
            <a:off x="1270002" y="3261979"/>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Licenciatura</a:t>
            </a:r>
          </a:p>
        </p:txBody>
      </p:sp>
      <p:sp>
        <p:nvSpPr>
          <p:cNvPr id="22" name="CuadroTexto 21">
            <a:extLst>
              <a:ext uri="{FF2B5EF4-FFF2-40B4-BE49-F238E27FC236}">
                <a16:creationId xmlns:a16="http://schemas.microsoft.com/office/drawing/2014/main" id="{83A152F3-ED49-7240-AC49-B6E3D916F891}"/>
              </a:ext>
            </a:extLst>
          </p:cNvPr>
          <p:cNvSpPr txBox="1"/>
          <p:nvPr/>
        </p:nvSpPr>
        <p:spPr>
          <a:xfrm>
            <a:off x="1270002" y="6019033"/>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Veracruz</a:t>
            </a:r>
          </a:p>
        </p:txBody>
      </p:sp>
      <p:sp>
        <p:nvSpPr>
          <p:cNvPr id="27" name="CuadroTexto 26">
            <a:extLst>
              <a:ext uri="{FF2B5EF4-FFF2-40B4-BE49-F238E27FC236}">
                <a16:creationId xmlns:a16="http://schemas.microsoft.com/office/drawing/2014/main" id="{0A8DD630-96A1-DD43-901A-174BC1437B0D}"/>
              </a:ext>
            </a:extLst>
          </p:cNvPr>
          <p:cNvSpPr txBox="1"/>
          <p:nvPr/>
        </p:nvSpPr>
        <p:spPr>
          <a:xfrm>
            <a:off x="6002021" y="3675705"/>
            <a:ext cx="5920508" cy="1169551"/>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Prácticas Logísticas y Portuarias.</a:t>
            </a:r>
          </a:p>
          <a:p>
            <a:r>
              <a:rPr lang="es-MX" sz="1000" dirty="0">
                <a:solidFill>
                  <a:schemeClr val="bg2">
                    <a:lumMod val="50000"/>
                  </a:schemeClr>
                </a:solidFill>
                <a:latin typeface="Gill Sans" panose="020B0502020104020203" pitchFamily="34" charset="-79"/>
                <a:cs typeface="Gill Sans" panose="020B0502020104020203" pitchFamily="34" charset="-79"/>
              </a:rPr>
              <a:t>• Movilidad Nacional e Internacional.</a:t>
            </a:r>
          </a:p>
          <a:p>
            <a:r>
              <a:rPr lang="es-MX" sz="1000" dirty="0">
                <a:solidFill>
                  <a:schemeClr val="bg2">
                    <a:lumMod val="50000"/>
                  </a:schemeClr>
                </a:solidFill>
                <a:latin typeface="Gill Sans" panose="020B0502020104020203" pitchFamily="34" charset="-79"/>
                <a:cs typeface="Gill Sans" panose="020B0502020104020203" pitchFamily="34" charset="-79"/>
              </a:rPr>
              <a:t>• Temas de Tendencia.</a:t>
            </a:r>
          </a:p>
          <a:p>
            <a:r>
              <a:rPr lang="es-MX" sz="1000" dirty="0">
                <a:solidFill>
                  <a:schemeClr val="bg2">
                    <a:lumMod val="50000"/>
                  </a:schemeClr>
                </a:solidFill>
                <a:latin typeface="Gill Sans" panose="020B0502020104020203" pitchFamily="34" charset="-79"/>
                <a:cs typeface="Gill Sans" panose="020B0502020104020203" pitchFamily="34" charset="-79"/>
              </a:rPr>
              <a:t>• Eventos.</a:t>
            </a:r>
          </a:p>
          <a:p>
            <a:r>
              <a:rPr lang="es-MX" sz="1000" dirty="0">
                <a:solidFill>
                  <a:schemeClr val="bg2">
                    <a:lumMod val="50000"/>
                  </a:schemeClr>
                </a:solidFill>
                <a:latin typeface="Gill Sans" panose="020B0502020104020203" pitchFamily="34" charset="-79"/>
                <a:cs typeface="Gill Sans" panose="020B0502020104020203" pitchFamily="34" charset="-79"/>
              </a:rPr>
              <a:t>• Áreas Formativas.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8" name="CuadroTexto 27">
            <a:extLst>
              <a:ext uri="{FF2B5EF4-FFF2-40B4-BE49-F238E27FC236}">
                <a16:creationId xmlns:a16="http://schemas.microsoft.com/office/drawing/2014/main" id="{AA62C881-B459-4545-B9E8-F465053BE1A5}"/>
              </a:ext>
            </a:extLst>
          </p:cNvPr>
          <p:cNvSpPr txBox="1"/>
          <p:nvPr/>
        </p:nvSpPr>
        <p:spPr>
          <a:xfrm>
            <a:off x="6002021" y="4806293"/>
            <a:ext cx="5920508" cy="1015663"/>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Suministro.</a:t>
            </a:r>
          </a:p>
          <a:p>
            <a:r>
              <a:rPr lang="es-MX" sz="1000" dirty="0">
                <a:solidFill>
                  <a:schemeClr val="bg2">
                    <a:lumMod val="50000"/>
                  </a:schemeClr>
                </a:solidFill>
                <a:latin typeface="Gill Sans" panose="020B0502020104020203" pitchFamily="34" charset="-79"/>
                <a:cs typeface="Gill Sans" panose="020B0502020104020203" pitchFamily="34" charset="-79"/>
              </a:rPr>
              <a:t>• Transporte.</a:t>
            </a:r>
          </a:p>
          <a:p>
            <a:r>
              <a:rPr lang="es-MX" sz="1000" dirty="0">
                <a:solidFill>
                  <a:schemeClr val="bg2">
                    <a:lumMod val="50000"/>
                  </a:schemeClr>
                </a:solidFill>
                <a:latin typeface="Gill Sans" panose="020B0502020104020203" pitchFamily="34" charset="-79"/>
                <a:cs typeface="Gill Sans" panose="020B0502020104020203" pitchFamily="34" charset="-79"/>
              </a:rPr>
              <a:t>• Distribución.</a:t>
            </a:r>
          </a:p>
          <a:p>
            <a:r>
              <a:rPr lang="es-MX" sz="1000" dirty="0">
                <a:solidFill>
                  <a:schemeClr val="bg2">
                    <a:lumMod val="50000"/>
                  </a:schemeClr>
                </a:solidFill>
                <a:latin typeface="Gill Sans" panose="020B0502020104020203" pitchFamily="34" charset="-79"/>
                <a:cs typeface="Gill Sans" panose="020B0502020104020203" pitchFamily="34" charset="-79"/>
              </a:rPr>
              <a:t>• Almacenamiento.</a:t>
            </a:r>
          </a:p>
          <a:p>
            <a:r>
              <a:rPr lang="es-MX" sz="1000" dirty="0">
                <a:solidFill>
                  <a:schemeClr val="bg2">
                    <a:lumMod val="50000"/>
                  </a:schemeClr>
                </a:solidFill>
                <a:latin typeface="Gill Sans" panose="020B0502020104020203" pitchFamily="34" charset="-79"/>
                <a:cs typeface="Gill Sans" panose="020B0502020104020203" pitchFamily="34" charset="-79"/>
              </a:rPr>
              <a:t>• Despacho Aduanero.</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9" name="CuadroTexto 28">
            <a:extLst>
              <a:ext uri="{FF2B5EF4-FFF2-40B4-BE49-F238E27FC236}">
                <a16:creationId xmlns:a16="http://schemas.microsoft.com/office/drawing/2014/main" id="{77017E3E-9A8D-2D4A-835E-1FFBBDDD1027}"/>
              </a:ext>
            </a:extLst>
          </p:cNvPr>
          <p:cNvSpPr txBox="1"/>
          <p:nvPr/>
        </p:nvSpPr>
        <p:spPr>
          <a:xfrm>
            <a:off x="5770237" y="6203698"/>
            <a:ext cx="5920508" cy="292388"/>
          </a:xfrm>
          <a:prstGeom prst="rect">
            <a:avLst/>
          </a:prstGeom>
          <a:noFill/>
        </p:spPr>
        <p:txBody>
          <a:bodyPr wrap="square" rtlCol="0">
            <a:spAutoFit/>
          </a:bodyPr>
          <a:lstStyle/>
          <a:p>
            <a:r>
              <a:rPr lang="es-MX" sz="1300" dirty="0">
                <a:solidFill>
                  <a:schemeClr val="bg1"/>
                </a:solidFill>
                <a:latin typeface="Gill Sans" panose="020B0502020104020203" pitchFamily="34" charset="-79"/>
                <a:cs typeface="Gill Sans" panose="020B0502020104020203" pitchFamily="34" charset="-79"/>
              </a:rPr>
              <a:t>uv.mx/</a:t>
            </a:r>
            <a:r>
              <a:rPr lang="es-MX" sz="1300" dirty="0" err="1">
                <a:solidFill>
                  <a:schemeClr val="bg1"/>
                </a:solidFill>
                <a:latin typeface="Gill Sans" panose="020B0502020104020203" pitchFamily="34" charset="-79"/>
                <a:cs typeface="Gill Sans" panose="020B0502020104020203" pitchFamily="34" charset="-79"/>
              </a:rPr>
              <a:t>veracruz</a:t>
            </a:r>
            <a:r>
              <a:rPr lang="es-MX" sz="1300" dirty="0">
                <a:solidFill>
                  <a:schemeClr val="bg1"/>
                </a:solidFill>
                <a:latin typeface="Gill Sans" panose="020B0502020104020203" pitchFamily="34" charset="-79"/>
                <a:cs typeface="Gill Sans" panose="020B0502020104020203" pitchFamily="34" charset="-79"/>
              </a:rPr>
              <a:t>/</a:t>
            </a:r>
            <a:r>
              <a:rPr lang="es-MX" sz="1300" dirty="0" err="1">
                <a:solidFill>
                  <a:schemeClr val="bg1"/>
                </a:solidFill>
                <a:latin typeface="Gill Sans" panose="020B0502020104020203" pitchFamily="34" charset="-79"/>
                <a:cs typeface="Gill Sans" panose="020B0502020104020203" pitchFamily="34" charset="-79"/>
              </a:rPr>
              <a:t>adtusi</a:t>
            </a:r>
            <a:r>
              <a:rPr lang="es-MX" sz="1300" dirty="0">
                <a:solidFill>
                  <a:schemeClr val="bg1"/>
                </a:solidFill>
                <a:latin typeface="Gill Sans" panose="020B0502020104020203" pitchFamily="34" charset="-79"/>
                <a:cs typeface="Gill Sans" panose="020B0502020104020203" pitchFamily="34" charset="-79"/>
              </a:rPr>
              <a:t>  •  775-2000 ext. 11755  •  secretario.faver@uv.mx</a:t>
            </a:r>
          </a:p>
        </p:txBody>
      </p:sp>
      <p:sp>
        <p:nvSpPr>
          <p:cNvPr id="13" name="CuadroTexto 12">
            <a:extLst>
              <a:ext uri="{FF2B5EF4-FFF2-40B4-BE49-F238E27FC236}">
                <a16:creationId xmlns:a16="http://schemas.microsoft.com/office/drawing/2014/main" id="{9D7BD919-7059-B74A-9D52-C9F9B817D13F}"/>
              </a:ext>
            </a:extLst>
          </p:cNvPr>
          <p:cNvSpPr txBox="1"/>
          <p:nvPr/>
        </p:nvSpPr>
        <p:spPr>
          <a:xfrm>
            <a:off x="6002020" y="2588685"/>
            <a:ext cx="5621943" cy="823302"/>
          </a:xfrm>
          <a:prstGeom prst="rect">
            <a:avLst/>
          </a:prstGeom>
          <a:noFill/>
        </p:spPr>
        <p:txBody>
          <a:bodyPr wrap="square" rtlCol="0">
            <a:spAutoFit/>
          </a:bodyPr>
          <a:lstStyle/>
          <a:p>
            <a:pPr algn="just"/>
            <a:r>
              <a:rPr lang="es-MX" sz="950" dirty="0">
                <a:solidFill>
                  <a:schemeClr val="bg2">
                    <a:lumMod val="50000"/>
                  </a:schemeClr>
                </a:solidFill>
                <a:latin typeface="Gill Sans" panose="020B0502020104020203" pitchFamily="34" charset="-79"/>
                <a:cs typeface="Gill Sans" panose="020B0502020104020203" pitchFamily="34" charset="-79"/>
              </a:rPr>
              <a:t>Se conforma de 58 Experiencias Educativas con áreas optativas de: Clasificación arancelaria. Estructura portuaria. Administración de Recintos Fiscalizados. Administración de los Recintos Portuarios. Planes de Negocios de Exportación. Tramitación aduanal. Mercados de América del Norte. Mercados América Latina. Mercados Asiáticos y Europeos.</a:t>
            </a:r>
          </a:p>
          <a:p>
            <a:pPr algn="just"/>
            <a:endParaRPr lang="es-MX" sz="950" dirty="0">
              <a:solidFill>
                <a:schemeClr val="bg2">
                  <a:lumMod val="50000"/>
                </a:schemeClr>
              </a:solidFill>
              <a:latin typeface="Gill Sans" panose="020B0502020104020203" pitchFamily="34" charset="-79"/>
              <a:cs typeface="Gill Sans" panose="020B0502020104020203" pitchFamily="34" charset="-79"/>
            </a:endParaRPr>
          </a:p>
        </p:txBody>
      </p:sp>
      <p:sp>
        <p:nvSpPr>
          <p:cNvPr id="14" name="CuadroTexto 13">
            <a:extLst>
              <a:ext uri="{FF2B5EF4-FFF2-40B4-BE49-F238E27FC236}">
                <a16:creationId xmlns:a16="http://schemas.microsoft.com/office/drawing/2014/main" id="{D79B2133-FB12-654C-8165-757AD9B6B59E}"/>
              </a:ext>
            </a:extLst>
          </p:cNvPr>
          <p:cNvSpPr txBox="1"/>
          <p:nvPr/>
        </p:nvSpPr>
        <p:spPr>
          <a:xfrm>
            <a:off x="1270001" y="1514327"/>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Nombre</a:t>
            </a:r>
          </a:p>
        </p:txBody>
      </p:sp>
      <p:sp>
        <p:nvSpPr>
          <p:cNvPr id="15" name="CuadroTexto 14">
            <a:extLst>
              <a:ext uri="{FF2B5EF4-FFF2-40B4-BE49-F238E27FC236}">
                <a16:creationId xmlns:a16="http://schemas.microsoft.com/office/drawing/2014/main" id="{26B65231-CA01-7343-9593-2992314C7EE2}"/>
              </a:ext>
            </a:extLst>
          </p:cNvPr>
          <p:cNvSpPr txBox="1"/>
          <p:nvPr/>
        </p:nvSpPr>
        <p:spPr>
          <a:xfrm>
            <a:off x="1270002" y="2951021"/>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Nivel</a:t>
            </a:r>
          </a:p>
        </p:txBody>
      </p:sp>
      <p:sp>
        <p:nvSpPr>
          <p:cNvPr id="16" name="CuadroTexto 15">
            <a:extLst>
              <a:ext uri="{FF2B5EF4-FFF2-40B4-BE49-F238E27FC236}">
                <a16:creationId xmlns:a16="http://schemas.microsoft.com/office/drawing/2014/main" id="{6EF93258-493C-7D45-89A5-7C306C4DF666}"/>
              </a:ext>
            </a:extLst>
          </p:cNvPr>
          <p:cNvSpPr txBox="1"/>
          <p:nvPr/>
        </p:nvSpPr>
        <p:spPr>
          <a:xfrm>
            <a:off x="1270002" y="4174366"/>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Modalidad</a:t>
            </a:r>
          </a:p>
        </p:txBody>
      </p:sp>
      <p:sp>
        <p:nvSpPr>
          <p:cNvPr id="17" name="CuadroTexto 16">
            <a:extLst>
              <a:ext uri="{FF2B5EF4-FFF2-40B4-BE49-F238E27FC236}">
                <a16:creationId xmlns:a16="http://schemas.microsoft.com/office/drawing/2014/main" id="{1F7D1957-9997-FD4B-949C-09179E0657B9}"/>
              </a:ext>
            </a:extLst>
          </p:cNvPr>
          <p:cNvSpPr txBox="1"/>
          <p:nvPr/>
        </p:nvSpPr>
        <p:spPr>
          <a:xfrm>
            <a:off x="1270002" y="5677287"/>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Región</a:t>
            </a:r>
          </a:p>
        </p:txBody>
      </p:sp>
      <p:sp>
        <p:nvSpPr>
          <p:cNvPr id="31" name="CuadroTexto 30">
            <a:extLst>
              <a:ext uri="{FF2B5EF4-FFF2-40B4-BE49-F238E27FC236}">
                <a16:creationId xmlns:a16="http://schemas.microsoft.com/office/drawing/2014/main" id="{978E8E17-96F4-9745-937B-3A815ACFC43E}"/>
              </a:ext>
            </a:extLst>
          </p:cNvPr>
          <p:cNvSpPr txBox="1"/>
          <p:nvPr/>
        </p:nvSpPr>
        <p:spPr>
          <a:xfrm>
            <a:off x="4826001" y="1683604"/>
            <a:ext cx="999064" cy="307777"/>
          </a:xfrm>
          <a:prstGeom prst="rect">
            <a:avLst/>
          </a:prstGeom>
          <a:noFill/>
        </p:spPr>
        <p:txBody>
          <a:bodyPr wrap="square" rtlCol="0">
            <a:spAutoFit/>
          </a:bodyPr>
          <a:lstStyle/>
          <a:p>
            <a:r>
              <a:rPr lang="es-MX" sz="1400" b="1" dirty="0">
                <a:solidFill>
                  <a:schemeClr val="bg1"/>
                </a:solidFill>
                <a:latin typeface="Gill Sans" panose="020B0502020104020203" pitchFamily="34" charset="-79"/>
                <a:cs typeface="Gill Sans" panose="020B0502020104020203" pitchFamily="34" charset="-79"/>
              </a:rPr>
              <a:t>Objetivo</a:t>
            </a:r>
          </a:p>
        </p:txBody>
      </p:sp>
      <p:sp>
        <p:nvSpPr>
          <p:cNvPr id="32" name="CuadroTexto 31">
            <a:extLst>
              <a:ext uri="{FF2B5EF4-FFF2-40B4-BE49-F238E27FC236}">
                <a16:creationId xmlns:a16="http://schemas.microsoft.com/office/drawing/2014/main" id="{9E954F40-5FAC-7C4C-A2E1-693CC76F00F5}"/>
              </a:ext>
            </a:extLst>
          </p:cNvPr>
          <p:cNvSpPr txBox="1"/>
          <p:nvPr/>
        </p:nvSpPr>
        <p:spPr>
          <a:xfrm>
            <a:off x="4673601" y="2621673"/>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Descripción del programa</a:t>
            </a:r>
          </a:p>
        </p:txBody>
      </p:sp>
      <p:sp>
        <p:nvSpPr>
          <p:cNvPr id="34" name="CuadroTexto 33">
            <a:extLst>
              <a:ext uri="{FF2B5EF4-FFF2-40B4-BE49-F238E27FC236}">
                <a16:creationId xmlns:a16="http://schemas.microsoft.com/office/drawing/2014/main" id="{DF615ECA-215D-6D45-83B3-2E3C9B13374C}"/>
              </a:ext>
            </a:extLst>
          </p:cNvPr>
          <p:cNvSpPr txBox="1"/>
          <p:nvPr/>
        </p:nvSpPr>
        <p:spPr>
          <a:xfrm>
            <a:off x="4673601" y="4894412"/>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Áreas de</a:t>
            </a:r>
          </a:p>
          <a:p>
            <a:pPr algn="ctr"/>
            <a:r>
              <a:rPr lang="es-MX" sz="1400" b="1" dirty="0">
                <a:solidFill>
                  <a:schemeClr val="bg1"/>
                </a:solidFill>
                <a:latin typeface="Gill Sans" panose="020B0502020104020203" pitchFamily="34" charset="-79"/>
                <a:cs typeface="Gill Sans" panose="020B0502020104020203" pitchFamily="34" charset="-79"/>
              </a:rPr>
              <a:t>desarrollo</a:t>
            </a:r>
          </a:p>
          <a:p>
            <a:pPr algn="ctr"/>
            <a:r>
              <a:rPr lang="es-MX" sz="1400" b="1" dirty="0">
                <a:solidFill>
                  <a:schemeClr val="bg1"/>
                </a:solidFill>
                <a:latin typeface="Gill Sans" panose="020B0502020104020203" pitchFamily="34" charset="-79"/>
                <a:cs typeface="Gill Sans" panose="020B0502020104020203" pitchFamily="34" charset="-79"/>
              </a:rPr>
              <a:t>profesional</a:t>
            </a:r>
          </a:p>
        </p:txBody>
      </p:sp>
      <p:sp>
        <p:nvSpPr>
          <p:cNvPr id="30" name="CuadroTexto 29">
            <a:extLst>
              <a:ext uri="{FF2B5EF4-FFF2-40B4-BE49-F238E27FC236}">
                <a16:creationId xmlns:a16="http://schemas.microsoft.com/office/drawing/2014/main" id="{1E1DAA90-6565-9842-ACD3-077E53648C47}"/>
              </a:ext>
            </a:extLst>
          </p:cNvPr>
          <p:cNvSpPr txBox="1"/>
          <p:nvPr/>
        </p:nvSpPr>
        <p:spPr>
          <a:xfrm>
            <a:off x="4622450" y="672398"/>
            <a:ext cx="179753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Total de créditos para obtener el título</a:t>
            </a:r>
          </a:p>
        </p:txBody>
      </p:sp>
      <p:sp>
        <p:nvSpPr>
          <p:cNvPr id="38" name="CuadroTexto 37">
            <a:extLst>
              <a:ext uri="{FF2B5EF4-FFF2-40B4-BE49-F238E27FC236}">
                <a16:creationId xmlns:a16="http://schemas.microsoft.com/office/drawing/2014/main" id="{555CCFC9-8E34-A84F-9E38-E675763414E2}"/>
              </a:ext>
            </a:extLst>
          </p:cNvPr>
          <p:cNvSpPr txBox="1"/>
          <p:nvPr/>
        </p:nvSpPr>
        <p:spPr>
          <a:xfrm>
            <a:off x="8316502" y="688054"/>
            <a:ext cx="170078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Tiempo promedio de permanencia</a:t>
            </a:r>
          </a:p>
        </p:txBody>
      </p:sp>
      <p:sp>
        <p:nvSpPr>
          <p:cNvPr id="39" name="CuadroTexto 38">
            <a:extLst>
              <a:ext uri="{FF2B5EF4-FFF2-40B4-BE49-F238E27FC236}">
                <a16:creationId xmlns:a16="http://schemas.microsoft.com/office/drawing/2014/main" id="{DC0E0842-33AF-9C44-9194-A8D54A4B725E}"/>
              </a:ext>
            </a:extLst>
          </p:cNvPr>
          <p:cNvSpPr txBox="1"/>
          <p:nvPr/>
        </p:nvSpPr>
        <p:spPr>
          <a:xfrm>
            <a:off x="6511100" y="742225"/>
            <a:ext cx="1513879"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333</a:t>
            </a:r>
          </a:p>
        </p:txBody>
      </p:sp>
      <p:sp>
        <p:nvSpPr>
          <p:cNvPr id="40" name="CuadroTexto 39">
            <a:extLst>
              <a:ext uri="{FF2B5EF4-FFF2-40B4-BE49-F238E27FC236}">
                <a16:creationId xmlns:a16="http://schemas.microsoft.com/office/drawing/2014/main" id="{DA255144-C6DE-E249-BB9C-2C68E3489DDB}"/>
              </a:ext>
            </a:extLst>
          </p:cNvPr>
          <p:cNvSpPr txBox="1"/>
          <p:nvPr/>
        </p:nvSpPr>
        <p:spPr>
          <a:xfrm>
            <a:off x="10233893" y="740347"/>
            <a:ext cx="1390071"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8 semestres</a:t>
            </a:r>
          </a:p>
        </p:txBody>
      </p:sp>
      <p:sp>
        <p:nvSpPr>
          <p:cNvPr id="41" name="CuadroTexto 40">
            <a:extLst>
              <a:ext uri="{FF2B5EF4-FFF2-40B4-BE49-F238E27FC236}">
                <a16:creationId xmlns:a16="http://schemas.microsoft.com/office/drawing/2014/main" id="{4474CDC3-94DC-2444-A78D-4659DD8AD394}"/>
              </a:ext>
            </a:extLst>
          </p:cNvPr>
          <p:cNvSpPr txBox="1"/>
          <p:nvPr/>
        </p:nvSpPr>
        <p:spPr>
          <a:xfrm>
            <a:off x="4673601" y="145094"/>
            <a:ext cx="7092105" cy="369332"/>
          </a:xfrm>
          <a:prstGeom prst="rect">
            <a:avLst/>
          </a:prstGeom>
          <a:noFill/>
        </p:spPr>
        <p:txBody>
          <a:bodyPr wrap="square" rtlCol="0">
            <a:spAutoFit/>
          </a:bodyPr>
          <a:lstStyle/>
          <a:p>
            <a:pPr algn="ctr"/>
            <a:r>
              <a:rPr lang="es-MX" b="1" dirty="0">
                <a:solidFill>
                  <a:schemeClr val="bg2">
                    <a:lumMod val="50000"/>
                  </a:schemeClr>
                </a:solidFill>
                <a:latin typeface="Gill Sans" panose="020B0502020104020203" pitchFamily="34" charset="-79"/>
                <a:cs typeface="Gill Sans" panose="020B0502020104020203" pitchFamily="34" charset="-79"/>
              </a:rPr>
              <a:t>Plan de Estudios</a:t>
            </a:r>
          </a:p>
        </p:txBody>
      </p:sp>
      <p:sp>
        <p:nvSpPr>
          <p:cNvPr id="25" name="CuadroTexto 24">
            <a:extLst>
              <a:ext uri="{FF2B5EF4-FFF2-40B4-BE49-F238E27FC236}">
                <a16:creationId xmlns:a16="http://schemas.microsoft.com/office/drawing/2014/main" id="{17559FC3-85F2-6841-A01D-09D4AD846B8C}"/>
              </a:ext>
            </a:extLst>
          </p:cNvPr>
          <p:cNvSpPr txBox="1"/>
          <p:nvPr/>
        </p:nvSpPr>
        <p:spPr>
          <a:xfrm>
            <a:off x="4673601" y="3746547"/>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Fortalezas del plan de</a:t>
            </a:r>
          </a:p>
          <a:p>
            <a:pPr algn="ctr"/>
            <a:r>
              <a:rPr lang="es-MX" sz="1400" b="1" dirty="0">
                <a:solidFill>
                  <a:schemeClr val="bg1"/>
                </a:solidFill>
                <a:latin typeface="Gill Sans" panose="020B0502020104020203" pitchFamily="34" charset="-79"/>
                <a:cs typeface="Gill Sans" panose="020B0502020104020203" pitchFamily="34" charset="-79"/>
              </a:rPr>
              <a:t>estudios</a:t>
            </a:r>
          </a:p>
        </p:txBody>
      </p:sp>
      <p:sp>
        <p:nvSpPr>
          <p:cNvPr id="26" name="CuadroTexto 25">
            <a:extLst>
              <a:ext uri="{FF2B5EF4-FFF2-40B4-BE49-F238E27FC236}">
                <a16:creationId xmlns:a16="http://schemas.microsoft.com/office/drawing/2014/main" id="{91A9E22C-8F76-EF44-8EFC-ABAC7809F3FA}"/>
              </a:ext>
            </a:extLst>
          </p:cNvPr>
          <p:cNvSpPr txBox="1"/>
          <p:nvPr/>
        </p:nvSpPr>
        <p:spPr>
          <a:xfrm>
            <a:off x="4673601" y="6165824"/>
            <a:ext cx="1269999" cy="338554"/>
          </a:xfrm>
          <a:prstGeom prst="rect">
            <a:avLst/>
          </a:prstGeom>
          <a:noFill/>
        </p:spPr>
        <p:txBody>
          <a:bodyPr wrap="square" rtlCol="0">
            <a:spAutoFit/>
          </a:bodyPr>
          <a:lstStyle/>
          <a:p>
            <a:pPr algn="ctr"/>
            <a:r>
              <a:rPr lang="es-MX" sz="1600" b="1" dirty="0">
                <a:solidFill>
                  <a:schemeClr val="bg1"/>
                </a:solidFill>
                <a:latin typeface="Gill Sans" panose="020B0502020104020203" pitchFamily="34" charset="-79"/>
                <a:cs typeface="Gill Sans" panose="020B0502020104020203" pitchFamily="34" charset="-79"/>
              </a:rPr>
              <a:t>Contacto</a:t>
            </a:r>
          </a:p>
        </p:txBody>
      </p:sp>
      <p:sp>
        <p:nvSpPr>
          <p:cNvPr id="36" name="CuadroTexto 35">
            <a:extLst>
              <a:ext uri="{FF2B5EF4-FFF2-40B4-BE49-F238E27FC236}">
                <a16:creationId xmlns:a16="http://schemas.microsoft.com/office/drawing/2014/main" id="{D1F924D5-FACD-574F-93F3-C766DF6D1991}"/>
              </a:ext>
            </a:extLst>
          </p:cNvPr>
          <p:cNvSpPr txBox="1"/>
          <p:nvPr/>
        </p:nvSpPr>
        <p:spPr>
          <a:xfrm>
            <a:off x="6002021" y="1419023"/>
            <a:ext cx="5688724" cy="1015663"/>
          </a:xfrm>
          <a:prstGeom prst="rect">
            <a:avLst/>
          </a:prstGeom>
          <a:noFill/>
        </p:spPr>
        <p:txBody>
          <a:bodyPr wrap="square" rtlCol="0">
            <a:spAutoFit/>
          </a:bodyPr>
          <a:lstStyle/>
          <a:p>
            <a:pPr algn="just"/>
            <a:r>
              <a:rPr lang="es-MX" sz="1000" dirty="0">
                <a:solidFill>
                  <a:schemeClr val="bg2">
                    <a:lumMod val="50000"/>
                  </a:schemeClr>
                </a:solidFill>
                <a:latin typeface="Gill Sans" panose="020B0502020104020203" pitchFamily="34" charset="-79"/>
                <a:cs typeface="Gill Sans" panose="020B0502020104020203" pitchFamily="34" charset="-79"/>
              </a:rPr>
              <a:t>Formar profesionistas con competencias en logística internacional y de operación aduanera con conocimientos sólidos que le permitan tener una visión general para responder a los retos y expectativas de los organismos públicos y privados nacionales e internacionales, orientados al aprendizaje permanente, con calidad humana y socialmente responsable, con el propósito de que atienda los problemas sociales tales como: transporte, distribución física internacional, almacenamiento, despacho aduanero y suministros</a:t>
            </a:r>
          </a:p>
        </p:txBody>
      </p:sp>
      <p:sp>
        <p:nvSpPr>
          <p:cNvPr id="3" name="CuadroTexto 2">
            <a:extLst>
              <a:ext uri="{FF2B5EF4-FFF2-40B4-BE49-F238E27FC236}">
                <a16:creationId xmlns:a16="http://schemas.microsoft.com/office/drawing/2014/main" id="{63B95618-D679-45E4-9406-3C89E9C0F0F6}"/>
              </a:ext>
            </a:extLst>
          </p:cNvPr>
          <p:cNvSpPr txBox="1"/>
          <p:nvPr/>
        </p:nvSpPr>
        <p:spPr>
          <a:xfrm>
            <a:off x="1258405" y="4845256"/>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Escolarizado</a:t>
            </a:r>
          </a:p>
        </p:txBody>
      </p:sp>
      <p:sp>
        <p:nvSpPr>
          <p:cNvPr id="33" name="CuadroTexto 32">
            <a:extLst>
              <a:ext uri="{FF2B5EF4-FFF2-40B4-BE49-F238E27FC236}">
                <a16:creationId xmlns:a16="http://schemas.microsoft.com/office/drawing/2014/main" id="{7300C77D-BDED-4058-95CC-ADE913707B19}"/>
              </a:ext>
            </a:extLst>
          </p:cNvPr>
          <p:cNvSpPr txBox="1"/>
          <p:nvPr/>
        </p:nvSpPr>
        <p:spPr>
          <a:xfrm>
            <a:off x="1258406" y="4497532"/>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Virtual y</a:t>
            </a:r>
          </a:p>
        </p:txBody>
      </p:sp>
    </p:spTree>
    <p:extLst>
      <p:ext uri="{BB962C8B-B14F-4D97-AF65-F5344CB8AC3E}">
        <p14:creationId xmlns:p14="http://schemas.microsoft.com/office/powerpoint/2010/main" val="32089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ADEDC47-FF04-F141-B8C2-F50666903A67}"/>
              </a:ext>
            </a:extLst>
          </p:cNvPr>
          <p:cNvSpPr txBox="1"/>
          <p:nvPr/>
        </p:nvSpPr>
        <p:spPr>
          <a:xfrm>
            <a:off x="1258406" y="1677628"/>
            <a:ext cx="2556931" cy="830997"/>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Especialización en Administración del Comercio Exterior</a:t>
            </a:r>
          </a:p>
        </p:txBody>
      </p:sp>
      <p:sp>
        <p:nvSpPr>
          <p:cNvPr id="20" name="CuadroTexto 19">
            <a:extLst>
              <a:ext uri="{FF2B5EF4-FFF2-40B4-BE49-F238E27FC236}">
                <a16:creationId xmlns:a16="http://schemas.microsoft.com/office/drawing/2014/main" id="{C9624AE5-A6C6-2D4C-9724-5F3D12DBBAA1}"/>
              </a:ext>
            </a:extLst>
          </p:cNvPr>
          <p:cNvSpPr txBox="1"/>
          <p:nvPr/>
        </p:nvSpPr>
        <p:spPr>
          <a:xfrm>
            <a:off x="1270002" y="3162955"/>
            <a:ext cx="2302933" cy="584775"/>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Posgrado</a:t>
            </a:r>
          </a:p>
          <a:p>
            <a:r>
              <a:rPr lang="es-MX" sz="1600" dirty="0">
                <a:solidFill>
                  <a:schemeClr val="bg1"/>
                </a:solidFill>
                <a:latin typeface="Gill Sans" panose="020B0502020104020203" pitchFamily="34" charset="-79"/>
                <a:cs typeface="Gill Sans" panose="020B0502020104020203" pitchFamily="34" charset="-79"/>
              </a:rPr>
              <a:t>Especialización</a:t>
            </a:r>
          </a:p>
        </p:txBody>
      </p:sp>
      <p:sp>
        <p:nvSpPr>
          <p:cNvPr id="22" name="CuadroTexto 21">
            <a:extLst>
              <a:ext uri="{FF2B5EF4-FFF2-40B4-BE49-F238E27FC236}">
                <a16:creationId xmlns:a16="http://schemas.microsoft.com/office/drawing/2014/main" id="{83A152F3-ED49-7240-AC49-B6E3D916F891}"/>
              </a:ext>
            </a:extLst>
          </p:cNvPr>
          <p:cNvSpPr txBox="1"/>
          <p:nvPr/>
        </p:nvSpPr>
        <p:spPr>
          <a:xfrm>
            <a:off x="1270002" y="6019033"/>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Veracruz</a:t>
            </a:r>
          </a:p>
        </p:txBody>
      </p:sp>
      <p:sp>
        <p:nvSpPr>
          <p:cNvPr id="27" name="CuadroTexto 26">
            <a:extLst>
              <a:ext uri="{FF2B5EF4-FFF2-40B4-BE49-F238E27FC236}">
                <a16:creationId xmlns:a16="http://schemas.microsoft.com/office/drawing/2014/main" id="{0A8DD630-96A1-DD43-901A-174BC1437B0D}"/>
              </a:ext>
            </a:extLst>
          </p:cNvPr>
          <p:cNvSpPr txBox="1"/>
          <p:nvPr/>
        </p:nvSpPr>
        <p:spPr>
          <a:xfrm>
            <a:off x="6002021" y="3675705"/>
            <a:ext cx="5920508" cy="1169551"/>
          </a:xfrm>
          <a:prstGeom prst="rect">
            <a:avLst/>
          </a:prstGeom>
          <a:noFill/>
        </p:spPr>
        <p:txBody>
          <a:bodyPr wrap="square" rtlCol="0">
            <a:spAutoFit/>
          </a:bodyPr>
          <a:lstStyle/>
          <a:p>
            <a:r>
              <a:rPr lang="es-MX" sz="1000" dirty="0">
                <a:solidFill>
                  <a:schemeClr val="bg2">
                    <a:lumMod val="50000"/>
                  </a:schemeClr>
                </a:solidFill>
                <a:latin typeface="Gill Sans" panose="020B0502020104020203" pitchFamily="34" charset="-79"/>
                <a:cs typeface="Gill Sans" panose="020B0502020104020203" pitchFamily="34" charset="-79"/>
              </a:rPr>
              <a:t>• Vinculación con el sector empresarial.</a:t>
            </a:r>
          </a:p>
          <a:p>
            <a:r>
              <a:rPr lang="es-MX" sz="1000" dirty="0">
                <a:solidFill>
                  <a:schemeClr val="bg2">
                    <a:lumMod val="50000"/>
                  </a:schemeClr>
                </a:solidFill>
                <a:latin typeface="Gill Sans" panose="020B0502020104020203" pitchFamily="34" charset="-79"/>
                <a:cs typeface="Gill Sans" panose="020B0502020104020203" pitchFamily="34" charset="-79"/>
              </a:rPr>
              <a:t>• Movilidad académica.</a:t>
            </a:r>
          </a:p>
          <a:p>
            <a:r>
              <a:rPr lang="es-MX" sz="1000" dirty="0">
                <a:solidFill>
                  <a:schemeClr val="bg2">
                    <a:lumMod val="50000"/>
                  </a:schemeClr>
                </a:solidFill>
                <a:latin typeface="Gill Sans" panose="020B0502020104020203" pitchFamily="34" charset="-79"/>
                <a:cs typeface="Gill Sans" panose="020B0502020104020203" pitchFamily="34" charset="-79"/>
              </a:rPr>
              <a:t>• Cursos impartidos en idioma inglés. </a:t>
            </a:r>
          </a:p>
          <a:p>
            <a:r>
              <a:rPr lang="es-MX" sz="1000" dirty="0">
                <a:solidFill>
                  <a:schemeClr val="bg2">
                    <a:lumMod val="50000"/>
                  </a:schemeClr>
                </a:solidFill>
                <a:latin typeface="Gill Sans" panose="020B0502020104020203" pitchFamily="34" charset="-79"/>
                <a:cs typeface="Gill Sans" panose="020B0502020104020203" pitchFamily="34" charset="-79"/>
              </a:rPr>
              <a:t>• Eventos.</a:t>
            </a:r>
          </a:p>
          <a:p>
            <a:r>
              <a:rPr lang="es-MX" sz="1000" dirty="0">
                <a:solidFill>
                  <a:schemeClr val="bg2">
                    <a:lumMod val="50000"/>
                  </a:schemeClr>
                </a:solidFill>
                <a:latin typeface="Gill Sans" panose="020B0502020104020203" pitchFamily="34" charset="-79"/>
                <a:cs typeface="Gill Sans" panose="020B0502020104020203" pitchFamily="34" charset="-79"/>
              </a:rPr>
              <a:t>• Áreas Formativas.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8" name="CuadroTexto 27">
            <a:extLst>
              <a:ext uri="{FF2B5EF4-FFF2-40B4-BE49-F238E27FC236}">
                <a16:creationId xmlns:a16="http://schemas.microsoft.com/office/drawing/2014/main" id="{AA62C881-B459-4545-B9E8-F465053BE1A5}"/>
              </a:ext>
            </a:extLst>
          </p:cNvPr>
          <p:cNvSpPr txBox="1"/>
          <p:nvPr/>
        </p:nvSpPr>
        <p:spPr>
          <a:xfrm>
            <a:off x="6002021" y="4806293"/>
            <a:ext cx="5920508" cy="1015663"/>
          </a:xfrm>
          <a:prstGeom prst="rect">
            <a:avLst/>
          </a:prstGeom>
          <a:noFill/>
        </p:spPr>
        <p:txBody>
          <a:bodyPr wrap="square" rtlCol="0">
            <a:spAutoFit/>
          </a:bodyPr>
          <a:lstStyle/>
          <a:p>
            <a:endParaRPr lang="es-MX" sz="1000" dirty="0">
              <a:solidFill>
                <a:schemeClr val="bg2">
                  <a:lumMod val="50000"/>
                </a:schemeClr>
              </a:solidFill>
              <a:latin typeface="Gill Sans" panose="020B0502020104020203" pitchFamily="34" charset="-79"/>
              <a:cs typeface="Gill Sans" panose="020B0502020104020203" pitchFamily="34" charset="-79"/>
            </a:endParaRPr>
          </a:p>
          <a:p>
            <a:r>
              <a:rPr lang="es-MX" sz="1000" dirty="0">
                <a:solidFill>
                  <a:schemeClr val="bg2">
                    <a:lumMod val="50000"/>
                  </a:schemeClr>
                </a:solidFill>
                <a:latin typeface="Gill Sans" panose="020B0502020104020203" pitchFamily="34" charset="-79"/>
                <a:cs typeface="Gill Sans" panose="020B0502020104020203" pitchFamily="34" charset="-79"/>
              </a:rPr>
              <a:t>• Comercio exterior.</a:t>
            </a:r>
          </a:p>
          <a:p>
            <a:r>
              <a:rPr lang="es-MX" sz="1000" dirty="0">
                <a:solidFill>
                  <a:schemeClr val="bg2">
                    <a:lumMod val="50000"/>
                  </a:schemeClr>
                </a:solidFill>
                <a:latin typeface="Gill Sans" panose="020B0502020104020203" pitchFamily="34" charset="-79"/>
                <a:cs typeface="Gill Sans" panose="020B0502020104020203" pitchFamily="34" charset="-79"/>
              </a:rPr>
              <a:t>• Asesoría para el diseño de planes de negocios.</a:t>
            </a:r>
          </a:p>
          <a:p>
            <a:r>
              <a:rPr lang="es-MX" sz="1000" dirty="0">
                <a:solidFill>
                  <a:schemeClr val="bg2">
                    <a:lumMod val="50000"/>
                  </a:schemeClr>
                </a:solidFill>
                <a:latin typeface="Gill Sans" panose="020B0502020104020203" pitchFamily="34" charset="-79"/>
                <a:cs typeface="Gill Sans" panose="020B0502020104020203" pitchFamily="34" charset="-79"/>
              </a:rPr>
              <a:t>• Proyectos de exportación.</a:t>
            </a:r>
          </a:p>
          <a:p>
            <a:r>
              <a:rPr lang="es-MX" sz="1000" dirty="0">
                <a:solidFill>
                  <a:schemeClr val="bg2">
                    <a:lumMod val="50000"/>
                  </a:schemeClr>
                </a:solidFill>
                <a:latin typeface="Gill Sans" panose="020B0502020104020203" pitchFamily="34" charset="-79"/>
                <a:cs typeface="Gill Sans" panose="020B0502020104020203" pitchFamily="34" charset="-79"/>
              </a:rPr>
              <a:t> .</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9" name="CuadroTexto 28">
            <a:extLst>
              <a:ext uri="{FF2B5EF4-FFF2-40B4-BE49-F238E27FC236}">
                <a16:creationId xmlns:a16="http://schemas.microsoft.com/office/drawing/2014/main" id="{77017E3E-9A8D-2D4A-835E-1FFBBDDD1027}"/>
              </a:ext>
            </a:extLst>
          </p:cNvPr>
          <p:cNvSpPr txBox="1"/>
          <p:nvPr/>
        </p:nvSpPr>
        <p:spPr>
          <a:xfrm>
            <a:off x="5770237" y="6203698"/>
            <a:ext cx="5920508" cy="292388"/>
          </a:xfrm>
          <a:prstGeom prst="rect">
            <a:avLst/>
          </a:prstGeom>
          <a:noFill/>
        </p:spPr>
        <p:txBody>
          <a:bodyPr wrap="square" rtlCol="0">
            <a:spAutoFit/>
          </a:bodyPr>
          <a:lstStyle/>
          <a:p>
            <a:r>
              <a:rPr lang="es-MX" sz="1300" dirty="0">
                <a:solidFill>
                  <a:schemeClr val="bg1"/>
                </a:solidFill>
                <a:latin typeface="Gill Sans" panose="020B0502020104020203" pitchFamily="34" charset="-79"/>
                <a:cs typeface="Gill Sans" panose="020B0502020104020203" pitchFamily="34" charset="-79"/>
              </a:rPr>
              <a:t>uv.mx/</a:t>
            </a:r>
            <a:r>
              <a:rPr lang="es-MX" sz="1300" dirty="0" err="1">
                <a:solidFill>
                  <a:schemeClr val="bg1"/>
                </a:solidFill>
                <a:latin typeface="Gill Sans" panose="020B0502020104020203" pitchFamily="34" charset="-79"/>
                <a:cs typeface="Gill Sans" panose="020B0502020104020203" pitchFamily="34" charset="-79"/>
              </a:rPr>
              <a:t>veracruz</a:t>
            </a:r>
            <a:r>
              <a:rPr lang="es-MX" sz="1300" dirty="0">
                <a:solidFill>
                  <a:schemeClr val="bg1"/>
                </a:solidFill>
                <a:latin typeface="Gill Sans" panose="020B0502020104020203" pitchFamily="34" charset="-79"/>
                <a:cs typeface="Gill Sans" panose="020B0502020104020203" pitchFamily="34" charset="-79"/>
              </a:rPr>
              <a:t>/comercio •  775-2000 ext. 11755  •  igortiz@uv.mx</a:t>
            </a:r>
          </a:p>
        </p:txBody>
      </p:sp>
      <p:sp>
        <p:nvSpPr>
          <p:cNvPr id="13" name="CuadroTexto 12">
            <a:extLst>
              <a:ext uri="{FF2B5EF4-FFF2-40B4-BE49-F238E27FC236}">
                <a16:creationId xmlns:a16="http://schemas.microsoft.com/office/drawing/2014/main" id="{9D7BD919-7059-B74A-9D52-C9F9B817D13F}"/>
              </a:ext>
            </a:extLst>
          </p:cNvPr>
          <p:cNvSpPr txBox="1"/>
          <p:nvPr/>
        </p:nvSpPr>
        <p:spPr>
          <a:xfrm>
            <a:off x="6002020" y="2545558"/>
            <a:ext cx="5621943" cy="823302"/>
          </a:xfrm>
          <a:prstGeom prst="rect">
            <a:avLst/>
          </a:prstGeom>
          <a:noFill/>
        </p:spPr>
        <p:txBody>
          <a:bodyPr wrap="square" rtlCol="0">
            <a:spAutoFit/>
          </a:bodyPr>
          <a:lstStyle/>
          <a:p>
            <a:pPr algn="just"/>
            <a:r>
              <a:rPr lang="es-MX" sz="950" dirty="0">
                <a:solidFill>
                  <a:schemeClr val="bg2">
                    <a:lumMod val="50000"/>
                  </a:schemeClr>
                </a:solidFill>
                <a:latin typeface="Gill Sans" panose="020B0502020104020203" pitchFamily="34" charset="-79"/>
                <a:cs typeface="Gill Sans" panose="020B0502020104020203" pitchFamily="34" charset="-79"/>
              </a:rPr>
              <a:t>El programa se conforma de 12 cursos y 2 actividades académicas; además. plantea dos Líneas de Generación y Aplicación del Conocimiento, orientadas no sólo al fortalecimiento integral de las organizaciones para incursionar en mercados competitivos  de  orden internacional; si no también,  al desarrollo de proyectos de investigación que aborden temáticas alrededor de los negocios internacionales, impulsando la cultura exportadora de la región. </a:t>
            </a:r>
          </a:p>
        </p:txBody>
      </p:sp>
      <p:sp>
        <p:nvSpPr>
          <p:cNvPr id="14" name="CuadroTexto 13">
            <a:extLst>
              <a:ext uri="{FF2B5EF4-FFF2-40B4-BE49-F238E27FC236}">
                <a16:creationId xmlns:a16="http://schemas.microsoft.com/office/drawing/2014/main" id="{D79B2133-FB12-654C-8165-757AD9B6B59E}"/>
              </a:ext>
            </a:extLst>
          </p:cNvPr>
          <p:cNvSpPr txBox="1"/>
          <p:nvPr/>
        </p:nvSpPr>
        <p:spPr>
          <a:xfrm>
            <a:off x="1258407" y="1445685"/>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Nombre</a:t>
            </a:r>
          </a:p>
        </p:txBody>
      </p:sp>
      <p:sp>
        <p:nvSpPr>
          <p:cNvPr id="15" name="CuadroTexto 14">
            <a:extLst>
              <a:ext uri="{FF2B5EF4-FFF2-40B4-BE49-F238E27FC236}">
                <a16:creationId xmlns:a16="http://schemas.microsoft.com/office/drawing/2014/main" id="{26B65231-CA01-7343-9593-2992314C7EE2}"/>
              </a:ext>
            </a:extLst>
          </p:cNvPr>
          <p:cNvSpPr txBox="1"/>
          <p:nvPr/>
        </p:nvSpPr>
        <p:spPr>
          <a:xfrm>
            <a:off x="1270002" y="2871644"/>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Nivel</a:t>
            </a:r>
          </a:p>
        </p:txBody>
      </p:sp>
      <p:sp>
        <p:nvSpPr>
          <p:cNvPr id="16" name="CuadroTexto 15">
            <a:extLst>
              <a:ext uri="{FF2B5EF4-FFF2-40B4-BE49-F238E27FC236}">
                <a16:creationId xmlns:a16="http://schemas.microsoft.com/office/drawing/2014/main" id="{6EF93258-493C-7D45-89A5-7C306C4DF666}"/>
              </a:ext>
            </a:extLst>
          </p:cNvPr>
          <p:cNvSpPr txBox="1"/>
          <p:nvPr/>
        </p:nvSpPr>
        <p:spPr>
          <a:xfrm>
            <a:off x="1270002" y="4174366"/>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Modalidad</a:t>
            </a:r>
          </a:p>
        </p:txBody>
      </p:sp>
      <p:sp>
        <p:nvSpPr>
          <p:cNvPr id="17" name="CuadroTexto 16">
            <a:extLst>
              <a:ext uri="{FF2B5EF4-FFF2-40B4-BE49-F238E27FC236}">
                <a16:creationId xmlns:a16="http://schemas.microsoft.com/office/drawing/2014/main" id="{1F7D1957-9997-FD4B-949C-09179E0657B9}"/>
              </a:ext>
            </a:extLst>
          </p:cNvPr>
          <p:cNvSpPr txBox="1"/>
          <p:nvPr/>
        </p:nvSpPr>
        <p:spPr>
          <a:xfrm>
            <a:off x="1270002" y="5677287"/>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Región</a:t>
            </a:r>
          </a:p>
        </p:txBody>
      </p:sp>
      <p:sp>
        <p:nvSpPr>
          <p:cNvPr id="31" name="CuadroTexto 30">
            <a:extLst>
              <a:ext uri="{FF2B5EF4-FFF2-40B4-BE49-F238E27FC236}">
                <a16:creationId xmlns:a16="http://schemas.microsoft.com/office/drawing/2014/main" id="{978E8E17-96F4-9745-937B-3A815ACFC43E}"/>
              </a:ext>
            </a:extLst>
          </p:cNvPr>
          <p:cNvSpPr txBox="1"/>
          <p:nvPr/>
        </p:nvSpPr>
        <p:spPr>
          <a:xfrm>
            <a:off x="4826001" y="1683604"/>
            <a:ext cx="999064" cy="307777"/>
          </a:xfrm>
          <a:prstGeom prst="rect">
            <a:avLst/>
          </a:prstGeom>
          <a:noFill/>
        </p:spPr>
        <p:txBody>
          <a:bodyPr wrap="square" rtlCol="0">
            <a:spAutoFit/>
          </a:bodyPr>
          <a:lstStyle/>
          <a:p>
            <a:r>
              <a:rPr lang="es-MX" sz="1400" b="1" dirty="0">
                <a:solidFill>
                  <a:schemeClr val="bg1"/>
                </a:solidFill>
                <a:latin typeface="Gill Sans" panose="020B0502020104020203" pitchFamily="34" charset="-79"/>
                <a:cs typeface="Gill Sans" panose="020B0502020104020203" pitchFamily="34" charset="-79"/>
              </a:rPr>
              <a:t>Objetivo</a:t>
            </a:r>
          </a:p>
        </p:txBody>
      </p:sp>
      <p:sp>
        <p:nvSpPr>
          <p:cNvPr id="32" name="CuadroTexto 31">
            <a:extLst>
              <a:ext uri="{FF2B5EF4-FFF2-40B4-BE49-F238E27FC236}">
                <a16:creationId xmlns:a16="http://schemas.microsoft.com/office/drawing/2014/main" id="{9E954F40-5FAC-7C4C-A2E1-693CC76F00F5}"/>
              </a:ext>
            </a:extLst>
          </p:cNvPr>
          <p:cNvSpPr txBox="1"/>
          <p:nvPr/>
        </p:nvSpPr>
        <p:spPr>
          <a:xfrm>
            <a:off x="4673601" y="2621673"/>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Descripción del programa</a:t>
            </a:r>
          </a:p>
        </p:txBody>
      </p:sp>
      <p:sp>
        <p:nvSpPr>
          <p:cNvPr id="34" name="CuadroTexto 33">
            <a:extLst>
              <a:ext uri="{FF2B5EF4-FFF2-40B4-BE49-F238E27FC236}">
                <a16:creationId xmlns:a16="http://schemas.microsoft.com/office/drawing/2014/main" id="{DF615ECA-215D-6D45-83B3-2E3C9B13374C}"/>
              </a:ext>
            </a:extLst>
          </p:cNvPr>
          <p:cNvSpPr txBox="1"/>
          <p:nvPr/>
        </p:nvSpPr>
        <p:spPr>
          <a:xfrm>
            <a:off x="4673601" y="4894412"/>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Áreas de</a:t>
            </a:r>
          </a:p>
          <a:p>
            <a:pPr algn="ctr"/>
            <a:r>
              <a:rPr lang="es-MX" sz="1400" b="1" dirty="0">
                <a:solidFill>
                  <a:schemeClr val="bg1"/>
                </a:solidFill>
                <a:latin typeface="Gill Sans" panose="020B0502020104020203" pitchFamily="34" charset="-79"/>
                <a:cs typeface="Gill Sans" panose="020B0502020104020203" pitchFamily="34" charset="-79"/>
              </a:rPr>
              <a:t>desarrollo</a:t>
            </a:r>
          </a:p>
          <a:p>
            <a:pPr algn="ctr"/>
            <a:r>
              <a:rPr lang="es-MX" sz="1400" b="1" dirty="0">
                <a:solidFill>
                  <a:schemeClr val="bg1"/>
                </a:solidFill>
                <a:latin typeface="Gill Sans" panose="020B0502020104020203" pitchFamily="34" charset="-79"/>
                <a:cs typeface="Gill Sans" panose="020B0502020104020203" pitchFamily="34" charset="-79"/>
              </a:rPr>
              <a:t>profesional</a:t>
            </a:r>
          </a:p>
        </p:txBody>
      </p:sp>
      <p:sp>
        <p:nvSpPr>
          <p:cNvPr id="30" name="CuadroTexto 29">
            <a:extLst>
              <a:ext uri="{FF2B5EF4-FFF2-40B4-BE49-F238E27FC236}">
                <a16:creationId xmlns:a16="http://schemas.microsoft.com/office/drawing/2014/main" id="{1E1DAA90-6565-9842-ACD3-077E53648C47}"/>
              </a:ext>
            </a:extLst>
          </p:cNvPr>
          <p:cNvSpPr txBox="1"/>
          <p:nvPr/>
        </p:nvSpPr>
        <p:spPr>
          <a:xfrm>
            <a:off x="4622450" y="672398"/>
            <a:ext cx="179753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Total de créditos para obtener el título</a:t>
            </a:r>
          </a:p>
        </p:txBody>
      </p:sp>
      <p:sp>
        <p:nvSpPr>
          <p:cNvPr id="38" name="CuadroTexto 37">
            <a:extLst>
              <a:ext uri="{FF2B5EF4-FFF2-40B4-BE49-F238E27FC236}">
                <a16:creationId xmlns:a16="http://schemas.microsoft.com/office/drawing/2014/main" id="{555CCFC9-8E34-A84F-9E38-E675763414E2}"/>
              </a:ext>
            </a:extLst>
          </p:cNvPr>
          <p:cNvSpPr txBox="1"/>
          <p:nvPr/>
        </p:nvSpPr>
        <p:spPr>
          <a:xfrm>
            <a:off x="8316502" y="688054"/>
            <a:ext cx="170078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Tiempo promedio de permanencia</a:t>
            </a:r>
          </a:p>
        </p:txBody>
      </p:sp>
      <p:sp>
        <p:nvSpPr>
          <p:cNvPr id="39" name="CuadroTexto 38">
            <a:extLst>
              <a:ext uri="{FF2B5EF4-FFF2-40B4-BE49-F238E27FC236}">
                <a16:creationId xmlns:a16="http://schemas.microsoft.com/office/drawing/2014/main" id="{DC0E0842-33AF-9C44-9194-A8D54A4B725E}"/>
              </a:ext>
            </a:extLst>
          </p:cNvPr>
          <p:cNvSpPr txBox="1"/>
          <p:nvPr/>
        </p:nvSpPr>
        <p:spPr>
          <a:xfrm>
            <a:off x="6511100" y="742225"/>
            <a:ext cx="1513879"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68</a:t>
            </a:r>
          </a:p>
        </p:txBody>
      </p:sp>
      <p:sp>
        <p:nvSpPr>
          <p:cNvPr id="40" name="CuadroTexto 39">
            <a:extLst>
              <a:ext uri="{FF2B5EF4-FFF2-40B4-BE49-F238E27FC236}">
                <a16:creationId xmlns:a16="http://schemas.microsoft.com/office/drawing/2014/main" id="{DA255144-C6DE-E249-BB9C-2C68E3489DDB}"/>
              </a:ext>
            </a:extLst>
          </p:cNvPr>
          <p:cNvSpPr txBox="1"/>
          <p:nvPr/>
        </p:nvSpPr>
        <p:spPr>
          <a:xfrm>
            <a:off x="10233893" y="740347"/>
            <a:ext cx="1390071"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2 semestres</a:t>
            </a:r>
          </a:p>
        </p:txBody>
      </p:sp>
      <p:sp>
        <p:nvSpPr>
          <p:cNvPr id="41" name="CuadroTexto 40">
            <a:extLst>
              <a:ext uri="{FF2B5EF4-FFF2-40B4-BE49-F238E27FC236}">
                <a16:creationId xmlns:a16="http://schemas.microsoft.com/office/drawing/2014/main" id="{4474CDC3-94DC-2444-A78D-4659DD8AD394}"/>
              </a:ext>
            </a:extLst>
          </p:cNvPr>
          <p:cNvSpPr txBox="1"/>
          <p:nvPr/>
        </p:nvSpPr>
        <p:spPr>
          <a:xfrm>
            <a:off x="4673601" y="145094"/>
            <a:ext cx="7092105" cy="369332"/>
          </a:xfrm>
          <a:prstGeom prst="rect">
            <a:avLst/>
          </a:prstGeom>
          <a:noFill/>
        </p:spPr>
        <p:txBody>
          <a:bodyPr wrap="square" rtlCol="0">
            <a:spAutoFit/>
          </a:bodyPr>
          <a:lstStyle/>
          <a:p>
            <a:pPr algn="ctr"/>
            <a:r>
              <a:rPr lang="es-MX" b="1" dirty="0">
                <a:solidFill>
                  <a:schemeClr val="bg2">
                    <a:lumMod val="50000"/>
                  </a:schemeClr>
                </a:solidFill>
                <a:latin typeface="Gill Sans" panose="020B0502020104020203" pitchFamily="34" charset="-79"/>
                <a:cs typeface="Gill Sans" panose="020B0502020104020203" pitchFamily="34" charset="-79"/>
              </a:rPr>
              <a:t>Plan de Estudios</a:t>
            </a:r>
          </a:p>
        </p:txBody>
      </p:sp>
      <p:sp>
        <p:nvSpPr>
          <p:cNvPr id="25" name="CuadroTexto 24">
            <a:extLst>
              <a:ext uri="{FF2B5EF4-FFF2-40B4-BE49-F238E27FC236}">
                <a16:creationId xmlns:a16="http://schemas.microsoft.com/office/drawing/2014/main" id="{17559FC3-85F2-6841-A01D-09D4AD846B8C}"/>
              </a:ext>
            </a:extLst>
          </p:cNvPr>
          <p:cNvSpPr txBox="1"/>
          <p:nvPr/>
        </p:nvSpPr>
        <p:spPr>
          <a:xfrm>
            <a:off x="4673601" y="3746547"/>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Fortalezas del plan de</a:t>
            </a:r>
          </a:p>
          <a:p>
            <a:pPr algn="ctr"/>
            <a:r>
              <a:rPr lang="es-MX" sz="1400" b="1" dirty="0">
                <a:solidFill>
                  <a:schemeClr val="bg1"/>
                </a:solidFill>
                <a:latin typeface="Gill Sans" panose="020B0502020104020203" pitchFamily="34" charset="-79"/>
                <a:cs typeface="Gill Sans" panose="020B0502020104020203" pitchFamily="34" charset="-79"/>
              </a:rPr>
              <a:t>estudios</a:t>
            </a:r>
          </a:p>
        </p:txBody>
      </p:sp>
      <p:sp>
        <p:nvSpPr>
          <p:cNvPr id="26" name="CuadroTexto 25">
            <a:extLst>
              <a:ext uri="{FF2B5EF4-FFF2-40B4-BE49-F238E27FC236}">
                <a16:creationId xmlns:a16="http://schemas.microsoft.com/office/drawing/2014/main" id="{91A9E22C-8F76-EF44-8EFC-ABAC7809F3FA}"/>
              </a:ext>
            </a:extLst>
          </p:cNvPr>
          <p:cNvSpPr txBox="1"/>
          <p:nvPr/>
        </p:nvSpPr>
        <p:spPr>
          <a:xfrm>
            <a:off x="4673601" y="6165824"/>
            <a:ext cx="1269999" cy="338554"/>
          </a:xfrm>
          <a:prstGeom prst="rect">
            <a:avLst/>
          </a:prstGeom>
          <a:noFill/>
        </p:spPr>
        <p:txBody>
          <a:bodyPr wrap="square" rtlCol="0">
            <a:spAutoFit/>
          </a:bodyPr>
          <a:lstStyle/>
          <a:p>
            <a:pPr algn="ctr"/>
            <a:r>
              <a:rPr lang="es-MX" sz="1600" b="1" dirty="0">
                <a:solidFill>
                  <a:schemeClr val="bg1"/>
                </a:solidFill>
                <a:latin typeface="Gill Sans" panose="020B0502020104020203" pitchFamily="34" charset="-79"/>
                <a:cs typeface="Gill Sans" panose="020B0502020104020203" pitchFamily="34" charset="-79"/>
              </a:rPr>
              <a:t>Contacto</a:t>
            </a:r>
          </a:p>
        </p:txBody>
      </p:sp>
      <p:sp>
        <p:nvSpPr>
          <p:cNvPr id="36" name="CuadroTexto 35">
            <a:extLst>
              <a:ext uri="{FF2B5EF4-FFF2-40B4-BE49-F238E27FC236}">
                <a16:creationId xmlns:a16="http://schemas.microsoft.com/office/drawing/2014/main" id="{D1F924D5-FACD-574F-93F3-C766DF6D1991}"/>
              </a:ext>
            </a:extLst>
          </p:cNvPr>
          <p:cNvSpPr txBox="1"/>
          <p:nvPr/>
        </p:nvSpPr>
        <p:spPr>
          <a:xfrm>
            <a:off x="6002021" y="1419023"/>
            <a:ext cx="5688724" cy="400110"/>
          </a:xfrm>
          <a:prstGeom prst="rect">
            <a:avLst/>
          </a:prstGeom>
          <a:noFill/>
        </p:spPr>
        <p:txBody>
          <a:bodyPr wrap="square" rtlCol="0">
            <a:spAutoFit/>
          </a:bodyPr>
          <a:lstStyle/>
          <a:p>
            <a:pPr algn="just"/>
            <a:r>
              <a:rPr lang="es-MX" sz="1000" dirty="0">
                <a:solidFill>
                  <a:schemeClr val="bg2">
                    <a:lumMod val="50000"/>
                  </a:schemeClr>
                </a:solidFill>
                <a:latin typeface="Gill Sans" panose="020B0502020104020203" pitchFamily="34" charset="-79"/>
                <a:cs typeface="Gill Sans" panose="020B0502020104020203" pitchFamily="34" charset="-79"/>
              </a:rPr>
              <a:t>Formar especialistas en administración del comercio exterior capaces de desarrollar proyectos de negocios internacionales para las organizaciones, desde una perspectiva multidisciplinar.</a:t>
            </a:r>
          </a:p>
        </p:txBody>
      </p:sp>
      <p:sp>
        <p:nvSpPr>
          <p:cNvPr id="3" name="CuadroTexto 2">
            <a:extLst>
              <a:ext uri="{FF2B5EF4-FFF2-40B4-BE49-F238E27FC236}">
                <a16:creationId xmlns:a16="http://schemas.microsoft.com/office/drawing/2014/main" id="{63B95618-D679-45E4-9406-3C89E9C0F0F6}"/>
              </a:ext>
            </a:extLst>
          </p:cNvPr>
          <p:cNvSpPr txBox="1"/>
          <p:nvPr/>
        </p:nvSpPr>
        <p:spPr>
          <a:xfrm>
            <a:off x="1258407" y="4436961"/>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Escolarizado</a:t>
            </a:r>
          </a:p>
        </p:txBody>
      </p:sp>
    </p:spTree>
    <p:extLst>
      <p:ext uri="{BB962C8B-B14F-4D97-AF65-F5344CB8AC3E}">
        <p14:creationId xmlns:p14="http://schemas.microsoft.com/office/powerpoint/2010/main" val="169891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3ADEDC47-FF04-F141-B8C2-F50666903A67}"/>
              </a:ext>
            </a:extLst>
          </p:cNvPr>
          <p:cNvSpPr txBox="1"/>
          <p:nvPr/>
        </p:nvSpPr>
        <p:spPr>
          <a:xfrm>
            <a:off x="1258406" y="1677628"/>
            <a:ext cx="2556931" cy="830997"/>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Maestría en Innovación y Emprendimiento de Negocios </a:t>
            </a:r>
          </a:p>
        </p:txBody>
      </p:sp>
      <p:sp>
        <p:nvSpPr>
          <p:cNvPr id="20" name="CuadroTexto 19">
            <a:extLst>
              <a:ext uri="{FF2B5EF4-FFF2-40B4-BE49-F238E27FC236}">
                <a16:creationId xmlns:a16="http://schemas.microsoft.com/office/drawing/2014/main" id="{C9624AE5-A6C6-2D4C-9724-5F3D12DBBAA1}"/>
              </a:ext>
            </a:extLst>
          </p:cNvPr>
          <p:cNvSpPr txBox="1"/>
          <p:nvPr/>
        </p:nvSpPr>
        <p:spPr>
          <a:xfrm>
            <a:off x="1270002" y="3162955"/>
            <a:ext cx="2302933" cy="584775"/>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Posgrado</a:t>
            </a:r>
          </a:p>
          <a:p>
            <a:r>
              <a:rPr lang="es-MX" sz="1600" dirty="0">
                <a:solidFill>
                  <a:schemeClr val="bg1"/>
                </a:solidFill>
                <a:latin typeface="Gill Sans" panose="020B0502020104020203" pitchFamily="34" charset="-79"/>
                <a:cs typeface="Gill Sans" panose="020B0502020104020203" pitchFamily="34" charset="-79"/>
              </a:rPr>
              <a:t>Maestría</a:t>
            </a:r>
          </a:p>
        </p:txBody>
      </p:sp>
      <p:sp>
        <p:nvSpPr>
          <p:cNvPr id="22" name="CuadroTexto 21">
            <a:extLst>
              <a:ext uri="{FF2B5EF4-FFF2-40B4-BE49-F238E27FC236}">
                <a16:creationId xmlns:a16="http://schemas.microsoft.com/office/drawing/2014/main" id="{83A152F3-ED49-7240-AC49-B6E3D916F891}"/>
              </a:ext>
            </a:extLst>
          </p:cNvPr>
          <p:cNvSpPr txBox="1"/>
          <p:nvPr/>
        </p:nvSpPr>
        <p:spPr>
          <a:xfrm>
            <a:off x="1270002" y="6019033"/>
            <a:ext cx="2302933"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Veracruz</a:t>
            </a:r>
          </a:p>
        </p:txBody>
      </p:sp>
      <p:sp>
        <p:nvSpPr>
          <p:cNvPr id="27" name="CuadroTexto 26">
            <a:extLst>
              <a:ext uri="{FF2B5EF4-FFF2-40B4-BE49-F238E27FC236}">
                <a16:creationId xmlns:a16="http://schemas.microsoft.com/office/drawing/2014/main" id="{0A8DD630-96A1-DD43-901A-174BC1437B0D}"/>
              </a:ext>
            </a:extLst>
          </p:cNvPr>
          <p:cNvSpPr txBox="1"/>
          <p:nvPr/>
        </p:nvSpPr>
        <p:spPr>
          <a:xfrm>
            <a:off x="6002021" y="3675705"/>
            <a:ext cx="5920508" cy="1015663"/>
          </a:xfrm>
          <a:prstGeom prst="rect">
            <a:avLst/>
          </a:prstGeom>
          <a:noFill/>
        </p:spPr>
        <p:txBody>
          <a:bodyPr wrap="square" rtlCol="0">
            <a:spAutoFit/>
          </a:bodyPr>
          <a:lstStyle/>
          <a:p>
            <a:r>
              <a:rPr lang="es-MX" sz="1000" dirty="0">
                <a:latin typeface="Gill Sans" panose="020B0502020104020203" pitchFamily="34" charset="-79"/>
                <a:cs typeface="Gill Sans" panose="020B0502020104020203" pitchFamily="34" charset="-79"/>
              </a:rPr>
              <a:t>• Flexibilidad disciplinar.</a:t>
            </a:r>
          </a:p>
          <a:p>
            <a:r>
              <a:rPr lang="es-MX" sz="1000" dirty="0">
                <a:latin typeface="Gill Sans" panose="020B0502020104020203" pitchFamily="34" charset="-79"/>
                <a:cs typeface="Gill Sans" panose="020B0502020104020203" pitchFamily="34" charset="-79"/>
              </a:rPr>
              <a:t>• Movilidad académica.</a:t>
            </a:r>
          </a:p>
          <a:p>
            <a:r>
              <a:rPr lang="es-MX" sz="1000" dirty="0">
                <a:latin typeface="Gill Sans" panose="020B0502020104020203" pitchFamily="34" charset="-79"/>
                <a:cs typeface="Gill Sans" panose="020B0502020104020203" pitchFamily="34" charset="-79"/>
              </a:rPr>
              <a:t>• Cursos impartidos en idioma inglés. </a:t>
            </a:r>
          </a:p>
          <a:p>
            <a:r>
              <a:rPr lang="es-MX" sz="1000" dirty="0">
                <a:latin typeface="Gill Sans" panose="020B0502020104020203" pitchFamily="34" charset="-79"/>
                <a:cs typeface="Gill Sans" panose="020B0502020104020203" pitchFamily="34" charset="-79"/>
              </a:rPr>
              <a:t>• Eventos.</a:t>
            </a:r>
          </a:p>
          <a:p>
            <a:endParaRPr lang="es-MX" sz="1000" dirty="0">
              <a:solidFill>
                <a:schemeClr val="bg2">
                  <a:lumMod val="50000"/>
                </a:schemeClr>
              </a:solidFill>
              <a:latin typeface="Gill Sans" panose="020B0502020104020203" pitchFamily="34" charset="-79"/>
              <a:cs typeface="Gill Sans" panose="020B0502020104020203" pitchFamily="34" charset="-79"/>
            </a:endParaRP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8" name="CuadroTexto 27">
            <a:extLst>
              <a:ext uri="{FF2B5EF4-FFF2-40B4-BE49-F238E27FC236}">
                <a16:creationId xmlns:a16="http://schemas.microsoft.com/office/drawing/2014/main" id="{AA62C881-B459-4545-B9E8-F465053BE1A5}"/>
              </a:ext>
            </a:extLst>
          </p:cNvPr>
          <p:cNvSpPr txBox="1"/>
          <p:nvPr/>
        </p:nvSpPr>
        <p:spPr>
          <a:xfrm>
            <a:off x="6002021" y="4806293"/>
            <a:ext cx="5920508" cy="707886"/>
          </a:xfrm>
          <a:prstGeom prst="rect">
            <a:avLst/>
          </a:prstGeom>
          <a:noFill/>
        </p:spPr>
        <p:txBody>
          <a:bodyPr wrap="square" rtlCol="0">
            <a:spAutoFit/>
          </a:bodyPr>
          <a:lstStyle/>
          <a:p>
            <a:endParaRPr lang="es-MX" sz="1000" dirty="0">
              <a:solidFill>
                <a:schemeClr val="bg2">
                  <a:lumMod val="50000"/>
                </a:schemeClr>
              </a:solidFill>
              <a:latin typeface="Gill Sans" panose="020B0502020104020203" pitchFamily="34" charset="-79"/>
              <a:cs typeface="Gill Sans" panose="020B0502020104020203" pitchFamily="34" charset="-79"/>
            </a:endParaRPr>
          </a:p>
          <a:p>
            <a:r>
              <a:rPr lang="es-MX" sz="1000" dirty="0">
                <a:latin typeface="Gill Sans" panose="020B0502020104020203" pitchFamily="34" charset="-79"/>
                <a:cs typeface="Gill Sans" panose="020B0502020104020203" pitchFamily="34" charset="-79"/>
              </a:rPr>
              <a:t>•    Diseño e implement</a:t>
            </a:r>
            <a:r>
              <a:rPr lang="es-MX" sz="1000" dirty="0">
                <a:solidFill>
                  <a:schemeClr val="bg2">
                    <a:lumMod val="50000"/>
                  </a:schemeClr>
                </a:solidFill>
                <a:latin typeface="Gill Sans" panose="020B0502020104020203" pitchFamily="34" charset="-79"/>
                <a:cs typeface="Gill Sans" panose="020B0502020104020203" pitchFamily="34" charset="-79"/>
              </a:rPr>
              <a:t>ación</a:t>
            </a:r>
            <a:r>
              <a:rPr lang="es-MX" sz="1000" dirty="0">
                <a:latin typeface="Gill Sans" panose="020B0502020104020203" pitchFamily="34" charset="-79"/>
                <a:cs typeface="Gill Sans" panose="020B0502020104020203" pitchFamily="34" charset="-79"/>
              </a:rPr>
              <a:t> de planes de mejora org</a:t>
            </a:r>
            <a:r>
              <a:rPr lang="es-MX" sz="1000" dirty="0">
                <a:solidFill>
                  <a:schemeClr val="bg2">
                    <a:lumMod val="50000"/>
                  </a:schemeClr>
                </a:solidFill>
                <a:latin typeface="Gill Sans" panose="020B0502020104020203" pitchFamily="34" charset="-79"/>
                <a:cs typeface="Gill Sans" panose="020B0502020104020203" pitchFamily="34" charset="-79"/>
              </a:rPr>
              <a:t>anizacional</a:t>
            </a:r>
            <a:r>
              <a:rPr lang="es-MX" sz="1000" dirty="0">
                <a:latin typeface="Gill Sans" panose="020B0502020104020203" pitchFamily="34" charset="-79"/>
                <a:cs typeface="Gill Sans" panose="020B0502020104020203" pitchFamily="34" charset="-79"/>
              </a:rPr>
              <a:t>.</a:t>
            </a:r>
          </a:p>
          <a:p>
            <a:pPr marL="171450" indent="-171450">
              <a:buFont typeface="Arial" panose="020B0604020202020204" pitchFamily="34" charset="0"/>
              <a:buChar char="•"/>
            </a:pPr>
            <a:r>
              <a:rPr lang="es-MX" sz="1000" dirty="0">
                <a:latin typeface="Gill Sans" panose="020B0502020104020203" pitchFamily="34" charset="-79"/>
                <a:cs typeface="Gill Sans" panose="020B0502020104020203" pitchFamily="34" charset="-79"/>
              </a:rPr>
              <a:t>Creación y gestión de </a:t>
            </a:r>
            <a:r>
              <a:rPr lang="es-MX" sz="1000" dirty="0" err="1">
                <a:latin typeface="Gill Sans" panose="020B0502020104020203" pitchFamily="34" charset="-79"/>
                <a:cs typeface="Gill Sans" panose="020B0502020104020203" pitchFamily="34" charset="-79"/>
              </a:rPr>
              <a:t>de</a:t>
            </a:r>
            <a:r>
              <a:rPr lang="es-MX" sz="1000" dirty="0">
                <a:latin typeface="Gill Sans" panose="020B0502020104020203" pitchFamily="34" charset="-79"/>
                <a:cs typeface="Gill Sans" panose="020B0502020104020203" pitchFamily="34" charset="-79"/>
              </a:rPr>
              <a:t> proyectos emprendedores</a:t>
            </a:r>
            <a:r>
              <a:rPr lang="es-MX" sz="1000" dirty="0">
                <a:solidFill>
                  <a:schemeClr val="bg2">
                    <a:lumMod val="50000"/>
                  </a:schemeClr>
                </a:solidFill>
                <a:latin typeface="Gill Sans" panose="020B0502020104020203" pitchFamily="34" charset="-79"/>
                <a:cs typeface="Gill Sans" panose="020B0502020104020203" pitchFamily="34" charset="-79"/>
              </a:rPr>
              <a:t>.</a:t>
            </a:r>
          </a:p>
          <a:p>
            <a:endParaRPr lang="es-MX" sz="1000" dirty="0">
              <a:solidFill>
                <a:schemeClr val="bg2">
                  <a:lumMod val="50000"/>
                </a:schemeClr>
              </a:solidFill>
              <a:latin typeface="Gill Sans" panose="020B0502020104020203" pitchFamily="34" charset="-79"/>
              <a:cs typeface="Gill Sans" panose="020B0502020104020203" pitchFamily="34" charset="-79"/>
            </a:endParaRPr>
          </a:p>
        </p:txBody>
      </p:sp>
      <p:sp>
        <p:nvSpPr>
          <p:cNvPr id="29" name="CuadroTexto 28">
            <a:extLst>
              <a:ext uri="{FF2B5EF4-FFF2-40B4-BE49-F238E27FC236}">
                <a16:creationId xmlns:a16="http://schemas.microsoft.com/office/drawing/2014/main" id="{77017E3E-9A8D-2D4A-835E-1FFBBDDD1027}"/>
              </a:ext>
            </a:extLst>
          </p:cNvPr>
          <p:cNvSpPr txBox="1"/>
          <p:nvPr/>
        </p:nvSpPr>
        <p:spPr>
          <a:xfrm>
            <a:off x="5770237" y="6203698"/>
            <a:ext cx="5920508" cy="292388"/>
          </a:xfrm>
          <a:prstGeom prst="rect">
            <a:avLst/>
          </a:prstGeom>
          <a:noFill/>
        </p:spPr>
        <p:txBody>
          <a:bodyPr wrap="square" rtlCol="0">
            <a:spAutoFit/>
          </a:bodyPr>
          <a:lstStyle/>
          <a:p>
            <a:r>
              <a:rPr lang="es-MX" sz="1300" dirty="0">
                <a:solidFill>
                  <a:schemeClr val="bg1"/>
                </a:solidFill>
                <a:latin typeface="Gill Sans" panose="020B0502020104020203" pitchFamily="34" charset="-79"/>
                <a:cs typeface="Gill Sans" panose="020B0502020104020203" pitchFamily="34" charset="-79"/>
              </a:rPr>
              <a:t>uv.mx/</a:t>
            </a:r>
            <a:r>
              <a:rPr lang="es-MX" sz="1300" dirty="0" err="1">
                <a:solidFill>
                  <a:schemeClr val="bg1"/>
                </a:solidFill>
                <a:latin typeface="Gill Sans" panose="020B0502020104020203" pitchFamily="34" charset="-79"/>
                <a:cs typeface="Gill Sans" panose="020B0502020104020203" pitchFamily="34" charset="-79"/>
              </a:rPr>
              <a:t>veracruz</a:t>
            </a:r>
            <a:r>
              <a:rPr lang="es-MX" sz="1300" dirty="0">
                <a:solidFill>
                  <a:schemeClr val="bg1"/>
                </a:solidFill>
                <a:latin typeface="Gill Sans" panose="020B0502020104020203" pitchFamily="34" charset="-79"/>
                <a:cs typeface="Gill Sans" panose="020B0502020104020203" pitchFamily="34" charset="-79"/>
              </a:rPr>
              <a:t>/</a:t>
            </a:r>
            <a:r>
              <a:rPr lang="es-MX" sz="1300" dirty="0" err="1">
                <a:solidFill>
                  <a:schemeClr val="bg1"/>
                </a:solidFill>
                <a:latin typeface="Gill Sans" panose="020B0502020104020203" pitchFamily="34" charset="-79"/>
                <a:cs typeface="Gill Sans" panose="020B0502020104020203" pitchFamily="34" charset="-79"/>
              </a:rPr>
              <a:t>mien</a:t>
            </a:r>
            <a:r>
              <a:rPr lang="es-MX" sz="1300" dirty="0">
                <a:solidFill>
                  <a:schemeClr val="bg1"/>
                </a:solidFill>
                <a:latin typeface="Gill Sans" panose="020B0502020104020203" pitchFamily="34" charset="-79"/>
                <a:cs typeface="Gill Sans" panose="020B0502020104020203" pitchFamily="34" charset="-79"/>
              </a:rPr>
              <a:t> •  775-2000 ext. 11755  •  igortiz@uv.mx</a:t>
            </a:r>
          </a:p>
        </p:txBody>
      </p:sp>
      <p:sp>
        <p:nvSpPr>
          <p:cNvPr id="13" name="CuadroTexto 12">
            <a:extLst>
              <a:ext uri="{FF2B5EF4-FFF2-40B4-BE49-F238E27FC236}">
                <a16:creationId xmlns:a16="http://schemas.microsoft.com/office/drawing/2014/main" id="{9D7BD919-7059-B74A-9D52-C9F9B817D13F}"/>
              </a:ext>
            </a:extLst>
          </p:cNvPr>
          <p:cNvSpPr txBox="1"/>
          <p:nvPr/>
        </p:nvSpPr>
        <p:spPr>
          <a:xfrm>
            <a:off x="6002020" y="2545558"/>
            <a:ext cx="5621943" cy="861774"/>
          </a:xfrm>
          <a:prstGeom prst="rect">
            <a:avLst/>
          </a:prstGeom>
          <a:noFill/>
        </p:spPr>
        <p:txBody>
          <a:bodyPr wrap="square" rtlCol="0">
            <a:spAutoFit/>
          </a:bodyPr>
          <a:lstStyle/>
          <a:p>
            <a:pPr algn="just"/>
            <a:r>
              <a:rPr lang="es-MX" sz="1000" dirty="0">
                <a:latin typeface="Gill Sans" panose="020B0502020104020203" pitchFamily="34" charset="-79"/>
                <a:cs typeface="Gill Sans" panose="020B0502020104020203"/>
              </a:rPr>
              <a:t>El programa se conforma de 15 cursos y 2 actividades académicas; además. plantea dos Líneas de Generación y Aplicación del Conocimiento, orientadas</a:t>
            </a:r>
            <a:r>
              <a:rPr lang="es-MX" sz="1000" dirty="0">
                <a:latin typeface="Arial" panose="020B0604020202020204" pitchFamily="34" charset="0"/>
                <a:ea typeface="MS Mincho" panose="02020609040205080304" pitchFamily="49" charset="-128"/>
                <a:cs typeface="Gill Sans" panose="020B0502020104020203"/>
              </a:rPr>
              <a:t> </a:t>
            </a:r>
            <a:r>
              <a:rPr lang="es-MX" sz="1000" kern="1200" dirty="0">
                <a:effectLst/>
                <a:latin typeface="Arial" panose="020B0604020202020204" pitchFamily="34" charset="0"/>
                <a:ea typeface="MS Mincho" panose="02020609040205080304" pitchFamily="49" charset="-128"/>
                <a:cs typeface="Gill Sans" panose="020B0502020104020203"/>
              </a:rPr>
              <a:t>a</a:t>
            </a:r>
            <a:r>
              <a:rPr lang="es-MX" sz="1000" dirty="0">
                <a:latin typeface="Arial" panose="020B0604020202020204" pitchFamily="34" charset="0"/>
                <a:ea typeface="MS Mincho" panose="02020609040205080304" pitchFamily="49" charset="-128"/>
                <a:cs typeface="Gill Sans" panose="020B0502020104020203"/>
              </a:rPr>
              <a:t>l estudio d</a:t>
            </a:r>
            <a:r>
              <a:rPr lang="es-MX" sz="1000" kern="1200" dirty="0">
                <a:effectLst/>
                <a:latin typeface="Arial" panose="020B0604020202020204" pitchFamily="34" charset="0"/>
                <a:ea typeface="MS Mincho" panose="02020609040205080304" pitchFamily="49" charset="-128"/>
                <a:cs typeface="Gill Sans" panose="020B0502020104020203"/>
              </a:rPr>
              <a:t>el proceso mediante el cual las ideas de negocios se materializan en estrategias innovadoras para la mejora organizacional y que </a:t>
            </a:r>
            <a:r>
              <a:rPr lang="es-ES_tradnl" sz="1000" kern="1200" dirty="0">
                <a:effectLst/>
                <a:latin typeface="Arial" panose="020B0604020202020204" pitchFamily="34" charset="0"/>
                <a:ea typeface="MS Mincho" panose="02020609040205080304" pitchFamily="49" charset="-128"/>
                <a:cs typeface="Gill Sans" panose="020B0502020104020203"/>
              </a:rPr>
              <a:t>conducen el diseño y operación de proyectos emprendedores, así como los factores multidisciplinarios que inciden en el perfil emprendedor.</a:t>
            </a:r>
            <a:endParaRPr lang="es-MX" sz="1000" dirty="0">
              <a:effectLst/>
              <a:latin typeface="Cambria" panose="02040503050406030204" pitchFamily="18" charset="0"/>
              <a:ea typeface="MS Mincho" panose="02020609040205080304" pitchFamily="49" charset="-128"/>
              <a:cs typeface="Gill Sans" panose="020B0502020104020203"/>
            </a:endParaRPr>
          </a:p>
        </p:txBody>
      </p:sp>
      <p:sp>
        <p:nvSpPr>
          <p:cNvPr id="14" name="CuadroTexto 13">
            <a:extLst>
              <a:ext uri="{FF2B5EF4-FFF2-40B4-BE49-F238E27FC236}">
                <a16:creationId xmlns:a16="http://schemas.microsoft.com/office/drawing/2014/main" id="{D79B2133-FB12-654C-8165-757AD9B6B59E}"/>
              </a:ext>
            </a:extLst>
          </p:cNvPr>
          <p:cNvSpPr txBox="1"/>
          <p:nvPr/>
        </p:nvSpPr>
        <p:spPr>
          <a:xfrm>
            <a:off x="1258407" y="1445685"/>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Nombre</a:t>
            </a:r>
          </a:p>
        </p:txBody>
      </p:sp>
      <p:sp>
        <p:nvSpPr>
          <p:cNvPr id="15" name="CuadroTexto 14">
            <a:extLst>
              <a:ext uri="{FF2B5EF4-FFF2-40B4-BE49-F238E27FC236}">
                <a16:creationId xmlns:a16="http://schemas.microsoft.com/office/drawing/2014/main" id="{26B65231-CA01-7343-9593-2992314C7EE2}"/>
              </a:ext>
            </a:extLst>
          </p:cNvPr>
          <p:cNvSpPr txBox="1"/>
          <p:nvPr/>
        </p:nvSpPr>
        <p:spPr>
          <a:xfrm>
            <a:off x="1270002" y="2871644"/>
            <a:ext cx="2302933"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Nivel</a:t>
            </a:r>
          </a:p>
        </p:txBody>
      </p:sp>
      <p:sp>
        <p:nvSpPr>
          <p:cNvPr id="16" name="CuadroTexto 15">
            <a:extLst>
              <a:ext uri="{FF2B5EF4-FFF2-40B4-BE49-F238E27FC236}">
                <a16:creationId xmlns:a16="http://schemas.microsoft.com/office/drawing/2014/main" id="{6EF93258-493C-7D45-89A5-7C306C4DF666}"/>
              </a:ext>
            </a:extLst>
          </p:cNvPr>
          <p:cNvSpPr txBox="1"/>
          <p:nvPr/>
        </p:nvSpPr>
        <p:spPr>
          <a:xfrm>
            <a:off x="1270002" y="4174366"/>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Modalidad</a:t>
            </a:r>
          </a:p>
        </p:txBody>
      </p:sp>
      <p:sp>
        <p:nvSpPr>
          <p:cNvPr id="17" name="CuadroTexto 16">
            <a:extLst>
              <a:ext uri="{FF2B5EF4-FFF2-40B4-BE49-F238E27FC236}">
                <a16:creationId xmlns:a16="http://schemas.microsoft.com/office/drawing/2014/main" id="{1F7D1957-9997-FD4B-949C-09179E0657B9}"/>
              </a:ext>
            </a:extLst>
          </p:cNvPr>
          <p:cNvSpPr txBox="1"/>
          <p:nvPr/>
        </p:nvSpPr>
        <p:spPr>
          <a:xfrm>
            <a:off x="1270002" y="5677287"/>
            <a:ext cx="2556931" cy="338554"/>
          </a:xfrm>
          <a:prstGeom prst="rect">
            <a:avLst/>
          </a:prstGeom>
          <a:noFill/>
        </p:spPr>
        <p:txBody>
          <a:bodyPr wrap="square" rtlCol="0">
            <a:spAutoFit/>
          </a:bodyPr>
          <a:lstStyle/>
          <a:p>
            <a:r>
              <a:rPr lang="es-MX" sz="1600" b="1" dirty="0">
                <a:solidFill>
                  <a:schemeClr val="bg1"/>
                </a:solidFill>
                <a:latin typeface="Gill Sans" panose="020B0502020104020203" pitchFamily="34" charset="-79"/>
                <a:cs typeface="Gill Sans" panose="020B0502020104020203" pitchFamily="34" charset="-79"/>
              </a:rPr>
              <a:t>Región</a:t>
            </a:r>
          </a:p>
        </p:txBody>
      </p:sp>
      <p:sp>
        <p:nvSpPr>
          <p:cNvPr id="31" name="CuadroTexto 30">
            <a:extLst>
              <a:ext uri="{FF2B5EF4-FFF2-40B4-BE49-F238E27FC236}">
                <a16:creationId xmlns:a16="http://schemas.microsoft.com/office/drawing/2014/main" id="{978E8E17-96F4-9745-937B-3A815ACFC43E}"/>
              </a:ext>
            </a:extLst>
          </p:cNvPr>
          <p:cNvSpPr txBox="1"/>
          <p:nvPr/>
        </p:nvSpPr>
        <p:spPr>
          <a:xfrm>
            <a:off x="4826001" y="1683604"/>
            <a:ext cx="999064" cy="307777"/>
          </a:xfrm>
          <a:prstGeom prst="rect">
            <a:avLst/>
          </a:prstGeom>
          <a:noFill/>
        </p:spPr>
        <p:txBody>
          <a:bodyPr wrap="square" rtlCol="0">
            <a:spAutoFit/>
          </a:bodyPr>
          <a:lstStyle/>
          <a:p>
            <a:r>
              <a:rPr lang="es-MX" sz="1400" b="1" dirty="0">
                <a:solidFill>
                  <a:schemeClr val="bg1"/>
                </a:solidFill>
                <a:latin typeface="Gill Sans" panose="020B0502020104020203" pitchFamily="34" charset="-79"/>
                <a:cs typeface="Gill Sans" panose="020B0502020104020203" pitchFamily="34" charset="-79"/>
              </a:rPr>
              <a:t>Objetivo</a:t>
            </a:r>
          </a:p>
        </p:txBody>
      </p:sp>
      <p:sp>
        <p:nvSpPr>
          <p:cNvPr id="32" name="CuadroTexto 31">
            <a:extLst>
              <a:ext uri="{FF2B5EF4-FFF2-40B4-BE49-F238E27FC236}">
                <a16:creationId xmlns:a16="http://schemas.microsoft.com/office/drawing/2014/main" id="{9E954F40-5FAC-7C4C-A2E1-693CC76F00F5}"/>
              </a:ext>
            </a:extLst>
          </p:cNvPr>
          <p:cNvSpPr txBox="1"/>
          <p:nvPr/>
        </p:nvSpPr>
        <p:spPr>
          <a:xfrm>
            <a:off x="4673601" y="2621673"/>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Descripción del programa</a:t>
            </a:r>
          </a:p>
        </p:txBody>
      </p:sp>
      <p:sp>
        <p:nvSpPr>
          <p:cNvPr id="34" name="CuadroTexto 33">
            <a:extLst>
              <a:ext uri="{FF2B5EF4-FFF2-40B4-BE49-F238E27FC236}">
                <a16:creationId xmlns:a16="http://schemas.microsoft.com/office/drawing/2014/main" id="{DF615ECA-215D-6D45-83B3-2E3C9B13374C}"/>
              </a:ext>
            </a:extLst>
          </p:cNvPr>
          <p:cNvSpPr txBox="1"/>
          <p:nvPr/>
        </p:nvSpPr>
        <p:spPr>
          <a:xfrm>
            <a:off x="4673601" y="4894412"/>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Áreas de</a:t>
            </a:r>
          </a:p>
          <a:p>
            <a:pPr algn="ctr"/>
            <a:r>
              <a:rPr lang="es-MX" sz="1400" b="1" dirty="0">
                <a:solidFill>
                  <a:schemeClr val="bg1"/>
                </a:solidFill>
                <a:latin typeface="Gill Sans" panose="020B0502020104020203" pitchFamily="34" charset="-79"/>
                <a:cs typeface="Gill Sans" panose="020B0502020104020203" pitchFamily="34" charset="-79"/>
              </a:rPr>
              <a:t>desarrollo</a:t>
            </a:r>
          </a:p>
          <a:p>
            <a:pPr algn="ctr"/>
            <a:r>
              <a:rPr lang="es-MX" sz="1400" b="1" dirty="0">
                <a:solidFill>
                  <a:schemeClr val="bg1"/>
                </a:solidFill>
                <a:latin typeface="Gill Sans" panose="020B0502020104020203" pitchFamily="34" charset="-79"/>
                <a:cs typeface="Gill Sans" panose="020B0502020104020203" pitchFamily="34" charset="-79"/>
              </a:rPr>
              <a:t>profesional</a:t>
            </a:r>
          </a:p>
        </p:txBody>
      </p:sp>
      <p:sp>
        <p:nvSpPr>
          <p:cNvPr id="30" name="CuadroTexto 29">
            <a:extLst>
              <a:ext uri="{FF2B5EF4-FFF2-40B4-BE49-F238E27FC236}">
                <a16:creationId xmlns:a16="http://schemas.microsoft.com/office/drawing/2014/main" id="{1E1DAA90-6565-9842-ACD3-077E53648C47}"/>
              </a:ext>
            </a:extLst>
          </p:cNvPr>
          <p:cNvSpPr txBox="1"/>
          <p:nvPr/>
        </p:nvSpPr>
        <p:spPr>
          <a:xfrm>
            <a:off x="4622450" y="672398"/>
            <a:ext cx="179753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Total de créditos para obtener el título</a:t>
            </a:r>
          </a:p>
        </p:txBody>
      </p:sp>
      <p:sp>
        <p:nvSpPr>
          <p:cNvPr id="38" name="CuadroTexto 37">
            <a:extLst>
              <a:ext uri="{FF2B5EF4-FFF2-40B4-BE49-F238E27FC236}">
                <a16:creationId xmlns:a16="http://schemas.microsoft.com/office/drawing/2014/main" id="{555CCFC9-8E34-A84F-9E38-E675763414E2}"/>
              </a:ext>
            </a:extLst>
          </p:cNvPr>
          <p:cNvSpPr txBox="1"/>
          <p:nvPr/>
        </p:nvSpPr>
        <p:spPr>
          <a:xfrm>
            <a:off x="8316502" y="688054"/>
            <a:ext cx="1700784" cy="461665"/>
          </a:xfrm>
          <a:prstGeom prst="rect">
            <a:avLst/>
          </a:prstGeom>
          <a:noFill/>
        </p:spPr>
        <p:txBody>
          <a:bodyPr wrap="square" rtlCol="0">
            <a:spAutoFit/>
          </a:bodyPr>
          <a:lstStyle/>
          <a:p>
            <a:pPr algn="ctr"/>
            <a:r>
              <a:rPr lang="es-MX" sz="1150" b="1" dirty="0">
                <a:solidFill>
                  <a:schemeClr val="bg1"/>
                </a:solidFill>
                <a:latin typeface="Gill Sans" panose="020B0502020104020203" pitchFamily="34" charset="-79"/>
                <a:cs typeface="Gill Sans" panose="020B0502020104020203" pitchFamily="34" charset="-79"/>
              </a:rPr>
              <a:t>Tiempo promedio de permanencia</a:t>
            </a:r>
          </a:p>
        </p:txBody>
      </p:sp>
      <p:sp>
        <p:nvSpPr>
          <p:cNvPr id="39" name="CuadroTexto 38">
            <a:extLst>
              <a:ext uri="{FF2B5EF4-FFF2-40B4-BE49-F238E27FC236}">
                <a16:creationId xmlns:a16="http://schemas.microsoft.com/office/drawing/2014/main" id="{DC0E0842-33AF-9C44-9194-A8D54A4B725E}"/>
              </a:ext>
            </a:extLst>
          </p:cNvPr>
          <p:cNvSpPr txBox="1"/>
          <p:nvPr/>
        </p:nvSpPr>
        <p:spPr>
          <a:xfrm>
            <a:off x="6511100" y="742225"/>
            <a:ext cx="1513879"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115</a:t>
            </a:r>
          </a:p>
        </p:txBody>
      </p:sp>
      <p:sp>
        <p:nvSpPr>
          <p:cNvPr id="40" name="CuadroTexto 39">
            <a:extLst>
              <a:ext uri="{FF2B5EF4-FFF2-40B4-BE49-F238E27FC236}">
                <a16:creationId xmlns:a16="http://schemas.microsoft.com/office/drawing/2014/main" id="{DA255144-C6DE-E249-BB9C-2C68E3489DDB}"/>
              </a:ext>
            </a:extLst>
          </p:cNvPr>
          <p:cNvSpPr txBox="1"/>
          <p:nvPr/>
        </p:nvSpPr>
        <p:spPr>
          <a:xfrm>
            <a:off x="10233893" y="740347"/>
            <a:ext cx="1390071" cy="338554"/>
          </a:xfrm>
          <a:prstGeom prst="rect">
            <a:avLst/>
          </a:prstGeom>
          <a:noFill/>
        </p:spPr>
        <p:txBody>
          <a:bodyPr wrap="square" rtlCol="0">
            <a:spAutoFit/>
          </a:bodyPr>
          <a:lstStyle/>
          <a:p>
            <a:pPr algn="ctr"/>
            <a:r>
              <a:rPr lang="es-MX" sz="1600" dirty="0">
                <a:solidFill>
                  <a:schemeClr val="bg2">
                    <a:lumMod val="50000"/>
                  </a:schemeClr>
                </a:solidFill>
                <a:latin typeface="Gill Sans" panose="020B0502020104020203" pitchFamily="34" charset="-79"/>
                <a:cs typeface="Gill Sans" panose="020B0502020104020203" pitchFamily="34" charset="-79"/>
              </a:rPr>
              <a:t>4 semestres</a:t>
            </a:r>
          </a:p>
        </p:txBody>
      </p:sp>
      <p:sp>
        <p:nvSpPr>
          <p:cNvPr id="41" name="CuadroTexto 40">
            <a:extLst>
              <a:ext uri="{FF2B5EF4-FFF2-40B4-BE49-F238E27FC236}">
                <a16:creationId xmlns:a16="http://schemas.microsoft.com/office/drawing/2014/main" id="{4474CDC3-94DC-2444-A78D-4659DD8AD394}"/>
              </a:ext>
            </a:extLst>
          </p:cNvPr>
          <p:cNvSpPr txBox="1"/>
          <p:nvPr/>
        </p:nvSpPr>
        <p:spPr>
          <a:xfrm>
            <a:off x="4673601" y="145094"/>
            <a:ext cx="7092105" cy="369332"/>
          </a:xfrm>
          <a:prstGeom prst="rect">
            <a:avLst/>
          </a:prstGeom>
          <a:noFill/>
        </p:spPr>
        <p:txBody>
          <a:bodyPr wrap="square" rtlCol="0">
            <a:spAutoFit/>
          </a:bodyPr>
          <a:lstStyle/>
          <a:p>
            <a:pPr algn="ctr"/>
            <a:r>
              <a:rPr lang="es-MX" b="1" dirty="0">
                <a:solidFill>
                  <a:schemeClr val="bg2">
                    <a:lumMod val="50000"/>
                  </a:schemeClr>
                </a:solidFill>
                <a:latin typeface="Gill Sans" panose="020B0502020104020203" pitchFamily="34" charset="-79"/>
                <a:cs typeface="Gill Sans" panose="020B0502020104020203" pitchFamily="34" charset="-79"/>
              </a:rPr>
              <a:t>Plan de Estudios</a:t>
            </a:r>
          </a:p>
        </p:txBody>
      </p:sp>
      <p:sp>
        <p:nvSpPr>
          <p:cNvPr id="25" name="CuadroTexto 24">
            <a:extLst>
              <a:ext uri="{FF2B5EF4-FFF2-40B4-BE49-F238E27FC236}">
                <a16:creationId xmlns:a16="http://schemas.microsoft.com/office/drawing/2014/main" id="{17559FC3-85F2-6841-A01D-09D4AD846B8C}"/>
              </a:ext>
            </a:extLst>
          </p:cNvPr>
          <p:cNvSpPr txBox="1"/>
          <p:nvPr/>
        </p:nvSpPr>
        <p:spPr>
          <a:xfrm>
            <a:off x="4673601" y="3746547"/>
            <a:ext cx="1269999" cy="738664"/>
          </a:xfrm>
          <a:prstGeom prst="rect">
            <a:avLst/>
          </a:prstGeom>
          <a:noFill/>
        </p:spPr>
        <p:txBody>
          <a:bodyPr wrap="square" rtlCol="0">
            <a:spAutoFit/>
          </a:bodyPr>
          <a:lstStyle/>
          <a:p>
            <a:pPr algn="ctr"/>
            <a:r>
              <a:rPr lang="es-MX" sz="1400" b="1" dirty="0">
                <a:solidFill>
                  <a:schemeClr val="bg1"/>
                </a:solidFill>
                <a:latin typeface="Gill Sans" panose="020B0502020104020203" pitchFamily="34" charset="-79"/>
                <a:cs typeface="Gill Sans" panose="020B0502020104020203" pitchFamily="34" charset="-79"/>
              </a:rPr>
              <a:t>Fortalezas del plan de</a:t>
            </a:r>
          </a:p>
          <a:p>
            <a:pPr algn="ctr"/>
            <a:r>
              <a:rPr lang="es-MX" sz="1400" b="1" dirty="0">
                <a:solidFill>
                  <a:schemeClr val="bg1"/>
                </a:solidFill>
                <a:latin typeface="Gill Sans" panose="020B0502020104020203" pitchFamily="34" charset="-79"/>
                <a:cs typeface="Gill Sans" panose="020B0502020104020203" pitchFamily="34" charset="-79"/>
              </a:rPr>
              <a:t>estudios</a:t>
            </a:r>
          </a:p>
        </p:txBody>
      </p:sp>
      <p:sp>
        <p:nvSpPr>
          <p:cNvPr id="26" name="CuadroTexto 25">
            <a:extLst>
              <a:ext uri="{FF2B5EF4-FFF2-40B4-BE49-F238E27FC236}">
                <a16:creationId xmlns:a16="http://schemas.microsoft.com/office/drawing/2014/main" id="{91A9E22C-8F76-EF44-8EFC-ABAC7809F3FA}"/>
              </a:ext>
            </a:extLst>
          </p:cNvPr>
          <p:cNvSpPr txBox="1"/>
          <p:nvPr/>
        </p:nvSpPr>
        <p:spPr>
          <a:xfrm>
            <a:off x="4673601" y="6165824"/>
            <a:ext cx="1269999" cy="338554"/>
          </a:xfrm>
          <a:prstGeom prst="rect">
            <a:avLst/>
          </a:prstGeom>
          <a:noFill/>
        </p:spPr>
        <p:txBody>
          <a:bodyPr wrap="square" rtlCol="0">
            <a:spAutoFit/>
          </a:bodyPr>
          <a:lstStyle/>
          <a:p>
            <a:pPr algn="ctr"/>
            <a:r>
              <a:rPr lang="es-MX" sz="1600" b="1" dirty="0">
                <a:solidFill>
                  <a:schemeClr val="bg1"/>
                </a:solidFill>
                <a:latin typeface="Gill Sans" panose="020B0502020104020203" pitchFamily="34" charset="-79"/>
                <a:cs typeface="Gill Sans" panose="020B0502020104020203" pitchFamily="34" charset="-79"/>
              </a:rPr>
              <a:t>Contacto</a:t>
            </a:r>
          </a:p>
        </p:txBody>
      </p:sp>
      <p:sp>
        <p:nvSpPr>
          <p:cNvPr id="36" name="CuadroTexto 35">
            <a:extLst>
              <a:ext uri="{FF2B5EF4-FFF2-40B4-BE49-F238E27FC236}">
                <a16:creationId xmlns:a16="http://schemas.microsoft.com/office/drawing/2014/main" id="{D1F924D5-FACD-574F-93F3-C766DF6D1991}"/>
              </a:ext>
            </a:extLst>
          </p:cNvPr>
          <p:cNvSpPr txBox="1"/>
          <p:nvPr/>
        </p:nvSpPr>
        <p:spPr>
          <a:xfrm>
            <a:off x="6002021" y="1419023"/>
            <a:ext cx="5688724" cy="707886"/>
          </a:xfrm>
          <a:prstGeom prst="rect">
            <a:avLst/>
          </a:prstGeom>
          <a:noFill/>
        </p:spPr>
        <p:txBody>
          <a:bodyPr wrap="square" rtlCol="0">
            <a:spAutoFit/>
          </a:bodyPr>
          <a:lstStyle/>
          <a:p>
            <a:pPr algn="just"/>
            <a:r>
              <a:rPr lang="es-MX" sz="1000" dirty="0">
                <a:effectLst/>
                <a:latin typeface="Arial" panose="020B0604020202020204" pitchFamily="34" charset="0"/>
                <a:ea typeface="MS Mincho" panose="02020609040205080304" pitchFamily="49" charset="-128"/>
                <a:cs typeface="Gill Sans" panose="020B0502020104020203"/>
              </a:rPr>
              <a:t>Formar maestros capaces de diseñar proyectos emprendedores e implementar estrategias innovadoras en las organizaciones, a partir de la aplicación de modelos de negocios generadores de valor, apoyados en las tecnologías de la información que contribuyen al crecimiento económico, al desarrollo sustentable y al bienestar social. </a:t>
            </a:r>
            <a:endParaRPr lang="es-MX" sz="1000" dirty="0">
              <a:solidFill>
                <a:schemeClr val="bg2">
                  <a:lumMod val="50000"/>
                </a:schemeClr>
              </a:solidFill>
              <a:latin typeface="Gill Sans" panose="020B0502020104020203" pitchFamily="34" charset="-79"/>
              <a:cs typeface="Gill Sans" panose="020B0502020104020203"/>
            </a:endParaRPr>
          </a:p>
        </p:txBody>
      </p:sp>
      <p:sp>
        <p:nvSpPr>
          <p:cNvPr id="3" name="CuadroTexto 2">
            <a:extLst>
              <a:ext uri="{FF2B5EF4-FFF2-40B4-BE49-F238E27FC236}">
                <a16:creationId xmlns:a16="http://schemas.microsoft.com/office/drawing/2014/main" id="{63B95618-D679-45E4-9406-3C89E9C0F0F6}"/>
              </a:ext>
            </a:extLst>
          </p:cNvPr>
          <p:cNvSpPr txBox="1"/>
          <p:nvPr/>
        </p:nvSpPr>
        <p:spPr>
          <a:xfrm>
            <a:off x="1258407" y="4436961"/>
            <a:ext cx="2556931" cy="338554"/>
          </a:xfrm>
          <a:prstGeom prst="rect">
            <a:avLst/>
          </a:prstGeom>
          <a:noFill/>
        </p:spPr>
        <p:txBody>
          <a:bodyPr wrap="square" rtlCol="0">
            <a:spAutoFit/>
          </a:bodyPr>
          <a:lstStyle/>
          <a:p>
            <a:r>
              <a:rPr lang="es-MX" sz="1600" dirty="0">
                <a:solidFill>
                  <a:schemeClr val="bg1"/>
                </a:solidFill>
                <a:latin typeface="Gill Sans" panose="020B0502020104020203" pitchFamily="34" charset="-79"/>
                <a:cs typeface="Gill Sans" panose="020B0502020104020203" pitchFamily="34" charset="-79"/>
              </a:rPr>
              <a:t>Escolarizado</a:t>
            </a:r>
          </a:p>
        </p:txBody>
      </p:sp>
    </p:spTree>
    <p:extLst>
      <p:ext uri="{BB962C8B-B14F-4D97-AF65-F5344CB8AC3E}">
        <p14:creationId xmlns:p14="http://schemas.microsoft.com/office/powerpoint/2010/main" val="91992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573E2-E227-4336-B445-F841AD9C6525}"/>
              </a:ext>
            </a:extLst>
          </p:cNvPr>
          <p:cNvSpPr>
            <a:spLocks noGrp="1"/>
          </p:cNvSpPr>
          <p:nvPr>
            <p:ph type="title"/>
          </p:nvPr>
        </p:nvSpPr>
        <p:spPr>
          <a:xfrm>
            <a:off x="5465532" y="1403669"/>
            <a:ext cx="6726467" cy="1325563"/>
          </a:xfrm>
        </p:spPr>
        <p:txBody>
          <a:bodyPr>
            <a:noAutofit/>
          </a:bodyPr>
          <a:lstStyle/>
          <a:p>
            <a:pPr algn="ctr"/>
            <a:r>
              <a:rPr lang="es-ES" sz="4000" b="1" dirty="0">
                <a:solidFill>
                  <a:schemeClr val="bg2">
                    <a:lumMod val="25000"/>
                  </a:schemeClr>
                </a:solidFill>
                <a:latin typeface="Gill Sans MT" panose="020B0502020104020203" pitchFamily="34" charset="0"/>
              </a:rPr>
              <a:t>Facultad de Administración  Región Veracruz  Escolarizado</a:t>
            </a:r>
            <a:endParaRPr lang="es-MX" sz="4000" b="1" dirty="0">
              <a:solidFill>
                <a:schemeClr val="bg2">
                  <a:lumMod val="25000"/>
                </a:schemeClr>
              </a:solidFill>
              <a:latin typeface="Gill Sans MT" panose="020B0502020104020203" pitchFamily="34" charset="0"/>
            </a:endParaRPr>
          </a:p>
        </p:txBody>
      </p:sp>
      <p:sp>
        <p:nvSpPr>
          <p:cNvPr id="3" name="Subtítulo 2">
            <a:extLst>
              <a:ext uri="{FF2B5EF4-FFF2-40B4-BE49-F238E27FC236}">
                <a16:creationId xmlns:a16="http://schemas.microsoft.com/office/drawing/2014/main" id="{BDDD69AD-4965-4F0D-8980-53DCB2DE5ED8}"/>
              </a:ext>
            </a:extLst>
          </p:cNvPr>
          <p:cNvSpPr txBox="1">
            <a:spLocks/>
          </p:cNvSpPr>
          <p:nvPr/>
        </p:nvSpPr>
        <p:spPr>
          <a:xfrm>
            <a:off x="5630417" y="4830827"/>
            <a:ext cx="5899447" cy="451643"/>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2">
                    <a:lumMod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2800" dirty="0">
                <a:hlinkClick r:id="rId2"/>
              </a:rPr>
              <a:t>https://www.uv.mx/veracruz/adtusi</a:t>
            </a:r>
            <a:endParaRPr lang="es-ES" sz="2800" dirty="0"/>
          </a:p>
          <a:p>
            <a:endParaRPr lang="es-ES" sz="2800" dirty="0"/>
          </a:p>
          <a:p>
            <a:endParaRPr lang="es-MX" sz="2800" dirty="0"/>
          </a:p>
        </p:txBody>
      </p:sp>
      <p:sp>
        <p:nvSpPr>
          <p:cNvPr id="5" name="CuadroTexto 4">
            <a:extLst>
              <a:ext uri="{FF2B5EF4-FFF2-40B4-BE49-F238E27FC236}">
                <a16:creationId xmlns:a16="http://schemas.microsoft.com/office/drawing/2014/main" id="{7CE07164-ECD6-4096-AC43-D631359E5585}"/>
              </a:ext>
            </a:extLst>
          </p:cNvPr>
          <p:cNvSpPr txBox="1"/>
          <p:nvPr/>
        </p:nvSpPr>
        <p:spPr>
          <a:xfrm>
            <a:off x="5372799" y="5451177"/>
            <a:ext cx="6847642" cy="954107"/>
          </a:xfrm>
          <a:prstGeom prst="rect">
            <a:avLst/>
          </a:prstGeom>
          <a:noFill/>
        </p:spPr>
        <p:txBody>
          <a:bodyPr wrap="square">
            <a:spAutoFit/>
          </a:bodyPr>
          <a:lstStyle/>
          <a:p>
            <a:r>
              <a:rPr lang="es-MX" sz="2800" dirty="0">
                <a:hlinkClick r:id="rId3"/>
              </a:rPr>
              <a:t>https://www.facebook.com/uvadministracion</a:t>
            </a:r>
            <a:endParaRPr lang="es-MX" sz="2800" dirty="0"/>
          </a:p>
          <a:p>
            <a:endParaRPr lang="es-MX" sz="2800" dirty="0"/>
          </a:p>
        </p:txBody>
      </p:sp>
      <p:sp>
        <p:nvSpPr>
          <p:cNvPr id="9" name="CuadroTexto 8">
            <a:extLst>
              <a:ext uri="{FF2B5EF4-FFF2-40B4-BE49-F238E27FC236}">
                <a16:creationId xmlns:a16="http://schemas.microsoft.com/office/drawing/2014/main" id="{D8DFED8E-DB50-4429-A425-A9BA9DBC021D}"/>
              </a:ext>
            </a:extLst>
          </p:cNvPr>
          <p:cNvSpPr txBox="1"/>
          <p:nvPr/>
        </p:nvSpPr>
        <p:spPr>
          <a:xfrm>
            <a:off x="5207073" y="6197315"/>
            <a:ext cx="7090314" cy="754053"/>
          </a:xfrm>
          <a:prstGeom prst="rect">
            <a:avLst/>
          </a:prstGeom>
          <a:noFill/>
        </p:spPr>
        <p:txBody>
          <a:bodyPr wrap="square">
            <a:spAutoFit/>
          </a:bodyPr>
          <a:lstStyle/>
          <a:p>
            <a:r>
              <a:rPr lang="es-MX" sz="2500" dirty="0">
                <a:hlinkClick r:id="rId4"/>
              </a:rPr>
              <a:t>https://www.facebook.com/groups/uvadministracion</a:t>
            </a:r>
            <a:endParaRPr lang="es-MX" sz="2500" dirty="0"/>
          </a:p>
          <a:p>
            <a:endParaRPr lang="es-MX" dirty="0"/>
          </a:p>
        </p:txBody>
      </p:sp>
      <p:pic>
        <p:nvPicPr>
          <p:cNvPr id="10" name="Imagen 9">
            <a:extLst>
              <a:ext uri="{FF2B5EF4-FFF2-40B4-BE49-F238E27FC236}">
                <a16:creationId xmlns:a16="http://schemas.microsoft.com/office/drawing/2014/main" id="{2A574934-698F-48F8-8FD3-E542A3353967}"/>
              </a:ext>
            </a:extLst>
          </p:cNvPr>
          <p:cNvPicPr>
            <a:picLocks noChangeAspect="1"/>
          </p:cNvPicPr>
          <p:nvPr/>
        </p:nvPicPr>
        <p:blipFill>
          <a:blip r:embed="rId5"/>
          <a:stretch>
            <a:fillRect/>
          </a:stretch>
        </p:blipFill>
        <p:spPr>
          <a:xfrm>
            <a:off x="4683711" y="6148529"/>
            <a:ext cx="619125" cy="57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a:extLst>
              <a:ext uri="{FF2B5EF4-FFF2-40B4-BE49-F238E27FC236}">
                <a16:creationId xmlns:a16="http://schemas.microsoft.com/office/drawing/2014/main" id="{39722067-BD6C-45C0-B4A3-CBBA6EEE913C}"/>
              </a:ext>
            </a:extLst>
          </p:cNvPr>
          <p:cNvPicPr>
            <a:picLocks noChangeAspect="1"/>
          </p:cNvPicPr>
          <p:nvPr/>
        </p:nvPicPr>
        <p:blipFill>
          <a:blip r:embed="rId6"/>
          <a:stretch>
            <a:fillRect/>
          </a:stretch>
        </p:blipFill>
        <p:spPr>
          <a:xfrm>
            <a:off x="4690038" y="5414777"/>
            <a:ext cx="656617" cy="57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PRTG | BS Consultores">
            <a:extLst>
              <a:ext uri="{FF2B5EF4-FFF2-40B4-BE49-F238E27FC236}">
                <a16:creationId xmlns:a16="http://schemas.microsoft.com/office/drawing/2014/main" id="{D9CA4C3A-CEBA-4CC8-AF6A-D29921263C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182" y="4696630"/>
            <a:ext cx="604330" cy="604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34151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1437</Words>
  <Application>Microsoft Office PowerPoint</Application>
  <PresentationFormat>Panorámica</PresentationFormat>
  <Paragraphs>226</Paragraphs>
  <Slides>8</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Cambria</vt:lpstr>
      <vt:lpstr>Gill Sans</vt:lpstr>
      <vt:lpstr>Gill Sans MT</vt:lpstr>
      <vt:lpstr>Tema de Office</vt:lpstr>
      <vt:lpstr>Facultad de Administración  Región Veracruz  Escolarizado</vt:lpstr>
      <vt:lpstr>Presentación de PowerPoint</vt:lpstr>
      <vt:lpstr>Presentación de PowerPoint</vt:lpstr>
      <vt:lpstr>Presentación de PowerPoint</vt:lpstr>
      <vt:lpstr>Presentación de PowerPoint</vt:lpstr>
      <vt:lpstr>Presentación de PowerPoint</vt:lpstr>
      <vt:lpstr>Presentación de PowerPoint</vt:lpstr>
      <vt:lpstr>Facultad de Administración  Región Veracruz  Escolarizado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Facultad de Administración  Región Veracruz  Escolarizado</dc:title>
  <dc:creator>Valdez Perez Carlos Javier</dc:creator>
  <cp:lastModifiedBy>Valdez Perez Carlos Javier</cp:lastModifiedBy>
  <cp:revision>10</cp:revision>
  <dcterms:created xsi:type="dcterms:W3CDTF">2020-12-02T02:37:55Z</dcterms:created>
  <dcterms:modified xsi:type="dcterms:W3CDTF">2021-02-19T04:14:27Z</dcterms:modified>
</cp:coreProperties>
</file>