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3" r:id="rId4"/>
  </p:sldMasterIdLst>
  <p:notesMasterIdLst>
    <p:notesMasterId r:id="rId11"/>
  </p:notesMasterIdLst>
  <p:sldIdLst>
    <p:sldId id="264" r:id="rId5"/>
    <p:sldId id="265" r:id="rId6"/>
    <p:sldId id="272" r:id="rId7"/>
    <p:sldId id="274" r:id="rId8"/>
    <p:sldId id="275" r:id="rId9"/>
    <p:sldId id="277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31D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Estilo medio 2 - Énfasi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69C7853C-536D-4A76-A0AE-DD22124D55A5}" styleName="Estilo temático 1 - Énfasis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C2FFA5D-87B4-456A-9821-1D502468CF0F}" styleName="Estilo temático 1 - Énfasis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D113A9D2-9D6B-4929-AA2D-F23B5EE8CBE7}" styleName="Estilo temático 2 - Énfasis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64" d="100"/>
          <a:sy n="64" d="100"/>
        </p:scale>
        <p:origin x="-900" y="-22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0455DD7-09CB-4633-B6E9-E5B9E2DAB848}" type="doc">
      <dgm:prSet loTypeId="urn:microsoft.com/office/officeart/2005/8/layout/venn1" loCatId="relationship" qsTypeId="urn:microsoft.com/office/officeart/2005/8/quickstyle/simple1" qsCatId="simple" csTypeId="urn:microsoft.com/office/officeart/2005/8/colors/colorful3" csCatId="colorful" phldr="1"/>
      <dgm:spPr/>
    </dgm:pt>
    <dgm:pt modelId="{926E6250-FB82-4956-A9E2-4844B7C78350}">
      <dgm:prSet phldrT="[Texto]"/>
      <dgm:spPr/>
      <dgm:t>
        <a:bodyPr/>
        <a:lstStyle/>
        <a:p>
          <a:r>
            <a:rPr lang="es-MX" dirty="0" smtClean="0"/>
            <a:t>Líneas de acción</a:t>
          </a:r>
          <a:endParaRPr lang="es-MX" dirty="0"/>
        </a:p>
      </dgm:t>
    </dgm:pt>
    <dgm:pt modelId="{F61761EF-DB85-43F7-BE2B-37A2D7DBF24C}" type="parTrans" cxnId="{8FE276EF-F75D-4A9A-86A5-39DB588521D9}">
      <dgm:prSet/>
      <dgm:spPr/>
      <dgm:t>
        <a:bodyPr/>
        <a:lstStyle/>
        <a:p>
          <a:endParaRPr lang="es-MX"/>
        </a:p>
      </dgm:t>
    </dgm:pt>
    <dgm:pt modelId="{0472C97C-EC40-4CFA-8777-24AE6365B0AF}" type="sibTrans" cxnId="{8FE276EF-F75D-4A9A-86A5-39DB588521D9}">
      <dgm:prSet/>
      <dgm:spPr/>
      <dgm:t>
        <a:bodyPr/>
        <a:lstStyle/>
        <a:p>
          <a:endParaRPr lang="es-MX"/>
        </a:p>
      </dgm:t>
    </dgm:pt>
    <dgm:pt modelId="{275C7BD2-0AA6-49C1-9DB2-2253A7113A65}">
      <dgm:prSet phldrT="[Texto]"/>
      <dgm:spPr/>
      <dgm:t>
        <a:bodyPr/>
        <a:lstStyle/>
        <a:p>
          <a:r>
            <a:rPr lang="es-MX" dirty="0" smtClean="0"/>
            <a:t>Acciones</a:t>
          </a:r>
          <a:endParaRPr lang="es-MX" dirty="0"/>
        </a:p>
      </dgm:t>
    </dgm:pt>
    <dgm:pt modelId="{CC7E9162-BECB-4A24-B1CB-A0E9844499A4}" type="parTrans" cxnId="{86FE88BA-D25E-46E1-89E0-0AF43A627341}">
      <dgm:prSet/>
      <dgm:spPr/>
      <dgm:t>
        <a:bodyPr/>
        <a:lstStyle/>
        <a:p>
          <a:endParaRPr lang="es-MX"/>
        </a:p>
      </dgm:t>
    </dgm:pt>
    <dgm:pt modelId="{10E54F32-1C29-475E-9D13-E13E242EBBD0}" type="sibTrans" cxnId="{86FE88BA-D25E-46E1-89E0-0AF43A627341}">
      <dgm:prSet/>
      <dgm:spPr/>
      <dgm:t>
        <a:bodyPr/>
        <a:lstStyle/>
        <a:p>
          <a:endParaRPr lang="es-MX"/>
        </a:p>
      </dgm:t>
    </dgm:pt>
    <dgm:pt modelId="{B34ACE59-3A66-4A80-B1C8-2B42EA3BBD42}">
      <dgm:prSet phldrT="[Texto]"/>
      <dgm:spPr/>
      <dgm:t>
        <a:bodyPr/>
        <a:lstStyle/>
        <a:p>
          <a:pPr algn="ctr"/>
          <a:r>
            <a:rPr lang="es-MX" dirty="0" smtClean="0"/>
            <a:t>Metas	</a:t>
          </a:r>
          <a:endParaRPr lang="es-MX" dirty="0"/>
        </a:p>
      </dgm:t>
    </dgm:pt>
    <dgm:pt modelId="{C9AA5685-2B0A-4FB8-8030-20C901F219C6}" type="parTrans" cxnId="{15AD52E7-76FE-40D4-B94C-130DB8F8BDFD}">
      <dgm:prSet/>
      <dgm:spPr/>
      <dgm:t>
        <a:bodyPr/>
        <a:lstStyle/>
        <a:p>
          <a:endParaRPr lang="es-MX"/>
        </a:p>
      </dgm:t>
    </dgm:pt>
    <dgm:pt modelId="{BF568D8F-59FE-41EC-9F4B-B38EBF42DFA9}" type="sibTrans" cxnId="{15AD52E7-76FE-40D4-B94C-130DB8F8BDFD}">
      <dgm:prSet/>
      <dgm:spPr/>
      <dgm:t>
        <a:bodyPr/>
        <a:lstStyle/>
        <a:p>
          <a:endParaRPr lang="es-MX"/>
        </a:p>
      </dgm:t>
    </dgm:pt>
    <dgm:pt modelId="{57727E22-4483-4642-9309-E264709E3AB9}" type="pres">
      <dgm:prSet presAssocID="{50455DD7-09CB-4633-B6E9-E5B9E2DAB848}" presName="compositeShape" presStyleCnt="0">
        <dgm:presLayoutVars>
          <dgm:chMax val="7"/>
          <dgm:dir/>
          <dgm:resizeHandles val="exact"/>
        </dgm:presLayoutVars>
      </dgm:prSet>
      <dgm:spPr/>
    </dgm:pt>
    <dgm:pt modelId="{48540FD7-DDB7-4C65-A0F5-C1AAF6F3F27D}" type="pres">
      <dgm:prSet presAssocID="{926E6250-FB82-4956-A9E2-4844B7C78350}" presName="circ1" presStyleLbl="vennNode1" presStyleIdx="0" presStyleCnt="3"/>
      <dgm:spPr/>
      <dgm:t>
        <a:bodyPr/>
        <a:lstStyle/>
        <a:p>
          <a:endParaRPr lang="es-MX"/>
        </a:p>
      </dgm:t>
    </dgm:pt>
    <dgm:pt modelId="{616185D7-6A89-49DA-8D08-789186182D70}" type="pres">
      <dgm:prSet presAssocID="{926E6250-FB82-4956-A9E2-4844B7C78350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2BD3E952-4571-46D1-BC41-756FE71E5D54}" type="pres">
      <dgm:prSet presAssocID="{275C7BD2-0AA6-49C1-9DB2-2253A7113A65}" presName="circ2" presStyleLbl="vennNode1" presStyleIdx="1" presStyleCnt="3"/>
      <dgm:spPr/>
      <dgm:t>
        <a:bodyPr/>
        <a:lstStyle/>
        <a:p>
          <a:endParaRPr lang="es-MX"/>
        </a:p>
      </dgm:t>
    </dgm:pt>
    <dgm:pt modelId="{D1254681-7067-42A6-BC47-D16B92ABB551}" type="pres">
      <dgm:prSet presAssocID="{275C7BD2-0AA6-49C1-9DB2-2253A7113A65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95CE123D-2BC0-43CB-AF8E-A63927DE170A}" type="pres">
      <dgm:prSet presAssocID="{B34ACE59-3A66-4A80-B1C8-2B42EA3BBD42}" presName="circ3" presStyleLbl="vennNode1" presStyleIdx="2" presStyleCnt="3"/>
      <dgm:spPr/>
      <dgm:t>
        <a:bodyPr/>
        <a:lstStyle/>
        <a:p>
          <a:endParaRPr lang="es-MX"/>
        </a:p>
      </dgm:t>
    </dgm:pt>
    <dgm:pt modelId="{ED4BFCAE-C9E6-4C79-B691-AA804A0D9774}" type="pres">
      <dgm:prSet presAssocID="{B34ACE59-3A66-4A80-B1C8-2B42EA3BBD42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86FE88BA-D25E-46E1-89E0-0AF43A627341}" srcId="{50455DD7-09CB-4633-B6E9-E5B9E2DAB848}" destId="{275C7BD2-0AA6-49C1-9DB2-2253A7113A65}" srcOrd="1" destOrd="0" parTransId="{CC7E9162-BECB-4A24-B1CB-A0E9844499A4}" sibTransId="{10E54F32-1C29-475E-9D13-E13E242EBBD0}"/>
    <dgm:cxn modelId="{8FE276EF-F75D-4A9A-86A5-39DB588521D9}" srcId="{50455DD7-09CB-4633-B6E9-E5B9E2DAB848}" destId="{926E6250-FB82-4956-A9E2-4844B7C78350}" srcOrd="0" destOrd="0" parTransId="{F61761EF-DB85-43F7-BE2B-37A2D7DBF24C}" sibTransId="{0472C97C-EC40-4CFA-8777-24AE6365B0AF}"/>
    <dgm:cxn modelId="{8BDC4C72-D46C-45D8-BEDD-A9E045F78C95}" type="presOf" srcId="{50455DD7-09CB-4633-B6E9-E5B9E2DAB848}" destId="{57727E22-4483-4642-9309-E264709E3AB9}" srcOrd="0" destOrd="0" presId="urn:microsoft.com/office/officeart/2005/8/layout/venn1"/>
    <dgm:cxn modelId="{15AD52E7-76FE-40D4-B94C-130DB8F8BDFD}" srcId="{50455DD7-09CB-4633-B6E9-E5B9E2DAB848}" destId="{B34ACE59-3A66-4A80-B1C8-2B42EA3BBD42}" srcOrd="2" destOrd="0" parTransId="{C9AA5685-2B0A-4FB8-8030-20C901F219C6}" sibTransId="{BF568D8F-59FE-41EC-9F4B-B38EBF42DFA9}"/>
    <dgm:cxn modelId="{AF480C16-9A1F-4182-8669-F881E6B7A23E}" type="presOf" srcId="{B34ACE59-3A66-4A80-B1C8-2B42EA3BBD42}" destId="{ED4BFCAE-C9E6-4C79-B691-AA804A0D9774}" srcOrd="1" destOrd="0" presId="urn:microsoft.com/office/officeart/2005/8/layout/venn1"/>
    <dgm:cxn modelId="{EEA7541B-B8D4-4A18-B657-DAB2465BD8D5}" type="presOf" srcId="{275C7BD2-0AA6-49C1-9DB2-2253A7113A65}" destId="{D1254681-7067-42A6-BC47-D16B92ABB551}" srcOrd="1" destOrd="0" presId="urn:microsoft.com/office/officeart/2005/8/layout/venn1"/>
    <dgm:cxn modelId="{C0F23E24-EF38-49CF-8FFC-0255104AA392}" type="presOf" srcId="{275C7BD2-0AA6-49C1-9DB2-2253A7113A65}" destId="{2BD3E952-4571-46D1-BC41-756FE71E5D54}" srcOrd="0" destOrd="0" presId="urn:microsoft.com/office/officeart/2005/8/layout/venn1"/>
    <dgm:cxn modelId="{2492E04C-408D-4FAD-93B5-3DE9A938D195}" type="presOf" srcId="{926E6250-FB82-4956-A9E2-4844B7C78350}" destId="{48540FD7-DDB7-4C65-A0F5-C1AAF6F3F27D}" srcOrd="0" destOrd="0" presId="urn:microsoft.com/office/officeart/2005/8/layout/venn1"/>
    <dgm:cxn modelId="{33F416D0-23FA-4C55-B070-DBF88C14582F}" type="presOf" srcId="{926E6250-FB82-4956-A9E2-4844B7C78350}" destId="{616185D7-6A89-49DA-8D08-789186182D70}" srcOrd="1" destOrd="0" presId="urn:microsoft.com/office/officeart/2005/8/layout/venn1"/>
    <dgm:cxn modelId="{2AEB7F7B-5560-4030-B4A2-B018469CCA98}" type="presOf" srcId="{B34ACE59-3A66-4A80-B1C8-2B42EA3BBD42}" destId="{95CE123D-2BC0-43CB-AF8E-A63927DE170A}" srcOrd="0" destOrd="0" presId="urn:microsoft.com/office/officeart/2005/8/layout/venn1"/>
    <dgm:cxn modelId="{408D7771-5A16-4022-BCC1-45D50E208804}" type="presParOf" srcId="{57727E22-4483-4642-9309-E264709E3AB9}" destId="{48540FD7-DDB7-4C65-A0F5-C1AAF6F3F27D}" srcOrd="0" destOrd="0" presId="urn:microsoft.com/office/officeart/2005/8/layout/venn1"/>
    <dgm:cxn modelId="{416B3282-5963-4095-9ADF-1F7C0B35F877}" type="presParOf" srcId="{57727E22-4483-4642-9309-E264709E3AB9}" destId="{616185D7-6A89-49DA-8D08-789186182D70}" srcOrd="1" destOrd="0" presId="urn:microsoft.com/office/officeart/2005/8/layout/venn1"/>
    <dgm:cxn modelId="{D4D56CA4-E546-48DA-A965-6AF16BBCE593}" type="presParOf" srcId="{57727E22-4483-4642-9309-E264709E3AB9}" destId="{2BD3E952-4571-46D1-BC41-756FE71E5D54}" srcOrd="2" destOrd="0" presId="urn:microsoft.com/office/officeart/2005/8/layout/venn1"/>
    <dgm:cxn modelId="{A58DDC7F-0EA4-47F9-8454-FFB9A5C17789}" type="presParOf" srcId="{57727E22-4483-4642-9309-E264709E3AB9}" destId="{D1254681-7067-42A6-BC47-D16B92ABB551}" srcOrd="3" destOrd="0" presId="urn:microsoft.com/office/officeart/2005/8/layout/venn1"/>
    <dgm:cxn modelId="{148CFCE1-682B-4A3F-9C80-C2DEF823BE85}" type="presParOf" srcId="{57727E22-4483-4642-9309-E264709E3AB9}" destId="{95CE123D-2BC0-43CB-AF8E-A63927DE170A}" srcOrd="4" destOrd="0" presId="urn:microsoft.com/office/officeart/2005/8/layout/venn1"/>
    <dgm:cxn modelId="{FE4F97D6-422F-445B-93DA-85D7437A0DB8}" type="presParOf" srcId="{57727E22-4483-4642-9309-E264709E3AB9}" destId="{ED4BFCAE-C9E6-4C79-B691-AA804A0D9774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8540FD7-DDB7-4C65-A0F5-C1AAF6F3F27D}">
      <dsp:nvSpPr>
        <dsp:cNvPr id="0" name=""/>
        <dsp:cNvSpPr/>
      </dsp:nvSpPr>
      <dsp:spPr>
        <a:xfrm>
          <a:off x="2527815" y="45400"/>
          <a:ext cx="2179222" cy="2179222"/>
        </a:xfrm>
        <a:prstGeom prst="ellipse">
          <a:avLst/>
        </a:prstGeom>
        <a:solidFill>
          <a:schemeClr val="accent3">
            <a:alpha val="50000"/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700" kern="1200" dirty="0" smtClean="0"/>
            <a:t>Líneas de acción</a:t>
          </a:r>
          <a:endParaRPr lang="es-MX" sz="2700" kern="1200" dirty="0"/>
        </a:p>
      </dsp:txBody>
      <dsp:txXfrm>
        <a:off x="2818378" y="426764"/>
        <a:ext cx="1598096" cy="980649"/>
      </dsp:txXfrm>
    </dsp:sp>
    <dsp:sp modelId="{2BD3E952-4571-46D1-BC41-756FE71E5D54}">
      <dsp:nvSpPr>
        <dsp:cNvPr id="0" name=""/>
        <dsp:cNvSpPr/>
      </dsp:nvSpPr>
      <dsp:spPr>
        <a:xfrm>
          <a:off x="3314151" y="1407414"/>
          <a:ext cx="2179222" cy="2179222"/>
        </a:xfrm>
        <a:prstGeom prst="ellipse">
          <a:avLst/>
        </a:prstGeom>
        <a:solidFill>
          <a:schemeClr val="accent3">
            <a:alpha val="50000"/>
            <a:hueOff val="-4201290"/>
            <a:satOff val="-23665"/>
            <a:lumOff val="8726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700" kern="1200" dirty="0" smtClean="0"/>
            <a:t>Acciones</a:t>
          </a:r>
          <a:endParaRPr lang="es-MX" sz="2700" kern="1200" dirty="0"/>
        </a:p>
      </dsp:txBody>
      <dsp:txXfrm>
        <a:off x="3980630" y="1970380"/>
        <a:ext cx="1307533" cy="1198572"/>
      </dsp:txXfrm>
    </dsp:sp>
    <dsp:sp modelId="{95CE123D-2BC0-43CB-AF8E-A63927DE170A}">
      <dsp:nvSpPr>
        <dsp:cNvPr id="0" name=""/>
        <dsp:cNvSpPr/>
      </dsp:nvSpPr>
      <dsp:spPr>
        <a:xfrm>
          <a:off x="1741479" y="1407414"/>
          <a:ext cx="2179222" cy="2179222"/>
        </a:xfrm>
        <a:prstGeom prst="ellipse">
          <a:avLst/>
        </a:prstGeom>
        <a:solidFill>
          <a:schemeClr val="accent3">
            <a:alpha val="50000"/>
            <a:hueOff val="-8402580"/>
            <a:satOff val="-47330"/>
            <a:lumOff val="17451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700" kern="1200" dirty="0" smtClean="0"/>
            <a:t>Metas	</a:t>
          </a:r>
          <a:endParaRPr lang="es-MX" sz="2700" kern="1200" dirty="0"/>
        </a:p>
      </dsp:txBody>
      <dsp:txXfrm>
        <a:off x="1946689" y="1970380"/>
        <a:ext cx="1307533" cy="119857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36AD42-DDA1-4A22-A7A9-32ADE3682A62}" type="datetimeFigureOut">
              <a:rPr lang="es-MX" smtClean="0"/>
              <a:t>24/11/2016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A63F9B-3D32-476A-BFF9-66A5F1D8E0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498380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200AAE-7FAB-44B9-B786-64E5DFB03E7E}" type="slidenum">
              <a:rPr lang="es-MX" smtClean="0"/>
              <a:t>6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339945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1E700B27-DE4C-4B9E-BB11-B9027034A00F}" type="datetimeFigureOut">
              <a:rPr lang="en-US" smtClean="0"/>
              <a:pPr/>
              <a:t>11/24/2016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00906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BE609-F3F2-45E6-BD6A-E03A8C86C1AE}" type="datetimeFigureOut">
              <a:rPr lang="en-US" smtClean="0"/>
              <a:t>11/24/2016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85274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7A24AD68-089C-4467-A8F3-EA2BBCA6B44E}" type="datetimeFigureOut">
              <a:rPr lang="en-US" smtClean="0"/>
              <a:t>11/24/2016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40875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51FCE-E4BB-4680-8E50-3C0E348D2609}" type="datetimeFigureOut">
              <a:rPr lang="en-US" smtClean="0"/>
              <a:t>11/24/2016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30269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8AAA073D-A903-47F8-8D16-77642FB0DF1F}" type="datetimeFigureOut">
              <a:rPr lang="en-US" smtClean="0"/>
              <a:t>11/24/2016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34461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1FA40-626B-4CA1-85D0-7A9016E395BA}" type="datetimeFigureOut">
              <a:rPr lang="en-US" smtClean="0"/>
              <a:t>11/24/2016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47914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425EA-B9DC-48A7-991E-9A82573B1B21}" type="datetimeFigureOut">
              <a:rPr lang="en-US" smtClean="0"/>
              <a:t>11/24/2016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77976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B97F8-6CEB-469B-AFCC-889F2A2B1D5A}" type="datetimeFigureOut">
              <a:rPr lang="en-US" smtClean="0"/>
              <a:t>11/24/2016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5138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9179F-009E-4FA5-B091-7EBB82A185BD}" type="datetimeFigureOut">
              <a:rPr lang="en-US" smtClean="0"/>
              <a:t>11/24/2016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81348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8E665CEB-0076-4E37-B880-BCEA9784DE0A}" type="datetimeFigureOut">
              <a:rPr lang="en-US" smtClean="0"/>
              <a:t>11/24/2016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58846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49E5E-3896-4118-99A7-7B85668F1C5E}" type="datetimeFigureOut">
              <a:rPr lang="en-US" smtClean="0"/>
              <a:t>11/24/2016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15429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7E0D914D-B099-4142-A885-11F276715148}" type="datetimeFigureOut">
              <a:rPr lang="en-US" smtClean="0"/>
              <a:t>11/24/2016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2449846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UV\Documents\Papelería Básica Institucional\Marca_UnidadGénero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917" y="948383"/>
            <a:ext cx="1628587" cy="1539984"/>
          </a:xfrm>
          <a:prstGeom prst="rect">
            <a:avLst/>
          </a:prstGeom>
          <a:noFill/>
          <a:ln>
            <a:noFill/>
          </a:ln>
          <a:extLst/>
        </p:spPr>
      </p:pic>
      <p:sp>
        <p:nvSpPr>
          <p:cNvPr id="9" name="8 Rectángulo"/>
          <p:cNvSpPr/>
          <p:nvPr/>
        </p:nvSpPr>
        <p:spPr>
          <a:xfrm>
            <a:off x="1903751" y="3429000"/>
            <a:ext cx="8424471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s-MX" sz="3200" dirty="0" smtClean="0">
                <a:solidFill>
                  <a:schemeClr val="bg1"/>
                </a:solidFill>
              </a:rPr>
              <a:t>PROGRAMA INSTITUCIONAL DE IGUALDAD DE GÉNERO 2016-2017</a:t>
            </a:r>
            <a:endParaRPr lang="es-MX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6783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8657" y="483004"/>
            <a:ext cx="11029616" cy="669444"/>
          </a:xfrm>
        </p:spPr>
        <p:txBody>
          <a:bodyPr>
            <a:normAutofit/>
          </a:bodyPr>
          <a:lstStyle/>
          <a:p>
            <a:pPr algn="r"/>
            <a:r>
              <a:rPr lang="es-MX" sz="1600" dirty="0" smtClean="0"/>
              <a:t>PROGRAMA DE TRABAJO ESTRATÉGICO 2013-2017</a:t>
            </a:r>
            <a:br>
              <a:rPr lang="es-MX" sz="1600" dirty="0" smtClean="0"/>
            </a:br>
            <a:r>
              <a:rPr lang="es-MX" sz="1600" dirty="0" smtClean="0"/>
              <a:t> UNIVERSIDAD VERACRUZANA</a:t>
            </a:r>
            <a:endParaRPr lang="es-MX" sz="16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04766" y="3179697"/>
            <a:ext cx="11029615" cy="3678303"/>
          </a:xfrm>
        </p:spPr>
        <p:txBody>
          <a:bodyPr/>
          <a:lstStyle/>
          <a:p>
            <a:r>
              <a:rPr lang="es-MX" sz="2800" dirty="0" smtClean="0"/>
              <a:t>Eje II. Presencia en el entorno con pertinencia social:</a:t>
            </a:r>
          </a:p>
          <a:p>
            <a:pPr marL="0" indent="0">
              <a:buNone/>
            </a:pPr>
            <a:endParaRPr lang="es-MX" sz="2800" dirty="0" smtClean="0"/>
          </a:p>
          <a:p>
            <a:pPr marL="0" indent="0">
              <a:buNone/>
            </a:pPr>
            <a:endParaRPr lang="es-MX" sz="2800" dirty="0"/>
          </a:p>
          <a:p>
            <a:pPr marL="324000" lvl="1" indent="0">
              <a:buNone/>
            </a:pPr>
            <a:endParaRPr lang="es-MX" sz="2600" dirty="0" smtClean="0"/>
          </a:p>
          <a:p>
            <a:pPr marL="324000" lvl="1" indent="0">
              <a:buNone/>
            </a:pPr>
            <a:r>
              <a:rPr lang="es-MX" sz="2000" dirty="0" smtClean="0"/>
              <a:t>Programa 8. Respeto a la equidad de género y la interculturalidad</a:t>
            </a:r>
          </a:p>
          <a:p>
            <a:endParaRPr lang="es-MX" sz="2800" dirty="0" smtClean="0"/>
          </a:p>
          <a:p>
            <a:endParaRPr lang="es-MX" sz="2800" dirty="0"/>
          </a:p>
          <a:p>
            <a:endParaRPr lang="es-MX" dirty="0" smtClean="0"/>
          </a:p>
          <a:p>
            <a:endParaRPr lang="es-MX" dirty="0"/>
          </a:p>
          <a:p>
            <a:endParaRPr lang="es-MX" dirty="0" smtClean="0"/>
          </a:p>
          <a:p>
            <a:endParaRPr lang="es-MX" dirty="0"/>
          </a:p>
          <a:p>
            <a:endParaRPr lang="es-MX" dirty="0"/>
          </a:p>
        </p:txBody>
      </p:sp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385404695"/>
              </p:ext>
            </p:extLst>
          </p:nvPr>
        </p:nvGraphicFramePr>
        <p:xfrm>
          <a:off x="5675664" y="2770419"/>
          <a:ext cx="7234854" cy="36320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52603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s-MX" sz="1400" dirty="0" smtClean="0"/>
              <a:t>Programa </a:t>
            </a:r>
            <a:r>
              <a:rPr lang="es-MX" sz="1400" dirty="0"/>
              <a:t>institucional de </a:t>
            </a:r>
            <a:r>
              <a:rPr lang="es-MX" sz="1400" dirty="0" smtClean="0"/>
              <a:t>igualdad de género</a:t>
            </a:r>
            <a:br>
              <a:rPr lang="es-MX" sz="1400" dirty="0" smtClean="0"/>
            </a:br>
            <a:r>
              <a:rPr lang="es-MX" sz="1400" dirty="0" smtClean="0"/>
              <a:t/>
            </a:r>
            <a:br>
              <a:rPr lang="es-MX" sz="1400" dirty="0" smtClean="0"/>
            </a:br>
            <a:r>
              <a:rPr lang="es-MX" sz="1800" dirty="0" smtClean="0"/>
              <a:t>Líneas de acción  </a:t>
            </a:r>
            <a:endParaRPr lang="es-MX" sz="1800" dirty="0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-149901" y="2233533"/>
            <a:ext cx="1963712" cy="3147935"/>
          </a:xfrm>
        </p:spPr>
        <p:txBody>
          <a:bodyPr/>
          <a:lstStyle/>
          <a:p>
            <a:pPr algn="ctr"/>
            <a:r>
              <a:rPr lang="es-MX" dirty="0" smtClean="0"/>
              <a:t>1. Establecer políticas institucionales de equidad de género</a:t>
            </a:r>
          </a:p>
          <a:p>
            <a:pPr marL="0" indent="0" algn="ctr">
              <a:buNone/>
            </a:pPr>
            <a:endParaRPr lang="es-MX" dirty="0"/>
          </a:p>
        </p:txBody>
      </p:sp>
      <p:graphicFrame>
        <p:nvGraphicFramePr>
          <p:cNvPr id="5" name="Marcador de contenido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955680226"/>
              </p:ext>
            </p:extLst>
          </p:nvPr>
        </p:nvGraphicFramePr>
        <p:xfrm>
          <a:off x="1918741" y="1898061"/>
          <a:ext cx="10088380" cy="58518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622"/>
                <a:gridCol w="8055758"/>
              </a:tblGrid>
              <a:tr h="353181"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Meta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Acciones </a:t>
                      </a:r>
                      <a:endParaRPr lang="es-MX" dirty="0"/>
                    </a:p>
                  </a:txBody>
                  <a:tcPr/>
                </a:tc>
              </a:tr>
              <a:tr h="1428534">
                <a:tc>
                  <a:txBody>
                    <a:bodyPr/>
                    <a:lstStyle/>
                    <a:p>
                      <a:pPr marL="342900" indent="-342900" algn="just">
                        <a:buAutoNum type="arabicPeriod"/>
                      </a:pPr>
                      <a:r>
                        <a:rPr lang="es-MX" sz="1400" baseline="0" dirty="0" smtClean="0"/>
                        <a:t>Contar con un Programa Institucional de Igualdad de Género anual.</a:t>
                      </a:r>
                      <a:endParaRPr lang="es-MX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MX" sz="1200" dirty="0" smtClean="0"/>
                        <a:t>1.1   Llevar</a:t>
                      </a:r>
                      <a:r>
                        <a:rPr lang="es-MX" sz="1200" baseline="0" dirty="0" smtClean="0"/>
                        <a:t> a cabo 1 reunión semestral rotativa y presencial de planeación estratégica con el Comité de Equidad de Género para el diseño, seguimiento y evaluación del Programa institucional de Igualdad de Género.</a:t>
                      </a:r>
                      <a:endParaRPr lang="es-MX" sz="1200" dirty="0" smtClean="0"/>
                    </a:p>
                    <a:p>
                      <a:pPr algn="just"/>
                      <a:r>
                        <a:rPr lang="es-MX" sz="1200" dirty="0" smtClean="0"/>
                        <a:t>1.2  Llevar</a:t>
                      </a:r>
                      <a:r>
                        <a:rPr lang="es-MX" sz="1200" baseline="0" dirty="0" smtClean="0"/>
                        <a:t> a cabo por lo menos tres sesiones ordinarias de trabajo con el Consejo Consultivo para la Igualdad de Género para la asesoría y seguimiento del Programa Institucional de Igualdad de Género.</a:t>
                      </a:r>
                    </a:p>
                    <a:p>
                      <a:pPr algn="just"/>
                      <a:r>
                        <a:rPr lang="es-MX" sz="1200" baseline="0" dirty="0" smtClean="0"/>
                        <a:t>1.3 Difusión permanente del Programa de Igualdad de Género de la UV. </a:t>
                      </a:r>
                      <a:endParaRPr lang="es-MX" sz="1200" dirty="0" smtClean="0"/>
                    </a:p>
                    <a:p>
                      <a:pPr algn="just"/>
                      <a:r>
                        <a:rPr lang="es-MX" sz="1200" baseline="0" dirty="0" smtClean="0"/>
                        <a:t>1.4 </a:t>
                      </a:r>
                      <a:r>
                        <a:rPr lang="es-MX" sz="1200" dirty="0" smtClean="0"/>
                        <a:t> Elaborar un informe anual de actividades</a:t>
                      </a:r>
                      <a:r>
                        <a:rPr lang="es-MX" sz="1200" baseline="0" dirty="0" smtClean="0"/>
                        <a:t> de</a:t>
                      </a:r>
                      <a:r>
                        <a:rPr lang="es-MX" sz="1200" dirty="0" smtClean="0"/>
                        <a:t> la Coordinación de la Unidad de Género para su presentación</a:t>
                      </a:r>
                      <a:r>
                        <a:rPr lang="es-MX" sz="1200" baseline="0" dirty="0" smtClean="0"/>
                        <a:t> </a:t>
                      </a:r>
                      <a:r>
                        <a:rPr lang="es-MX" sz="1200" dirty="0" smtClean="0"/>
                        <a:t>ante el Consejo Universitario</a:t>
                      </a:r>
                      <a:r>
                        <a:rPr lang="es-MX" sz="1200" baseline="0" dirty="0" smtClean="0"/>
                        <a:t> general anualmente o cuanto éste se lo solicite.  </a:t>
                      </a:r>
                    </a:p>
                  </a:txBody>
                  <a:tcPr/>
                </a:tc>
              </a:tr>
              <a:tr h="1324427">
                <a:tc>
                  <a:txBody>
                    <a:bodyPr/>
                    <a:lstStyle/>
                    <a:p>
                      <a:pPr algn="just"/>
                      <a:r>
                        <a:rPr lang="es-MX" sz="1400" dirty="0" smtClean="0"/>
                        <a:t>2.  Contar con Programas</a:t>
                      </a:r>
                      <a:r>
                        <a:rPr lang="es-MX" sz="1400" baseline="0" dirty="0" smtClean="0"/>
                        <a:t> Regionales de Igualdad de Género  anuales.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2.1</a:t>
                      </a:r>
                      <a:r>
                        <a:rPr lang="es-MX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Llevar a cabo al menos 3 reuniones anuales con enlaces de género de las dependencias regionales para el diseño, seguimiento y evaluación  de los Programas Regionales de Igualdad de Género. </a:t>
                      </a:r>
                    </a:p>
                    <a:p>
                      <a:pPr algn="just"/>
                      <a:r>
                        <a:rPr lang="es-MX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2.2. Generar los mecanismos de comunicación interna necesarios entre las y los integrantes de los equipos regionales. </a:t>
                      </a:r>
                    </a:p>
                    <a:p>
                      <a:pPr algn="just"/>
                      <a:r>
                        <a:rPr lang="es-MX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2.3 Presentar informes trimestrales de avances de los Programas Regionales a la Coordinación de la Unidad de Género.</a:t>
                      </a:r>
                    </a:p>
                    <a:p>
                      <a:pPr algn="just"/>
                      <a:r>
                        <a:rPr lang="es-MX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2.5 Difusión permanente de los programas regionales. </a:t>
                      </a:r>
                    </a:p>
                    <a:p>
                      <a:pPr algn="just"/>
                      <a:r>
                        <a:rPr lang="es-MX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2.6 </a:t>
                      </a:r>
                      <a:r>
                        <a:rPr lang="es-MX" sz="1200" baseline="0" dirty="0" smtClean="0"/>
                        <a:t>Nutrir el sitio web y el sitio de colaboración del Comité de Equidad con un catálogo de películas, videos, bibliografía e insumos necesarios para la promoción de la igualdad de género en la UV. </a:t>
                      </a:r>
                      <a:endParaRPr lang="es-MX" sz="1200" kern="1200" baseline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1664880">
                <a:tc>
                  <a:txBody>
                    <a:bodyPr/>
                    <a:lstStyle/>
                    <a:p>
                      <a:pPr marL="0" marR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 smtClean="0"/>
                        <a:t>3. </a:t>
                      </a:r>
                      <a:r>
                        <a:rPr lang="es-MX" sz="1400" b="0" dirty="0" smtClean="0"/>
                        <a:t>Generar un sistema de indicadores de </a:t>
                      </a:r>
                      <a:r>
                        <a:rPr lang="es-MX" sz="1400" dirty="0" smtClean="0"/>
                        <a:t>Género en la UV actualizado.</a:t>
                      </a:r>
                      <a:endParaRPr lang="es-MX" sz="1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dirty="0" smtClean="0"/>
                        <a:t>3.1</a:t>
                      </a:r>
                      <a:r>
                        <a:rPr lang="es-MX" sz="1200" baseline="0" dirty="0" smtClean="0"/>
                        <a:t> </a:t>
                      </a:r>
                      <a:r>
                        <a:rPr lang="es-MX" sz="1200" dirty="0" smtClean="0"/>
                        <a:t>Enriquecer la información estadística oficial existente sobre género en c</a:t>
                      </a:r>
                      <a:r>
                        <a:rPr lang="es-MX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oordinación con las instancias pertinentes, particularmente con el</a:t>
                      </a:r>
                      <a:r>
                        <a:rPr lang="es-MX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Departamento de </a:t>
                      </a:r>
                      <a:r>
                        <a:rPr lang="es-MX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Estadística.</a:t>
                      </a:r>
                    </a:p>
                    <a:p>
                      <a:pPr marL="0" marR="0" indent="0" algn="just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es-MX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.2 </a:t>
                      </a:r>
                      <a:r>
                        <a:rPr lang="es-MX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Generar indicadores institucionales de género con</a:t>
                      </a:r>
                      <a:r>
                        <a:rPr lang="es-MX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información de</a:t>
                      </a:r>
                      <a:r>
                        <a:rPr lang="es-MX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las distintas entidades académicas y dependencias universitarias. </a:t>
                      </a:r>
                    </a:p>
                    <a:p>
                      <a:pPr algn="just"/>
                      <a:r>
                        <a:rPr lang="es-MX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3.3 </a:t>
                      </a:r>
                      <a:r>
                        <a:rPr lang="es-MX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Actualización</a:t>
                      </a:r>
                      <a:r>
                        <a:rPr lang="es-MX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anual de indicadores establecidos.</a:t>
                      </a:r>
                    </a:p>
                    <a:p>
                      <a:pPr marL="0" indent="0" algn="just">
                        <a:buNone/>
                      </a:pPr>
                      <a:r>
                        <a:rPr lang="es-MX" sz="1200" dirty="0" smtClean="0"/>
                        <a:t>3.4 </a:t>
                      </a:r>
                      <a:r>
                        <a:rPr lang="es-MX" sz="1200" dirty="0" smtClean="0"/>
                        <a:t>Difusión</a:t>
                      </a:r>
                      <a:r>
                        <a:rPr lang="es-MX" sz="1200" baseline="0" dirty="0" smtClean="0"/>
                        <a:t> permanente de indicadores de género en canales institucionales de la UV. </a:t>
                      </a:r>
                    </a:p>
                    <a:p>
                      <a:pPr marL="0" indent="0" algn="just">
                        <a:buNone/>
                      </a:pPr>
                      <a:r>
                        <a:rPr lang="es-MX" sz="1200" baseline="0" dirty="0" smtClean="0"/>
                        <a:t>3.5 </a:t>
                      </a:r>
                      <a:r>
                        <a:rPr lang="es-MX" sz="1200" baseline="0" dirty="0" smtClean="0"/>
                        <a:t>Elaboración de informes sobre indicadores de género en la UV para las instancias gubernamentales de Derechos Humanos, los Institutos de las Mujeres y los Observatorios de las IES que así lo soliciten.</a:t>
                      </a:r>
                      <a:endParaRPr lang="es-MX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20924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903163"/>
                        </a:buClr>
                        <a:buSzPct val="92000"/>
                        <a:buFont typeface="Wingdings 2" panose="05020102010507070707" pitchFamily="18" charset="2"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3D3D3D"/>
                          </a:solidFill>
                          <a:effectLst/>
                          <a:uLnTx/>
                          <a:uFillTx/>
                          <a:latin typeface="+mn-lt"/>
                        </a:rPr>
                        <a:t>4. Actualizar la legislación universitaria incluyendo la perspectiva de Género. </a:t>
                      </a:r>
                    </a:p>
                    <a:p>
                      <a:pPr marL="0" marR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4.1 Generación del Reglamento de Igualdad de Género de la Universidad Veracruzana, </a:t>
                      </a:r>
                    </a:p>
                    <a:p>
                      <a:pPr marL="0" indent="0" algn="just">
                        <a:buNone/>
                      </a:pPr>
                      <a:r>
                        <a:rPr kumimoji="0" lang="es-MX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4.2 </a:t>
                      </a:r>
                      <a:r>
                        <a:rPr lang="es-MX" sz="1200" dirty="0" smtClean="0"/>
                        <a:t>Armonización</a:t>
                      </a:r>
                      <a:r>
                        <a:rPr lang="es-MX" sz="1200" baseline="0" dirty="0" smtClean="0"/>
                        <a:t> de </a:t>
                      </a:r>
                      <a:r>
                        <a:rPr lang="es-MX" sz="1200" dirty="0" smtClean="0"/>
                        <a:t>la legislación</a:t>
                      </a:r>
                      <a:r>
                        <a:rPr lang="es-MX" sz="1200" baseline="0" dirty="0" smtClean="0"/>
                        <a:t> universitaria a las leyes vigentes a nivel internacional, nacional y estatal para la incorporación de un lenguaje incluyente, la igualdad entre mujeres y hombres, el acceso a una vida libre de violencia y la no discriminación sexo genérica. </a:t>
                      </a:r>
                      <a:endParaRPr lang="es-MX" sz="1200" baseline="0" dirty="0" smtClean="0"/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1475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arcador de contenido 7"/>
          <p:cNvSpPr>
            <a:spLocks noGrp="1"/>
          </p:cNvSpPr>
          <p:nvPr>
            <p:ph sz="half" idx="1"/>
          </p:nvPr>
        </p:nvSpPr>
        <p:spPr>
          <a:xfrm>
            <a:off x="-29977" y="2244464"/>
            <a:ext cx="2173570" cy="3633047"/>
          </a:xfrm>
        </p:spPr>
        <p:txBody>
          <a:bodyPr>
            <a:normAutofit/>
          </a:bodyPr>
          <a:lstStyle/>
          <a:p>
            <a:r>
              <a:rPr lang="es-MX" dirty="0"/>
              <a:t>2</a:t>
            </a:r>
            <a:r>
              <a:rPr lang="es-MX" dirty="0" smtClean="0"/>
              <a:t>. Promover la equidad de género como parte de los valores y la cultura universitaria. </a:t>
            </a:r>
          </a:p>
          <a:p>
            <a:pPr marL="0" indent="0">
              <a:buNone/>
            </a:pPr>
            <a:r>
              <a:rPr lang="es-MX" dirty="0" smtClean="0"/>
              <a:t> </a:t>
            </a:r>
            <a:endParaRPr lang="es-MX" dirty="0"/>
          </a:p>
        </p:txBody>
      </p:sp>
      <p:graphicFrame>
        <p:nvGraphicFramePr>
          <p:cNvPr id="11" name="Marcador de contenido 10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191843711"/>
              </p:ext>
            </p:extLst>
          </p:nvPr>
        </p:nvGraphicFramePr>
        <p:xfrm>
          <a:off x="1798820" y="1995086"/>
          <a:ext cx="10163332" cy="6707462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087973"/>
                <a:gridCol w="7075359"/>
              </a:tblGrid>
              <a:tr h="367236"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Meta </a:t>
                      </a:r>
                      <a:endParaRPr lang="es-MX" dirty="0"/>
                    </a:p>
                  </a:txBody>
                  <a:tcP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100" dirty="0" smtClean="0"/>
                        <a:t>Acciones </a:t>
                      </a:r>
                      <a:endParaRPr lang="es-MX" sz="1100" dirty="0"/>
                    </a:p>
                  </a:txBody>
                  <a:tcPr>
                    <a:solidFill>
                      <a:schemeClr val="accent2">
                        <a:lumMod val="50000"/>
                      </a:schemeClr>
                    </a:solidFill>
                  </a:tcPr>
                </a:tc>
              </a:tr>
              <a:tr h="51578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40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I. Diseñar </a:t>
                      </a:r>
                      <a:r>
                        <a:rPr lang="es-MX" sz="14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por lo menos un diagnóstico  participativo </a:t>
                      </a:r>
                      <a:r>
                        <a:rPr lang="es-MX" sz="140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sobre igualdad de género en </a:t>
                      </a:r>
                      <a:r>
                        <a:rPr lang="es-MX" sz="14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cada región </a:t>
                      </a:r>
                      <a:r>
                        <a:rPr lang="es-MX" sz="140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.</a:t>
                      </a:r>
                      <a:endParaRPr lang="es-MX" sz="14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89535" marR="8953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I.I Capacitación metodológica para la realización del diagnóstico.</a:t>
                      </a:r>
                      <a:r>
                        <a:rPr lang="es-MX" sz="11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es-MX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I.2.Análisis </a:t>
                      </a:r>
                      <a:r>
                        <a:rPr lang="es-MX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de </a:t>
                      </a:r>
                      <a:r>
                        <a:rPr lang="es-MX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resultados de los diagnósticos elaborados.</a:t>
                      </a:r>
                      <a:endParaRPr lang="es-MX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I.3. Diseñar propuestas </a:t>
                      </a:r>
                      <a:r>
                        <a:rPr lang="es-MX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de </a:t>
                      </a:r>
                      <a:r>
                        <a:rPr lang="es-MX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capacitación. y</a:t>
                      </a:r>
                      <a:r>
                        <a:rPr lang="es-MX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talleres de sensibilización acordes a las necesidades de la región</a:t>
                      </a:r>
                      <a:r>
                        <a:rPr lang="es-MX" sz="11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detectadas en los diagnósticos.</a:t>
                      </a:r>
                      <a:r>
                        <a:rPr lang="es-MX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s-MX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9535" marR="89535" marT="0" marB="0"/>
                </a:tc>
              </a:tr>
              <a:tr h="1514318">
                <a:tc>
                  <a:txBody>
                    <a:bodyPr/>
                    <a:lstStyle/>
                    <a:p>
                      <a:pPr marL="0" indent="0" algn="just">
                        <a:buNone/>
                      </a:pPr>
                      <a:endParaRPr lang="es-MX" sz="1400" baseline="0" dirty="0" smtClean="0"/>
                    </a:p>
                    <a:p>
                      <a:pPr marL="0" indent="0" algn="just">
                        <a:buNone/>
                      </a:pPr>
                      <a:r>
                        <a:rPr lang="es-MX" sz="1400" baseline="0" dirty="0" smtClean="0"/>
                        <a:t>2. Llevar a cabo acciones de sensibilización, difusión y atención oportuna a casos de acoso y hostigamiento sexual de manera permanente relativas a la campaña #</a:t>
                      </a:r>
                      <a:r>
                        <a:rPr lang="es-MX" sz="1400" baseline="0" dirty="0" err="1" smtClean="0"/>
                        <a:t>elsilenciomarcatuvida</a:t>
                      </a:r>
                      <a:r>
                        <a:rPr lang="es-MX" sz="1400" baseline="0" dirty="0" smtClean="0"/>
                        <a:t> en todas las regiones y sedes universitarias .   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kern="1200" dirty="0" smtClean="0">
                          <a:effectLst/>
                        </a:rPr>
                        <a:t>2.1 Difundir materiales impresos,</a:t>
                      </a:r>
                      <a:r>
                        <a:rPr lang="es-MX" sz="1100" kern="1200" baseline="0" dirty="0" smtClean="0">
                          <a:effectLst/>
                        </a:rPr>
                        <a:t> </a:t>
                      </a:r>
                      <a:r>
                        <a:rPr lang="es-MX" sz="1100" kern="1200" dirty="0" smtClean="0">
                          <a:effectLst/>
                        </a:rPr>
                        <a:t>audiovisuales</a:t>
                      </a:r>
                      <a:r>
                        <a:rPr lang="es-MX" sz="1100" kern="1200" baseline="0" dirty="0" smtClean="0">
                          <a:effectLst/>
                        </a:rPr>
                        <a:t> y didácticos</a:t>
                      </a:r>
                      <a:r>
                        <a:rPr lang="es-MX" sz="1100" kern="1200" dirty="0" smtClean="0">
                          <a:effectLst/>
                        </a:rPr>
                        <a:t> de sensibilización  sobre la campaña #</a:t>
                      </a:r>
                      <a:r>
                        <a:rPr lang="es-MX" sz="1100" kern="1200" dirty="0" err="1" smtClean="0">
                          <a:effectLst/>
                        </a:rPr>
                        <a:t>elsilenciomarcatuvida</a:t>
                      </a:r>
                      <a:r>
                        <a:rPr lang="es-MX" sz="1100" kern="1200" dirty="0" smtClean="0">
                          <a:effectLst/>
                        </a:rPr>
                        <a:t>.</a:t>
                      </a:r>
                      <a:r>
                        <a:rPr lang="es-MX" sz="1100" kern="1200" baseline="0" dirty="0" smtClean="0">
                          <a:effectLst/>
                        </a:rPr>
                        <a:t> </a:t>
                      </a:r>
                    </a:p>
                    <a:p>
                      <a:pPr marL="0" marR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kern="1200" dirty="0" smtClean="0">
                          <a:effectLst/>
                        </a:rPr>
                        <a:t>2.2 Capacitación permanente de la Guía para la atención de casos de hostigamiento y acoso sexual</a:t>
                      </a:r>
                      <a:r>
                        <a:rPr lang="es-MX" sz="1100" kern="1200" baseline="0" dirty="0" smtClean="0">
                          <a:effectLst/>
                        </a:rPr>
                        <a:t> a directivos de las distintas entidades académicas y dependencias en todas las regiones de la UV.</a:t>
                      </a:r>
                      <a:endParaRPr lang="es-MX" sz="1100" kern="1200" dirty="0" smtClean="0">
                        <a:effectLst/>
                      </a:endParaRPr>
                    </a:p>
                    <a:p>
                      <a:pPr marL="0" marR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kern="1200" baseline="0" dirty="0" smtClean="0">
                          <a:effectLst/>
                        </a:rPr>
                        <a:t>2.3 </a:t>
                      </a:r>
                      <a:r>
                        <a:rPr lang="es-MX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Realización de performances, obras de teatro, puestas en escena,  en cada región a fin de sensibilizar en la temática de Acoso</a:t>
                      </a:r>
                      <a:r>
                        <a:rPr lang="es-MX" sz="11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y Hostigamiento Sexual en la UV</a:t>
                      </a:r>
                      <a:r>
                        <a:rPr lang="es-MX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en colaboración con la Dirección de Difusión cultural, talleres libres de Artes,  y grupos</a:t>
                      </a:r>
                      <a:r>
                        <a:rPr lang="es-MX" sz="11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artísticos independientes</a:t>
                      </a:r>
                      <a:r>
                        <a:rPr lang="es-MX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r>
                        <a:rPr lang="es-MX" sz="11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marR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2.4 Elaboración de por lo menos un video anual relativo a la campaña #</a:t>
                      </a:r>
                      <a:r>
                        <a:rPr lang="es-MX" sz="110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elsilenciomarcatuvida</a:t>
                      </a:r>
                      <a:r>
                        <a:rPr lang="es-MX" sz="11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es-MX" sz="1100" kern="1200" dirty="0" smtClean="0">
                        <a:effectLst/>
                      </a:endParaRPr>
                    </a:p>
                    <a:p>
                      <a:pPr algn="just"/>
                      <a:r>
                        <a:rPr lang="es-MX" sz="1100" kern="1200" dirty="0" smtClean="0">
                          <a:effectLst/>
                        </a:rPr>
                        <a:t>2.5 Difusión de la campaña</a:t>
                      </a:r>
                      <a:r>
                        <a:rPr lang="es-MX" sz="1100" kern="1200" baseline="0" dirty="0" smtClean="0">
                          <a:effectLst/>
                        </a:rPr>
                        <a:t> en</a:t>
                      </a:r>
                      <a:r>
                        <a:rPr lang="es-MX" sz="1100" kern="1200" dirty="0" smtClean="0">
                          <a:effectLst/>
                        </a:rPr>
                        <a:t> los medios institucionales de comunicación universitaria</a:t>
                      </a:r>
                      <a:r>
                        <a:rPr lang="es-MX" sz="1100" kern="1200" baseline="0" dirty="0" smtClean="0">
                          <a:effectLst/>
                        </a:rPr>
                        <a:t> y en redes sociales</a:t>
                      </a:r>
                      <a:r>
                        <a:rPr lang="es-MX" sz="1100" kern="1200" dirty="0" smtClean="0">
                          <a:effectLst/>
                        </a:rPr>
                        <a:t>. </a:t>
                      </a:r>
                    </a:p>
                    <a:p>
                      <a:pPr algn="just"/>
                      <a:r>
                        <a:rPr lang="es-MX" sz="1100" kern="1200" dirty="0" smtClean="0">
                          <a:effectLst/>
                        </a:rPr>
                        <a:t>2.6 Asesoría, seguimiento y acompañamiento a casos de acoso y hostigamiento sexual entre las y los integrantes de la Universidad Veracruzana a través del</a:t>
                      </a:r>
                      <a:r>
                        <a:rPr lang="es-MX" sz="1100" kern="1200" baseline="0" dirty="0" smtClean="0">
                          <a:effectLst/>
                        </a:rPr>
                        <a:t> área jurídica de </a:t>
                      </a:r>
                      <a:r>
                        <a:rPr lang="es-MX" sz="1100" kern="1200" baseline="0" smtClean="0">
                          <a:effectLst/>
                        </a:rPr>
                        <a:t>la Coordinación.</a:t>
                      </a:r>
                      <a:endParaRPr lang="es-MX" sz="1100" kern="1200" dirty="0" smtClean="0">
                        <a:effectLst/>
                      </a:endParaRPr>
                    </a:p>
                  </a:txBody>
                  <a:tcPr/>
                </a:tc>
              </a:tr>
              <a:tr h="1183035">
                <a:tc>
                  <a:txBody>
                    <a:bodyPr/>
                    <a:lstStyle/>
                    <a:p>
                      <a:pPr marL="0" marR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 smtClean="0"/>
                        <a:t>3. Diseño </a:t>
                      </a:r>
                      <a:r>
                        <a:rPr lang="es-MX" sz="1400" baseline="0" dirty="0" smtClean="0"/>
                        <a:t>de por lo menos 2 cursos anuales de formación y capacitación sobre equidad de género y transversalización de la perspectiva de género. 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kern="1200" dirty="0" smtClean="0">
                          <a:effectLst/>
                        </a:rPr>
                        <a:t>3.1</a:t>
                      </a:r>
                      <a:r>
                        <a:rPr lang="es-MX" sz="1200" kern="1200" baseline="0" dirty="0" smtClean="0">
                          <a:effectLst/>
                        </a:rPr>
                        <a:t> </a:t>
                      </a:r>
                      <a:r>
                        <a:rPr lang="es-MX" sz="1200" kern="1200" dirty="0" smtClean="0">
                          <a:effectLst/>
                        </a:rPr>
                        <a:t>Diseño de un curso ProFA sobre </a:t>
                      </a:r>
                      <a:r>
                        <a:rPr lang="es-MX" sz="1200" kern="1200" dirty="0" smtClean="0">
                          <a:effectLst/>
                        </a:rPr>
                        <a:t>´”Los Derechos </a:t>
                      </a:r>
                      <a:r>
                        <a:rPr lang="es-MX" sz="1200" kern="1200" dirty="0" smtClean="0">
                          <a:effectLst/>
                        </a:rPr>
                        <a:t>Humanos desde la </a:t>
                      </a:r>
                      <a:r>
                        <a:rPr lang="es-MX" sz="1200" kern="1200" baseline="0" dirty="0" smtClean="0">
                          <a:effectLst/>
                        </a:rPr>
                        <a:t>perspectiva de género.” y otro de “Interculturalidad y género”. </a:t>
                      </a:r>
                      <a:endParaRPr lang="es-MX" sz="1200" kern="1200" dirty="0" smtClean="0">
                        <a:effectLst/>
                      </a:endParaRPr>
                    </a:p>
                  </a:txBody>
                  <a:tcPr/>
                </a:tc>
              </a:tr>
              <a:tr h="734518">
                <a:tc>
                  <a:txBody>
                    <a:bodyPr/>
                    <a:lstStyle/>
                    <a:p>
                      <a:pPr marL="0" marR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aseline="0" dirty="0" smtClean="0"/>
                        <a:t>4. Impartición del Curso PROFA “Género y Vida Cotidiana” en todas las regiones universitarias.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kern="1200" baseline="0" dirty="0" smtClean="0">
                          <a:effectLst/>
                        </a:rPr>
                        <a:t>4.1 Impartición de por lo menos un Curso PROFA “Género y Vida </a:t>
                      </a:r>
                      <a:r>
                        <a:rPr lang="es-MX" sz="1200" kern="1200" baseline="0" dirty="0" smtClean="0">
                          <a:effectLst/>
                        </a:rPr>
                        <a:t>cotidiana</a:t>
                      </a:r>
                      <a:r>
                        <a:rPr lang="es-MX" sz="1200" kern="1200" baseline="0" dirty="0" smtClean="0">
                          <a:effectLst/>
                        </a:rPr>
                        <a:t>” en las distintas regiones de la UV.</a:t>
                      </a:r>
                      <a:endParaRPr lang="es-MX" sz="1200" kern="1200" dirty="0" smtClean="0">
                        <a:effectLst/>
                      </a:endParaRPr>
                    </a:p>
                  </a:txBody>
                  <a:tcPr/>
                </a:tc>
              </a:tr>
              <a:tr h="973861">
                <a:tc>
                  <a:txBody>
                    <a:bodyPr/>
                    <a:lstStyle/>
                    <a:p>
                      <a:pPr marL="0" marR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aseline="0" dirty="0" smtClean="0"/>
                        <a:t>5.  Formación y actualización permanente del Comité de Equidad de Género y de los equipos regionales de género. </a:t>
                      </a:r>
                      <a:endParaRPr lang="es-MX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MX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5.1</a:t>
                      </a:r>
                      <a:r>
                        <a:rPr lang="es-MX" sz="11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MX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MX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Tomar por lo menos un curso autoformativo</a:t>
                      </a:r>
                      <a:r>
                        <a:rPr lang="es-MX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anual para el Comité de Equidad de género y los equipos regionales</a:t>
                      </a:r>
                      <a:r>
                        <a:rPr lang="es-MX" sz="11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endParaRPr lang="es-MX" sz="11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884919">
                <a:tc>
                  <a:txBody>
                    <a:bodyPr/>
                    <a:lstStyle/>
                    <a:p>
                      <a:pPr algn="just"/>
                      <a:r>
                        <a:rPr lang="es-MX" sz="1400" dirty="0" smtClean="0"/>
                        <a:t>6. Participación</a:t>
                      </a:r>
                      <a:r>
                        <a:rPr lang="es-MX" sz="1400" baseline="0" dirty="0" smtClean="0"/>
                        <a:t> en las reuniones y actividades del Comisionado del Programa Transversa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MX" sz="1100" dirty="0" smtClean="0"/>
                        <a:t>6.1 Participación</a:t>
                      </a:r>
                      <a:r>
                        <a:rPr lang="es-MX" sz="1100" baseline="0" dirty="0" smtClean="0"/>
                        <a:t> de la Coordinación de la Unidad de Género en el trabajo del grupo colegiado que elabora el programa Transversa con el fin de promover los temas transversales (</a:t>
                      </a:r>
                      <a:r>
                        <a:rPr lang="es-MX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sustentabilidad, género, interculturalidad, internacionalización, promoción de la salud, inclusión, derechos humanos y justicia, y arte-creatividad)</a:t>
                      </a:r>
                      <a:r>
                        <a:rPr lang="es-MX" sz="1100" baseline="0" dirty="0" smtClean="0"/>
                        <a:t> en las acciones sustantivas de la Universidad Veracruzana. </a:t>
                      </a:r>
                    </a:p>
                    <a:p>
                      <a:pPr algn="just"/>
                      <a:endParaRPr lang="es-MX" sz="1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Título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s-MX" sz="1400" dirty="0" smtClean="0"/>
              <a:t>Programa </a:t>
            </a:r>
            <a:r>
              <a:rPr lang="es-MX" sz="1400" dirty="0"/>
              <a:t>institucional de </a:t>
            </a:r>
            <a:r>
              <a:rPr lang="es-MX" sz="1400" dirty="0" smtClean="0"/>
              <a:t>igualdad de género</a:t>
            </a:r>
            <a:r>
              <a:rPr lang="es-MX" sz="1800" dirty="0"/>
              <a:t/>
            </a:r>
            <a:br>
              <a:rPr lang="es-MX" sz="1800" dirty="0"/>
            </a:br>
            <a:r>
              <a:rPr lang="es-MX" sz="1800" dirty="0"/>
              <a:t/>
            </a:r>
            <a:br>
              <a:rPr lang="es-MX" sz="1800" dirty="0"/>
            </a:br>
            <a:r>
              <a:rPr lang="es-MX" sz="1800" dirty="0"/>
              <a:t>Líneas de acción </a:t>
            </a:r>
          </a:p>
        </p:txBody>
      </p:sp>
    </p:spTree>
    <p:extLst>
      <p:ext uri="{BB962C8B-B14F-4D97-AF65-F5344CB8AC3E}">
        <p14:creationId xmlns:p14="http://schemas.microsoft.com/office/powerpoint/2010/main" val="2285743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Marcador de contenido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560074252"/>
              </p:ext>
            </p:extLst>
          </p:nvPr>
        </p:nvGraphicFramePr>
        <p:xfrm>
          <a:off x="3912433" y="2503357"/>
          <a:ext cx="7225259" cy="292308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357729"/>
                <a:gridCol w="3867530"/>
              </a:tblGrid>
              <a:tr h="521410"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>
                          <a:solidFill>
                            <a:schemeClr val="bg1"/>
                          </a:solidFill>
                        </a:rPr>
                        <a:t>Meta</a:t>
                      </a:r>
                      <a:endParaRPr lang="es-MX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>
                          <a:solidFill>
                            <a:schemeClr val="bg1"/>
                          </a:solidFill>
                        </a:rPr>
                        <a:t>Acciones</a:t>
                      </a:r>
                      <a:endParaRPr lang="es-MX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1493664">
                <a:tc>
                  <a:txBody>
                    <a:bodyPr/>
                    <a:lstStyle/>
                    <a:p>
                      <a:pPr algn="just"/>
                      <a:endParaRPr lang="es-MX" sz="1400" dirty="0" smtClean="0"/>
                    </a:p>
                    <a:p>
                      <a:pPr marL="342900" indent="-342900" algn="just">
                        <a:buAutoNum type="arabicPeriod"/>
                      </a:pPr>
                      <a:r>
                        <a:rPr lang="es-MX" sz="1400" dirty="0" smtClean="0"/>
                        <a:t>Incorporar de manera transversal</a:t>
                      </a:r>
                      <a:r>
                        <a:rPr lang="es-MX" sz="1400" baseline="0" dirty="0" smtClean="0"/>
                        <a:t> el enfoque de género e interculturalidad en  todos los planes y programas de estudio de la UV. </a:t>
                      </a:r>
                      <a:endParaRPr lang="es-MX" sz="14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MX" sz="1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/>
                      <a:r>
                        <a:rPr lang="es-MX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1.1 Participación de</a:t>
                      </a:r>
                      <a:r>
                        <a:rPr lang="es-MX" sz="14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la Coordinación de la Unidad de Género</a:t>
                      </a:r>
                      <a:r>
                        <a:rPr lang="es-MX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en las reuniones del comisionado del Programa Transversa para incorporar los temas transversales en la formación</a:t>
                      </a:r>
                      <a:r>
                        <a:rPr lang="es-MX" sz="14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integral de los estudiantes de la UV.</a:t>
                      </a:r>
                      <a:endParaRPr lang="es-MX" sz="1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908008">
                <a:tc>
                  <a:txBody>
                    <a:bodyPr/>
                    <a:lstStyle/>
                    <a:p>
                      <a:pPr marL="0" marR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aseline="0" dirty="0" smtClean="0"/>
                        <a:t>2.  Fomento a la Investigación con Perspectiva de Género.</a:t>
                      </a:r>
                      <a:endParaRPr lang="es-MX" sz="14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MX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2.1 Vinculación permanente</a:t>
                      </a:r>
                      <a:r>
                        <a:rPr lang="es-MX" sz="14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con los grupos de investigación que trabajan líneas generadoras de conocimiento sobre género e interculturalidad.</a:t>
                      </a:r>
                      <a:endParaRPr lang="es-MX" sz="1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592171" y="1802999"/>
            <a:ext cx="3095409" cy="363304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s-MX" sz="2000" dirty="0" smtClean="0"/>
          </a:p>
          <a:p>
            <a:r>
              <a:rPr lang="es-MX" dirty="0" smtClean="0"/>
              <a:t>3.- Fomento a la Innovación educativa con equidad de género e interculturalidad. </a:t>
            </a:r>
          </a:p>
        </p:txBody>
      </p:sp>
      <p:sp>
        <p:nvSpPr>
          <p:cNvPr id="5" name="Título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s-MX" sz="1400" dirty="0" smtClean="0"/>
              <a:t>Programa institucional de igualdad de género</a:t>
            </a:r>
            <a:r>
              <a:rPr lang="es-MX" sz="1800" dirty="0"/>
              <a:t/>
            </a:r>
            <a:br>
              <a:rPr lang="es-MX" sz="1800" dirty="0"/>
            </a:br>
            <a:r>
              <a:rPr lang="es-MX" sz="1800" dirty="0"/>
              <a:t/>
            </a:r>
            <a:br>
              <a:rPr lang="es-MX" sz="1800" dirty="0"/>
            </a:br>
            <a:r>
              <a:rPr lang="es-MX" sz="1800" dirty="0"/>
              <a:t>Líneas de acción </a:t>
            </a:r>
          </a:p>
        </p:txBody>
      </p:sp>
    </p:spTree>
    <p:extLst>
      <p:ext uri="{BB962C8B-B14F-4D97-AF65-F5344CB8AC3E}">
        <p14:creationId xmlns:p14="http://schemas.microsoft.com/office/powerpoint/2010/main" val="4196586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257578" y="2176488"/>
            <a:ext cx="3464416" cy="3872008"/>
          </a:xfrm>
        </p:spPr>
        <p:txBody>
          <a:bodyPr>
            <a:normAutofit/>
          </a:bodyPr>
          <a:lstStyle/>
          <a:p>
            <a:r>
              <a:rPr lang="es-MX" dirty="0"/>
              <a:t>4</a:t>
            </a:r>
            <a:r>
              <a:rPr lang="es-MX" dirty="0" smtClean="0"/>
              <a:t>.  Vinculación de la Coordinación de la Unidad de Género con otras instancias académicas y OSC y dependencias públicas de los 3 niveles de gobierno. </a:t>
            </a:r>
            <a:endParaRPr lang="es-MX" dirty="0"/>
          </a:p>
        </p:txBody>
      </p:sp>
      <p:graphicFrame>
        <p:nvGraphicFramePr>
          <p:cNvPr id="6" name="Marcador de contenido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963339096"/>
              </p:ext>
            </p:extLst>
          </p:nvPr>
        </p:nvGraphicFramePr>
        <p:xfrm>
          <a:off x="3847645" y="2191608"/>
          <a:ext cx="7262322" cy="36633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31161"/>
                <a:gridCol w="3631161"/>
              </a:tblGrid>
              <a:tr h="493414"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Meta </a:t>
                      </a:r>
                      <a:endParaRPr lang="es-MX" dirty="0"/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Acciones</a:t>
                      </a:r>
                      <a:r>
                        <a:rPr lang="es-MX" baseline="0" dirty="0" smtClean="0"/>
                        <a:t> </a:t>
                      </a:r>
                      <a:endParaRPr lang="es-MX" dirty="0"/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1372108">
                <a:tc>
                  <a:txBody>
                    <a:bodyPr/>
                    <a:lstStyle/>
                    <a:p>
                      <a:pPr lvl="0" algn="just"/>
                      <a:r>
                        <a:rPr lang="es-MX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 Participación</a:t>
                      </a:r>
                      <a:r>
                        <a:rPr lang="es-MX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en redes estatales, nacionales e internacionales de equidad de género en Instituciones de Educación Superior</a:t>
                      </a:r>
                      <a:endParaRPr lang="es-MX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1.1 Participación en la Red regional REGEN de la ANUIES.</a:t>
                      </a:r>
                    </a:p>
                    <a:p>
                      <a:pPr algn="just"/>
                      <a:r>
                        <a:rPr lang="es-MX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1.2 Participación en la Red Nacional</a:t>
                      </a:r>
                      <a:r>
                        <a:rPr lang="es-MX" sz="14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MX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RENIES-Equidad,</a:t>
                      </a:r>
                      <a:r>
                        <a:rPr lang="es-MX" sz="14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y </a:t>
                      </a:r>
                      <a:r>
                        <a:rPr lang="es-MX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Organización de la 5ª. Reunión Nacional.</a:t>
                      </a:r>
                    </a:p>
                    <a:p>
                      <a:pPr algn="just"/>
                      <a:r>
                        <a:rPr lang="es-MX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1.3 Participación en la Red Internacional EMULIES (Red de Mujeres Líderes en Instituciones de Educación Superior).</a:t>
                      </a:r>
                    </a:p>
                    <a:p>
                      <a:pPr algn="just"/>
                      <a:r>
                        <a:rPr lang="es-MX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1.4 Participación en el Observatorio </a:t>
                      </a:r>
                      <a:r>
                        <a:rPr lang="es-MX" sz="14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EMULIES.</a:t>
                      </a:r>
                      <a:endParaRPr lang="es-MX" sz="1400" dirty="0"/>
                    </a:p>
                  </a:txBody>
                  <a:tcPr/>
                </a:tc>
              </a:tr>
              <a:tr h="812270">
                <a:tc>
                  <a:txBody>
                    <a:bodyPr/>
                    <a:lstStyle/>
                    <a:p>
                      <a:pPr marL="0" marR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dirty="0" smtClean="0"/>
                        <a:t>2. Participación con organismos  gubernamentales</a:t>
                      </a:r>
                      <a:r>
                        <a:rPr lang="es-MX" sz="1600" baseline="0" dirty="0" smtClean="0"/>
                        <a:t> y no gubernamentales en materia de equidad de Género</a:t>
                      </a:r>
                      <a:endParaRPr lang="es-MX" sz="1600" dirty="0" smtClean="0"/>
                    </a:p>
                    <a:p>
                      <a:pPr algn="just"/>
                      <a:endParaRPr lang="es-MX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MX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2.1 Establecimiento de programas</a:t>
                      </a:r>
                      <a:r>
                        <a:rPr lang="es-MX" sz="14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 colaboración con el Instituto Veracruzano de las Mujeres, la </a:t>
                      </a:r>
                      <a:r>
                        <a:rPr lang="es-MX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Procuraduría de Justicia del Estado de Veracruz, y</a:t>
                      </a:r>
                      <a:r>
                        <a:rPr lang="es-MX" sz="14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organizaciones de la sociedad civil en todas las regiones</a:t>
                      </a:r>
                      <a:endParaRPr lang="es-MX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ítulo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s-MX" sz="1400" dirty="0" smtClean="0"/>
              <a:t>Programa </a:t>
            </a:r>
            <a:r>
              <a:rPr lang="es-MX" sz="1400" dirty="0"/>
              <a:t>institucional de </a:t>
            </a:r>
            <a:r>
              <a:rPr lang="es-MX" sz="1400" dirty="0" smtClean="0"/>
              <a:t>igualdad de género</a:t>
            </a:r>
            <a:r>
              <a:rPr lang="es-MX" sz="1800" dirty="0"/>
              <a:t/>
            </a:r>
            <a:br>
              <a:rPr lang="es-MX" sz="1800" dirty="0"/>
            </a:br>
            <a:r>
              <a:rPr lang="es-MX" sz="1800" dirty="0"/>
              <a:t/>
            </a:r>
            <a:br>
              <a:rPr lang="es-MX" sz="1800" dirty="0"/>
            </a:br>
            <a:r>
              <a:rPr lang="es-MX" sz="1800" dirty="0"/>
              <a:t>Líneas de acción </a:t>
            </a:r>
          </a:p>
        </p:txBody>
      </p:sp>
    </p:spTree>
    <p:extLst>
      <p:ext uri="{BB962C8B-B14F-4D97-AF65-F5344CB8AC3E}">
        <p14:creationId xmlns:p14="http://schemas.microsoft.com/office/powerpoint/2010/main" val="4276051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videndo">
  <a:themeElements>
    <a:clrScheme name="Dividendo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Dividend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o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Dividend" id="{9697A71B-4AB7-4A1A-BD5B-BB2D22835B57}" vid="{C21699FF-00E4-43C8-BBCC-D7E5536C3717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8B9D392BC476F243B77882FE0920B4BF" ma:contentTypeVersion="0" ma:contentTypeDescription="Crear nuevo documento." ma:contentTypeScope="" ma:versionID="8636db31b6db21ab853c3911dcc4e74f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3f6edc329ff236629c56e3b879b320d0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3FD3DC4-72D0-468C-813E-AAD9858F341F}">
  <ds:schemaRefs>
    <ds:schemaRef ds:uri="http://purl.org/dc/dcmitype/"/>
    <ds:schemaRef ds:uri="http://schemas.microsoft.com/office/2006/documentManagement/types"/>
    <ds:schemaRef ds:uri="http://www.w3.org/XML/1998/namespace"/>
    <ds:schemaRef ds:uri="http://purl.org/dc/terms/"/>
    <ds:schemaRef ds:uri="http://purl.org/dc/elements/1.1/"/>
    <ds:schemaRef ds:uri="http://schemas.openxmlformats.org/package/2006/metadata/core-properties"/>
    <ds:schemaRef ds:uri="http://schemas.microsoft.com/office/infopath/2007/PartnerControls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0B2F154D-F0AD-45ED-BC5D-BA5BA34D84B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9BFD713E-0BCB-4E58-BD2E-59393E8E4CF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Dividendo</Template>
  <TotalTime>685</TotalTime>
  <Words>1247</Words>
  <Application>Microsoft Office PowerPoint</Application>
  <PresentationFormat>Personalizado</PresentationFormat>
  <Paragraphs>87</Paragraphs>
  <Slides>6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Dividendo</vt:lpstr>
      <vt:lpstr>Presentación de PowerPoint</vt:lpstr>
      <vt:lpstr>PROGRAMA DE TRABAJO ESTRATÉGICO 2013-2017  UNIVERSIDAD VERACRUZANA</vt:lpstr>
      <vt:lpstr>Programa institucional de igualdad de género  Líneas de acción  </vt:lpstr>
      <vt:lpstr>Programa institucional de igualdad de género  Líneas de acción </vt:lpstr>
      <vt:lpstr>Programa institucional de igualdad de género  Líneas de acción </vt:lpstr>
      <vt:lpstr>Programa institucional de igualdad de género  Líneas de acción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Primera reunión de representantes regionales para la planeación estratégica del programa de equidad de género</dc:title>
  <dc:creator>Isabel</dc:creator>
  <cp:lastModifiedBy>user</cp:lastModifiedBy>
  <cp:revision>64</cp:revision>
  <dcterms:created xsi:type="dcterms:W3CDTF">2014-12-03T00:06:21Z</dcterms:created>
  <dcterms:modified xsi:type="dcterms:W3CDTF">2016-11-24T23:17:04Z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0x0101008B9D392BC476F243B77882FE0920B4BF</vt:lpwstr>
  </property>
</Properties>
</file>