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799" r:id="rId1"/>
  </p:sldMasterIdLst>
  <p:notesMasterIdLst>
    <p:notesMasterId r:id="rId30"/>
  </p:notesMasterIdLst>
  <p:sldIdLst>
    <p:sldId id="306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98" r:id="rId10"/>
    <p:sldId id="269" r:id="rId11"/>
    <p:sldId id="270" r:id="rId12"/>
    <p:sldId id="292" r:id="rId13"/>
    <p:sldId id="300" r:id="rId14"/>
    <p:sldId id="291" r:id="rId15"/>
    <p:sldId id="303" r:id="rId16"/>
    <p:sldId id="302" r:id="rId17"/>
    <p:sldId id="295" r:id="rId18"/>
    <p:sldId id="293" r:id="rId19"/>
    <p:sldId id="290" r:id="rId20"/>
    <p:sldId id="275" r:id="rId21"/>
    <p:sldId id="276" r:id="rId22"/>
    <p:sldId id="296" r:id="rId23"/>
    <p:sldId id="305" r:id="rId24"/>
    <p:sldId id="281" r:id="rId25"/>
    <p:sldId id="283" r:id="rId26"/>
    <p:sldId id="285" r:id="rId27"/>
    <p:sldId id="286" r:id="rId28"/>
    <p:sldId id="287" r:id="rId29"/>
  </p:sldIdLst>
  <p:sldSz cx="9144000" cy="6858000" type="screen4x3"/>
  <p:notesSz cx="7077075" cy="8955088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28" autoAdjust="0"/>
    <p:restoredTop sz="94660"/>
  </p:normalViewPr>
  <p:slideViewPr>
    <p:cSldViewPr snapToGrid="0">
      <p:cViewPr>
        <p:scale>
          <a:sx n="81" d="100"/>
          <a:sy n="81" d="100"/>
        </p:scale>
        <p:origin x="-130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E99EAD-99C8-466C-8180-74D11E3039CF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MX"/>
        </a:p>
      </dgm:t>
    </dgm:pt>
    <dgm:pt modelId="{A43A3F11-04C9-4FB3-B194-FC833A05A58D}">
      <dgm:prSet phldrT="[Texto]" custT="1"/>
      <dgm:spPr/>
      <dgm:t>
        <a:bodyPr/>
        <a:lstStyle/>
        <a:p>
          <a:r>
            <a:rPr lang="es-MX" sz="1600" b="1" dirty="0" smtClean="0">
              <a:latin typeface="Arial" panose="020B0604020202020204" pitchFamily="34" charset="0"/>
              <a:cs typeface="Arial" panose="020B0604020202020204" pitchFamily="34" charset="0"/>
            </a:rPr>
            <a:t>Patriarcado</a:t>
          </a:r>
          <a:endParaRPr lang="es-MX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2F3824-B657-44FA-A604-A21846CC3CB2}" type="parTrans" cxnId="{EE578012-EADC-4DCA-B3EA-9C3848E1DBA5}">
      <dgm:prSet/>
      <dgm:spPr/>
      <dgm:t>
        <a:bodyPr/>
        <a:lstStyle/>
        <a:p>
          <a:endParaRPr lang="es-MX"/>
        </a:p>
      </dgm:t>
    </dgm:pt>
    <dgm:pt modelId="{FE1360F5-3C17-4DBB-93A4-5421BC34E636}" type="sibTrans" cxnId="{EE578012-EADC-4DCA-B3EA-9C3848E1DBA5}">
      <dgm:prSet/>
      <dgm:spPr/>
      <dgm:t>
        <a:bodyPr/>
        <a:lstStyle/>
        <a:p>
          <a:endParaRPr lang="es-MX"/>
        </a:p>
      </dgm:t>
    </dgm:pt>
    <dgm:pt modelId="{CEE6D192-4A3B-4A08-AC4A-7CBF03F18C61}">
      <dgm:prSet phldrT="[Texto]"/>
      <dgm:spPr/>
      <dgm:t>
        <a:bodyPr/>
        <a:lstStyle/>
        <a:p>
          <a:pPr algn="just"/>
          <a:r>
            <a:rPr lang="es-MX" b="0" i="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La familia es una de las instituciones básicas de este orden social. El varón jefe de familia, dueño del patrimonio, hijos,  esposa y  bienes. </a:t>
          </a:r>
          <a:endParaRPr lang="es-MX" dirty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DF1E51-A1B8-4075-B05A-49947B71DBE2}" type="parTrans" cxnId="{B909419C-802B-49A1-ADCA-8CE84512362E}">
      <dgm:prSet/>
      <dgm:spPr/>
      <dgm:t>
        <a:bodyPr/>
        <a:lstStyle/>
        <a:p>
          <a:endParaRPr lang="es-MX"/>
        </a:p>
      </dgm:t>
    </dgm:pt>
    <dgm:pt modelId="{93D1D69F-7D7F-4C9A-905B-F6EDE0A6AD28}" type="sibTrans" cxnId="{B909419C-802B-49A1-ADCA-8CE84512362E}">
      <dgm:prSet/>
      <dgm:spPr/>
      <dgm:t>
        <a:bodyPr/>
        <a:lstStyle/>
        <a:p>
          <a:endParaRPr lang="es-MX"/>
        </a:p>
      </dgm:t>
    </dgm:pt>
    <dgm:pt modelId="{2613F868-E404-422F-ACF1-32FE07528C81}">
      <dgm:prSet phldrT="[Texto]" custT="1"/>
      <dgm:spPr/>
      <dgm:t>
        <a:bodyPr/>
        <a:lstStyle/>
        <a:p>
          <a:r>
            <a:rPr lang="es-MX" sz="1400" b="1" dirty="0" smtClean="0">
              <a:latin typeface="Arial" panose="020B0604020202020204" pitchFamily="34" charset="0"/>
              <a:cs typeface="Arial" panose="020B0604020202020204" pitchFamily="34" charset="0"/>
            </a:rPr>
            <a:t>Androcentrismo</a:t>
          </a:r>
          <a:endParaRPr lang="es-MX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BFC933-6636-40EE-808D-D816EAE9B115}" type="parTrans" cxnId="{45D49A7B-1D09-4CD1-88AE-172FF8461F0F}">
      <dgm:prSet/>
      <dgm:spPr/>
      <dgm:t>
        <a:bodyPr/>
        <a:lstStyle/>
        <a:p>
          <a:endParaRPr lang="es-MX"/>
        </a:p>
      </dgm:t>
    </dgm:pt>
    <dgm:pt modelId="{E96A1348-2A68-453A-8600-8F0B26AF29FC}" type="sibTrans" cxnId="{45D49A7B-1D09-4CD1-88AE-172FF8461F0F}">
      <dgm:prSet/>
      <dgm:spPr/>
      <dgm:t>
        <a:bodyPr/>
        <a:lstStyle/>
        <a:p>
          <a:endParaRPr lang="es-MX"/>
        </a:p>
      </dgm:t>
    </dgm:pt>
    <dgm:pt modelId="{73093A69-5579-4E36-A412-F6A391FD0772}">
      <dgm:prSet phldrT="[Texto]" custT="1"/>
      <dgm:spPr/>
      <dgm:t>
        <a:bodyPr/>
        <a:lstStyle/>
        <a:p>
          <a:pPr algn="just" rtl="0"/>
          <a:r>
            <a:rPr lang="en-US" sz="1200" b="0" i="0" u="none" strike="noStrike" cap="none" baseline="0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El hombre (en el </a:t>
          </a:r>
          <a:r>
            <a:rPr lang="en-US" sz="1200" b="0" i="0" u="none" strike="noStrike" cap="none" baseline="0" dirty="0" err="1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genérico</a:t>
          </a:r>
          <a:r>
            <a:rPr lang="en-US" sz="1200" b="0" i="0" u="none" strike="noStrike" cap="none" baseline="0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 universal la mujer se </a:t>
          </a:r>
          <a:r>
            <a:rPr lang="en-US" sz="1200" b="0" i="0" u="none" strike="noStrike" cap="none" baseline="0" dirty="0" err="1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pierde</a:t>
          </a:r>
          <a:r>
            <a:rPr lang="en-US" sz="1200" b="0" i="0" u="none" strike="noStrike" cap="none" baseline="0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, el hombre </a:t>
          </a:r>
          <a:r>
            <a:rPr lang="en-US" sz="1200" b="0" i="0" u="none" strike="noStrike" cap="none" baseline="0" dirty="0" err="1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es</a:t>
          </a:r>
          <a:r>
            <a:rPr lang="en-US" sz="1200" b="0" i="0" u="none" strike="noStrike" cap="none" baseline="0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 el </a:t>
          </a:r>
          <a:r>
            <a:rPr lang="en-US" sz="1200" b="0" i="0" u="none" strike="noStrike" cap="none" baseline="0" dirty="0" err="1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centro</a:t>
          </a:r>
          <a:r>
            <a:rPr lang="en-US" sz="1200" b="0" i="0" u="none" strike="noStrike" cap="none" baseline="0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 del </a:t>
          </a:r>
          <a:r>
            <a:rPr lang="en-US" sz="1200" b="0" i="0" u="none" strike="noStrike" cap="none" baseline="0" dirty="0" err="1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universo</a:t>
          </a:r>
          <a:r>
            <a:rPr lang="en-US" sz="1200" b="0" i="0" u="none" strike="noStrike" cap="none" baseline="0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). </a:t>
          </a:r>
          <a:endParaRPr lang="es-MX" sz="1200" dirty="0">
            <a:solidFill>
              <a:schemeClr val="accent2"/>
            </a:solidFill>
          </a:endParaRPr>
        </a:p>
      </dgm:t>
    </dgm:pt>
    <dgm:pt modelId="{F2AA9EAD-D3DD-4369-9B8B-0A3CD03BFC43}" type="parTrans" cxnId="{A073713A-3AA2-46F7-BC0D-D748E8188394}">
      <dgm:prSet/>
      <dgm:spPr/>
      <dgm:t>
        <a:bodyPr/>
        <a:lstStyle/>
        <a:p>
          <a:endParaRPr lang="es-MX"/>
        </a:p>
      </dgm:t>
    </dgm:pt>
    <dgm:pt modelId="{AE2576A4-AC54-4065-AFFE-1C342AA83262}" type="sibTrans" cxnId="{A073713A-3AA2-46F7-BC0D-D748E8188394}">
      <dgm:prSet/>
      <dgm:spPr/>
      <dgm:t>
        <a:bodyPr/>
        <a:lstStyle/>
        <a:p>
          <a:endParaRPr lang="es-MX"/>
        </a:p>
      </dgm:t>
    </dgm:pt>
    <dgm:pt modelId="{A8C43ADD-1817-4F67-8BD0-7F8DC621A66E}">
      <dgm:prSet phldrT="[Texto]" custT="1"/>
      <dgm:spPr/>
      <dgm:t>
        <a:bodyPr/>
        <a:lstStyle/>
        <a:p>
          <a:r>
            <a:rPr lang="es-MX" sz="1600" b="1" dirty="0" smtClean="0">
              <a:latin typeface="Arial" panose="020B0604020202020204" pitchFamily="34" charset="0"/>
              <a:cs typeface="Arial" panose="020B0604020202020204" pitchFamily="34" charset="0"/>
            </a:rPr>
            <a:t>Dominación </a:t>
          </a:r>
        </a:p>
        <a:p>
          <a:r>
            <a:rPr lang="es-MX" sz="1600" b="1" dirty="0" smtClean="0">
              <a:latin typeface="Arial" panose="020B0604020202020204" pitchFamily="34" charset="0"/>
              <a:cs typeface="Arial" panose="020B0604020202020204" pitchFamily="34" charset="0"/>
            </a:rPr>
            <a:t>Simbólica </a:t>
          </a:r>
          <a:endParaRPr lang="es-MX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9E5DA7-528C-4061-9897-13A30B3FAEEA}" type="parTrans" cxnId="{14E7DDB4-7B28-40E0-81E5-B0AA5361A20D}">
      <dgm:prSet/>
      <dgm:spPr/>
      <dgm:t>
        <a:bodyPr/>
        <a:lstStyle/>
        <a:p>
          <a:endParaRPr lang="es-MX"/>
        </a:p>
      </dgm:t>
    </dgm:pt>
    <dgm:pt modelId="{E0FD5C69-3093-486B-BC05-BE80249567F6}" type="sibTrans" cxnId="{14E7DDB4-7B28-40E0-81E5-B0AA5361A20D}">
      <dgm:prSet/>
      <dgm:spPr/>
      <dgm:t>
        <a:bodyPr/>
        <a:lstStyle/>
        <a:p>
          <a:endParaRPr lang="es-MX"/>
        </a:p>
      </dgm:t>
    </dgm:pt>
    <dgm:pt modelId="{402091DE-9447-443A-ABE2-8C25998A16A6}">
      <dgm:prSet phldrT="[Texto]"/>
      <dgm:spPr/>
      <dgm:t>
        <a:bodyPr/>
        <a:lstStyle/>
        <a:p>
          <a:pPr algn="just"/>
          <a:r>
            <a:rPr lang="en-US" b="0" i="0" u="none" strike="noStrike" cap="none" baseline="0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Se </a:t>
          </a:r>
          <a:r>
            <a:rPr lang="en-US" b="0" i="0" u="none" strike="noStrike" cap="none" baseline="0" dirty="0" err="1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atribuye</a:t>
          </a:r>
          <a:r>
            <a:rPr lang="en-US" b="0" i="0" u="none" strike="noStrike" cap="none" baseline="0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 valor </a:t>
          </a:r>
          <a:r>
            <a:rPr lang="en-US" b="0" i="0" u="none" strike="noStrike" cap="none" baseline="0" dirty="0" err="1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simbólico</a:t>
          </a:r>
          <a:r>
            <a:rPr lang="en-US" b="0" i="0" u="none" strike="noStrike" cap="none" baseline="0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 superior a lo </a:t>
          </a:r>
          <a:r>
            <a:rPr lang="en-US" b="0" i="0" u="none" strike="noStrike" cap="none" baseline="0" dirty="0" err="1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masculino</a:t>
          </a:r>
          <a:r>
            <a:rPr lang="en-US" b="0" i="0" u="none" strike="noStrike" cap="none" baseline="0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b="0" i="0" u="none" strike="noStrike" cap="none" baseline="0" dirty="0" err="1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sobre</a:t>
          </a:r>
          <a:r>
            <a:rPr lang="en-US" b="0" i="0" u="none" strike="noStrike" cap="none" baseline="0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 lo </a:t>
          </a:r>
          <a:r>
            <a:rPr lang="en-US" b="0" i="0" u="none" strike="noStrike" cap="none" baseline="0" dirty="0" err="1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femenino</a:t>
          </a:r>
          <a:r>
            <a:rPr lang="en-US" b="0" i="0" u="none" strike="noStrike" cap="none" baseline="0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.</a:t>
          </a:r>
          <a:endParaRPr lang="es-MX" dirty="0">
            <a:solidFill>
              <a:schemeClr val="accent2"/>
            </a:solidFill>
          </a:endParaRPr>
        </a:p>
      </dgm:t>
    </dgm:pt>
    <dgm:pt modelId="{F816BE31-25DD-46F5-8694-DA7315BB05EC}" type="parTrans" cxnId="{44A2CEA8-8186-4A3B-918D-9805094A1D38}">
      <dgm:prSet/>
      <dgm:spPr/>
      <dgm:t>
        <a:bodyPr/>
        <a:lstStyle/>
        <a:p>
          <a:endParaRPr lang="es-MX"/>
        </a:p>
      </dgm:t>
    </dgm:pt>
    <dgm:pt modelId="{F577033D-AA41-4A67-8D42-68B354204096}" type="sibTrans" cxnId="{44A2CEA8-8186-4A3B-918D-9805094A1D38}">
      <dgm:prSet/>
      <dgm:spPr/>
      <dgm:t>
        <a:bodyPr/>
        <a:lstStyle/>
        <a:p>
          <a:endParaRPr lang="es-MX"/>
        </a:p>
      </dgm:t>
    </dgm:pt>
    <dgm:pt modelId="{27C56183-2A1D-4036-91BD-7168B36B3D21}" type="pres">
      <dgm:prSet presAssocID="{54E99EAD-99C8-466C-8180-74D11E3039C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A693F198-46F8-4FDB-8F9C-87149EFA950F}" type="pres">
      <dgm:prSet presAssocID="{A43A3F11-04C9-4FB3-B194-FC833A05A58D}" presName="composite" presStyleCnt="0"/>
      <dgm:spPr/>
    </dgm:pt>
    <dgm:pt modelId="{B8361A06-4864-4302-BBCB-1AD4AB41C10E}" type="pres">
      <dgm:prSet presAssocID="{A43A3F11-04C9-4FB3-B194-FC833A05A58D}" presName="Parent1" presStyleLbl="node1" presStyleIdx="0" presStyleCnt="6" custScaleX="107872" custScaleY="10006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A7E98D0-034C-4935-B76E-8CB68D9201A1}" type="pres">
      <dgm:prSet presAssocID="{A43A3F11-04C9-4FB3-B194-FC833A05A58D}" presName="Childtext1" presStyleLbl="revTx" presStyleIdx="0" presStyleCnt="3" custScaleX="76373" custLinFactNeighborX="23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A8BC88-0822-4511-865A-939FE6C1A189}" type="pres">
      <dgm:prSet presAssocID="{A43A3F11-04C9-4FB3-B194-FC833A05A58D}" presName="BalanceSpacing" presStyleCnt="0"/>
      <dgm:spPr/>
    </dgm:pt>
    <dgm:pt modelId="{9FB04DD4-43D3-47B0-B1B5-DDF0C19A6C2C}" type="pres">
      <dgm:prSet presAssocID="{A43A3F11-04C9-4FB3-B194-FC833A05A58D}" presName="BalanceSpacing1" presStyleCnt="0"/>
      <dgm:spPr/>
    </dgm:pt>
    <dgm:pt modelId="{4CEE20AA-D440-4B75-95FC-FB672E946632}" type="pres">
      <dgm:prSet presAssocID="{FE1360F5-3C17-4DBB-93A4-5421BC34E636}" presName="Accent1Text" presStyleLbl="node1" presStyleIdx="1" presStyleCnt="6"/>
      <dgm:spPr/>
      <dgm:t>
        <a:bodyPr/>
        <a:lstStyle/>
        <a:p>
          <a:endParaRPr lang="es-MX"/>
        </a:p>
      </dgm:t>
    </dgm:pt>
    <dgm:pt modelId="{0837ED5B-C629-4F59-A02B-1D4D62CC1814}" type="pres">
      <dgm:prSet presAssocID="{FE1360F5-3C17-4DBB-93A4-5421BC34E636}" presName="spaceBetweenRectangles" presStyleCnt="0"/>
      <dgm:spPr/>
    </dgm:pt>
    <dgm:pt modelId="{B9F79B8B-AAE8-4D31-B903-8B0EEDD6727E}" type="pres">
      <dgm:prSet presAssocID="{2613F868-E404-422F-ACF1-32FE07528C81}" presName="composite" presStyleCnt="0"/>
      <dgm:spPr/>
    </dgm:pt>
    <dgm:pt modelId="{03C17D75-8B59-4CFE-B0A6-5C777DF7E852}" type="pres">
      <dgm:prSet presAssocID="{2613F868-E404-422F-ACF1-32FE07528C81}" presName="Parent1" presStyleLbl="node1" presStyleIdx="2" presStyleCnt="6" custScaleX="129947" custScaleY="104764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959D77-09B3-4E44-8753-A47582978763}" type="pres">
      <dgm:prSet presAssocID="{2613F868-E404-422F-ACF1-32FE07528C81}" presName="Childtext1" presStyleLbl="revTx" presStyleIdx="1" presStyleCnt="3" custScaleX="82671" custLinFactNeighborX="-8621" custLinFactNeighborY="21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E797EC-2C8C-4593-B786-8345B9DA49C1}" type="pres">
      <dgm:prSet presAssocID="{2613F868-E404-422F-ACF1-32FE07528C81}" presName="BalanceSpacing" presStyleCnt="0"/>
      <dgm:spPr/>
    </dgm:pt>
    <dgm:pt modelId="{F41357F3-08DF-45E8-B0EB-8F81FEE35FB5}" type="pres">
      <dgm:prSet presAssocID="{2613F868-E404-422F-ACF1-32FE07528C81}" presName="BalanceSpacing1" presStyleCnt="0"/>
      <dgm:spPr/>
    </dgm:pt>
    <dgm:pt modelId="{FA89C73B-646F-46D0-BE49-AE05010BCEC3}" type="pres">
      <dgm:prSet presAssocID="{E96A1348-2A68-453A-8600-8F0B26AF29FC}" presName="Accent1Text" presStyleLbl="node1" presStyleIdx="3" presStyleCnt="6" custLinFactNeighborX="10603" custLinFactNeighborY="-1977"/>
      <dgm:spPr/>
      <dgm:t>
        <a:bodyPr/>
        <a:lstStyle/>
        <a:p>
          <a:endParaRPr lang="es-MX"/>
        </a:p>
      </dgm:t>
    </dgm:pt>
    <dgm:pt modelId="{FF0E1808-14D6-4BF1-949B-5193AD2CBA70}" type="pres">
      <dgm:prSet presAssocID="{E96A1348-2A68-453A-8600-8F0B26AF29FC}" presName="spaceBetweenRectangles" presStyleCnt="0"/>
      <dgm:spPr/>
    </dgm:pt>
    <dgm:pt modelId="{FA11A65F-F925-4FB7-9A23-165B6359DC1D}" type="pres">
      <dgm:prSet presAssocID="{A8C43ADD-1817-4F67-8BD0-7F8DC621A66E}" presName="composite" presStyleCnt="0"/>
      <dgm:spPr/>
    </dgm:pt>
    <dgm:pt modelId="{4597BDF2-727F-4CD5-819D-4693F2B68761}" type="pres">
      <dgm:prSet presAssocID="{A8C43ADD-1817-4F67-8BD0-7F8DC621A66E}" presName="Parent1" presStyleLbl="node1" presStyleIdx="4" presStyleCnt="6" custScaleX="118475" custScaleY="975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7EAAB0-26D0-48C4-9BD4-A5A3E656A852}" type="pres">
      <dgm:prSet presAssocID="{A8C43ADD-1817-4F67-8BD0-7F8DC621A66E}" presName="Childtext1" presStyleLbl="revTx" presStyleIdx="2" presStyleCnt="3" custLinFactNeighborX="58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E80EFD4-1563-432D-8FB5-6B183C47BB8E}" type="pres">
      <dgm:prSet presAssocID="{A8C43ADD-1817-4F67-8BD0-7F8DC621A66E}" presName="BalanceSpacing" presStyleCnt="0"/>
      <dgm:spPr/>
    </dgm:pt>
    <dgm:pt modelId="{22A05948-1F3C-417B-9BC2-B5BF627B7FFE}" type="pres">
      <dgm:prSet presAssocID="{A8C43ADD-1817-4F67-8BD0-7F8DC621A66E}" presName="BalanceSpacing1" presStyleCnt="0"/>
      <dgm:spPr/>
    </dgm:pt>
    <dgm:pt modelId="{703D64ED-6FCE-419C-A0D3-659FF52CC1E7}" type="pres">
      <dgm:prSet presAssocID="{E0FD5C69-3093-486B-BC05-BE80249567F6}" presName="Accent1Text" presStyleLbl="node1" presStyleIdx="5" presStyleCnt="6" custLinFactNeighborX="-4544" custLinFactNeighborY="659"/>
      <dgm:spPr/>
      <dgm:t>
        <a:bodyPr/>
        <a:lstStyle/>
        <a:p>
          <a:endParaRPr lang="es-MX"/>
        </a:p>
      </dgm:t>
    </dgm:pt>
  </dgm:ptLst>
  <dgm:cxnLst>
    <dgm:cxn modelId="{90350D99-D6D7-4385-AAB1-4672EB5FA613}" type="presOf" srcId="{CEE6D192-4A3B-4A08-AC4A-7CBF03F18C61}" destId="{2A7E98D0-034C-4935-B76E-8CB68D9201A1}" srcOrd="0" destOrd="0" presId="urn:microsoft.com/office/officeart/2008/layout/AlternatingHexagons"/>
    <dgm:cxn modelId="{B909419C-802B-49A1-ADCA-8CE84512362E}" srcId="{A43A3F11-04C9-4FB3-B194-FC833A05A58D}" destId="{CEE6D192-4A3B-4A08-AC4A-7CBF03F18C61}" srcOrd="0" destOrd="0" parTransId="{17DF1E51-A1B8-4075-B05A-49947B71DBE2}" sibTransId="{93D1D69F-7D7F-4C9A-905B-F6EDE0A6AD28}"/>
    <dgm:cxn modelId="{45D49A7B-1D09-4CD1-88AE-172FF8461F0F}" srcId="{54E99EAD-99C8-466C-8180-74D11E3039CF}" destId="{2613F868-E404-422F-ACF1-32FE07528C81}" srcOrd="1" destOrd="0" parTransId="{5FBFC933-6636-40EE-808D-D816EAE9B115}" sibTransId="{E96A1348-2A68-453A-8600-8F0B26AF29FC}"/>
    <dgm:cxn modelId="{BD10A8A1-59A5-4F9C-AAE6-EBAA2AA8F447}" type="presOf" srcId="{A43A3F11-04C9-4FB3-B194-FC833A05A58D}" destId="{B8361A06-4864-4302-BBCB-1AD4AB41C10E}" srcOrd="0" destOrd="0" presId="urn:microsoft.com/office/officeart/2008/layout/AlternatingHexagons"/>
    <dgm:cxn modelId="{FADA60A7-B788-42EF-8B27-D3D8E7E0C05F}" type="presOf" srcId="{FE1360F5-3C17-4DBB-93A4-5421BC34E636}" destId="{4CEE20AA-D440-4B75-95FC-FB672E946632}" srcOrd="0" destOrd="0" presId="urn:microsoft.com/office/officeart/2008/layout/AlternatingHexagons"/>
    <dgm:cxn modelId="{43B0B5FB-39A9-4149-B7A5-387CFC423B70}" type="presOf" srcId="{54E99EAD-99C8-466C-8180-74D11E3039CF}" destId="{27C56183-2A1D-4036-91BD-7168B36B3D21}" srcOrd="0" destOrd="0" presId="urn:microsoft.com/office/officeart/2008/layout/AlternatingHexagons"/>
    <dgm:cxn modelId="{44A2CEA8-8186-4A3B-918D-9805094A1D38}" srcId="{A8C43ADD-1817-4F67-8BD0-7F8DC621A66E}" destId="{402091DE-9447-443A-ABE2-8C25998A16A6}" srcOrd="0" destOrd="0" parTransId="{F816BE31-25DD-46F5-8694-DA7315BB05EC}" sibTransId="{F577033D-AA41-4A67-8D42-68B354204096}"/>
    <dgm:cxn modelId="{49514E6F-1F97-4786-97D1-C3B49417B4AE}" type="presOf" srcId="{2613F868-E404-422F-ACF1-32FE07528C81}" destId="{03C17D75-8B59-4CFE-B0A6-5C777DF7E852}" srcOrd="0" destOrd="0" presId="urn:microsoft.com/office/officeart/2008/layout/AlternatingHexagons"/>
    <dgm:cxn modelId="{DD3F9443-2AF9-4AA9-AE5B-1AA372291837}" type="presOf" srcId="{73093A69-5579-4E36-A412-F6A391FD0772}" destId="{2E959D77-09B3-4E44-8753-A47582978763}" srcOrd="0" destOrd="0" presId="urn:microsoft.com/office/officeart/2008/layout/AlternatingHexagons"/>
    <dgm:cxn modelId="{5AFCA197-4321-4A63-A9E8-B5021F767AFF}" type="presOf" srcId="{E0FD5C69-3093-486B-BC05-BE80249567F6}" destId="{703D64ED-6FCE-419C-A0D3-659FF52CC1E7}" srcOrd="0" destOrd="0" presId="urn:microsoft.com/office/officeart/2008/layout/AlternatingHexagons"/>
    <dgm:cxn modelId="{1E6B5470-32F4-4009-87B5-1D73AEBEAC1C}" type="presOf" srcId="{A8C43ADD-1817-4F67-8BD0-7F8DC621A66E}" destId="{4597BDF2-727F-4CD5-819D-4693F2B68761}" srcOrd="0" destOrd="0" presId="urn:microsoft.com/office/officeart/2008/layout/AlternatingHexagons"/>
    <dgm:cxn modelId="{0AE679B0-6CBD-47D3-A732-D7D0CA18F57E}" type="presOf" srcId="{E96A1348-2A68-453A-8600-8F0B26AF29FC}" destId="{FA89C73B-646F-46D0-BE49-AE05010BCEC3}" srcOrd="0" destOrd="0" presId="urn:microsoft.com/office/officeart/2008/layout/AlternatingHexagons"/>
    <dgm:cxn modelId="{ECAA6BAC-A7AD-4C43-B9BC-0D7C853F41DC}" type="presOf" srcId="{402091DE-9447-443A-ABE2-8C25998A16A6}" destId="{DF7EAAB0-26D0-48C4-9BD4-A5A3E656A852}" srcOrd="0" destOrd="0" presId="urn:microsoft.com/office/officeart/2008/layout/AlternatingHexagons"/>
    <dgm:cxn modelId="{14E7DDB4-7B28-40E0-81E5-B0AA5361A20D}" srcId="{54E99EAD-99C8-466C-8180-74D11E3039CF}" destId="{A8C43ADD-1817-4F67-8BD0-7F8DC621A66E}" srcOrd="2" destOrd="0" parTransId="{BB9E5DA7-528C-4061-9897-13A30B3FAEEA}" sibTransId="{E0FD5C69-3093-486B-BC05-BE80249567F6}"/>
    <dgm:cxn modelId="{A073713A-3AA2-46F7-BC0D-D748E8188394}" srcId="{2613F868-E404-422F-ACF1-32FE07528C81}" destId="{73093A69-5579-4E36-A412-F6A391FD0772}" srcOrd="0" destOrd="0" parTransId="{F2AA9EAD-D3DD-4369-9B8B-0A3CD03BFC43}" sibTransId="{AE2576A4-AC54-4065-AFFE-1C342AA83262}"/>
    <dgm:cxn modelId="{EE578012-EADC-4DCA-B3EA-9C3848E1DBA5}" srcId="{54E99EAD-99C8-466C-8180-74D11E3039CF}" destId="{A43A3F11-04C9-4FB3-B194-FC833A05A58D}" srcOrd="0" destOrd="0" parTransId="{012F3824-B657-44FA-A604-A21846CC3CB2}" sibTransId="{FE1360F5-3C17-4DBB-93A4-5421BC34E636}"/>
    <dgm:cxn modelId="{FC177D06-7EE0-4B9B-BB3C-1B1626F35D4D}" type="presParOf" srcId="{27C56183-2A1D-4036-91BD-7168B36B3D21}" destId="{A693F198-46F8-4FDB-8F9C-87149EFA950F}" srcOrd="0" destOrd="0" presId="urn:microsoft.com/office/officeart/2008/layout/AlternatingHexagons"/>
    <dgm:cxn modelId="{C5459C5E-110C-42DD-881F-88D40D1229E2}" type="presParOf" srcId="{A693F198-46F8-4FDB-8F9C-87149EFA950F}" destId="{B8361A06-4864-4302-BBCB-1AD4AB41C10E}" srcOrd="0" destOrd="0" presId="urn:microsoft.com/office/officeart/2008/layout/AlternatingHexagons"/>
    <dgm:cxn modelId="{957CB048-21A7-4C39-ABCD-968B296C0206}" type="presParOf" srcId="{A693F198-46F8-4FDB-8F9C-87149EFA950F}" destId="{2A7E98D0-034C-4935-B76E-8CB68D9201A1}" srcOrd="1" destOrd="0" presId="urn:microsoft.com/office/officeart/2008/layout/AlternatingHexagons"/>
    <dgm:cxn modelId="{024BC01F-D442-4DD0-8D96-B8AFCBD283F5}" type="presParOf" srcId="{A693F198-46F8-4FDB-8F9C-87149EFA950F}" destId="{4EA8BC88-0822-4511-865A-939FE6C1A189}" srcOrd="2" destOrd="0" presId="urn:microsoft.com/office/officeart/2008/layout/AlternatingHexagons"/>
    <dgm:cxn modelId="{FF40695C-BD7E-4DDA-BC40-6EC15143ED81}" type="presParOf" srcId="{A693F198-46F8-4FDB-8F9C-87149EFA950F}" destId="{9FB04DD4-43D3-47B0-B1B5-DDF0C19A6C2C}" srcOrd="3" destOrd="0" presId="urn:microsoft.com/office/officeart/2008/layout/AlternatingHexagons"/>
    <dgm:cxn modelId="{30A19CF3-1B6B-4B01-A966-C9E7521BBB2A}" type="presParOf" srcId="{A693F198-46F8-4FDB-8F9C-87149EFA950F}" destId="{4CEE20AA-D440-4B75-95FC-FB672E946632}" srcOrd="4" destOrd="0" presId="urn:microsoft.com/office/officeart/2008/layout/AlternatingHexagons"/>
    <dgm:cxn modelId="{175D509F-E820-49B4-A991-B59AF5AC3FBB}" type="presParOf" srcId="{27C56183-2A1D-4036-91BD-7168B36B3D21}" destId="{0837ED5B-C629-4F59-A02B-1D4D62CC1814}" srcOrd="1" destOrd="0" presId="urn:microsoft.com/office/officeart/2008/layout/AlternatingHexagons"/>
    <dgm:cxn modelId="{CA4E44CC-7210-4360-A3AF-F3420E9264E6}" type="presParOf" srcId="{27C56183-2A1D-4036-91BD-7168B36B3D21}" destId="{B9F79B8B-AAE8-4D31-B903-8B0EEDD6727E}" srcOrd="2" destOrd="0" presId="urn:microsoft.com/office/officeart/2008/layout/AlternatingHexagons"/>
    <dgm:cxn modelId="{E4A3A8F1-2905-406A-8E3C-D8C8E446F5D8}" type="presParOf" srcId="{B9F79B8B-AAE8-4D31-B903-8B0EEDD6727E}" destId="{03C17D75-8B59-4CFE-B0A6-5C777DF7E852}" srcOrd="0" destOrd="0" presId="urn:microsoft.com/office/officeart/2008/layout/AlternatingHexagons"/>
    <dgm:cxn modelId="{30466EBC-779E-48C0-ADCE-D44033951980}" type="presParOf" srcId="{B9F79B8B-AAE8-4D31-B903-8B0EEDD6727E}" destId="{2E959D77-09B3-4E44-8753-A47582978763}" srcOrd="1" destOrd="0" presId="urn:microsoft.com/office/officeart/2008/layout/AlternatingHexagons"/>
    <dgm:cxn modelId="{3D3A15E4-7796-4D74-B970-CA8FDCFD6FA0}" type="presParOf" srcId="{B9F79B8B-AAE8-4D31-B903-8B0EEDD6727E}" destId="{65E797EC-2C8C-4593-B786-8345B9DA49C1}" srcOrd="2" destOrd="0" presId="urn:microsoft.com/office/officeart/2008/layout/AlternatingHexagons"/>
    <dgm:cxn modelId="{62BAD6E5-8617-41FD-B0B0-D935EAA06159}" type="presParOf" srcId="{B9F79B8B-AAE8-4D31-B903-8B0EEDD6727E}" destId="{F41357F3-08DF-45E8-B0EB-8F81FEE35FB5}" srcOrd="3" destOrd="0" presId="urn:microsoft.com/office/officeart/2008/layout/AlternatingHexagons"/>
    <dgm:cxn modelId="{A179D87C-913A-4F33-8A4B-9FB9500E0E97}" type="presParOf" srcId="{B9F79B8B-AAE8-4D31-B903-8B0EEDD6727E}" destId="{FA89C73B-646F-46D0-BE49-AE05010BCEC3}" srcOrd="4" destOrd="0" presId="urn:microsoft.com/office/officeart/2008/layout/AlternatingHexagons"/>
    <dgm:cxn modelId="{E4D7C6CA-E403-402E-BC90-AA4A7ABCC366}" type="presParOf" srcId="{27C56183-2A1D-4036-91BD-7168B36B3D21}" destId="{FF0E1808-14D6-4BF1-949B-5193AD2CBA70}" srcOrd="3" destOrd="0" presId="urn:microsoft.com/office/officeart/2008/layout/AlternatingHexagons"/>
    <dgm:cxn modelId="{183702CA-1EF4-4922-B672-CFF0E95A518F}" type="presParOf" srcId="{27C56183-2A1D-4036-91BD-7168B36B3D21}" destId="{FA11A65F-F925-4FB7-9A23-165B6359DC1D}" srcOrd="4" destOrd="0" presId="urn:microsoft.com/office/officeart/2008/layout/AlternatingHexagons"/>
    <dgm:cxn modelId="{B6D1B3AE-1CAF-4CAA-9E60-FAAD2CC80FC9}" type="presParOf" srcId="{FA11A65F-F925-4FB7-9A23-165B6359DC1D}" destId="{4597BDF2-727F-4CD5-819D-4693F2B68761}" srcOrd="0" destOrd="0" presId="urn:microsoft.com/office/officeart/2008/layout/AlternatingHexagons"/>
    <dgm:cxn modelId="{EDB95115-E479-4BEC-982F-05F7B42FFDC2}" type="presParOf" srcId="{FA11A65F-F925-4FB7-9A23-165B6359DC1D}" destId="{DF7EAAB0-26D0-48C4-9BD4-A5A3E656A852}" srcOrd="1" destOrd="0" presId="urn:microsoft.com/office/officeart/2008/layout/AlternatingHexagons"/>
    <dgm:cxn modelId="{C15E7F71-6D97-4EA0-A80F-3C9725B8B2C6}" type="presParOf" srcId="{FA11A65F-F925-4FB7-9A23-165B6359DC1D}" destId="{EE80EFD4-1563-432D-8FB5-6B183C47BB8E}" srcOrd="2" destOrd="0" presId="urn:microsoft.com/office/officeart/2008/layout/AlternatingHexagons"/>
    <dgm:cxn modelId="{66143C2F-4FA3-4A5E-9336-56318D1D9983}" type="presParOf" srcId="{FA11A65F-F925-4FB7-9A23-165B6359DC1D}" destId="{22A05948-1F3C-417B-9BC2-B5BF627B7FFE}" srcOrd="3" destOrd="0" presId="urn:microsoft.com/office/officeart/2008/layout/AlternatingHexagons"/>
    <dgm:cxn modelId="{932A91FB-31A4-45D2-BC10-3C4716B6B453}" type="presParOf" srcId="{FA11A65F-F925-4FB7-9A23-165B6359DC1D}" destId="{703D64ED-6FCE-419C-A0D3-659FF52CC1E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00FFC6-305E-4756-AF41-E6CE12B94209}" type="doc">
      <dgm:prSet loTypeId="urn:microsoft.com/office/officeart/2005/8/layout/matrix2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1E4368F7-D74B-496B-AE31-E63772D8BA9D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es-MX" sz="1500" dirty="0"/>
        </a:p>
      </dgm:t>
    </dgm:pt>
    <dgm:pt modelId="{234E7BB9-FAB0-4178-8D79-3622F1AB2141}" type="parTrans" cxnId="{3BC2773D-810C-47D3-9F8C-EFCE9EB2FBA1}">
      <dgm:prSet/>
      <dgm:spPr/>
      <dgm:t>
        <a:bodyPr/>
        <a:lstStyle/>
        <a:p>
          <a:endParaRPr lang="es-MX"/>
        </a:p>
      </dgm:t>
    </dgm:pt>
    <dgm:pt modelId="{BC4458F2-F000-4E91-88A9-94708ADEE581}" type="sibTrans" cxnId="{3BC2773D-810C-47D3-9F8C-EFCE9EB2FBA1}">
      <dgm:prSet/>
      <dgm:spPr/>
      <dgm:t>
        <a:bodyPr/>
        <a:lstStyle/>
        <a:p>
          <a:endParaRPr lang="es-MX"/>
        </a:p>
      </dgm:t>
    </dgm:pt>
    <dgm:pt modelId="{FF69137E-607B-4E4B-A380-D91963777D69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0"/>
          <a:endParaRPr lang="es-MX" dirty="0"/>
        </a:p>
      </dgm:t>
    </dgm:pt>
    <dgm:pt modelId="{A1B66A79-9A0C-4536-BB8D-7BF40C2C2A9B}" type="parTrans" cxnId="{7D31B65E-BE34-4D5C-80F9-5A59086D8133}">
      <dgm:prSet/>
      <dgm:spPr/>
      <dgm:t>
        <a:bodyPr/>
        <a:lstStyle/>
        <a:p>
          <a:endParaRPr lang="es-MX"/>
        </a:p>
      </dgm:t>
    </dgm:pt>
    <dgm:pt modelId="{4BB7A24D-544F-4988-9085-FF3AAB610C7A}" type="sibTrans" cxnId="{7D31B65E-BE34-4D5C-80F9-5A59086D8133}">
      <dgm:prSet/>
      <dgm:spPr/>
      <dgm:t>
        <a:bodyPr/>
        <a:lstStyle/>
        <a:p>
          <a:endParaRPr lang="es-MX"/>
        </a:p>
      </dgm:t>
    </dgm:pt>
    <dgm:pt modelId="{FBB87FA2-547E-4859-A575-CBE587EAE857}">
      <dgm:prSet phldrT="[Texto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0"/>
          <a:endParaRPr lang="es-MX" sz="1600" dirty="0">
            <a:solidFill>
              <a:schemeClr val="tx1"/>
            </a:solidFill>
          </a:endParaRPr>
        </a:p>
      </dgm:t>
    </dgm:pt>
    <dgm:pt modelId="{A20D8C68-7FD5-4EA3-B5AB-B29D895DFB2F}" type="parTrans" cxnId="{B61CE95A-89D8-4032-A9CB-60EC4B3AAE4D}">
      <dgm:prSet/>
      <dgm:spPr/>
      <dgm:t>
        <a:bodyPr/>
        <a:lstStyle/>
        <a:p>
          <a:endParaRPr lang="es-MX"/>
        </a:p>
      </dgm:t>
    </dgm:pt>
    <dgm:pt modelId="{FF1E2757-BBE7-4A77-90AA-E8167528B46A}" type="sibTrans" cxnId="{B61CE95A-89D8-4032-A9CB-60EC4B3AAE4D}">
      <dgm:prSet/>
      <dgm:spPr/>
      <dgm:t>
        <a:bodyPr/>
        <a:lstStyle/>
        <a:p>
          <a:endParaRPr lang="es-MX"/>
        </a:p>
      </dgm:t>
    </dgm:pt>
    <dgm:pt modelId="{D8AE0212-D278-4B19-BC39-393EDFB72D8B}">
      <dgm:prSet phldrT="[Texto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0"/>
          <a:endParaRPr lang="es-MX" dirty="0"/>
        </a:p>
      </dgm:t>
    </dgm:pt>
    <dgm:pt modelId="{3ED8B7F1-5BC3-466F-A299-067FE0ED9FBB}" type="parTrans" cxnId="{F543E348-0DFF-4501-AB72-15A90ED0B8C1}">
      <dgm:prSet/>
      <dgm:spPr/>
      <dgm:t>
        <a:bodyPr/>
        <a:lstStyle/>
        <a:p>
          <a:endParaRPr lang="es-MX"/>
        </a:p>
      </dgm:t>
    </dgm:pt>
    <dgm:pt modelId="{DDE4FAC9-86EB-4900-9E27-0E27A0292A5B}" type="sibTrans" cxnId="{F543E348-0DFF-4501-AB72-15A90ED0B8C1}">
      <dgm:prSet/>
      <dgm:spPr/>
      <dgm:t>
        <a:bodyPr/>
        <a:lstStyle/>
        <a:p>
          <a:endParaRPr lang="es-MX"/>
        </a:p>
      </dgm:t>
    </dgm:pt>
    <dgm:pt modelId="{7FB459BD-3D26-47E1-8C74-E0685EEC136D}">
      <dgm:prSet phldrT="[Texto]" custScaleX="143069" custLinFactNeighborX="19207" custLinFactNeighborY="-2136"/>
      <dgm:spPr/>
      <dgm:t>
        <a:bodyPr/>
        <a:lstStyle/>
        <a:p>
          <a:pPr rtl="0"/>
          <a:endParaRPr lang="es-MX" dirty="0"/>
        </a:p>
      </dgm:t>
    </dgm:pt>
    <dgm:pt modelId="{76F166B2-1C81-4E7A-A28C-022A27D816B6}" type="parTrans" cxnId="{410D9849-3F1B-457B-8788-1CA44DC3B17F}">
      <dgm:prSet/>
      <dgm:spPr/>
      <dgm:t>
        <a:bodyPr/>
        <a:lstStyle/>
        <a:p>
          <a:endParaRPr lang="es-MX"/>
        </a:p>
      </dgm:t>
    </dgm:pt>
    <dgm:pt modelId="{310F913E-8DBD-45C3-AF31-A5FE49406CD9}" type="sibTrans" cxnId="{410D9849-3F1B-457B-8788-1CA44DC3B17F}">
      <dgm:prSet/>
      <dgm:spPr/>
      <dgm:t>
        <a:bodyPr/>
        <a:lstStyle/>
        <a:p>
          <a:endParaRPr lang="es-MX"/>
        </a:p>
      </dgm:t>
    </dgm:pt>
    <dgm:pt modelId="{7C41BEDD-2865-4498-94C8-C17DEBD46755}">
      <dgm:prSet phldrT="[Texto]" custScaleX="143069" custLinFactNeighborX="21032" custLinFactNeighborY="-3961"/>
      <dgm:spPr/>
      <dgm:t>
        <a:bodyPr/>
        <a:lstStyle/>
        <a:p>
          <a:pPr rtl="0"/>
          <a:endParaRPr lang="es-MX" dirty="0"/>
        </a:p>
      </dgm:t>
    </dgm:pt>
    <dgm:pt modelId="{995DDBE0-019C-4A4A-84B7-584F8F945AF8}" type="parTrans" cxnId="{3CE47914-D5C3-4D0D-B80C-D4BD7C0DA9A2}">
      <dgm:prSet/>
      <dgm:spPr/>
      <dgm:t>
        <a:bodyPr/>
        <a:lstStyle/>
        <a:p>
          <a:endParaRPr lang="es-MX"/>
        </a:p>
      </dgm:t>
    </dgm:pt>
    <dgm:pt modelId="{DAFEEEC2-D0FD-4C78-9C81-E5DA736290E4}" type="sibTrans" cxnId="{3CE47914-D5C3-4D0D-B80C-D4BD7C0DA9A2}">
      <dgm:prSet/>
      <dgm:spPr/>
      <dgm:t>
        <a:bodyPr/>
        <a:lstStyle/>
        <a:p>
          <a:endParaRPr lang="es-MX"/>
        </a:p>
      </dgm:t>
    </dgm:pt>
    <dgm:pt modelId="{5DA55B34-A295-4026-BC82-519C9A4E01C5}">
      <dgm:prSet phldrT="[Texto]" custScaleX="143069" custLinFactNeighborX="21032" custLinFactNeighborY="-3961"/>
      <dgm:spPr/>
      <dgm:t>
        <a:bodyPr/>
        <a:lstStyle/>
        <a:p>
          <a:pPr rtl="0"/>
          <a:endParaRPr lang="es-MX" dirty="0"/>
        </a:p>
      </dgm:t>
    </dgm:pt>
    <dgm:pt modelId="{999D6FAC-B228-4E6C-8021-B9EBB9A79682}" type="parTrans" cxnId="{A606213F-4C64-4DE1-86CD-1B6411730870}">
      <dgm:prSet/>
      <dgm:spPr/>
      <dgm:t>
        <a:bodyPr/>
        <a:lstStyle/>
        <a:p>
          <a:endParaRPr lang="es-MX"/>
        </a:p>
      </dgm:t>
    </dgm:pt>
    <dgm:pt modelId="{0D22E0EE-FF2C-461B-933B-9599AF478DAD}" type="sibTrans" cxnId="{A606213F-4C64-4DE1-86CD-1B6411730870}">
      <dgm:prSet/>
      <dgm:spPr/>
      <dgm:t>
        <a:bodyPr/>
        <a:lstStyle/>
        <a:p>
          <a:endParaRPr lang="es-MX"/>
        </a:p>
      </dgm:t>
    </dgm:pt>
    <dgm:pt modelId="{E44CEDF3-866A-414F-86DA-CF9213564491}">
      <dgm:prSet phldrT="[Texto]" custScaleX="143069" custLinFactY="-21371" custLinFactNeighborX="26507" custLinFactNeighborY="-100000"/>
      <dgm:spPr/>
      <dgm:t>
        <a:bodyPr/>
        <a:lstStyle/>
        <a:p>
          <a:pPr rtl="0"/>
          <a:endParaRPr lang="es-MX" dirty="0"/>
        </a:p>
      </dgm:t>
    </dgm:pt>
    <dgm:pt modelId="{D4EF21F9-F57B-40F1-BE1A-25B8FA013885}" type="parTrans" cxnId="{71E8E1CA-8217-468F-8840-A23AAC350C38}">
      <dgm:prSet/>
      <dgm:spPr/>
      <dgm:t>
        <a:bodyPr/>
        <a:lstStyle/>
        <a:p>
          <a:endParaRPr lang="es-MX"/>
        </a:p>
      </dgm:t>
    </dgm:pt>
    <dgm:pt modelId="{F81C6DE7-1923-4F2B-B666-80326EBDF00A}" type="sibTrans" cxnId="{71E8E1CA-8217-468F-8840-A23AAC350C38}">
      <dgm:prSet/>
      <dgm:spPr/>
      <dgm:t>
        <a:bodyPr/>
        <a:lstStyle/>
        <a:p>
          <a:endParaRPr lang="es-MX"/>
        </a:p>
      </dgm:t>
    </dgm:pt>
    <dgm:pt modelId="{1DB7DF64-1780-44B0-BE37-214902E4B27C}">
      <dgm:prSet phldrT="[Texto]" custScaleX="154310" custLinFactNeighborX="-24860" custLinFactNeighborY="-6"/>
      <dgm:spPr/>
      <dgm:t>
        <a:bodyPr/>
        <a:lstStyle/>
        <a:p>
          <a:pPr rtl="0"/>
          <a:endParaRPr lang="es-MX" dirty="0"/>
        </a:p>
      </dgm:t>
    </dgm:pt>
    <dgm:pt modelId="{24E94D19-9E48-46D9-AB44-C7E9C3B89CEF}" type="parTrans" cxnId="{641F6D06-A29C-44F2-97BC-F5D8C09327E2}">
      <dgm:prSet/>
      <dgm:spPr/>
      <dgm:t>
        <a:bodyPr/>
        <a:lstStyle/>
        <a:p>
          <a:endParaRPr lang="es-MX"/>
        </a:p>
      </dgm:t>
    </dgm:pt>
    <dgm:pt modelId="{A00FA897-6893-4A2F-ABBF-E94AE6529E30}" type="sibTrans" cxnId="{641F6D06-A29C-44F2-97BC-F5D8C09327E2}">
      <dgm:prSet/>
      <dgm:spPr/>
      <dgm:t>
        <a:bodyPr/>
        <a:lstStyle/>
        <a:p>
          <a:endParaRPr lang="es-MX"/>
        </a:p>
      </dgm:t>
    </dgm:pt>
    <dgm:pt modelId="{A33788E9-13CB-4392-9EDB-360B298A1CFB}">
      <dgm:prSet phldrT="[Texto]" custScaleX="140377" custLinFactNeighborX="99190" custLinFactNeighborY="4654"/>
      <dgm:spPr/>
      <dgm:t>
        <a:bodyPr/>
        <a:lstStyle/>
        <a:p>
          <a:pPr rtl="0"/>
          <a:endParaRPr lang="es-MX" dirty="0"/>
        </a:p>
      </dgm:t>
    </dgm:pt>
    <dgm:pt modelId="{B4F71C7A-4D73-43DA-9557-B6BF9CD1F792}" type="parTrans" cxnId="{15B21FDD-6EFE-41E2-B7CA-223AB9B00D3A}">
      <dgm:prSet/>
      <dgm:spPr/>
      <dgm:t>
        <a:bodyPr/>
        <a:lstStyle/>
        <a:p>
          <a:endParaRPr lang="es-MX"/>
        </a:p>
      </dgm:t>
    </dgm:pt>
    <dgm:pt modelId="{FFEAF31E-DAE1-4DF6-B60B-4EA7E2A30915}" type="sibTrans" cxnId="{15B21FDD-6EFE-41E2-B7CA-223AB9B00D3A}">
      <dgm:prSet/>
      <dgm:spPr/>
      <dgm:t>
        <a:bodyPr/>
        <a:lstStyle/>
        <a:p>
          <a:endParaRPr lang="es-MX"/>
        </a:p>
      </dgm:t>
    </dgm:pt>
    <dgm:pt modelId="{DEC1271C-4224-4234-ABB1-4DFE4076A372}" type="pres">
      <dgm:prSet presAssocID="{F900FFC6-305E-4756-AF41-E6CE12B9420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95EF580-6AFB-4F1C-8637-32A0AD4DEA05}" type="pres">
      <dgm:prSet presAssocID="{F900FFC6-305E-4756-AF41-E6CE12B94209}" presName="axisShape" presStyleLbl="bgShp" presStyleIdx="0" presStyleCnt="1"/>
      <dgm:spPr/>
    </dgm:pt>
    <dgm:pt modelId="{2C5B3E05-1E29-44DA-BF16-117D6766650A}" type="pres">
      <dgm:prSet presAssocID="{F900FFC6-305E-4756-AF41-E6CE12B94209}" presName="rect1" presStyleLbl="node1" presStyleIdx="0" presStyleCnt="4" custScaleX="71302" custScaleY="80063" custLinFactNeighborX="-91777" custLinFactNeighborY="-85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D97237A-DCC1-4DB9-97FD-0A6DA3667EED}" type="pres">
      <dgm:prSet presAssocID="{F900FFC6-305E-4756-AF41-E6CE12B94209}" presName="rect2" presStyleLbl="node1" presStyleIdx="1" presStyleCnt="4" custScaleX="79619" custScaleY="79813" custLinFactX="-16162" custLinFactNeighborX="-100000" custLinFactNeighborY="-75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FBB0C8-1579-4EB6-B9DF-39BA27851A5C}" type="pres">
      <dgm:prSet presAssocID="{F900FFC6-305E-4756-AF41-E6CE12B94209}" presName="rect3" presStyleLbl="node1" presStyleIdx="2" presStyleCnt="4" custScaleX="80475" custScaleY="80607" custLinFactNeighborX="-11196" custLinFactNeighborY="-23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E4EF24F-4376-42CB-8600-65052B68751E}" type="pres">
      <dgm:prSet presAssocID="{F900FFC6-305E-4756-AF41-E6CE12B94209}" presName="rect4" presStyleLbl="node1" presStyleIdx="3" presStyleCnt="4" custScaleX="78991" custScaleY="79794" custLinFactNeighborX="5215" custLinFactNeighborY="-21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61CE95A-89D8-4032-A9CB-60EC4B3AAE4D}" srcId="{F900FFC6-305E-4756-AF41-E6CE12B94209}" destId="{FBB87FA2-547E-4859-A575-CBE587EAE857}" srcOrd="2" destOrd="0" parTransId="{A20D8C68-7FD5-4EA3-B5AB-B29D895DFB2F}" sibTransId="{FF1E2757-BBE7-4A77-90AA-E8167528B46A}"/>
    <dgm:cxn modelId="{2A8F9C4D-457F-43EC-A23B-CE2C5DCD284A}" type="presOf" srcId="{FF69137E-607B-4E4B-A380-D91963777D69}" destId="{5D97237A-DCC1-4DB9-97FD-0A6DA3667EED}" srcOrd="0" destOrd="0" presId="urn:microsoft.com/office/officeart/2005/8/layout/matrix2"/>
    <dgm:cxn modelId="{7D31B65E-BE34-4D5C-80F9-5A59086D8133}" srcId="{F900FFC6-305E-4756-AF41-E6CE12B94209}" destId="{FF69137E-607B-4E4B-A380-D91963777D69}" srcOrd="1" destOrd="0" parTransId="{A1B66A79-9A0C-4536-BB8D-7BF40C2C2A9B}" sibTransId="{4BB7A24D-544F-4988-9085-FF3AAB610C7A}"/>
    <dgm:cxn modelId="{96E86E9F-DF37-459B-9A17-EA84B0970A28}" type="presOf" srcId="{FBB87FA2-547E-4859-A575-CBE587EAE857}" destId="{ADFBB0C8-1579-4EB6-B9DF-39BA27851A5C}" srcOrd="0" destOrd="0" presId="urn:microsoft.com/office/officeart/2005/8/layout/matrix2"/>
    <dgm:cxn modelId="{641F6D06-A29C-44F2-97BC-F5D8C09327E2}" srcId="{F900FFC6-305E-4756-AF41-E6CE12B94209}" destId="{1DB7DF64-1780-44B0-BE37-214902E4B27C}" srcOrd="8" destOrd="0" parTransId="{24E94D19-9E48-46D9-AB44-C7E9C3B89CEF}" sibTransId="{A00FA897-6893-4A2F-ABBF-E94AE6529E30}"/>
    <dgm:cxn modelId="{15B21FDD-6EFE-41E2-B7CA-223AB9B00D3A}" srcId="{F900FFC6-305E-4756-AF41-E6CE12B94209}" destId="{A33788E9-13CB-4392-9EDB-360B298A1CFB}" srcOrd="9" destOrd="0" parTransId="{B4F71C7A-4D73-43DA-9557-B6BF9CD1F792}" sibTransId="{FFEAF31E-DAE1-4DF6-B60B-4EA7E2A30915}"/>
    <dgm:cxn modelId="{4AAD2FB8-8654-4B36-B6A1-96D1249898D3}" type="presOf" srcId="{D8AE0212-D278-4B19-BC39-393EDFB72D8B}" destId="{5E4EF24F-4376-42CB-8600-65052B68751E}" srcOrd="0" destOrd="0" presId="urn:microsoft.com/office/officeart/2005/8/layout/matrix2"/>
    <dgm:cxn modelId="{A606213F-4C64-4DE1-86CD-1B6411730870}" srcId="{F900FFC6-305E-4756-AF41-E6CE12B94209}" destId="{5DA55B34-A295-4026-BC82-519C9A4E01C5}" srcOrd="7" destOrd="0" parTransId="{999D6FAC-B228-4E6C-8021-B9EBB9A79682}" sibTransId="{0D22E0EE-FF2C-461B-933B-9599AF478DAD}"/>
    <dgm:cxn modelId="{1300C233-AA28-4EBD-AC95-1488FEA6C946}" type="presOf" srcId="{F900FFC6-305E-4756-AF41-E6CE12B94209}" destId="{DEC1271C-4224-4234-ABB1-4DFE4076A372}" srcOrd="0" destOrd="0" presId="urn:microsoft.com/office/officeart/2005/8/layout/matrix2"/>
    <dgm:cxn modelId="{410D9849-3F1B-457B-8788-1CA44DC3B17F}" srcId="{F900FFC6-305E-4756-AF41-E6CE12B94209}" destId="{7FB459BD-3D26-47E1-8C74-E0685EEC136D}" srcOrd="5" destOrd="0" parTransId="{76F166B2-1C81-4E7A-A28C-022A27D816B6}" sibTransId="{310F913E-8DBD-45C3-AF31-A5FE49406CD9}"/>
    <dgm:cxn modelId="{F543E348-0DFF-4501-AB72-15A90ED0B8C1}" srcId="{F900FFC6-305E-4756-AF41-E6CE12B94209}" destId="{D8AE0212-D278-4B19-BC39-393EDFB72D8B}" srcOrd="3" destOrd="0" parTransId="{3ED8B7F1-5BC3-466F-A299-067FE0ED9FBB}" sibTransId="{DDE4FAC9-86EB-4900-9E27-0E27A0292A5B}"/>
    <dgm:cxn modelId="{71E8E1CA-8217-468F-8840-A23AAC350C38}" srcId="{F900FFC6-305E-4756-AF41-E6CE12B94209}" destId="{E44CEDF3-866A-414F-86DA-CF9213564491}" srcOrd="4" destOrd="0" parTransId="{D4EF21F9-F57B-40F1-BE1A-25B8FA013885}" sibTransId="{F81C6DE7-1923-4F2B-B666-80326EBDF00A}"/>
    <dgm:cxn modelId="{4597F0A2-7602-4A9A-988D-F58D3D455F26}" type="presOf" srcId="{1E4368F7-D74B-496B-AE31-E63772D8BA9D}" destId="{2C5B3E05-1E29-44DA-BF16-117D6766650A}" srcOrd="0" destOrd="0" presId="urn:microsoft.com/office/officeart/2005/8/layout/matrix2"/>
    <dgm:cxn modelId="{3CE47914-D5C3-4D0D-B80C-D4BD7C0DA9A2}" srcId="{F900FFC6-305E-4756-AF41-E6CE12B94209}" destId="{7C41BEDD-2865-4498-94C8-C17DEBD46755}" srcOrd="6" destOrd="0" parTransId="{995DDBE0-019C-4A4A-84B7-584F8F945AF8}" sibTransId="{DAFEEEC2-D0FD-4C78-9C81-E5DA736290E4}"/>
    <dgm:cxn modelId="{3BC2773D-810C-47D3-9F8C-EFCE9EB2FBA1}" srcId="{F900FFC6-305E-4756-AF41-E6CE12B94209}" destId="{1E4368F7-D74B-496B-AE31-E63772D8BA9D}" srcOrd="0" destOrd="0" parTransId="{234E7BB9-FAB0-4178-8D79-3622F1AB2141}" sibTransId="{BC4458F2-F000-4E91-88A9-94708ADEE581}"/>
    <dgm:cxn modelId="{55116588-B842-495A-99AD-730D8BB6D6A0}" type="presParOf" srcId="{DEC1271C-4224-4234-ABB1-4DFE4076A372}" destId="{395EF580-6AFB-4F1C-8637-32A0AD4DEA05}" srcOrd="0" destOrd="0" presId="urn:microsoft.com/office/officeart/2005/8/layout/matrix2"/>
    <dgm:cxn modelId="{096FD7EB-DCB2-46EE-AB7B-1253CCE170B0}" type="presParOf" srcId="{DEC1271C-4224-4234-ABB1-4DFE4076A372}" destId="{2C5B3E05-1E29-44DA-BF16-117D6766650A}" srcOrd="1" destOrd="0" presId="urn:microsoft.com/office/officeart/2005/8/layout/matrix2"/>
    <dgm:cxn modelId="{EF77E7BE-041B-490C-8A82-5CE01415A3C6}" type="presParOf" srcId="{DEC1271C-4224-4234-ABB1-4DFE4076A372}" destId="{5D97237A-DCC1-4DB9-97FD-0A6DA3667EED}" srcOrd="2" destOrd="0" presId="urn:microsoft.com/office/officeart/2005/8/layout/matrix2"/>
    <dgm:cxn modelId="{D462480B-84DE-4F75-B8D1-6D7B8956EB08}" type="presParOf" srcId="{DEC1271C-4224-4234-ABB1-4DFE4076A372}" destId="{ADFBB0C8-1579-4EB6-B9DF-39BA27851A5C}" srcOrd="3" destOrd="0" presId="urn:microsoft.com/office/officeart/2005/8/layout/matrix2"/>
    <dgm:cxn modelId="{01B0AE8F-9DFE-4DA5-B9ED-7A55E71867A5}" type="presParOf" srcId="{DEC1271C-4224-4234-ABB1-4DFE4076A372}" destId="{5E4EF24F-4376-42CB-8600-65052B68751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00FFC6-305E-4756-AF41-E6CE12B94209}" type="doc">
      <dgm:prSet loTypeId="urn:microsoft.com/office/officeart/2005/8/layout/matrix2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1E4368F7-D74B-496B-AE31-E63772D8BA9D}">
      <dgm:prSet phldrT="[Texto]" custT="1"/>
      <dgm:spPr/>
      <dgm:t>
        <a:bodyPr/>
        <a:lstStyle/>
        <a:p>
          <a:pPr rtl="0"/>
          <a:r>
            <a:rPr lang="en-US" sz="1600" b="0" i="0" u="none" strike="noStrike" cap="none" baseline="0" dirty="0" smtClean="0">
              <a:latin typeface="Tahoma"/>
              <a:ea typeface="Tahoma"/>
              <a:cs typeface="Tahoma"/>
              <a:sym typeface="Tahoma"/>
            </a:rPr>
            <a:t>1.- Se </a:t>
          </a:r>
          <a:r>
            <a:rPr lang="en-US" sz="1600" b="0" i="0" u="none" strike="noStrike" cap="none" baseline="0" dirty="0" err="1" smtClean="0">
              <a:latin typeface="Tahoma"/>
              <a:ea typeface="Tahoma"/>
              <a:cs typeface="Tahoma"/>
              <a:sym typeface="Tahoma"/>
            </a:rPr>
            <a:t>asocia</a:t>
          </a:r>
          <a:r>
            <a:rPr lang="en-US" sz="1600" b="0" i="0" u="none" strike="noStrike" cap="none" baseline="0" dirty="0" smtClean="0">
              <a:latin typeface="Tahoma"/>
              <a:ea typeface="Tahoma"/>
              <a:cs typeface="Tahoma"/>
              <a:sym typeface="Tahoma"/>
            </a:rPr>
            <a:t> </a:t>
          </a:r>
          <a:r>
            <a:rPr lang="en-US" sz="1600" b="0" i="0" u="none" strike="noStrike" cap="none" baseline="0" dirty="0" err="1" smtClean="0">
              <a:latin typeface="Tahoma"/>
              <a:ea typeface="Tahoma"/>
              <a:cs typeface="Tahoma"/>
              <a:sym typeface="Tahoma"/>
            </a:rPr>
            <a:t>naturalmente</a:t>
          </a:r>
          <a:r>
            <a:rPr lang="en-US" sz="1600" b="0" i="0" u="none" strike="noStrike" cap="none" baseline="0" dirty="0" smtClean="0">
              <a:latin typeface="Tahoma"/>
              <a:ea typeface="Tahoma"/>
              <a:cs typeface="Tahoma"/>
              <a:sym typeface="Tahoma"/>
            </a:rPr>
            <a:t> el </a:t>
          </a:r>
          <a:r>
            <a:rPr lang="en-US" sz="1600" b="0" i="0" u="none" strike="noStrike" cap="none" baseline="0" dirty="0" err="1" smtClean="0">
              <a:latin typeface="Tahoma"/>
              <a:ea typeface="Tahoma"/>
              <a:cs typeface="Tahoma"/>
              <a:sym typeface="Tahoma"/>
            </a:rPr>
            <a:t>hecho</a:t>
          </a:r>
          <a:r>
            <a:rPr lang="en-US" sz="1600" b="0" i="0" u="none" strike="noStrike" cap="none" baseline="0" dirty="0" smtClean="0">
              <a:latin typeface="Tahoma"/>
              <a:ea typeface="Tahoma"/>
              <a:cs typeface="Tahoma"/>
              <a:sym typeface="Tahoma"/>
            </a:rPr>
            <a:t> de </a:t>
          </a:r>
          <a:r>
            <a:rPr lang="en-US" sz="1600" b="0" i="0" u="none" strike="noStrike" cap="none" baseline="0" dirty="0" err="1" smtClean="0">
              <a:latin typeface="Tahoma"/>
              <a:ea typeface="Tahoma"/>
              <a:cs typeface="Tahoma"/>
              <a:sym typeface="Tahoma"/>
            </a:rPr>
            <a:t>ser</a:t>
          </a:r>
          <a:r>
            <a:rPr lang="en-US" sz="1600" b="0" i="0" u="none" strike="noStrike" cap="none" baseline="0" dirty="0" smtClean="0">
              <a:latin typeface="Tahoma"/>
              <a:ea typeface="Tahoma"/>
              <a:cs typeface="Tahoma"/>
              <a:sym typeface="Tahoma"/>
            </a:rPr>
            <a:t> hombre o mujer con </a:t>
          </a:r>
          <a:r>
            <a:rPr lang="en-US" sz="1600" b="0" i="0" u="none" strike="noStrike" cap="none" baseline="0" dirty="0" err="1" smtClean="0">
              <a:latin typeface="Tahoma"/>
              <a:ea typeface="Tahoma"/>
              <a:cs typeface="Tahoma"/>
              <a:sym typeface="Tahoma"/>
            </a:rPr>
            <a:t>algunas</a:t>
          </a:r>
          <a:r>
            <a:rPr lang="en-US" sz="1600" b="0" i="0" u="none" strike="noStrike" cap="none" baseline="0" dirty="0" smtClean="0">
              <a:latin typeface="Tahoma"/>
              <a:ea typeface="Tahoma"/>
              <a:cs typeface="Tahoma"/>
              <a:sym typeface="Tahoma"/>
            </a:rPr>
            <a:t> </a:t>
          </a:r>
          <a:r>
            <a:rPr lang="en-US" sz="1600" b="0" i="0" u="none" strike="noStrike" cap="none" baseline="0" dirty="0" err="1" smtClean="0">
              <a:latin typeface="Tahoma"/>
              <a:ea typeface="Tahoma"/>
              <a:cs typeface="Tahoma"/>
              <a:sym typeface="Tahoma"/>
            </a:rPr>
            <a:t>actividades</a:t>
          </a:r>
          <a:r>
            <a:rPr lang="en-US" sz="1600" b="0" i="0" u="none" strike="noStrike" cap="none" baseline="0" dirty="0" smtClean="0">
              <a:latin typeface="Tahoma"/>
              <a:ea typeface="Tahoma"/>
              <a:cs typeface="Tahoma"/>
              <a:sym typeface="Tahoma"/>
            </a:rPr>
            <a:t>, </a:t>
          </a:r>
          <a:r>
            <a:rPr lang="en-US" sz="1600" b="0" i="0" u="none" strike="noStrike" cap="none" baseline="0" dirty="0" err="1" smtClean="0">
              <a:latin typeface="Tahoma"/>
              <a:ea typeface="Tahoma"/>
              <a:cs typeface="Tahoma"/>
              <a:sym typeface="Tahoma"/>
            </a:rPr>
            <a:t>potencialidades</a:t>
          </a:r>
          <a:r>
            <a:rPr lang="en-US" sz="1600" b="0" i="0" u="none" strike="noStrike" cap="none" baseline="0" dirty="0" smtClean="0">
              <a:latin typeface="Tahoma"/>
              <a:ea typeface="Tahoma"/>
              <a:cs typeface="Tahoma"/>
              <a:sym typeface="Tahoma"/>
            </a:rPr>
            <a:t>, </a:t>
          </a:r>
          <a:r>
            <a:rPr lang="en-US" sz="1600" b="0" i="0" u="none" strike="noStrike" cap="none" baseline="0" dirty="0" err="1" smtClean="0">
              <a:latin typeface="Tahoma"/>
              <a:ea typeface="Tahoma"/>
              <a:cs typeface="Tahoma"/>
              <a:sym typeface="Tahoma"/>
            </a:rPr>
            <a:t>limitaciones</a:t>
          </a:r>
          <a:r>
            <a:rPr lang="en-US" sz="1600" b="0" i="0" u="none" strike="noStrike" cap="none" baseline="0" dirty="0" smtClean="0">
              <a:latin typeface="Tahoma"/>
              <a:ea typeface="Tahoma"/>
              <a:cs typeface="Tahoma"/>
              <a:sym typeface="Tahoma"/>
            </a:rPr>
            <a:t> y </a:t>
          </a:r>
          <a:r>
            <a:rPr lang="en-US" sz="1600" b="0" i="0" u="none" strike="noStrike" cap="none" baseline="0" dirty="0" err="1" smtClean="0">
              <a:latin typeface="Tahoma"/>
              <a:ea typeface="Tahoma"/>
              <a:cs typeface="Tahoma"/>
              <a:sym typeface="Tahoma"/>
            </a:rPr>
            <a:t>actitud</a:t>
          </a:r>
          <a:r>
            <a:rPr lang="en-US" sz="1500" b="0" i="0" u="none" strike="noStrike" cap="none" baseline="0" dirty="0" err="1" smtClean="0">
              <a:latin typeface="Tahoma"/>
              <a:ea typeface="Tahoma"/>
              <a:cs typeface="Tahoma"/>
              <a:sym typeface="Tahoma"/>
            </a:rPr>
            <a:t>es</a:t>
          </a:r>
          <a:r>
            <a:rPr lang="en-US" sz="1500" dirty="0" smtClean="0">
              <a:latin typeface="Tahoma"/>
              <a:ea typeface="Tahoma"/>
              <a:cs typeface="Tahoma"/>
              <a:sym typeface="Tahoma"/>
            </a:rPr>
            <a:t>.</a:t>
          </a:r>
          <a:endParaRPr lang="es-MX" sz="1500" dirty="0"/>
        </a:p>
      </dgm:t>
    </dgm:pt>
    <dgm:pt modelId="{234E7BB9-FAB0-4178-8D79-3622F1AB2141}" type="parTrans" cxnId="{3BC2773D-810C-47D3-9F8C-EFCE9EB2FBA1}">
      <dgm:prSet/>
      <dgm:spPr/>
      <dgm:t>
        <a:bodyPr/>
        <a:lstStyle/>
        <a:p>
          <a:endParaRPr lang="es-MX"/>
        </a:p>
      </dgm:t>
    </dgm:pt>
    <dgm:pt modelId="{BC4458F2-F000-4E91-88A9-94708ADEE581}" type="sibTrans" cxnId="{3BC2773D-810C-47D3-9F8C-EFCE9EB2FBA1}">
      <dgm:prSet/>
      <dgm:spPr/>
      <dgm:t>
        <a:bodyPr/>
        <a:lstStyle/>
        <a:p>
          <a:endParaRPr lang="es-MX"/>
        </a:p>
      </dgm:t>
    </dgm:pt>
    <dgm:pt modelId="{FF69137E-607B-4E4B-A380-D91963777D69}">
      <dgm:prSet phldrT="[Texto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2.- Se </a:t>
          </a:r>
          <a:r>
            <a:rPr lang="en-US" dirty="0" err="1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clasifican</a:t>
          </a:r>
          <a:r>
            <a:rPr lang="en-US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como</a:t>
          </a:r>
          <a:r>
            <a:rPr lang="en-US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naturales</a:t>
          </a:r>
          <a:r>
            <a:rPr lang="en-US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algunas</a:t>
          </a:r>
          <a:r>
            <a:rPr lang="en-US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actividades</a:t>
          </a:r>
          <a:r>
            <a:rPr lang="en-US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o </a:t>
          </a:r>
          <a:r>
            <a:rPr lang="en-US" dirty="0" err="1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expresiones</a:t>
          </a:r>
          <a:r>
            <a:rPr lang="en-US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propias</a:t>
          </a:r>
          <a:r>
            <a:rPr lang="en-US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de lo </a:t>
          </a:r>
          <a:r>
            <a:rPr lang="en-US" dirty="0" err="1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masculino</a:t>
          </a:r>
          <a:r>
            <a:rPr lang="en-US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o de lo </a:t>
          </a:r>
          <a:r>
            <a:rPr lang="en-US" dirty="0" err="1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femenino</a:t>
          </a:r>
          <a:r>
            <a:rPr lang="en-US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.</a:t>
          </a:r>
        </a:p>
        <a:p>
          <a:pPr rtl="0"/>
          <a:endParaRPr lang="es-MX" dirty="0"/>
        </a:p>
      </dgm:t>
    </dgm:pt>
    <dgm:pt modelId="{A1B66A79-9A0C-4536-BB8D-7BF40C2C2A9B}" type="parTrans" cxnId="{7D31B65E-BE34-4D5C-80F9-5A59086D8133}">
      <dgm:prSet/>
      <dgm:spPr/>
      <dgm:t>
        <a:bodyPr/>
        <a:lstStyle/>
        <a:p>
          <a:endParaRPr lang="es-MX"/>
        </a:p>
      </dgm:t>
    </dgm:pt>
    <dgm:pt modelId="{4BB7A24D-544F-4988-9085-FF3AAB610C7A}" type="sibTrans" cxnId="{7D31B65E-BE34-4D5C-80F9-5A59086D8133}">
      <dgm:prSet/>
      <dgm:spPr/>
      <dgm:t>
        <a:bodyPr/>
        <a:lstStyle/>
        <a:p>
          <a:endParaRPr lang="es-MX"/>
        </a:p>
      </dgm:t>
    </dgm:pt>
    <dgm:pt modelId="{FBB87FA2-547E-4859-A575-CBE587EAE857}">
      <dgm:prSet phldrT="[Texto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3.- Se </a:t>
          </a:r>
          <a:r>
            <a:rPr lang="en-US" sz="1600" dirty="0" err="1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valora</a:t>
          </a:r>
          <a:r>
            <a:rPr lang="en-US" sz="1600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en</a:t>
          </a:r>
          <a:r>
            <a:rPr lang="en-US" sz="1600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forma </a:t>
          </a:r>
          <a:r>
            <a:rPr lang="en-US" sz="1600" dirty="0" err="1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distinta</a:t>
          </a:r>
          <a:r>
            <a:rPr lang="en-US" sz="1600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la </a:t>
          </a:r>
          <a:r>
            <a:rPr lang="en-US" sz="1600" dirty="0" err="1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misma</a:t>
          </a:r>
          <a:r>
            <a:rPr lang="en-US" sz="1600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actividad</a:t>
          </a:r>
          <a:r>
            <a:rPr lang="en-US" sz="1600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, </a:t>
          </a:r>
          <a:r>
            <a:rPr lang="en-US" sz="1600" dirty="0" err="1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dependiendo</a:t>
          </a:r>
          <a:r>
            <a:rPr lang="en-US" sz="1600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si</a:t>
          </a:r>
          <a:r>
            <a:rPr lang="en-US" sz="1600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es</a:t>
          </a:r>
          <a:r>
            <a:rPr lang="en-US" sz="1600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realizada</a:t>
          </a:r>
          <a:r>
            <a:rPr lang="en-US" sz="1600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por</a:t>
          </a:r>
          <a:r>
            <a:rPr lang="en-US" sz="1600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un hombre o </a:t>
          </a:r>
          <a:r>
            <a:rPr lang="en-US" sz="1600" dirty="0" err="1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una</a:t>
          </a:r>
          <a:r>
            <a:rPr lang="en-US" sz="1600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mujer.</a:t>
          </a:r>
        </a:p>
        <a:p>
          <a:pPr rtl="0"/>
          <a:endParaRPr lang="es-MX" sz="1600" dirty="0">
            <a:solidFill>
              <a:schemeClr val="tx1"/>
            </a:solidFill>
          </a:endParaRPr>
        </a:p>
      </dgm:t>
    </dgm:pt>
    <dgm:pt modelId="{A20D8C68-7FD5-4EA3-B5AB-B29D895DFB2F}" type="parTrans" cxnId="{B61CE95A-89D8-4032-A9CB-60EC4B3AAE4D}">
      <dgm:prSet/>
      <dgm:spPr/>
      <dgm:t>
        <a:bodyPr/>
        <a:lstStyle/>
        <a:p>
          <a:endParaRPr lang="es-MX"/>
        </a:p>
      </dgm:t>
    </dgm:pt>
    <dgm:pt modelId="{FF1E2757-BBE7-4A77-90AA-E8167528B46A}" type="sibTrans" cxnId="{B61CE95A-89D8-4032-A9CB-60EC4B3AAE4D}">
      <dgm:prSet/>
      <dgm:spPr/>
      <dgm:t>
        <a:bodyPr/>
        <a:lstStyle/>
        <a:p>
          <a:endParaRPr lang="es-MX"/>
        </a:p>
      </dgm:t>
    </dgm:pt>
    <dgm:pt modelId="{D8AE0212-D278-4B19-BC39-393EDFB72D8B}">
      <dgm:prSet phldrT="[Texto]"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4.- Se </a:t>
          </a:r>
          <a:r>
            <a:rPr lang="en-US" dirty="0" err="1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valoran</a:t>
          </a:r>
          <a:r>
            <a:rPr lang="en-US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de </a:t>
          </a:r>
          <a:r>
            <a:rPr lang="en-US" dirty="0" err="1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manera</a:t>
          </a:r>
          <a:r>
            <a:rPr lang="en-US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diferente</a:t>
          </a:r>
          <a:r>
            <a:rPr lang="en-US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las</a:t>
          </a:r>
          <a:r>
            <a:rPr lang="en-US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actividades</a:t>
          </a:r>
          <a:r>
            <a:rPr lang="en-US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identificadas</a:t>
          </a:r>
          <a:r>
            <a:rPr lang="en-US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como</a:t>
          </a:r>
          <a:r>
            <a:rPr lang="en-US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masculinas</a:t>
          </a:r>
          <a:r>
            <a:rPr lang="en-US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o </a:t>
          </a:r>
          <a:r>
            <a:rPr lang="en-US" dirty="0" err="1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como</a:t>
          </a:r>
          <a:r>
            <a:rPr lang="en-US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femeninas</a:t>
          </a:r>
          <a:r>
            <a:rPr lang="en-US" dirty="0" smtClean="0">
              <a:solidFill>
                <a:schemeClr val="tx1">
                  <a:lumMod val="65000"/>
                </a:schemeClr>
              </a:solidFill>
              <a:latin typeface="Tahoma"/>
              <a:ea typeface="Tahoma"/>
              <a:cs typeface="Tahoma"/>
              <a:sym typeface="Tahoma"/>
            </a:rPr>
            <a:t>. </a:t>
          </a:r>
          <a:endParaRPr lang="es-MX" dirty="0"/>
        </a:p>
      </dgm:t>
    </dgm:pt>
    <dgm:pt modelId="{3ED8B7F1-5BC3-466F-A299-067FE0ED9FBB}" type="parTrans" cxnId="{F543E348-0DFF-4501-AB72-15A90ED0B8C1}">
      <dgm:prSet/>
      <dgm:spPr/>
      <dgm:t>
        <a:bodyPr/>
        <a:lstStyle/>
        <a:p>
          <a:endParaRPr lang="es-MX"/>
        </a:p>
      </dgm:t>
    </dgm:pt>
    <dgm:pt modelId="{DDE4FAC9-86EB-4900-9E27-0E27A0292A5B}" type="sibTrans" cxnId="{F543E348-0DFF-4501-AB72-15A90ED0B8C1}">
      <dgm:prSet/>
      <dgm:spPr/>
      <dgm:t>
        <a:bodyPr/>
        <a:lstStyle/>
        <a:p>
          <a:endParaRPr lang="es-MX"/>
        </a:p>
      </dgm:t>
    </dgm:pt>
    <dgm:pt modelId="{DEC1271C-4224-4234-ABB1-4DFE4076A372}" type="pres">
      <dgm:prSet presAssocID="{F900FFC6-305E-4756-AF41-E6CE12B9420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95EF580-6AFB-4F1C-8637-32A0AD4DEA05}" type="pres">
      <dgm:prSet presAssocID="{F900FFC6-305E-4756-AF41-E6CE12B94209}" presName="axisShape" presStyleLbl="bgShp" presStyleIdx="0" presStyleCnt="1"/>
      <dgm:spPr/>
    </dgm:pt>
    <dgm:pt modelId="{2C5B3E05-1E29-44DA-BF16-117D6766650A}" type="pres">
      <dgm:prSet presAssocID="{F900FFC6-305E-4756-AF41-E6CE12B94209}" presName="rect1" presStyleLbl="node1" presStyleIdx="0" presStyleCnt="4" custScaleX="154310" custLinFactNeighborX="-24860" custLinFactNeighborY="-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D97237A-DCC1-4DB9-97FD-0A6DA3667EED}" type="pres">
      <dgm:prSet presAssocID="{F900FFC6-305E-4756-AF41-E6CE12B94209}" presName="rect2" presStyleLbl="node1" presStyleIdx="1" presStyleCnt="4" custScaleX="140377" custLinFactNeighborX="17064" custLinFactNeighborY="-14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FBB0C8-1579-4EB6-B9DF-39BA27851A5C}" type="pres">
      <dgm:prSet presAssocID="{F900FFC6-305E-4756-AF41-E6CE12B94209}" presName="rect3" presStyleLbl="node1" presStyleIdx="2" presStyleCnt="4" custScaleX="148180" custLinFactNeighborX="-22754" custLinFactNeighborY="7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E4EF24F-4376-42CB-8600-65052B68751E}" type="pres">
      <dgm:prSet presAssocID="{F900FFC6-305E-4756-AF41-E6CE12B94209}" presName="rect4" presStyleLbl="node1" presStyleIdx="3" presStyleCnt="4" custScaleX="143069" custLinFactNeighborX="19207" custLinFactNeighborY="-21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543E348-0DFF-4501-AB72-15A90ED0B8C1}" srcId="{F900FFC6-305E-4756-AF41-E6CE12B94209}" destId="{D8AE0212-D278-4B19-BC39-393EDFB72D8B}" srcOrd="3" destOrd="0" parTransId="{3ED8B7F1-5BC3-466F-A299-067FE0ED9FBB}" sibTransId="{DDE4FAC9-86EB-4900-9E27-0E27A0292A5B}"/>
    <dgm:cxn modelId="{AFF60475-D1F7-4361-9613-0CADFDFFF6B7}" type="presOf" srcId="{FF69137E-607B-4E4B-A380-D91963777D69}" destId="{5D97237A-DCC1-4DB9-97FD-0A6DA3667EED}" srcOrd="0" destOrd="0" presId="urn:microsoft.com/office/officeart/2005/8/layout/matrix2"/>
    <dgm:cxn modelId="{15C6CF4D-5CB6-403E-AAC1-ED45F345D0C5}" type="presOf" srcId="{FBB87FA2-547E-4859-A575-CBE587EAE857}" destId="{ADFBB0C8-1579-4EB6-B9DF-39BA27851A5C}" srcOrd="0" destOrd="0" presId="urn:microsoft.com/office/officeart/2005/8/layout/matrix2"/>
    <dgm:cxn modelId="{5BFA2FCB-D479-42E5-9331-E74AE16FD52A}" type="presOf" srcId="{1E4368F7-D74B-496B-AE31-E63772D8BA9D}" destId="{2C5B3E05-1E29-44DA-BF16-117D6766650A}" srcOrd="0" destOrd="0" presId="urn:microsoft.com/office/officeart/2005/8/layout/matrix2"/>
    <dgm:cxn modelId="{EDCEBDE2-E182-475A-81DD-9FC27AFC98AD}" type="presOf" srcId="{D8AE0212-D278-4B19-BC39-393EDFB72D8B}" destId="{5E4EF24F-4376-42CB-8600-65052B68751E}" srcOrd="0" destOrd="0" presId="urn:microsoft.com/office/officeart/2005/8/layout/matrix2"/>
    <dgm:cxn modelId="{7D31B65E-BE34-4D5C-80F9-5A59086D8133}" srcId="{F900FFC6-305E-4756-AF41-E6CE12B94209}" destId="{FF69137E-607B-4E4B-A380-D91963777D69}" srcOrd="1" destOrd="0" parTransId="{A1B66A79-9A0C-4536-BB8D-7BF40C2C2A9B}" sibTransId="{4BB7A24D-544F-4988-9085-FF3AAB610C7A}"/>
    <dgm:cxn modelId="{3BC2773D-810C-47D3-9F8C-EFCE9EB2FBA1}" srcId="{F900FFC6-305E-4756-AF41-E6CE12B94209}" destId="{1E4368F7-D74B-496B-AE31-E63772D8BA9D}" srcOrd="0" destOrd="0" parTransId="{234E7BB9-FAB0-4178-8D79-3622F1AB2141}" sibTransId="{BC4458F2-F000-4E91-88A9-94708ADEE581}"/>
    <dgm:cxn modelId="{B61CE95A-89D8-4032-A9CB-60EC4B3AAE4D}" srcId="{F900FFC6-305E-4756-AF41-E6CE12B94209}" destId="{FBB87FA2-547E-4859-A575-CBE587EAE857}" srcOrd="2" destOrd="0" parTransId="{A20D8C68-7FD5-4EA3-B5AB-B29D895DFB2F}" sibTransId="{FF1E2757-BBE7-4A77-90AA-E8167528B46A}"/>
    <dgm:cxn modelId="{2B01261B-EABB-41C4-B591-426CDFFA091D}" type="presOf" srcId="{F900FFC6-305E-4756-AF41-E6CE12B94209}" destId="{DEC1271C-4224-4234-ABB1-4DFE4076A372}" srcOrd="0" destOrd="0" presId="urn:microsoft.com/office/officeart/2005/8/layout/matrix2"/>
    <dgm:cxn modelId="{0761C5B1-1D99-42EB-949D-4A24E386ECA1}" type="presParOf" srcId="{DEC1271C-4224-4234-ABB1-4DFE4076A372}" destId="{395EF580-6AFB-4F1C-8637-32A0AD4DEA05}" srcOrd="0" destOrd="0" presId="urn:microsoft.com/office/officeart/2005/8/layout/matrix2"/>
    <dgm:cxn modelId="{0B68558A-CE65-4733-BCAB-94073770EFF0}" type="presParOf" srcId="{DEC1271C-4224-4234-ABB1-4DFE4076A372}" destId="{2C5B3E05-1E29-44DA-BF16-117D6766650A}" srcOrd="1" destOrd="0" presId="urn:microsoft.com/office/officeart/2005/8/layout/matrix2"/>
    <dgm:cxn modelId="{B1C243BF-78AF-445C-9950-7D990A94673E}" type="presParOf" srcId="{DEC1271C-4224-4234-ABB1-4DFE4076A372}" destId="{5D97237A-DCC1-4DB9-97FD-0A6DA3667EED}" srcOrd="2" destOrd="0" presId="urn:microsoft.com/office/officeart/2005/8/layout/matrix2"/>
    <dgm:cxn modelId="{B4749B02-95BD-4536-AFF5-DC2AC97C4542}" type="presParOf" srcId="{DEC1271C-4224-4234-ABB1-4DFE4076A372}" destId="{ADFBB0C8-1579-4EB6-B9DF-39BA27851A5C}" srcOrd="3" destOrd="0" presId="urn:microsoft.com/office/officeart/2005/8/layout/matrix2"/>
    <dgm:cxn modelId="{0703C1A9-45CA-4C52-AE19-D26D62AF3E47}" type="presParOf" srcId="{DEC1271C-4224-4234-ABB1-4DFE4076A372}" destId="{5E4EF24F-4376-42CB-8600-65052B68751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61A06-4864-4302-BBCB-1AD4AB41C10E}">
      <dsp:nvSpPr>
        <dsp:cNvPr id="0" name=""/>
        <dsp:cNvSpPr/>
      </dsp:nvSpPr>
      <dsp:spPr>
        <a:xfrm rot="5400000">
          <a:off x="3486313" y="68338"/>
          <a:ext cx="2145072" cy="201173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Patriarcado</a:t>
          </a:r>
          <a:endParaRPr lang="es-MX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877850" y="348069"/>
        <a:ext cx="1361997" cy="1452272"/>
      </dsp:txXfrm>
    </dsp:sp>
    <dsp:sp modelId="{2A7E98D0-034C-4935-B76E-8CB68D9201A1}">
      <dsp:nvSpPr>
        <dsp:cNvPr id="0" name=""/>
        <dsp:cNvSpPr/>
      </dsp:nvSpPr>
      <dsp:spPr>
        <a:xfrm>
          <a:off x="5886490" y="431126"/>
          <a:ext cx="1827033" cy="1286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La familia es una de las instituciones básicas de este orden social. El varón jefe de familia, dueño del patrimonio, hijos,  esposa y  bienes. </a:t>
          </a:r>
          <a:endParaRPr lang="es-MX" sz="1200" kern="1200" dirty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86490" y="431126"/>
        <a:ext cx="1827033" cy="1286156"/>
      </dsp:txXfrm>
    </dsp:sp>
    <dsp:sp modelId="{4CEE20AA-D440-4B75-95FC-FB672E946632}">
      <dsp:nvSpPr>
        <dsp:cNvPr id="0" name=""/>
        <dsp:cNvSpPr/>
      </dsp:nvSpPr>
      <dsp:spPr>
        <a:xfrm rot="5400000">
          <a:off x="1472932" y="141741"/>
          <a:ext cx="2143593" cy="186492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 rot="-5400000">
        <a:off x="1902883" y="336451"/>
        <a:ext cx="1283690" cy="1475507"/>
      </dsp:txXfrm>
    </dsp:sp>
    <dsp:sp modelId="{03C17D75-8B59-4CFE-B0A6-5C777DF7E852}">
      <dsp:nvSpPr>
        <dsp:cNvPr id="0" name=""/>
        <dsp:cNvSpPr/>
      </dsp:nvSpPr>
      <dsp:spPr>
        <a:xfrm rot="5400000">
          <a:off x="2425073" y="1733779"/>
          <a:ext cx="2245714" cy="242341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Androcentrismo</a:t>
          </a:r>
          <a:endParaRPr lang="es-MX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740125" y="2196916"/>
        <a:ext cx="1615610" cy="1497142"/>
      </dsp:txXfrm>
    </dsp:sp>
    <dsp:sp modelId="{2E959D77-09B3-4E44-8753-A47582978763}">
      <dsp:nvSpPr>
        <dsp:cNvPr id="0" name=""/>
        <dsp:cNvSpPr/>
      </dsp:nvSpPr>
      <dsp:spPr>
        <a:xfrm>
          <a:off x="224224" y="2330395"/>
          <a:ext cx="1913900" cy="1286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strike="noStrike" kern="1200" cap="none" baseline="0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El hombre (en el </a:t>
          </a:r>
          <a:r>
            <a:rPr lang="en-US" sz="1200" b="0" i="0" u="none" strike="noStrike" kern="1200" cap="none" baseline="0" dirty="0" err="1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genérico</a:t>
          </a:r>
          <a:r>
            <a:rPr lang="en-US" sz="1200" b="0" i="0" u="none" strike="noStrike" kern="1200" cap="none" baseline="0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 universal la mujer se </a:t>
          </a:r>
          <a:r>
            <a:rPr lang="en-US" sz="1200" b="0" i="0" u="none" strike="noStrike" kern="1200" cap="none" baseline="0" dirty="0" err="1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pierde</a:t>
          </a:r>
          <a:r>
            <a:rPr lang="en-US" sz="1200" b="0" i="0" u="none" strike="noStrike" kern="1200" cap="none" baseline="0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, el hombre </a:t>
          </a:r>
          <a:r>
            <a:rPr lang="en-US" sz="1200" b="0" i="0" u="none" strike="noStrike" kern="1200" cap="none" baseline="0" dirty="0" err="1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es</a:t>
          </a:r>
          <a:r>
            <a:rPr lang="en-US" sz="1200" b="0" i="0" u="none" strike="noStrike" kern="1200" cap="none" baseline="0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 el </a:t>
          </a:r>
          <a:r>
            <a:rPr lang="en-US" sz="1200" b="0" i="0" u="none" strike="noStrike" kern="1200" cap="none" baseline="0" dirty="0" err="1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centro</a:t>
          </a:r>
          <a:r>
            <a:rPr lang="en-US" sz="1200" b="0" i="0" u="none" strike="noStrike" kern="1200" cap="none" baseline="0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 del </a:t>
          </a:r>
          <a:r>
            <a:rPr lang="en-US" sz="1200" b="0" i="0" u="none" strike="noStrike" kern="1200" cap="none" baseline="0" dirty="0" err="1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universo</a:t>
          </a:r>
          <a:r>
            <a:rPr lang="en-US" sz="1200" b="0" i="0" u="none" strike="noStrike" kern="1200" cap="none" baseline="0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). </a:t>
          </a:r>
          <a:endParaRPr lang="es-MX" sz="1200" kern="1200" dirty="0">
            <a:solidFill>
              <a:schemeClr val="accent2"/>
            </a:solidFill>
          </a:endParaRPr>
        </a:p>
      </dsp:txBody>
      <dsp:txXfrm>
        <a:off x="224224" y="2330395"/>
        <a:ext cx="1913900" cy="1286156"/>
      </dsp:txXfrm>
    </dsp:sp>
    <dsp:sp modelId="{FA89C73B-646F-46D0-BE49-AE05010BCEC3}">
      <dsp:nvSpPr>
        <dsp:cNvPr id="0" name=""/>
        <dsp:cNvSpPr/>
      </dsp:nvSpPr>
      <dsp:spPr>
        <a:xfrm rot="5400000">
          <a:off x="4687992" y="1970645"/>
          <a:ext cx="2143593" cy="186492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 rot="-5400000">
        <a:off x="5117943" y="2165355"/>
        <a:ext cx="1283690" cy="1475507"/>
      </dsp:txXfrm>
    </dsp:sp>
    <dsp:sp modelId="{4597BDF2-727F-4CD5-819D-4693F2B68761}">
      <dsp:nvSpPr>
        <dsp:cNvPr id="0" name=""/>
        <dsp:cNvSpPr/>
      </dsp:nvSpPr>
      <dsp:spPr>
        <a:xfrm rot="5400000">
          <a:off x="3513826" y="3711293"/>
          <a:ext cx="2090046" cy="220947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Dominación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Simbólica </a:t>
          </a:r>
          <a:endParaRPr lang="es-MX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822359" y="4119346"/>
        <a:ext cx="1472981" cy="1393364"/>
      </dsp:txXfrm>
    </dsp:sp>
    <dsp:sp modelId="{DF7EAAB0-26D0-48C4-9BD4-A5A3E656A852}">
      <dsp:nvSpPr>
        <dsp:cNvPr id="0" name=""/>
        <dsp:cNvSpPr/>
      </dsp:nvSpPr>
      <dsp:spPr>
        <a:xfrm>
          <a:off x="5687826" y="4172951"/>
          <a:ext cx="2392250" cy="1286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strike="noStrike" kern="1200" cap="none" baseline="0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Se </a:t>
          </a:r>
          <a:r>
            <a:rPr lang="en-US" sz="1200" b="0" i="0" u="none" strike="noStrike" kern="1200" cap="none" baseline="0" dirty="0" err="1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atribuye</a:t>
          </a:r>
          <a:r>
            <a:rPr lang="en-US" sz="1200" b="0" i="0" u="none" strike="noStrike" kern="1200" cap="none" baseline="0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 valor </a:t>
          </a:r>
          <a:r>
            <a:rPr lang="en-US" sz="1200" b="0" i="0" u="none" strike="noStrike" kern="1200" cap="none" baseline="0" dirty="0" err="1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simbólico</a:t>
          </a:r>
          <a:r>
            <a:rPr lang="en-US" sz="1200" b="0" i="0" u="none" strike="noStrike" kern="1200" cap="none" baseline="0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 superior a lo </a:t>
          </a:r>
          <a:r>
            <a:rPr lang="en-US" sz="1200" b="0" i="0" u="none" strike="noStrike" kern="1200" cap="none" baseline="0" dirty="0" err="1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masculino</a:t>
          </a:r>
          <a:r>
            <a:rPr lang="en-US" sz="1200" b="0" i="0" u="none" strike="noStrike" kern="1200" cap="none" baseline="0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1200" b="0" i="0" u="none" strike="noStrike" kern="1200" cap="none" baseline="0" dirty="0" err="1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sobre</a:t>
          </a:r>
          <a:r>
            <a:rPr lang="en-US" sz="1200" b="0" i="0" u="none" strike="noStrike" kern="1200" cap="none" baseline="0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 lo </a:t>
          </a:r>
          <a:r>
            <a:rPr lang="en-US" sz="1200" b="0" i="0" u="none" strike="noStrike" kern="1200" cap="none" baseline="0" dirty="0" err="1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femenino</a:t>
          </a:r>
          <a:r>
            <a:rPr lang="en-US" sz="1200" b="0" i="0" u="none" strike="noStrike" kern="1200" cap="none" baseline="0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.</a:t>
          </a:r>
          <a:endParaRPr lang="es-MX" sz="1200" kern="1200" dirty="0">
            <a:solidFill>
              <a:schemeClr val="accent2"/>
            </a:solidFill>
          </a:endParaRPr>
        </a:p>
      </dsp:txBody>
      <dsp:txXfrm>
        <a:off x="5687826" y="4172951"/>
        <a:ext cx="2392250" cy="1286156"/>
      </dsp:txXfrm>
    </dsp:sp>
    <dsp:sp modelId="{703D64ED-6FCE-419C-A0D3-659FF52CC1E7}">
      <dsp:nvSpPr>
        <dsp:cNvPr id="0" name=""/>
        <dsp:cNvSpPr/>
      </dsp:nvSpPr>
      <dsp:spPr>
        <a:xfrm rot="5400000">
          <a:off x="1388189" y="3885235"/>
          <a:ext cx="2143593" cy="186492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 rot="-5400000">
        <a:off x="1818140" y="4079945"/>
        <a:ext cx="1283690" cy="1475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67049" cy="4476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4010025" y="0"/>
            <a:ext cx="3067049" cy="4476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300162" y="671512"/>
            <a:ext cx="4476749" cy="3357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944562" y="4254500"/>
            <a:ext cx="5187950" cy="4029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507411"/>
            <a:ext cx="3067049" cy="4476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4010025" y="8507411"/>
            <a:ext cx="3067049" cy="4476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35003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944562" y="4254500"/>
            <a:ext cx="5187950" cy="40290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671513"/>
            <a:ext cx="4476750" cy="3357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6633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944562" y="4254500"/>
            <a:ext cx="5187950" cy="40290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671513"/>
            <a:ext cx="4476750" cy="3357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88359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944562" y="4254500"/>
            <a:ext cx="5187950" cy="40290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671513"/>
            <a:ext cx="4476750" cy="3357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8290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944562" y="4254500"/>
            <a:ext cx="5187950" cy="40290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671513"/>
            <a:ext cx="4476750" cy="3357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2530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944562" y="4254500"/>
            <a:ext cx="5187950" cy="40290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671513"/>
            <a:ext cx="4476750" cy="3357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67242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944562" y="4254500"/>
            <a:ext cx="5187950" cy="40290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671513"/>
            <a:ext cx="4476750" cy="3357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95627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944562" y="4254500"/>
            <a:ext cx="5187950" cy="40290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671513"/>
            <a:ext cx="4476750" cy="3357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80719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944562" y="4254500"/>
            <a:ext cx="5187950" cy="40290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671513"/>
            <a:ext cx="4476750" cy="3357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79692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944562" y="4254500"/>
            <a:ext cx="5187950" cy="40290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671513"/>
            <a:ext cx="4476750" cy="3357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41484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944562" y="4254500"/>
            <a:ext cx="5187950" cy="40290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671513"/>
            <a:ext cx="4476750" cy="3357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70986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944562" y="4254500"/>
            <a:ext cx="5187950" cy="40290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671513"/>
            <a:ext cx="4476750" cy="3357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25403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944562" y="4254500"/>
            <a:ext cx="5187950" cy="40290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671513"/>
            <a:ext cx="4476750" cy="3357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99722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44562" y="4254500"/>
            <a:ext cx="5187950" cy="40290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671513"/>
            <a:ext cx="4476750" cy="3357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74414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944562" y="4254500"/>
            <a:ext cx="5187950" cy="40290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671513"/>
            <a:ext cx="4476750" cy="3357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80523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44562" y="4254500"/>
            <a:ext cx="5187950" cy="40290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671513"/>
            <a:ext cx="4476750" cy="3357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68776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944562" y="4254500"/>
            <a:ext cx="5187950" cy="40290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671513"/>
            <a:ext cx="4476750" cy="3357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3613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944562" y="4254500"/>
            <a:ext cx="5187950" cy="40290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671513"/>
            <a:ext cx="4476750" cy="3357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1269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6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54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1315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8976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2577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7858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6606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3813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823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232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401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37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6373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31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66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884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24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958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género y sus horizontes epistemológicos</a:t>
            </a:r>
            <a:endParaRPr lang="es-MX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624" y="3895115"/>
            <a:ext cx="7773308" cy="1655762"/>
          </a:xfrm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Dra. Maria José Garcia Oramas</a:t>
            </a:r>
          </a:p>
        </p:txBody>
      </p:sp>
    </p:spTree>
    <p:extLst>
      <p:ext uri="{BB962C8B-B14F-4D97-AF65-F5344CB8AC3E}">
        <p14:creationId xmlns:p14="http://schemas.microsoft.com/office/powerpoint/2010/main" val="3292148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827087" y="3068636"/>
            <a:ext cx="7920036" cy="1727199"/>
          </a:xfrm>
          <a:prstGeom prst="rect">
            <a:avLst/>
          </a:prstGeom>
          <a:gradFill>
            <a:gsLst>
              <a:gs pos="0">
                <a:srgbClr val="A603AB"/>
              </a:gs>
              <a:gs pos="21000">
                <a:srgbClr val="0819FB"/>
              </a:gs>
              <a:gs pos="35000">
                <a:srgbClr val="1A8D48"/>
              </a:gs>
              <a:gs pos="52000">
                <a:srgbClr val="FFFF00"/>
              </a:gs>
              <a:gs pos="72999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0"/>
          </a:gradFill>
          <a:ln w="25400" cap="rnd">
            <a:solidFill>
              <a:srgbClr val="9F81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 txBox="1"/>
          <p:nvPr/>
        </p:nvSpPr>
        <p:spPr>
          <a:xfrm>
            <a:off x="827087" y="3573462"/>
            <a:ext cx="2232025" cy="64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HOMBRE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6515100" y="3575050"/>
            <a:ext cx="2144712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MUJER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539750" y="1125537"/>
            <a:ext cx="8389936" cy="1365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EL ESQUEMA DE LA DIVERSIDAD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827087" y="4868862"/>
            <a:ext cx="7920036" cy="1727199"/>
          </a:xfrm>
          <a:prstGeom prst="rect">
            <a:avLst/>
          </a:prstGeom>
          <a:gradFill>
            <a:gsLst>
              <a:gs pos="0">
                <a:srgbClr val="A603AB"/>
              </a:gs>
              <a:gs pos="21000">
                <a:srgbClr val="0819FB"/>
              </a:gs>
              <a:gs pos="35000">
                <a:srgbClr val="1A8D48"/>
              </a:gs>
              <a:gs pos="52000">
                <a:srgbClr val="FFFF00"/>
              </a:gs>
              <a:gs pos="72999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0"/>
          </a:gradFill>
          <a:ln w="25400" cap="rnd">
            <a:solidFill>
              <a:srgbClr val="9F81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827087" y="5373687"/>
            <a:ext cx="2808286" cy="615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GINEFILIA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6084887" y="5375275"/>
            <a:ext cx="2663824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ANDROFILIA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3563937" y="5013325"/>
            <a:ext cx="2808286" cy="1476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BISEXUAL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C3399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ASEXUAL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828675" y="1917700"/>
            <a:ext cx="7920036" cy="1079499"/>
          </a:xfrm>
          <a:prstGeom prst="rect">
            <a:avLst/>
          </a:prstGeom>
          <a:gradFill>
            <a:gsLst>
              <a:gs pos="0">
                <a:srgbClr val="A603AB"/>
              </a:gs>
              <a:gs pos="21000">
                <a:srgbClr val="0819FB"/>
              </a:gs>
              <a:gs pos="35000">
                <a:srgbClr val="1A8D48"/>
              </a:gs>
              <a:gs pos="52000">
                <a:srgbClr val="FFFF00"/>
              </a:gs>
              <a:gs pos="72999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0"/>
          </a:gradFill>
          <a:ln w="25400" cap="rnd">
            <a:solidFill>
              <a:srgbClr val="9F81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 txBox="1"/>
          <p:nvPr/>
        </p:nvSpPr>
        <p:spPr>
          <a:xfrm>
            <a:off x="900112" y="2060575"/>
            <a:ext cx="1928812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MACHO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6516687" y="2063750"/>
            <a:ext cx="2144712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HEMBRA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2916236" y="2060575"/>
            <a:ext cx="3529012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INTERSEXUAL</a:t>
            </a:r>
          </a:p>
        </p:txBody>
      </p:sp>
      <p:sp>
        <p:nvSpPr>
          <p:cNvPr id="240" name="Shape 240"/>
          <p:cNvSpPr txBox="1"/>
          <p:nvPr/>
        </p:nvSpPr>
        <p:spPr>
          <a:xfrm rot="-5400000">
            <a:off x="-109536" y="2205037"/>
            <a:ext cx="1039811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SEXO</a:t>
            </a:r>
          </a:p>
        </p:txBody>
      </p:sp>
      <p:sp>
        <p:nvSpPr>
          <p:cNvPr id="241" name="Shape 241"/>
          <p:cNvSpPr txBox="1"/>
          <p:nvPr/>
        </p:nvSpPr>
        <p:spPr>
          <a:xfrm rot="-5400000">
            <a:off x="-417511" y="3665536"/>
            <a:ext cx="1655761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GÉNERO</a:t>
            </a:r>
          </a:p>
        </p:txBody>
      </p:sp>
      <p:sp>
        <p:nvSpPr>
          <p:cNvPr id="242" name="Shape 242"/>
          <p:cNvSpPr txBox="1"/>
          <p:nvPr/>
        </p:nvSpPr>
        <p:spPr>
          <a:xfrm rot="-5400000">
            <a:off x="-443873" y="5446696"/>
            <a:ext cx="1708486" cy="5847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 dirty="0" smtClean="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ORIENTACIÓN</a:t>
            </a:r>
            <a:r>
              <a:rPr lang="en-US" sz="1600" b="0" i="0" u="none" strike="noStrike" cap="none" dirty="0" smtClean="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 SEXUAL</a:t>
            </a:r>
            <a:endParaRPr lang="en-US" sz="1600" b="0" i="0" u="none" strike="noStrike" cap="none" baseline="0" dirty="0">
              <a:solidFill>
                <a:srgbClr val="CC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2916236" y="3213100"/>
            <a:ext cx="3527424" cy="1476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ANDRÓGINIA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C3399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BIGENÉRO</a:t>
            </a:r>
          </a:p>
        </p:txBody>
      </p:sp>
      <p:cxnSp>
        <p:nvCxnSpPr>
          <p:cNvPr id="244" name="Shape 244"/>
          <p:cNvCxnSpPr/>
          <p:nvPr/>
        </p:nvCxnSpPr>
        <p:spPr>
          <a:xfrm>
            <a:off x="1763711" y="908050"/>
            <a:ext cx="7056437" cy="0"/>
          </a:xfrm>
          <a:prstGeom prst="straightConnector1">
            <a:avLst/>
          </a:prstGeom>
          <a:noFill/>
          <a:ln w="19050" cap="rnd">
            <a:solidFill>
              <a:srgbClr val="CC3399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/>
        </p:nvSpPr>
        <p:spPr>
          <a:xfrm>
            <a:off x="827087" y="3068636"/>
            <a:ext cx="7920036" cy="1727199"/>
          </a:xfrm>
          <a:prstGeom prst="rect">
            <a:avLst/>
          </a:prstGeom>
          <a:gradFill>
            <a:gsLst>
              <a:gs pos="0">
                <a:srgbClr val="A603AB"/>
              </a:gs>
              <a:gs pos="21000">
                <a:srgbClr val="0819FB"/>
              </a:gs>
              <a:gs pos="35000">
                <a:srgbClr val="1A8D48"/>
              </a:gs>
              <a:gs pos="52000">
                <a:srgbClr val="FFFF00"/>
              </a:gs>
              <a:gs pos="72999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0"/>
          </a:gradFill>
          <a:ln w="25400" cap="rnd">
            <a:solidFill>
              <a:srgbClr val="9F81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827087" y="3573462"/>
            <a:ext cx="2232025" cy="64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HOMBRE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6515100" y="3575050"/>
            <a:ext cx="2144712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MUJER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539750" y="1125537"/>
            <a:ext cx="8389936" cy="1365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EL ESQUEMA DE LA DIVERSIDAD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827087" y="4868862"/>
            <a:ext cx="7920036" cy="1727199"/>
          </a:xfrm>
          <a:prstGeom prst="rect">
            <a:avLst/>
          </a:prstGeom>
          <a:gradFill>
            <a:gsLst>
              <a:gs pos="0">
                <a:srgbClr val="A603AB"/>
              </a:gs>
              <a:gs pos="21000">
                <a:srgbClr val="0819FB"/>
              </a:gs>
              <a:gs pos="35000">
                <a:srgbClr val="1A8D48"/>
              </a:gs>
              <a:gs pos="52000">
                <a:srgbClr val="FFFF00"/>
              </a:gs>
              <a:gs pos="72999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0"/>
          </a:gradFill>
          <a:ln w="25400" cap="rnd">
            <a:solidFill>
              <a:srgbClr val="9F81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Shape 254"/>
          <p:cNvSpPr txBox="1"/>
          <p:nvPr/>
        </p:nvSpPr>
        <p:spPr>
          <a:xfrm>
            <a:off x="827087" y="5373687"/>
            <a:ext cx="2808286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GINEFILIA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6300787" y="5375275"/>
            <a:ext cx="2359025" cy="522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ANDROFILIA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828675" y="1917700"/>
            <a:ext cx="7920036" cy="1079499"/>
          </a:xfrm>
          <a:prstGeom prst="rect">
            <a:avLst/>
          </a:prstGeom>
          <a:gradFill>
            <a:gsLst>
              <a:gs pos="0">
                <a:srgbClr val="A603AB"/>
              </a:gs>
              <a:gs pos="21000">
                <a:srgbClr val="0819FB"/>
              </a:gs>
              <a:gs pos="35000">
                <a:srgbClr val="1A8D48"/>
              </a:gs>
              <a:gs pos="52000">
                <a:srgbClr val="FFFF00"/>
              </a:gs>
              <a:gs pos="72999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0"/>
          </a:gradFill>
          <a:ln w="25400" cap="rnd">
            <a:solidFill>
              <a:srgbClr val="9F81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900112" y="2060575"/>
            <a:ext cx="1928812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MACHO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6516687" y="2063750"/>
            <a:ext cx="2144712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HEMBRA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2916236" y="2060575"/>
            <a:ext cx="3529012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INTERSEXUAL</a:t>
            </a:r>
          </a:p>
        </p:txBody>
      </p:sp>
      <p:sp>
        <p:nvSpPr>
          <p:cNvPr id="260" name="Shape 260"/>
          <p:cNvSpPr txBox="1"/>
          <p:nvPr/>
        </p:nvSpPr>
        <p:spPr>
          <a:xfrm rot="-5400000">
            <a:off x="-109536" y="2205037"/>
            <a:ext cx="1039811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SEXO</a:t>
            </a:r>
          </a:p>
        </p:txBody>
      </p:sp>
      <p:sp>
        <p:nvSpPr>
          <p:cNvPr id="261" name="Shape 261"/>
          <p:cNvSpPr txBox="1"/>
          <p:nvPr/>
        </p:nvSpPr>
        <p:spPr>
          <a:xfrm rot="-5400000">
            <a:off x="-417511" y="3665536"/>
            <a:ext cx="1655761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GÉNERO</a:t>
            </a:r>
          </a:p>
        </p:txBody>
      </p:sp>
      <p:sp>
        <p:nvSpPr>
          <p:cNvPr id="262" name="Shape 262"/>
          <p:cNvSpPr txBox="1"/>
          <p:nvPr/>
        </p:nvSpPr>
        <p:spPr>
          <a:xfrm rot="-5400000">
            <a:off x="-220662" y="5373686"/>
            <a:ext cx="1262062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DESEO</a:t>
            </a:r>
          </a:p>
        </p:txBody>
      </p:sp>
      <p:sp>
        <p:nvSpPr>
          <p:cNvPr id="263" name="Shape 263"/>
          <p:cNvSpPr/>
          <p:nvPr/>
        </p:nvSpPr>
        <p:spPr>
          <a:xfrm rot="1980000">
            <a:off x="2319336" y="2868611"/>
            <a:ext cx="979487" cy="484187"/>
          </a:xfrm>
          <a:prstGeom prst="rightArrow">
            <a:avLst>
              <a:gd name="adj1" fmla="val 16261"/>
              <a:gd name="adj2" fmla="val 50000"/>
            </a:avLst>
          </a:prstGeom>
          <a:solidFill>
            <a:schemeClr val="accent1"/>
          </a:solidFill>
          <a:ln w="25400" cap="rnd">
            <a:solidFill>
              <a:srgbClr val="9F81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/>
          <p:nvPr/>
        </p:nvSpPr>
        <p:spPr>
          <a:xfrm rot="1980000">
            <a:off x="5848349" y="4740274"/>
            <a:ext cx="977899" cy="484187"/>
          </a:xfrm>
          <a:prstGeom prst="rightArrow">
            <a:avLst>
              <a:gd name="adj1" fmla="val 16253"/>
              <a:gd name="adj2" fmla="val 50000"/>
            </a:avLst>
          </a:prstGeom>
          <a:solidFill>
            <a:schemeClr val="accent1"/>
          </a:solidFill>
          <a:ln w="25400" cap="rnd">
            <a:solidFill>
              <a:srgbClr val="9F81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Shape 265"/>
          <p:cNvSpPr/>
          <p:nvPr/>
        </p:nvSpPr>
        <p:spPr>
          <a:xfrm rot="5400000">
            <a:off x="4217192" y="2775743"/>
            <a:ext cx="619125" cy="484187"/>
          </a:xfrm>
          <a:prstGeom prst="rightArrow">
            <a:avLst>
              <a:gd name="adj1" fmla="val 13154"/>
              <a:gd name="adj2" fmla="val 50000"/>
            </a:avLst>
          </a:prstGeom>
          <a:solidFill>
            <a:schemeClr val="accent1"/>
          </a:solidFill>
          <a:ln w="25400" cap="rnd">
            <a:solidFill>
              <a:srgbClr val="9F81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Shape 266"/>
          <p:cNvSpPr/>
          <p:nvPr/>
        </p:nvSpPr>
        <p:spPr>
          <a:xfrm rot="5400000">
            <a:off x="1336674" y="2847974"/>
            <a:ext cx="617537" cy="484187"/>
          </a:xfrm>
          <a:prstGeom prst="rightArrow">
            <a:avLst>
              <a:gd name="adj1" fmla="val 13132"/>
              <a:gd name="adj2" fmla="val 50000"/>
            </a:avLst>
          </a:prstGeom>
          <a:solidFill>
            <a:schemeClr val="accent1"/>
          </a:solidFill>
          <a:ln w="25400" cap="rnd">
            <a:solidFill>
              <a:srgbClr val="9F81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Shape 267"/>
          <p:cNvSpPr/>
          <p:nvPr/>
        </p:nvSpPr>
        <p:spPr>
          <a:xfrm rot="5400000">
            <a:off x="7385049" y="2774949"/>
            <a:ext cx="619125" cy="485775"/>
          </a:xfrm>
          <a:prstGeom prst="rightArrow">
            <a:avLst>
              <a:gd name="adj1" fmla="val 13126"/>
              <a:gd name="adj2" fmla="val 50000"/>
            </a:avLst>
          </a:prstGeom>
          <a:solidFill>
            <a:schemeClr val="accent1"/>
          </a:solidFill>
          <a:ln w="25400" cap="rnd">
            <a:solidFill>
              <a:srgbClr val="9F81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Shape 268"/>
          <p:cNvSpPr/>
          <p:nvPr/>
        </p:nvSpPr>
        <p:spPr>
          <a:xfrm rot="5400000">
            <a:off x="1408905" y="4575967"/>
            <a:ext cx="619125" cy="484187"/>
          </a:xfrm>
          <a:prstGeom prst="rightArrow">
            <a:avLst>
              <a:gd name="adj1" fmla="val 13154"/>
              <a:gd name="adj2" fmla="val 50000"/>
            </a:avLst>
          </a:prstGeom>
          <a:solidFill>
            <a:schemeClr val="accent1"/>
          </a:solidFill>
          <a:ln w="25400" cap="rnd">
            <a:solidFill>
              <a:srgbClr val="9F81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Shape 269"/>
          <p:cNvSpPr/>
          <p:nvPr/>
        </p:nvSpPr>
        <p:spPr>
          <a:xfrm rot="5400000">
            <a:off x="7312818" y="4575967"/>
            <a:ext cx="619125" cy="484187"/>
          </a:xfrm>
          <a:prstGeom prst="rightArrow">
            <a:avLst>
              <a:gd name="adj1" fmla="val 13154"/>
              <a:gd name="adj2" fmla="val 50000"/>
            </a:avLst>
          </a:prstGeom>
          <a:solidFill>
            <a:schemeClr val="accent1"/>
          </a:solidFill>
          <a:ln w="25400" cap="rnd">
            <a:solidFill>
              <a:srgbClr val="9F81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/>
          <p:nvPr/>
        </p:nvSpPr>
        <p:spPr>
          <a:xfrm rot="7800000">
            <a:off x="6169025" y="2995611"/>
            <a:ext cx="979486" cy="484187"/>
          </a:xfrm>
          <a:prstGeom prst="rightArrow">
            <a:avLst>
              <a:gd name="adj1" fmla="val 16261"/>
              <a:gd name="adj2" fmla="val 50000"/>
            </a:avLst>
          </a:prstGeom>
          <a:solidFill>
            <a:schemeClr val="accent1"/>
          </a:solidFill>
          <a:ln w="25400" cap="rnd">
            <a:solidFill>
              <a:srgbClr val="9F81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/>
          <p:nvPr/>
        </p:nvSpPr>
        <p:spPr>
          <a:xfrm rot="1980000">
            <a:off x="2679699" y="4595812"/>
            <a:ext cx="977899" cy="485775"/>
          </a:xfrm>
          <a:prstGeom prst="rightArrow">
            <a:avLst>
              <a:gd name="adj1" fmla="val 16235"/>
              <a:gd name="adj2" fmla="val 50000"/>
            </a:avLst>
          </a:prstGeom>
          <a:solidFill>
            <a:schemeClr val="accent1"/>
          </a:solidFill>
          <a:ln w="25400" cap="rnd">
            <a:solidFill>
              <a:srgbClr val="9F81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Shape 272"/>
          <p:cNvSpPr/>
          <p:nvPr/>
        </p:nvSpPr>
        <p:spPr>
          <a:xfrm rot="7799999">
            <a:off x="5593556" y="4363242"/>
            <a:ext cx="977899" cy="484187"/>
          </a:xfrm>
          <a:prstGeom prst="rightArrow">
            <a:avLst>
              <a:gd name="adj1" fmla="val 16253"/>
              <a:gd name="adj2" fmla="val 50000"/>
            </a:avLst>
          </a:prstGeom>
          <a:solidFill>
            <a:schemeClr val="accent1"/>
          </a:solidFill>
          <a:ln w="25400" cap="rnd">
            <a:solidFill>
              <a:srgbClr val="9F81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/>
          <p:nvPr/>
        </p:nvSpPr>
        <p:spPr>
          <a:xfrm rot="7800000">
            <a:off x="2352674" y="4579937"/>
            <a:ext cx="979486" cy="484187"/>
          </a:xfrm>
          <a:prstGeom prst="rightArrow">
            <a:avLst>
              <a:gd name="adj1" fmla="val 16261"/>
              <a:gd name="adj2" fmla="val 50000"/>
            </a:avLst>
          </a:prstGeom>
          <a:solidFill>
            <a:schemeClr val="accent1"/>
          </a:solidFill>
          <a:ln w="25400" cap="rnd">
            <a:solidFill>
              <a:srgbClr val="9F81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Shape 274"/>
          <p:cNvSpPr/>
          <p:nvPr/>
        </p:nvSpPr>
        <p:spPr>
          <a:xfrm rot="5400000">
            <a:off x="4288631" y="4677567"/>
            <a:ext cx="619125" cy="484187"/>
          </a:xfrm>
          <a:prstGeom prst="rightArrow">
            <a:avLst>
              <a:gd name="adj1" fmla="val 13154"/>
              <a:gd name="adj2" fmla="val 50000"/>
            </a:avLst>
          </a:prstGeom>
          <a:solidFill>
            <a:schemeClr val="accent1"/>
          </a:solidFill>
          <a:ln w="25400" cap="rnd">
            <a:solidFill>
              <a:srgbClr val="9F81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Shape 275"/>
          <p:cNvSpPr/>
          <p:nvPr/>
        </p:nvSpPr>
        <p:spPr>
          <a:xfrm rot="7799999">
            <a:off x="2209800" y="2851149"/>
            <a:ext cx="977899" cy="485774"/>
          </a:xfrm>
          <a:prstGeom prst="rightArrow">
            <a:avLst>
              <a:gd name="adj1" fmla="val 16235"/>
              <a:gd name="adj2" fmla="val 50000"/>
            </a:avLst>
          </a:prstGeom>
          <a:solidFill>
            <a:schemeClr val="accent1"/>
          </a:solidFill>
          <a:ln w="25400" cap="rnd">
            <a:solidFill>
              <a:srgbClr val="9F81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Shape 276"/>
          <p:cNvSpPr/>
          <p:nvPr/>
        </p:nvSpPr>
        <p:spPr>
          <a:xfrm rot="1980000">
            <a:off x="5992812" y="2868612"/>
            <a:ext cx="977899" cy="484187"/>
          </a:xfrm>
          <a:prstGeom prst="rightArrow">
            <a:avLst>
              <a:gd name="adj1" fmla="val 16253"/>
              <a:gd name="adj2" fmla="val 50000"/>
            </a:avLst>
          </a:prstGeom>
          <a:solidFill>
            <a:schemeClr val="accent1"/>
          </a:solidFill>
          <a:ln w="25400" cap="rnd">
            <a:solidFill>
              <a:srgbClr val="9F81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Shape 277"/>
          <p:cNvSpPr/>
          <p:nvPr/>
        </p:nvSpPr>
        <p:spPr>
          <a:xfrm rot="-9420000" flipH="1">
            <a:off x="2859087" y="3063875"/>
            <a:ext cx="3424237" cy="385762"/>
          </a:xfrm>
          <a:prstGeom prst="rightArrow">
            <a:avLst>
              <a:gd name="adj1" fmla="val 20383"/>
              <a:gd name="adj2" fmla="val 50000"/>
            </a:avLst>
          </a:prstGeom>
          <a:solidFill>
            <a:schemeClr val="accent1"/>
          </a:solidFill>
          <a:ln w="25400" cap="rnd">
            <a:solidFill>
              <a:srgbClr val="9F81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Shape 278"/>
          <p:cNvSpPr/>
          <p:nvPr/>
        </p:nvSpPr>
        <p:spPr>
          <a:xfrm rot="-1139999" flipH="1">
            <a:off x="3011487" y="3216275"/>
            <a:ext cx="3424237" cy="385761"/>
          </a:xfrm>
          <a:prstGeom prst="rightArrow">
            <a:avLst>
              <a:gd name="adj1" fmla="val 20383"/>
              <a:gd name="adj2" fmla="val 50000"/>
            </a:avLst>
          </a:prstGeom>
          <a:solidFill>
            <a:schemeClr val="accent1"/>
          </a:solidFill>
          <a:ln w="25400" cap="rnd">
            <a:solidFill>
              <a:srgbClr val="9F81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Shape 279"/>
          <p:cNvSpPr/>
          <p:nvPr/>
        </p:nvSpPr>
        <p:spPr>
          <a:xfrm rot="-9420000" flipH="1">
            <a:off x="2859086" y="4575174"/>
            <a:ext cx="3424237" cy="387349"/>
          </a:xfrm>
          <a:prstGeom prst="rightArrow">
            <a:avLst>
              <a:gd name="adj1" fmla="val 20378"/>
              <a:gd name="adj2" fmla="val 50000"/>
            </a:avLst>
          </a:prstGeom>
          <a:solidFill>
            <a:schemeClr val="accent1"/>
          </a:solidFill>
          <a:ln w="25400" cap="rnd">
            <a:solidFill>
              <a:srgbClr val="9F81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/>
          <p:nvPr/>
        </p:nvSpPr>
        <p:spPr>
          <a:xfrm rot="-1139999" flipH="1">
            <a:off x="3100387" y="4559300"/>
            <a:ext cx="3424237" cy="385761"/>
          </a:xfrm>
          <a:prstGeom prst="rightArrow">
            <a:avLst>
              <a:gd name="adj1" fmla="val 20383"/>
              <a:gd name="adj2" fmla="val 50000"/>
            </a:avLst>
          </a:prstGeom>
          <a:solidFill>
            <a:schemeClr val="accent1"/>
          </a:solidFill>
          <a:ln w="25400" cap="rnd">
            <a:solidFill>
              <a:srgbClr val="9F81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3563937" y="5013325"/>
            <a:ext cx="2808286" cy="1476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BISEXUAL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C3399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ASEXUAL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2916236" y="3213100"/>
            <a:ext cx="3527424" cy="1476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ANDRÓGINIA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C3399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BIGENÉRO</a:t>
            </a:r>
          </a:p>
        </p:txBody>
      </p:sp>
      <p:cxnSp>
        <p:nvCxnSpPr>
          <p:cNvPr id="283" name="Shape 283"/>
          <p:cNvCxnSpPr/>
          <p:nvPr/>
        </p:nvCxnSpPr>
        <p:spPr>
          <a:xfrm>
            <a:off x="1763711" y="908050"/>
            <a:ext cx="7056437" cy="0"/>
          </a:xfrm>
          <a:prstGeom prst="straightConnector1">
            <a:avLst/>
          </a:prstGeom>
          <a:noFill/>
          <a:ln w="19050" cap="rnd">
            <a:solidFill>
              <a:srgbClr val="CC3399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9" y="300251"/>
            <a:ext cx="8900824" cy="639562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6699" y="300251"/>
            <a:ext cx="8900824" cy="13511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Género y Sociedad</a:t>
            </a:r>
          </a:p>
        </p:txBody>
      </p:sp>
    </p:spTree>
    <p:extLst>
      <p:ext uri="{BB962C8B-B14F-4D97-AF65-F5344CB8AC3E}">
        <p14:creationId xmlns:p14="http://schemas.microsoft.com/office/powerpoint/2010/main" val="1615239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Lenguaje: ¿neutro o sexista?</a:t>
            </a:r>
            <a:br>
              <a:rPr lang="es-MX" sz="3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00" y="1856263"/>
            <a:ext cx="5690774" cy="369513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MX" sz="21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lenguajes se definen como sistemas de comunicación que se componen de códigos, símbolos y signos, los cuales cobran significado en el contexto de las comunidades que los utilizan. Sexismo en el lenguaje es expresión de convenciones sociales construidas en torno a las experiencias, mensajes y discursos que se gestan en una sociedad y estigmatizan las formas de ser y actuar de mujeres y hombres, desconociendo el carácter social e histórico de las identidades. </a:t>
            </a:r>
            <a:r>
              <a:rPr lang="es-MX" sz="21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</a:t>
            </a:r>
            <a:r>
              <a:rPr lang="es-MX" sz="21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 para </a:t>
            </a:r>
            <a:r>
              <a:rPr lang="es-MX" sz="21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uso </a:t>
            </a:r>
            <a:r>
              <a:rPr lang="es-MX" sz="21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MX" sz="21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sexista del </a:t>
            </a:r>
            <a:r>
              <a:rPr lang="es-MX" sz="21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lenguaje)</a:t>
            </a:r>
          </a:p>
          <a:p>
            <a:pPr algn="just"/>
            <a:r>
              <a:rPr lang="es-MX" sz="2100" baseline="30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Signo </a:t>
            </a:r>
            <a:r>
              <a:rPr lang="es-MX" sz="210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100" baseline="-25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Significado </a:t>
            </a:r>
            <a:r>
              <a:rPr lang="es-MX" sz="21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Hombre por encima de la mujer</a:t>
            </a:r>
            <a:endParaRPr lang="es-MX" sz="2100" u="sng" baseline="-250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es-MX" baseline="-250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3.bp.blogspot.com/-Cff_4ZKktmY/T7qphN-_3BI/AAAAAAAAAbc/M8I6IV7WByI/s1600/igualdad+g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120" y="2929068"/>
            <a:ext cx="2593856" cy="19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09076547"/>
              </p:ext>
            </p:extLst>
          </p:nvPr>
        </p:nvGraphicFramePr>
        <p:xfrm>
          <a:off x="762265" y="736979"/>
          <a:ext cx="8163371" cy="5889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cronicadesociales.files.wordpress.com/2011/12/silvialissasometimiento.jpg?w=320&amp;h=24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23" y="4871139"/>
            <a:ext cx="1801376" cy="139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468628" y="187888"/>
            <a:ext cx="6764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Genérico</a:t>
            </a:r>
            <a:r>
              <a:rPr lang="en-US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Universal: El hombre-la </a:t>
            </a:r>
            <a:r>
              <a:rPr lang="en-US" sz="2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humanidad</a:t>
            </a:r>
            <a:endParaRPr lang="es-MX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http://elproyectomatriz.files.wordpress.com/2011/12/patriarcado-3.jpg?w=430&amp;h=43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20" y="906565"/>
            <a:ext cx="1817616" cy="174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heterodoxia.files.wordpress.com/2011/08/33515_442329920208_310956440208_4813002_359627_n.jpg?w=250&amp;h=25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2780478"/>
            <a:ext cx="1482725" cy="173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44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3286" y="504094"/>
            <a:ext cx="7765321" cy="1326321"/>
          </a:xfrm>
        </p:spPr>
        <p:txBody>
          <a:bodyPr/>
          <a:lstStyle/>
          <a:p>
            <a:r>
              <a:rPr lang="es-MX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Algunos ejemplos</a:t>
            </a:r>
            <a:endParaRPr lang="es-MX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43962" y="2002280"/>
            <a:ext cx="7391854" cy="3695136"/>
          </a:xfrm>
        </p:spPr>
        <p:txBody>
          <a:bodyPr/>
          <a:lstStyle/>
          <a:p>
            <a:pPr algn="just"/>
            <a:r>
              <a:rPr lang="es-MX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Artículos y pronombres(femenino/masculino) asignados de manera arbitraria: El sol, la luna, el (la) mar. </a:t>
            </a:r>
          </a:p>
          <a:p>
            <a:pPr algn="just"/>
            <a:r>
              <a:rPr lang="es-MX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profesiones: El modista, la costurera, el chef, la cocinera. </a:t>
            </a:r>
          </a:p>
          <a:p>
            <a:pPr algn="just"/>
            <a:r>
              <a:rPr lang="es-MX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doctor, la enfermera, el(la) Ingeniero, etc.</a:t>
            </a:r>
          </a:p>
          <a:p>
            <a:pPr algn="just"/>
            <a:r>
              <a:rPr lang="es-MX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espacios: hombre público, mujer pública</a:t>
            </a:r>
          </a:p>
          <a:p>
            <a:endParaRPr lang="es-MX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ctoria\Downloads\foto (1).JPG"/>
          <p:cNvPicPr>
            <a:picLocks noChangeAspect="1" noChangeArrowheads="1"/>
          </p:cNvPicPr>
          <p:nvPr/>
        </p:nvPicPr>
        <p:blipFill rotWithShape="1">
          <a:blip r:embed="rId2"/>
          <a:srcRect r="27082"/>
          <a:stretch/>
        </p:blipFill>
        <p:spPr bwMode="auto">
          <a:xfrm rot="5400000">
            <a:off x="1306411" y="3119"/>
            <a:ext cx="6667574" cy="6829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7" t="15371" b="6111"/>
          <a:stretch/>
        </p:blipFill>
        <p:spPr>
          <a:xfrm>
            <a:off x="2021100" y="646290"/>
            <a:ext cx="5003800" cy="619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24628320"/>
              </p:ext>
            </p:extLst>
          </p:nvPr>
        </p:nvGraphicFramePr>
        <p:xfrm>
          <a:off x="586854" y="1583140"/>
          <a:ext cx="7942996" cy="481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ector recto 5"/>
          <p:cNvCxnSpPr/>
          <p:nvPr/>
        </p:nvCxnSpPr>
        <p:spPr>
          <a:xfrm>
            <a:off x="1473958" y="1035632"/>
            <a:ext cx="735614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1919432" y="187569"/>
            <a:ext cx="6661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>
                <a:solidFill>
                  <a:srgbClr val="FF7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 y estereotipos de género</a:t>
            </a:r>
            <a:endParaRPr lang="es-MX" sz="3600" dirty="0">
              <a:solidFill>
                <a:srgbClr val="FF7C80"/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4777887" y="1960801"/>
            <a:ext cx="1666959" cy="1587665"/>
            <a:chOff x="4040675" y="545421"/>
            <a:chExt cx="1855910" cy="1587665"/>
          </a:xfrm>
        </p:grpSpPr>
        <p:sp>
          <p:nvSpPr>
            <p:cNvPr id="11" name="10 Rectángulo redondeado"/>
            <p:cNvSpPr/>
            <p:nvPr/>
          </p:nvSpPr>
          <p:spPr>
            <a:xfrm>
              <a:off x="4040675" y="545422"/>
              <a:ext cx="1754666" cy="1587664"/>
            </a:xfrm>
            <a:prstGeom prst="roundRect">
              <a:avLst/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4122155" y="545421"/>
              <a:ext cx="1774430" cy="1506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9 Rectángulo redondeado"/>
          <p:cNvSpPr/>
          <p:nvPr/>
        </p:nvSpPr>
        <p:spPr>
          <a:xfrm>
            <a:off x="6552104" y="1960801"/>
            <a:ext cx="1630603" cy="1587663"/>
          </a:xfrm>
          <a:prstGeom prst="roundRect">
            <a:avLst/>
          </a:pr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1380901"/>
              <a:satOff val="-2497"/>
              <a:lumOff val="1699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4 CuadroTexto"/>
          <p:cNvSpPr txBox="1"/>
          <p:nvPr/>
        </p:nvSpPr>
        <p:spPr>
          <a:xfrm>
            <a:off x="1473958" y="1312985"/>
            <a:ext cx="2157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rgbClr val="FF7C80"/>
                </a:solidFill>
              </a:rPr>
              <a:t>Deberes</a:t>
            </a:r>
            <a:endParaRPr lang="es-MX" sz="2000" dirty="0">
              <a:solidFill>
                <a:srgbClr val="FF7C8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588063" y="1336432"/>
            <a:ext cx="2157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rgbClr val="FF7C80"/>
                </a:solidFill>
              </a:rPr>
              <a:t>Expectativas</a:t>
            </a:r>
            <a:endParaRPr lang="es-MX" sz="2000" dirty="0">
              <a:solidFill>
                <a:srgbClr val="FF7C8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466186" y="3656837"/>
            <a:ext cx="2157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rgbClr val="FF7C80"/>
                </a:solidFill>
              </a:rPr>
              <a:t>Prohibiciones</a:t>
            </a:r>
            <a:endParaRPr lang="es-MX" sz="2000" dirty="0">
              <a:solidFill>
                <a:srgbClr val="FF7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9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02370640"/>
              </p:ext>
            </p:extLst>
          </p:nvPr>
        </p:nvGraphicFramePr>
        <p:xfrm>
          <a:off x="586854" y="1583140"/>
          <a:ext cx="7942996" cy="481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hape 315"/>
          <p:cNvSpPr txBox="1"/>
          <p:nvPr/>
        </p:nvSpPr>
        <p:spPr>
          <a:xfrm>
            <a:off x="3603536" y="463776"/>
            <a:ext cx="4968899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1" dirty="0" err="1" smtClean="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Opuestos</a:t>
            </a:r>
            <a:r>
              <a:rPr lang="en-US" sz="1800" b="1" dirty="0" smtClean="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dirty="0" err="1" smtClean="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binarios</a:t>
            </a:r>
            <a:r>
              <a:rPr lang="en-US" sz="1800" b="1" dirty="0" smtClean="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800" b="1" dirty="0" err="1" smtClean="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invisibilizar</a:t>
            </a:r>
            <a:r>
              <a:rPr lang="en-US" sz="1800" b="1" dirty="0" smtClean="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1" dirty="0" err="1" smtClean="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normalizar</a:t>
            </a:r>
            <a:r>
              <a:rPr lang="en-US" sz="1800" b="1" dirty="0" smtClean="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1" dirty="0" err="1" smtClean="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naturalizar</a:t>
            </a:r>
            <a:r>
              <a:rPr lang="en-US" sz="1800" b="1" dirty="0" smtClean="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en-US" sz="1800" b="1" dirty="0">
              <a:solidFill>
                <a:schemeClr val="accent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1473958" y="1035632"/>
            <a:ext cx="735614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4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1146092" y="2846834"/>
            <a:ext cx="6474831" cy="13849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“</a:t>
            </a:r>
            <a:r>
              <a:rPr lang="en-US" sz="28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No se nace mujer,</a:t>
            </a:r>
            <a:r>
              <a:rPr lang="en-US" sz="2800" b="0" i="0" u="none" strike="noStrike" cap="none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se llega a</a:t>
            </a:r>
            <a:r>
              <a:rPr lang="en-US" sz="2800" b="0" i="0" u="none" strike="noStrike" cap="none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serlo</a:t>
            </a:r>
            <a:r>
              <a:rPr lang="en-US" sz="280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”</a:t>
            </a:r>
            <a:endParaRPr lang="en-US" sz="2800" b="0" i="0" u="none" strike="noStrike" cap="none" baseline="0" dirty="0" smtClean="0">
              <a:solidFill>
                <a:schemeClr val="accent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         Simone de Beauvoir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800" b="0" i="0" u="none" strike="noStrike" cap="none" baseline="0" dirty="0" smtClean="0">
              <a:solidFill>
                <a:schemeClr val="accent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/>
        </p:nvSpPr>
        <p:spPr>
          <a:xfrm>
            <a:off x="281626" y="1266093"/>
            <a:ext cx="4266928" cy="50167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-US" sz="2000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De la </a:t>
            </a:r>
            <a:r>
              <a:rPr lang="en-US" sz="2000" dirty="0" err="1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diferencia</a:t>
            </a:r>
            <a:r>
              <a:rPr lang="en-US" sz="2000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a la </a:t>
            </a:r>
            <a:r>
              <a:rPr lang="en-US" sz="2000" dirty="0" err="1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desigualdad</a:t>
            </a:r>
            <a:r>
              <a:rPr lang="en-US" sz="2000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-US" sz="2000" dirty="0" err="1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Relaciones</a:t>
            </a:r>
            <a:r>
              <a:rPr lang="en-US" sz="2000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de</a:t>
            </a:r>
            <a:r>
              <a:rPr lang="en-US" sz="2000" b="0" i="0" u="none" strike="noStrike" cap="none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poder</a:t>
            </a:r>
            <a:r>
              <a:rPr lang="en-US" sz="2000" b="0" i="0" u="none" strike="noStrike" cap="none" baseline="0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lang="en-US" sz="2000" b="0" i="0" u="none" strike="noStrike" cap="none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operan</a:t>
            </a:r>
            <a:r>
              <a:rPr lang="en-US" sz="2000" b="0" i="0" u="none" strike="noStrike" cap="none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como</a:t>
            </a:r>
            <a:r>
              <a:rPr lang="en-US" sz="2000" b="0" i="0" u="none" strike="noStrike" cap="none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imposiciones</a:t>
            </a:r>
            <a:r>
              <a:rPr lang="en-US" sz="2000" b="0" i="0" u="none" strike="noStrike" cap="none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reiteradas</a:t>
            </a:r>
            <a:r>
              <a:rPr lang="en-US" sz="2000" b="0" i="0" u="none" strike="noStrike" cap="none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sobre</a:t>
            </a:r>
            <a:r>
              <a:rPr lang="en-US" sz="2000" b="0" i="0" u="none" strike="noStrike" cap="none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los(</a:t>
            </a:r>
            <a:r>
              <a:rPr lang="en-US" sz="2000" b="0" i="0" u="none" strike="noStrike" cap="none" dirty="0" err="1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las</a:t>
            </a:r>
            <a:r>
              <a:rPr lang="en-US" sz="2000" b="0" i="0" u="none" strike="noStrike" cap="none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00" b="0" i="0" u="none" strike="noStrike" cap="none" dirty="0" err="1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otros</a:t>
            </a:r>
            <a:r>
              <a:rPr lang="en-US" sz="2000" b="0" i="0" u="none" strike="noStrike" cap="none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2000" b="0" i="0" u="none" strike="noStrike" cap="none" baseline="0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refuerzan</a:t>
            </a: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día</a:t>
            </a: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2000" b="0" i="0" u="none" strike="noStrike" cap="none" baseline="0" dirty="0" err="1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día</a:t>
            </a: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las</a:t>
            </a:r>
            <a:r>
              <a:rPr lang="en-US" sz="2000" b="0" i="0" u="none" strike="noStrike" cap="none" baseline="0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conductas</a:t>
            </a:r>
            <a:r>
              <a:rPr lang="en-US" sz="2000" b="0" i="0" u="none" strike="noStrike" cap="none" baseline="0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esperadas</a:t>
            </a:r>
            <a:r>
              <a:rPr lang="en-US" sz="2000" b="0" i="0" u="none" strike="noStrike" cap="none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de</a:t>
            </a:r>
            <a:r>
              <a:rPr lang="en-US" sz="2000" b="0" i="0" u="none" strike="noStrike" cap="none" baseline="0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mujeres</a:t>
            </a: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y hombres. </a:t>
            </a:r>
            <a:endParaRPr lang="en-US" sz="2000" b="0" i="0" u="none" strike="noStrike" cap="none" baseline="0" dirty="0" smtClean="0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-US" sz="2000" b="0" i="0" u="none" strike="noStrike" cap="none" dirty="0" err="1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Mecanismos</a:t>
            </a:r>
            <a:r>
              <a:rPr lang="en-US" sz="2000" b="0" i="0" u="none" strike="noStrike" cap="none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b="0" i="0" u="none" strike="noStrike" cap="none" dirty="0" err="1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ejercicio</a:t>
            </a:r>
            <a:r>
              <a:rPr lang="en-US" sz="2000" b="0" i="0" u="none" strike="noStrike" cap="none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2000" b="0" i="0" u="none" strike="noStrike" cap="none" dirty="0" err="1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poder</a:t>
            </a:r>
            <a:r>
              <a:rPr lang="en-US" sz="2000" b="0" i="0" u="none" strike="noStrike" cap="none" baseline="0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2000" b="0" i="0" u="none" strike="noStrike" cap="none" baseline="0" dirty="0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División</a:t>
            </a: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sexual del </a:t>
            </a:r>
            <a:r>
              <a:rPr lang="en-US" sz="2000" b="0" i="0" u="none" strike="noStrike" cap="none" baseline="0" dirty="0" err="1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trabajo</a:t>
            </a:r>
            <a:endParaRPr lang="en-US" sz="2000" b="0" i="0" u="none" strike="noStrike" cap="none" baseline="0" dirty="0" smtClean="0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000" b="0" i="0" u="none" strike="noStrike" cap="none" baseline="0" dirty="0" err="1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Estructuración</a:t>
            </a:r>
            <a:r>
              <a:rPr lang="en-US" sz="2000" b="0" i="0" u="none" strike="noStrike" cap="none" baseline="0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familiar (patrilineal</a:t>
            </a:r>
            <a:r>
              <a:rPr lang="en-US" sz="2000" b="0" i="0" u="none" strike="noStrike" cap="none" baseline="0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lang="en-US" sz="2000" b="0" i="0" u="none" strike="noStrike" cap="none" baseline="0" dirty="0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Status de la mujer en la </a:t>
            </a:r>
            <a:r>
              <a:rPr lang="en-US" sz="2000" b="0" i="0" u="none" strike="noStrike" cap="none" baseline="0" dirty="0" err="1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sociedad</a:t>
            </a:r>
            <a:r>
              <a:rPr lang="en-US" sz="2000" b="0" i="0" u="none" strike="noStrike" cap="none" baseline="0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000" b="0" i="0" u="none" strike="noStrike" cap="none" baseline="0" dirty="0" err="1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segundo</a:t>
            </a:r>
            <a:r>
              <a:rPr lang="en-US" sz="2000" b="0" i="0" u="none" strike="noStrike" cap="none" baseline="0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sexo</a:t>
            </a:r>
            <a:r>
              <a:rPr lang="en-US" sz="2000" b="0" i="0" u="none" strike="noStrike" cap="none" baseline="0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lang="en-US" sz="2000" b="0" i="0" u="none" strike="noStrike" cap="none" baseline="0" dirty="0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Acceso</a:t>
            </a: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2000" b="0" i="0" u="none" strike="noStrike" cap="none" baseline="0" dirty="0" err="1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bienes</a:t>
            </a: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y </a:t>
            </a:r>
            <a:r>
              <a:rPr lang="en-US" sz="2000" b="0" i="0" u="none" strike="noStrike" cap="none" baseline="0" dirty="0" err="1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servicios</a:t>
            </a:r>
            <a:endParaRPr lang="en-US" sz="2000" b="0" i="0" u="none" strike="noStrike" cap="none" baseline="0" dirty="0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Economía</a:t>
            </a: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de los </a:t>
            </a:r>
            <a:r>
              <a:rPr lang="en-US" sz="2000" b="0" i="0" u="none" strike="noStrike" cap="none" baseline="0" dirty="0" err="1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bienes</a:t>
            </a: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simbólicos</a:t>
            </a:r>
            <a:r>
              <a:rPr lang="en-US" sz="2000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en-US" sz="2000" b="0" i="0" u="none" strike="noStrike" cap="none" baseline="0" dirty="0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000" b="0" i="0" u="none" strike="noStrike" cap="none" baseline="0" dirty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Representaciones</a:t>
            </a:r>
            <a:r>
              <a:rPr lang="en-US" sz="2000" b="0" i="0" u="none" strike="noStrike" cap="none" baseline="0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y </a:t>
            </a:r>
            <a:r>
              <a:rPr lang="en-US" sz="2000" b="0" i="0" u="none" strike="noStrike" cap="none" baseline="0" dirty="0" err="1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percepciones</a:t>
            </a:r>
            <a:r>
              <a:rPr lang="en-US" sz="2000" b="0" i="0" u="none" strike="noStrike" cap="none" baseline="0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lang="en-US" sz="2000" b="0" i="0" u="none" strike="noStrike" cap="none" baseline="0" dirty="0" err="1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sociales</a:t>
            </a:r>
            <a:endParaRPr lang="en-US" sz="2000" b="0" i="0" u="none" strike="noStrike" cap="none" baseline="0" dirty="0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6" name="Shape 326"/>
          <p:cNvSpPr txBox="1"/>
          <p:nvPr/>
        </p:nvSpPr>
        <p:spPr>
          <a:xfrm>
            <a:off x="1771926" y="300273"/>
            <a:ext cx="5836351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Género, </a:t>
            </a:r>
            <a:r>
              <a:rPr lang="en-US" sz="3600" b="1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poder</a:t>
            </a:r>
            <a:r>
              <a:rPr lang="en-US" sz="3600" b="1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y </a:t>
            </a:r>
            <a:r>
              <a:rPr lang="en-US" sz="3600" b="1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violencia</a:t>
            </a:r>
            <a:endParaRPr lang="en-US" sz="3600" b="1" i="0" u="none" strike="noStrike" cap="none" baseline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26" name="Picture 2" descr="http://2.bp.blogspot.com/_79E0EmitYck/SxIqrYPQpcI/AAAAAAAAGF8/UFtu2DdAopg/s1600/Violencia+de+gene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348" y="1679820"/>
            <a:ext cx="3529321" cy="390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idx="1"/>
          </p:nvPr>
        </p:nvSpPr>
        <p:spPr>
          <a:xfrm>
            <a:off x="1568188" y="225426"/>
            <a:ext cx="5582889" cy="65658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Violencia</a:t>
            </a:r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:</a:t>
            </a:r>
          </a:p>
          <a:p>
            <a:pPr algn="just">
              <a:lnSpc>
                <a:spcPct val="100000"/>
              </a:lnSpc>
              <a:buNone/>
            </a:pPr>
            <a:r>
              <a:rPr lang="es-MX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“El uso deliberado de la fuerza física o el poder, ya sea en grado de amenaza o efectivo, contra uno mismo, otra persona o un grupo o comunidad, que cause o tenga muchas probabilidades de causar lesiones, muerte, daños psicológicos, trastornos del desarrollo o privaciones.” (OMS). </a:t>
            </a:r>
          </a:p>
          <a:p>
            <a:pPr algn="just">
              <a:lnSpc>
                <a:spcPct val="100000"/>
              </a:lnSpc>
              <a:buNone/>
            </a:pPr>
            <a:endParaRPr lang="es-MX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endParaRPr lang="es-MX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Violencia</a:t>
            </a:r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 contra la </a:t>
            </a:r>
            <a:r>
              <a:rPr lang="en-US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mujer</a:t>
            </a:r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:</a:t>
            </a:r>
            <a:endParaRPr lang="en-US" sz="2000" b="0" i="0" u="none" strike="noStrike" cap="none" baseline="0" dirty="0" smtClean="0">
              <a:solidFill>
                <a:schemeClr val="accent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ahoma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s-MX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“Todo acto de violencia de género que resulte, o pueda tener como resultado un daño físico, sexual o psicológico para la mujer, inclusive las amenazas de tales actos, la coacción o la privación arbitraria de libertad, tanto si se producen en la vida pública como en la privada". (OMS)</a:t>
            </a:r>
            <a:endParaRPr lang="en-US" b="0" i="0" u="none" strike="noStrike" cap="none" dirty="0" smtClean="0">
              <a:solidFill>
                <a:schemeClr val="accent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ahom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endParaRPr lang="en-US" sz="2000" b="0" i="0" u="none" strike="noStrike" cap="none" baseline="0" dirty="0">
              <a:solidFill>
                <a:schemeClr val="accent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ahoma"/>
            </a:endParaRPr>
          </a:p>
        </p:txBody>
      </p:sp>
      <p:pic>
        <p:nvPicPr>
          <p:cNvPr id="2050" name="Picture 2" descr="http://www.socialwatch.org/sites/default/files/IEG2012_portad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330" y="492521"/>
            <a:ext cx="1953670" cy="214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8300.com.ar/wp-content/uploads/2011/04/violencia_genero-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2133"/>
            <a:ext cx="1788070" cy="260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3473" y="0"/>
            <a:ext cx="7765321" cy="1008185"/>
          </a:xfrm>
        </p:spPr>
        <p:txBody>
          <a:bodyPr/>
          <a:lstStyle/>
          <a:p>
            <a:r>
              <a:rPr lang="es-MX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Violencia(s)</a:t>
            </a:r>
            <a:endParaRPr lang="es-MX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80474" y="1158678"/>
            <a:ext cx="26228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La violencia física.- Es cualquier acto que inflige daño no accidental, usando la fuerza física o algún tipo de arma u objeto que pueda provocar o no lesiones ya sean internas, externas, o ambas;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80474" y="3126103"/>
            <a:ext cx="26228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La violencia patrimonial.- Es cualquier acto u omisión que afecta la supervivencia de la víctima. Se manifiesta en: la transformación, sustracción, destrucción, retención o distracción de objetos, documentos personales, bienes y valores, derechos patrimoniales o recursos económicos destinados a satisfacer sus necesidades y puede abarcar los daños a los bienes comunes o propios de la víctima;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258790" y="1754504"/>
            <a:ext cx="246445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Violencia económica.- Es toda acción u omisión del Agresor que afecta la supervivencia económica de la víctima. Se manifiesta a través de limitaciones encaminadas a controlar el ingreso de sus percepciones económicas, así como la percepción de un salario menor por igual trabajo, dentro de un mismo centro laboral; </a:t>
            </a:r>
          </a:p>
        </p:txBody>
      </p:sp>
      <p:sp>
        <p:nvSpPr>
          <p:cNvPr id="12" name="9 Rectángulo"/>
          <p:cNvSpPr/>
          <p:nvPr/>
        </p:nvSpPr>
        <p:spPr>
          <a:xfrm>
            <a:off x="6138065" y="1156771"/>
            <a:ext cx="2708118" cy="2760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La violencia sexual.- Es cualquier acto que degrada o daña el cuerpo y/o la sexualidad de la Víctima y que por tanto atenta contra su libertad, dignidad e integridad física. Es una expresión de abuso de poder que implica la supremacía masculina sobre la mujer, al denigrarla y concebirla como objeto, y </a:t>
            </a:r>
          </a:p>
        </p:txBody>
      </p:sp>
      <p:sp>
        <p:nvSpPr>
          <p:cNvPr id="13" name="5 Rectángulo"/>
          <p:cNvSpPr/>
          <p:nvPr/>
        </p:nvSpPr>
        <p:spPr>
          <a:xfrm>
            <a:off x="6163813" y="4496393"/>
            <a:ext cx="25862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VI. Cualesquiera otras formas análogas que lesionen o sean susceptibles de dañar la dignidad, integridad o libertad de las mujeres. </a:t>
            </a:r>
            <a:endParaRPr lang="es-MX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Ámbitos y tipos de la violencia de genero</a:t>
            </a:r>
            <a:endParaRPr lang="es-MX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55367" y="1935922"/>
            <a:ext cx="1841286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Ámbitos</a:t>
            </a:r>
          </a:p>
          <a:p>
            <a:r>
              <a:rPr lang="es-MX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Hogar</a:t>
            </a:r>
          </a:p>
          <a:p>
            <a:r>
              <a:rPr lang="es-MX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Pareja</a:t>
            </a:r>
          </a:p>
          <a:p>
            <a:r>
              <a:rPr lang="es-MX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</a:p>
          <a:p>
            <a:r>
              <a:rPr lang="es-MX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</a:p>
          <a:p>
            <a:r>
              <a:rPr lang="es-MX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</a:t>
            </a:r>
          </a:p>
          <a:p>
            <a:r>
              <a:rPr lang="es-MX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</a:t>
            </a:r>
            <a:endParaRPr lang="es-MX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7715" y="1935922"/>
            <a:ext cx="2146085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Tipos</a:t>
            </a:r>
          </a:p>
          <a:p>
            <a:r>
              <a:rPr lang="es-MX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Patrimonial</a:t>
            </a:r>
          </a:p>
          <a:p>
            <a:r>
              <a:rPr lang="es-MX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Física</a:t>
            </a:r>
          </a:p>
          <a:p>
            <a:r>
              <a:rPr lang="es-MX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Económica</a:t>
            </a:r>
          </a:p>
          <a:p>
            <a:r>
              <a:rPr lang="es-MX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</a:t>
            </a:r>
          </a:p>
          <a:p>
            <a:r>
              <a:rPr lang="es-MX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Obstétrica</a:t>
            </a:r>
          </a:p>
        </p:txBody>
      </p:sp>
      <p:pic>
        <p:nvPicPr>
          <p:cNvPr id="5" name="Picture 2" descr="http://vidasinviolencia.inmujeres.gob.mx/vidasinviolencia/sites/default/files/pictures/header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"/>
          <a:stretch/>
        </p:blipFill>
        <p:spPr bwMode="auto">
          <a:xfrm>
            <a:off x="92032" y="5309376"/>
            <a:ext cx="8951949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/>
        </p:nvSpPr>
        <p:spPr>
          <a:xfrm>
            <a:off x="515814" y="1500554"/>
            <a:ext cx="5076093" cy="412416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342900" indent="-342900" algn="just"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Transformación</a:t>
            </a:r>
            <a:r>
              <a:rPr lang="en-US" sz="2200" dirty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de la </a:t>
            </a:r>
            <a:r>
              <a:rPr lang="en-US" sz="2200" dirty="0" err="1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estructura</a:t>
            </a:r>
            <a:r>
              <a:rPr lang="en-US" sz="2200" dirty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social y de </a:t>
            </a:r>
            <a:r>
              <a:rPr lang="en-US" sz="2200" dirty="0" err="1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las</a:t>
            </a:r>
            <a:r>
              <a:rPr lang="en-US" sz="2200" dirty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2200" dirty="0" err="1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formas</a:t>
            </a:r>
            <a:r>
              <a:rPr lang="en-US" sz="2200" dirty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de </a:t>
            </a:r>
            <a:r>
              <a:rPr lang="en-US" sz="2200" dirty="0" err="1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convivencia</a:t>
            </a:r>
            <a:r>
              <a:rPr lang="en-US" sz="2200" dirty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2200" dirty="0" err="1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humana</a:t>
            </a:r>
            <a:r>
              <a:rPr lang="en-US" sz="2200" dirty="0" smtClean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. </a:t>
            </a:r>
          </a:p>
          <a:p>
            <a:pPr marL="342900" indent="-342900" algn="just"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en-US" sz="2200" b="0" i="0" u="none" strike="noStrike" cap="none" baseline="0" dirty="0" smtClean="0">
              <a:solidFill>
                <a:schemeClr val="accent2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r>
              <a:rPr lang="en-US" sz="2200" b="0" i="0" u="none" strike="noStrike" cap="none" baseline="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Deshistorizar</a:t>
            </a:r>
            <a:r>
              <a:rPr lang="en-US" sz="22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lo </a:t>
            </a:r>
            <a:r>
              <a:rPr lang="en-US" sz="2200" b="0" i="0" u="none" strike="noStrike" cap="none" baseline="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historizado</a:t>
            </a:r>
            <a:r>
              <a:rPr lang="en-US" sz="2200" dirty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22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(</a:t>
            </a:r>
            <a:r>
              <a:rPr lang="en-US" sz="2200" b="0" i="0" u="none" strike="noStrike" cap="none" baseline="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Bourdieu</a:t>
            </a:r>
            <a:r>
              <a:rPr lang="en-US" sz="22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):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en-US" sz="2200" b="0" i="0" u="none" strike="noStrike" cap="none" baseline="0" dirty="0" smtClean="0">
              <a:solidFill>
                <a:schemeClr val="accent2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342900" indent="-342900" algn="just"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r>
              <a:rPr lang="en-US" sz="2200" b="0" i="0" u="none" strike="noStrike" cap="none" baseline="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Conceptualizamos</a:t>
            </a:r>
            <a:r>
              <a:rPr lang="en-US" sz="22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la </a:t>
            </a:r>
            <a:r>
              <a:rPr lang="en-US" sz="2200" b="0" i="0" u="none" strike="noStrike" cap="none" baseline="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realidad</a:t>
            </a:r>
            <a:r>
              <a:rPr lang="en-US" sz="22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2200" b="0" i="0" u="none" strike="noStrike" cap="none" baseline="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desde</a:t>
            </a:r>
            <a:r>
              <a:rPr lang="en-US" sz="22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2200" b="0" i="0" u="none" strike="noStrike" cap="none" baseline="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una</a:t>
            </a:r>
            <a:r>
              <a:rPr lang="en-US" sz="22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2200" b="0" i="0" u="none" strike="noStrike" cap="none" baseline="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posición</a:t>
            </a:r>
            <a:r>
              <a:rPr lang="en-US" sz="22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2200" b="0" i="0" u="none" strike="noStrike" cap="none" baseline="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sociohistórica</a:t>
            </a:r>
            <a:r>
              <a:rPr lang="en-US" sz="22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2200" b="0" i="0" u="none" strike="noStrike" cap="none" baseline="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que</a:t>
            </a:r>
            <a:r>
              <a:rPr lang="en-US" sz="22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hay </a:t>
            </a:r>
            <a:r>
              <a:rPr lang="en-US" sz="2200" b="0" i="0" u="none" strike="noStrike" cap="none" baseline="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que</a:t>
            </a:r>
            <a:r>
              <a:rPr lang="en-US" sz="22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2200" b="0" i="0" u="none" strike="noStrike" cap="none" baseline="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reconocer</a:t>
            </a:r>
            <a:r>
              <a:rPr lang="en-US" sz="2200" b="0" i="0" u="none" strike="noStrike" cap="none" dirty="0" smtClean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22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para </a:t>
            </a:r>
            <a:r>
              <a:rPr lang="en-US" sz="2200" b="0" i="0" u="none" strike="noStrike" cap="none" baseline="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poder</a:t>
            </a:r>
            <a:r>
              <a:rPr lang="en-US" sz="22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2200" b="0" i="0" u="none" strike="noStrike" cap="none" baseline="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transformar</a:t>
            </a:r>
            <a:r>
              <a:rPr lang="en-US" sz="2200" dirty="0" smtClean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. </a:t>
            </a:r>
            <a:endParaRPr lang="en-US" sz="2000" dirty="0">
              <a:solidFill>
                <a:schemeClr val="accent2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sz="2000" b="0" i="0" u="none" strike="noStrike" cap="none" baseline="0" dirty="0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8" name="Shape 358"/>
          <p:cNvSpPr txBox="1"/>
          <p:nvPr/>
        </p:nvSpPr>
        <p:spPr>
          <a:xfrm>
            <a:off x="2028093" y="560848"/>
            <a:ext cx="4501661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Equidad</a:t>
            </a:r>
            <a:r>
              <a:rPr lang="en-US" sz="36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 género</a:t>
            </a:r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80" y="2039821"/>
            <a:ext cx="2464554" cy="247356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/>
        </p:nvSpPr>
        <p:spPr>
          <a:xfrm>
            <a:off x="748736" y="1403074"/>
            <a:ext cx="7621541" cy="4524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285750" marR="0" lvl="0" indent="-158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MX" sz="2400" u="sng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La perspectiva de género involucra un </a:t>
            </a:r>
            <a:r>
              <a:rPr lang="es-MX" sz="2400" b="0" i="0" u="sng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cambio de:</a:t>
            </a:r>
            <a:endParaRPr lang="es-MX" sz="2400" u="sng" dirty="0">
              <a:solidFill>
                <a:schemeClr val="accent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ahoma"/>
            </a:endParaRPr>
          </a:p>
          <a:p>
            <a:pPr marL="285750" marR="0" lvl="0" indent="-158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s-MX" sz="2400" b="0" i="0" u="none" strike="noStrike" cap="none" dirty="0" smtClean="0">
              <a:solidFill>
                <a:schemeClr val="accent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ahoma"/>
            </a:endParaRPr>
          </a:p>
          <a:p>
            <a:pPr marL="285750" marR="0" lvl="0" indent="-158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MX" sz="2400" b="1" i="0" u="none" strike="noStrike" cap="none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a) Pensamiento:</a:t>
            </a:r>
            <a:endParaRPr sz="2400" b="1" i="0" u="none" strike="noStrike" cap="none" baseline="0" dirty="0">
              <a:solidFill>
                <a:schemeClr val="accent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ahoma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Implica</a:t>
            </a:r>
            <a:r>
              <a:rPr lang="en-U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 la </a:t>
            </a:r>
            <a:r>
              <a:rPr lang="en-US" sz="2400" b="0" i="0" u="none" strike="noStrike" cap="none" baseline="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disponibilidad</a:t>
            </a:r>
            <a:r>
              <a:rPr lang="en-US" sz="24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de </a:t>
            </a:r>
            <a:r>
              <a:rPr lang="en-US" sz="2400" b="0" i="0" u="none" strike="noStrike" cap="none" baseline="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reconocer</a:t>
            </a:r>
            <a:r>
              <a:rPr lang="en-US" sz="24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que</a:t>
            </a:r>
            <a:r>
              <a:rPr lang="en-US" sz="24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nuestras</a:t>
            </a:r>
            <a:r>
              <a:rPr lang="en-US" sz="24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miradas</a:t>
            </a:r>
            <a:r>
              <a:rPr lang="en-US" sz="24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 son </a:t>
            </a:r>
            <a:r>
              <a:rPr lang="en-US" sz="24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miopes</a:t>
            </a:r>
            <a:r>
              <a:rPr lang="en-US" sz="24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 y </a:t>
            </a:r>
            <a:r>
              <a:rPr lang="en-US" sz="24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que</a:t>
            </a:r>
            <a:r>
              <a:rPr lang="en-US" sz="24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muchas</a:t>
            </a:r>
            <a:r>
              <a:rPr lang="en-US" sz="24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veces</a:t>
            </a:r>
            <a:r>
              <a:rPr lang="en-US" sz="24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nos</a:t>
            </a:r>
            <a:r>
              <a:rPr lang="en-US" sz="24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perdemos</a:t>
            </a:r>
            <a:r>
              <a:rPr lang="en-US" sz="24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 de </a:t>
            </a:r>
            <a:r>
              <a:rPr lang="en-US" sz="24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muchas</a:t>
            </a:r>
            <a:r>
              <a:rPr lang="en-US" sz="24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cosas</a:t>
            </a:r>
            <a:r>
              <a:rPr lang="en-US" sz="2400" b="0" i="0" u="none" strike="noStrike" cap="none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por</a:t>
            </a:r>
            <a:r>
              <a:rPr lang="en-US" sz="24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nuestros</a:t>
            </a:r>
            <a:r>
              <a:rPr lang="en-US" sz="24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miedos</a:t>
            </a:r>
            <a:r>
              <a:rPr lang="en-US" sz="24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, </a:t>
            </a:r>
            <a:r>
              <a:rPr lang="en-US" sz="24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prejuicios</a:t>
            </a:r>
            <a:r>
              <a:rPr lang="en-US" sz="24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, etc</a:t>
            </a:r>
            <a:r>
              <a:rPr lang="en-US" sz="24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.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endParaRPr lang="en-US" sz="2400" dirty="0">
              <a:solidFill>
                <a:schemeClr val="accent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ahoma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Posibilidad</a:t>
            </a:r>
            <a:r>
              <a:rPr lang="en-U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 de </a:t>
            </a:r>
            <a:r>
              <a:rPr lang="en-US" sz="240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una</a:t>
            </a:r>
            <a:r>
              <a:rPr lang="en-U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mirada</a:t>
            </a:r>
            <a:r>
              <a:rPr lang="en-US" sz="24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crítica</a:t>
            </a:r>
            <a:r>
              <a:rPr lang="en-US" sz="24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 y </a:t>
            </a:r>
            <a:r>
              <a:rPr lang="en-US" sz="2400" b="0" i="0" u="none" strike="noStrike" cap="none" baseline="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propositiva</a:t>
            </a:r>
            <a:r>
              <a:rPr lang="en-US" sz="24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que</a:t>
            </a:r>
            <a:r>
              <a:rPr lang="en-US" sz="24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recupere</a:t>
            </a:r>
            <a:r>
              <a:rPr lang="en-US" sz="24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nuestra</a:t>
            </a:r>
            <a:r>
              <a:rPr lang="en-US" sz="24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memoria</a:t>
            </a:r>
            <a:r>
              <a:rPr lang="en-US" sz="24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histórica</a:t>
            </a:r>
            <a:r>
              <a:rPr lang="en-US" sz="24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 y </a:t>
            </a:r>
            <a:r>
              <a:rPr lang="en-US" sz="2400" b="0" i="0" u="none" strike="noStrike" cap="none" baseline="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visibilice</a:t>
            </a:r>
            <a:r>
              <a:rPr lang="en-US" sz="24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nuestra</a:t>
            </a:r>
            <a:r>
              <a:rPr lang="en-US" sz="24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experiencia</a:t>
            </a:r>
            <a:r>
              <a:rPr lang="en-US" sz="24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 y </a:t>
            </a:r>
            <a:r>
              <a:rPr lang="en-US" sz="2400" b="0" i="0" u="none" strike="noStrike" cap="none" baseline="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aportes</a:t>
            </a:r>
            <a:r>
              <a:rPr lang="en-US" sz="24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 al </a:t>
            </a:r>
            <a:r>
              <a:rPr lang="en-US" sz="2400" b="0" i="0" u="none" strike="noStrike" cap="none" baseline="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desarrollo</a:t>
            </a:r>
            <a:r>
              <a:rPr lang="en-US" sz="24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 de la </a:t>
            </a:r>
            <a:r>
              <a:rPr lang="en-US" sz="2400" b="0" i="0" u="none" strike="noStrike" cap="none" baseline="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humanidad</a:t>
            </a:r>
            <a:r>
              <a:rPr lang="en-US" sz="24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. </a:t>
            </a:r>
            <a:endParaRPr lang="en-US" sz="2400" b="0" i="0" u="none" strike="noStrike" cap="none" baseline="0" dirty="0">
              <a:solidFill>
                <a:schemeClr val="accent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ahoma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993565" y="578804"/>
            <a:ext cx="5109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Perspectiva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 de género</a:t>
            </a:r>
          </a:p>
        </p:txBody>
      </p:sp>
      <p:cxnSp>
        <p:nvCxnSpPr>
          <p:cNvPr id="4" name="Conector recto 2"/>
          <p:cNvCxnSpPr/>
          <p:nvPr/>
        </p:nvCxnSpPr>
        <p:spPr>
          <a:xfrm>
            <a:off x="1760561" y="1146412"/>
            <a:ext cx="6148364" cy="1364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2"/>
          <p:cNvCxnSpPr/>
          <p:nvPr/>
        </p:nvCxnSpPr>
        <p:spPr>
          <a:xfrm>
            <a:off x="1760561" y="1146412"/>
            <a:ext cx="6148364" cy="1364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6868049" y="5593395"/>
            <a:ext cx="175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2"/>
                </a:solidFill>
              </a:rPr>
              <a:t>Hugo </a:t>
            </a:r>
            <a:r>
              <a:rPr lang="es-MX" dirty="0" err="1" smtClean="0">
                <a:solidFill>
                  <a:schemeClr val="accent2"/>
                </a:solidFill>
              </a:rPr>
              <a:t>Zemelman</a:t>
            </a:r>
            <a:endParaRPr lang="es-MX" dirty="0">
              <a:solidFill>
                <a:schemeClr val="accent2"/>
              </a:solidFill>
            </a:endParaRPr>
          </a:p>
        </p:txBody>
      </p:sp>
      <p:sp>
        <p:nvSpPr>
          <p:cNvPr id="5" name="Shape 368"/>
          <p:cNvSpPr txBox="1"/>
          <p:nvPr/>
        </p:nvSpPr>
        <p:spPr>
          <a:xfrm>
            <a:off x="719686" y="1330033"/>
            <a:ext cx="7189239" cy="47704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285750" lvl="0" indent="-158750" algn="just">
              <a:buClr>
                <a:schemeClr val="dk1"/>
              </a:buClr>
            </a:pPr>
            <a:r>
              <a:rPr lang="es-MX" sz="2400" b="1" dirty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b) </a:t>
            </a:r>
            <a:r>
              <a:rPr lang="es-MX" sz="2400" b="1" dirty="0" err="1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Cambío</a:t>
            </a:r>
            <a:r>
              <a:rPr lang="es-MX" sz="2400" b="1" dirty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Ético</a:t>
            </a:r>
          </a:p>
          <a:p>
            <a:pPr marL="285750" lvl="0" indent="-158750" algn="just">
              <a:buClr>
                <a:schemeClr val="dk1"/>
              </a:buClr>
            </a:pPr>
            <a:endParaRPr lang="es-MX" sz="2400" dirty="0">
              <a:solidFill>
                <a:schemeClr val="accent2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285750" lvl="0" indent="-158750" algn="just">
              <a:buClr>
                <a:schemeClr val="dk1"/>
              </a:buClr>
            </a:pPr>
            <a:r>
              <a:rPr lang="es-MX" sz="2400" u="sng" dirty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Implica tres tipos </a:t>
            </a:r>
            <a:r>
              <a:rPr lang="es-MX" sz="2400" u="sng" dirty="0" smtClean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de desplazamiento</a:t>
            </a:r>
            <a:r>
              <a:rPr lang="es-MX" sz="2400" u="sng" dirty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:</a:t>
            </a:r>
          </a:p>
          <a:p>
            <a:pPr marL="285750" lvl="0" indent="-158750" algn="just">
              <a:buClr>
                <a:schemeClr val="dk1"/>
              </a:buClr>
            </a:pPr>
            <a:endParaRPr lang="es-MX" sz="2400" dirty="0">
              <a:solidFill>
                <a:schemeClr val="accent2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285750" lvl="0" indent="-158750" algn="just">
              <a:buClr>
                <a:schemeClr val="dk1"/>
              </a:buClr>
            </a:pPr>
            <a:r>
              <a:rPr lang="es-MX" sz="2400" b="1" dirty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I) Epistémico (Postura)</a:t>
            </a:r>
          </a:p>
          <a:p>
            <a:pPr marL="469900" lvl="0" indent="-342900" algn="just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De lo normal a lo anormal, </a:t>
            </a:r>
          </a:p>
          <a:p>
            <a:pPr marL="469900" lvl="0" indent="-342900" algn="just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De lo instrumental a la construcción de miradas, </a:t>
            </a:r>
          </a:p>
          <a:p>
            <a:pPr marL="469900" lvl="0" indent="-342900" algn="just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De la repetición a la consciencia, </a:t>
            </a:r>
          </a:p>
          <a:p>
            <a:pPr marL="469900" lvl="0" indent="-342900" algn="just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De la negación de sujeto (</a:t>
            </a:r>
            <a:r>
              <a:rPr lang="es-MX" sz="2400" dirty="0" err="1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invisibilización</a:t>
            </a:r>
            <a:r>
              <a:rPr lang="es-MX" sz="2400" dirty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) al reconocimiento de subjetividades, </a:t>
            </a:r>
          </a:p>
          <a:p>
            <a:pPr marL="469900" lvl="0" indent="-342900" algn="just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De algo ajeno (alejado) a la vida cotidiana. 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endParaRPr lang="en-US" sz="2000" dirty="0">
              <a:solidFill>
                <a:schemeClr val="accent2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endParaRPr lang="en-US" sz="2000" b="0" i="0" u="none" strike="noStrike" cap="none" baseline="0" dirty="0">
              <a:solidFill>
                <a:schemeClr val="accent2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78" y="2436137"/>
            <a:ext cx="2164893" cy="2164893"/>
          </a:xfrm>
          <a:prstGeom prst="rect">
            <a:avLst/>
          </a:prstGeom>
        </p:spPr>
      </p:pic>
      <p:cxnSp>
        <p:nvCxnSpPr>
          <p:cNvPr id="6" name="Conector recto 2"/>
          <p:cNvCxnSpPr/>
          <p:nvPr/>
        </p:nvCxnSpPr>
        <p:spPr>
          <a:xfrm>
            <a:off x="1760561" y="1146412"/>
            <a:ext cx="6148364" cy="1364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Shape 368"/>
          <p:cNvSpPr txBox="1"/>
          <p:nvPr/>
        </p:nvSpPr>
        <p:spPr>
          <a:xfrm>
            <a:off x="440809" y="1305753"/>
            <a:ext cx="6215077" cy="526293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285750" lvl="0" indent="-158750" algn="just">
              <a:buClr>
                <a:schemeClr val="dk1"/>
              </a:buClr>
            </a:pPr>
            <a:r>
              <a:rPr lang="es-MX" sz="2400" b="1" dirty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II) </a:t>
            </a:r>
            <a:r>
              <a:rPr lang="es-MX" sz="2400" b="1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Lingüístico</a:t>
            </a:r>
            <a:endParaRPr lang="es-MX" sz="2400" b="1" dirty="0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69900" lvl="0" indent="-342900" algn="just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De la explicación a la </a:t>
            </a:r>
            <a:r>
              <a:rPr lang="es-MX" sz="2400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experiencia</a:t>
            </a:r>
            <a:r>
              <a:rPr lang="es-MX" sz="2400" dirty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</a:p>
          <a:p>
            <a:pPr marL="469900" lvl="0" indent="-342900" algn="just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De la razón al sentir, </a:t>
            </a:r>
          </a:p>
          <a:p>
            <a:pPr marL="469900" lvl="0" indent="-342900" algn="just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Del responder al cuestionar, </a:t>
            </a:r>
          </a:p>
          <a:p>
            <a:pPr marL="469900" lvl="0" indent="-342900" algn="just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De la palabra que domina a la palabra que pregunta,</a:t>
            </a:r>
          </a:p>
          <a:p>
            <a:pPr marL="469900" lvl="0" indent="-342900" algn="just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Del confort al desafío, </a:t>
            </a:r>
          </a:p>
          <a:p>
            <a:pPr marL="469900" lvl="0" indent="-342900" algn="just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Del reproducir al narrar, al escribir, </a:t>
            </a:r>
          </a:p>
          <a:p>
            <a:pPr marL="469900" lvl="0" indent="-342900" algn="just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Del ¿Qué es y cómo debe ser? Al ¿Cómo nos va en la vida?</a:t>
            </a:r>
          </a:p>
          <a:p>
            <a:pPr marL="469900" lvl="0" indent="-342900" algn="just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Del ¿Qué es el poder? Al ¿Cómo se ejerce el poder? ¿Cómo este poder circula y va atravesando a los sujetos y va tocando sus cuerpos y su accionar</a:t>
            </a:r>
            <a:r>
              <a:rPr lang="es-MX" sz="2400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  <a:endParaRPr lang="es-MX" sz="2400" dirty="0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2"/>
          <p:cNvCxnSpPr/>
          <p:nvPr/>
        </p:nvCxnSpPr>
        <p:spPr>
          <a:xfrm>
            <a:off x="1760561" y="1146412"/>
            <a:ext cx="6148364" cy="1364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206859" y="1909572"/>
            <a:ext cx="71165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s-MX" sz="2400" b="1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III) Relacional</a:t>
            </a:r>
            <a:endParaRPr lang="es-MX" sz="2400" b="1" dirty="0">
              <a:solidFill>
                <a:schemeClr val="accent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ahoma"/>
            </a:endParaRPr>
          </a:p>
          <a:p>
            <a:pPr marL="285750" lvl="0" indent="-285750"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De lo impuesto a lo utópico, </a:t>
            </a:r>
          </a:p>
          <a:p>
            <a:pPr marL="285750" lvl="0" indent="-285750"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accen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Del saber todo al asombro por ir aprendiendo.  </a:t>
            </a:r>
          </a:p>
          <a:p>
            <a:pPr lvl="0">
              <a:buClr>
                <a:schemeClr val="dk1"/>
              </a:buClr>
              <a:buSzPct val="25000"/>
            </a:pPr>
            <a:endParaRPr lang="es-MX" sz="2400" b="1" dirty="0">
              <a:solidFill>
                <a:schemeClr val="accent2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-1" y="966064"/>
            <a:ext cx="9144000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SEXO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2015330" y="1745696"/>
            <a:ext cx="5113337" cy="4867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El </a:t>
            </a:r>
            <a:r>
              <a:rPr lang="en-US" sz="22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sexo</a:t>
            </a:r>
            <a:r>
              <a:rPr lang="en-US" sz="22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es</a:t>
            </a:r>
            <a:r>
              <a:rPr lang="en-US" sz="22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el </a:t>
            </a:r>
            <a:r>
              <a:rPr lang="en-US" sz="22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conjunto</a:t>
            </a:r>
            <a:r>
              <a:rPr lang="en-US" sz="22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de </a:t>
            </a:r>
            <a:r>
              <a:rPr lang="en-US" sz="24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características</a:t>
            </a:r>
            <a:r>
              <a:rPr lang="en-US" sz="24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físicas</a:t>
            </a:r>
            <a:r>
              <a:rPr lang="en-US" sz="24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y </a:t>
            </a:r>
            <a:r>
              <a:rPr lang="en-US" sz="24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biológicas</a:t>
            </a:r>
            <a:r>
              <a:rPr lang="en-US" sz="24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que</a:t>
            </a:r>
            <a:r>
              <a:rPr lang="en-US" sz="22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sitúan</a:t>
            </a:r>
            <a:r>
              <a:rPr lang="en-US" sz="22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a un </a:t>
            </a:r>
            <a:r>
              <a:rPr lang="en-US" sz="22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individuo</a:t>
            </a:r>
            <a:r>
              <a:rPr lang="en-US" sz="22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en</a:t>
            </a:r>
            <a:r>
              <a:rPr lang="en-US" sz="22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algún</a:t>
            </a:r>
            <a:r>
              <a:rPr lang="en-US" sz="22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punto</a:t>
            </a:r>
            <a:r>
              <a:rPr lang="en-US" sz="22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de un continuo </a:t>
            </a:r>
            <a:r>
              <a:rPr lang="en-US" sz="22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que</a:t>
            </a:r>
            <a:r>
              <a:rPr lang="en-US" sz="22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tiene</a:t>
            </a:r>
            <a:r>
              <a:rPr lang="en-US" sz="22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en</a:t>
            </a:r>
            <a:r>
              <a:rPr lang="en-US" sz="22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los </a:t>
            </a:r>
            <a:r>
              <a:rPr lang="en-US" sz="22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extremos</a:t>
            </a:r>
            <a:r>
              <a:rPr lang="en-US" sz="22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individuos</a:t>
            </a:r>
            <a:r>
              <a:rPr lang="en-US" sz="22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reproductivamente</a:t>
            </a:r>
            <a:r>
              <a:rPr lang="en-US" sz="22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complementarios</a:t>
            </a:r>
            <a:r>
              <a:rPr lang="en-US" sz="22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y </a:t>
            </a:r>
            <a:r>
              <a:rPr lang="en-US" sz="22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que</a:t>
            </a:r>
            <a:r>
              <a:rPr lang="en-US" sz="22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se </a:t>
            </a:r>
            <a:r>
              <a:rPr lang="en-US" sz="22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conocen</a:t>
            </a:r>
            <a:r>
              <a:rPr lang="en-US" sz="22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como</a:t>
            </a:r>
            <a:r>
              <a:rPr lang="en-US" sz="22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machos</a:t>
            </a:r>
            <a:r>
              <a:rPr lang="en-US" sz="22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y </a:t>
            </a:r>
            <a:r>
              <a:rPr lang="en-US" sz="24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hembras</a:t>
            </a:r>
            <a:r>
              <a:rPr lang="en-US" sz="24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Sus</a:t>
            </a:r>
            <a:r>
              <a:rPr lang="en-US" sz="22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componentes</a:t>
            </a:r>
            <a:r>
              <a:rPr lang="en-US" sz="22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son los </a:t>
            </a:r>
            <a:r>
              <a:rPr lang="en-US" sz="22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órganos</a:t>
            </a:r>
            <a:r>
              <a:rPr lang="en-US" sz="22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sexuales</a:t>
            </a:r>
            <a:r>
              <a:rPr lang="en-US" sz="22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sz="22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caracteres</a:t>
            </a:r>
            <a:r>
              <a:rPr lang="en-US" sz="22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sexuales</a:t>
            </a:r>
            <a:r>
              <a:rPr lang="en-US" sz="22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secundarios</a:t>
            </a:r>
            <a:r>
              <a:rPr lang="en-US" sz="22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sz="22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hormonas</a:t>
            </a:r>
            <a:r>
              <a:rPr lang="en-US" sz="22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sz="22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cromosomas</a:t>
            </a:r>
            <a:r>
              <a:rPr lang="en-US" sz="22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, etc</a:t>
            </a:r>
            <a:r>
              <a:rPr lang="en-US" sz="22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Fuente</a:t>
            </a:r>
            <a:r>
              <a:rPr lang="en-US" sz="220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Mtra</a:t>
            </a:r>
            <a:r>
              <a:rPr lang="en-US" sz="220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Silvia </a:t>
            </a:r>
            <a:r>
              <a:rPr lang="en-US" sz="220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Jácome</a:t>
            </a:r>
            <a:r>
              <a:rPr lang="en-US" sz="220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G.</a:t>
            </a:r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 l="55332" t="7592" r="11323" b="7753"/>
          <a:stretch/>
        </p:blipFill>
        <p:spPr>
          <a:xfrm>
            <a:off x="7451725" y="1052512"/>
            <a:ext cx="1692275" cy="580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l="10665" t="5187" r="55990" b="11224"/>
          <a:stretch/>
        </p:blipFill>
        <p:spPr>
          <a:xfrm>
            <a:off x="0" y="1052512"/>
            <a:ext cx="1692275" cy="58054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Shape 90"/>
          <p:cNvCxnSpPr/>
          <p:nvPr/>
        </p:nvCxnSpPr>
        <p:spPr>
          <a:xfrm>
            <a:off x="1231448" y="689686"/>
            <a:ext cx="7056437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539750" y="3357562"/>
            <a:ext cx="7920036" cy="1079499"/>
          </a:xfrm>
          <a:prstGeom prst="rect">
            <a:avLst/>
          </a:prstGeom>
          <a:gradFill>
            <a:gsLst>
              <a:gs pos="0">
                <a:srgbClr val="A603AB"/>
              </a:gs>
              <a:gs pos="21000">
                <a:srgbClr val="0819FB"/>
              </a:gs>
              <a:gs pos="35000">
                <a:srgbClr val="1A8D48"/>
              </a:gs>
              <a:gs pos="52000">
                <a:srgbClr val="FFFF00"/>
              </a:gs>
              <a:gs pos="72999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0"/>
          </a:gradFill>
          <a:ln w="25400" cap="rnd">
            <a:solidFill>
              <a:srgbClr val="9F81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611187" y="3500437"/>
            <a:ext cx="1928812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MACHO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6227762" y="3503612"/>
            <a:ext cx="2144712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HEMBRA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304800" y="1125537"/>
            <a:ext cx="8389936" cy="1365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SEXO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2627311" y="3500437"/>
            <a:ext cx="3529012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INTERSEXUAL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3344386" y="126786"/>
            <a:ext cx="5400675" cy="37420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GÉNERO: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Construcción</a:t>
            </a:r>
            <a:r>
              <a:rPr lang="en-US" sz="36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social</a:t>
            </a:r>
            <a:endParaRPr lang="en-US" sz="3600" b="0" i="0" u="none" strike="noStrike" cap="none" baseline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US" sz="26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El </a:t>
            </a:r>
            <a:r>
              <a:rPr lang="x-none" sz="26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género</a:t>
            </a:r>
            <a:r>
              <a:rPr lang="en-US" sz="26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x-none" sz="26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es</a:t>
            </a:r>
            <a:r>
              <a:rPr lang="en-US" sz="26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6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el </a:t>
            </a:r>
            <a:r>
              <a:rPr lang="en-US" sz="26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conjunto</a:t>
            </a:r>
            <a:r>
              <a:rPr lang="en-US" sz="26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de </a:t>
            </a:r>
            <a:r>
              <a:rPr lang="en-US" sz="26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caracteres</a:t>
            </a:r>
            <a:r>
              <a:rPr lang="en-US" sz="26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6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definidos</a:t>
            </a:r>
            <a:r>
              <a:rPr lang="en-US" sz="26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6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culturalmente</a:t>
            </a:r>
            <a:r>
              <a:rPr lang="en-US" sz="26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6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como</a:t>
            </a:r>
            <a:r>
              <a:rPr lang="en-US" sz="26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6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masculinos</a:t>
            </a:r>
            <a:r>
              <a:rPr lang="en-US" sz="26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o </a:t>
            </a:r>
            <a:r>
              <a:rPr lang="en-US" sz="26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femeninos</a:t>
            </a:r>
            <a:r>
              <a:rPr lang="en-US" sz="26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de </a:t>
            </a:r>
            <a:r>
              <a:rPr lang="en-US" sz="26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manera</a:t>
            </a:r>
            <a:r>
              <a:rPr lang="en-US" sz="26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6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convencional</a:t>
            </a:r>
            <a:r>
              <a:rPr lang="en-US" sz="26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y </a:t>
            </a:r>
            <a:r>
              <a:rPr lang="en-US" sz="26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diferentes</a:t>
            </a:r>
            <a:r>
              <a:rPr lang="en-US" sz="26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de </a:t>
            </a:r>
            <a:r>
              <a:rPr lang="en-US" sz="26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una</a:t>
            </a:r>
            <a:r>
              <a:rPr lang="en-US" sz="26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6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cultura</a:t>
            </a:r>
            <a:r>
              <a:rPr lang="en-US" sz="26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a </a:t>
            </a:r>
            <a:r>
              <a:rPr lang="en-US" sz="26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otra</a:t>
            </a:r>
            <a:r>
              <a:rPr lang="en-US" sz="26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y de </a:t>
            </a:r>
            <a:r>
              <a:rPr lang="en-US" sz="26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una</a:t>
            </a:r>
            <a:r>
              <a:rPr lang="en-US" sz="26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600" b="0" i="0" u="none" strike="noStrike" cap="none" baseline="0" dirty="0" err="1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época</a:t>
            </a:r>
            <a:r>
              <a:rPr lang="en-US" sz="2600" b="0" i="0" u="none" strike="noStrike" cap="none" baseline="0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a </a:t>
            </a:r>
            <a:r>
              <a:rPr lang="en-US" sz="2600" b="0" i="0" u="none" strike="noStrike" cap="none" baseline="0" dirty="0" err="1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otra</a:t>
            </a:r>
            <a:r>
              <a:rPr lang="en-US" sz="26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.</a:t>
            </a:r>
            <a:endParaRPr lang="en-US" sz="2600" b="0" i="0" u="none" strike="noStrike" cap="none" baseline="0" dirty="0">
              <a:solidFill>
                <a:schemeClr val="accent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050" name="Picture 2" descr="http://www.aplicaciones.info/lengua/morfo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05" y="4727724"/>
            <a:ext cx="3591086" cy="185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539750" y="3029999"/>
            <a:ext cx="7920036" cy="1727199"/>
          </a:xfrm>
          <a:prstGeom prst="rect">
            <a:avLst/>
          </a:prstGeom>
          <a:gradFill>
            <a:gsLst>
              <a:gs pos="0">
                <a:srgbClr val="A603AB"/>
              </a:gs>
              <a:gs pos="21000">
                <a:srgbClr val="0819FB"/>
              </a:gs>
              <a:gs pos="35000">
                <a:srgbClr val="1A8D48"/>
              </a:gs>
              <a:gs pos="52000">
                <a:srgbClr val="FFFF00"/>
              </a:gs>
              <a:gs pos="72999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0"/>
          </a:gradFill>
          <a:ln w="25400" cap="rnd">
            <a:solidFill>
              <a:srgbClr val="9F81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539750" y="3573462"/>
            <a:ext cx="2232025" cy="461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MASCULINO</a:t>
            </a:r>
            <a:endParaRPr lang="en-US" sz="24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6227762" y="3573462"/>
            <a:ext cx="2144712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FEMENINO</a:t>
            </a:r>
            <a:endParaRPr lang="en-US" sz="2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539750" y="1846261"/>
            <a:ext cx="8389936" cy="1366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GÉNERO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2743221" y="3558996"/>
            <a:ext cx="3529012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ANDRÓGINO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0" y="1125537"/>
            <a:ext cx="9144000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ORIENTACION SEXUAL</a:t>
            </a:r>
            <a:endParaRPr lang="en-US" sz="3600" b="0" i="0" u="none" strike="noStrike" cap="none" baseline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2144484" y="2212074"/>
            <a:ext cx="4855031" cy="18158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Se refiere a la atracción erótica y </a:t>
            </a:r>
            <a:r>
              <a:rPr lang="en-US" sz="2800" b="0" i="0" u="none" strike="noStrike" cap="none" baseline="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afectiva</a:t>
            </a:r>
            <a:r>
              <a:rPr lang="en-US" sz="28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8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sentimos</a:t>
            </a:r>
            <a:r>
              <a:rPr lang="en-US" sz="28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28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hombres, </a:t>
            </a:r>
            <a:r>
              <a:rPr lang="en-US" sz="2800" b="0" i="0" u="none" strike="noStrike" cap="none" baseline="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28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mujeres</a:t>
            </a:r>
            <a:r>
              <a:rPr lang="en-US" sz="28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strike="noStrike" cap="none" baseline="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28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ambos</a:t>
            </a:r>
            <a:r>
              <a:rPr lang="en-US" sz="2400" b="0" i="0" u="none" strike="noStrike" cap="none" baseline="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l="59112" r="22702"/>
          <a:stretch/>
        </p:blipFill>
        <p:spPr>
          <a:xfrm>
            <a:off x="204717" y="1240361"/>
            <a:ext cx="1461520" cy="5575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4">
            <a:alphaModFix/>
          </a:blip>
          <a:srcRect l="35571" r="47488"/>
          <a:stretch/>
        </p:blipFill>
        <p:spPr>
          <a:xfrm>
            <a:off x="7301600" y="1002280"/>
            <a:ext cx="1692275" cy="5794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Shape 127"/>
          <p:cNvCxnSpPr/>
          <p:nvPr/>
        </p:nvCxnSpPr>
        <p:spPr>
          <a:xfrm>
            <a:off x="1326982" y="812515"/>
            <a:ext cx="7056437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539750" y="3357562"/>
            <a:ext cx="7920036" cy="1727199"/>
          </a:xfrm>
          <a:prstGeom prst="rect">
            <a:avLst/>
          </a:prstGeom>
          <a:gradFill>
            <a:gsLst>
              <a:gs pos="0">
                <a:srgbClr val="A603AB"/>
              </a:gs>
              <a:gs pos="21000">
                <a:srgbClr val="0819FB"/>
              </a:gs>
              <a:gs pos="35000">
                <a:srgbClr val="1A8D48"/>
              </a:gs>
              <a:gs pos="52000">
                <a:srgbClr val="FFFF00"/>
              </a:gs>
              <a:gs pos="72999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0"/>
          </a:gradFill>
          <a:ln w="25400" cap="rnd">
            <a:solidFill>
              <a:srgbClr val="9F81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539750" y="3862387"/>
            <a:ext cx="3168650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HETEROSEXUAL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5580062" y="3862387"/>
            <a:ext cx="2792412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HOMOSEXUAL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463550" y="1966911"/>
            <a:ext cx="8389936" cy="1366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ORIENTACION SEXUAL</a:t>
            </a:r>
            <a:endParaRPr lang="en-US" sz="3600" b="0" i="0" u="none" strike="noStrike" cap="none" baseline="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3203575" y="3556000"/>
            <a:ext cx="2808286" cy="116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BISEXUAL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CC3399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ASEXUAL</a:t>
            </a:r>
          </a:p>
        </p:txBody>
      </p:sp>
      <p:cxnSp>
        <p:nvCxnSpPr>
          <p:cNvPr id="137" name="Shape 137"/>
          <p:cNvCxnSpPr/>
          <p:nvPr/>
        </p:nvCxnSpPr>
        <p:spPr>
          <a:xfrm>
            <a:off x="1084023" y="1262896"/>
            <a:ext cx="7056437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7500936" y="3214686"/>
            <a:ext cx="357187" cy="221456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1214437" y="3357562"/>
            <a:ext cx="357187" cy="221456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0" y="1052512"/>
            <a:ext cx="9144000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ESQUEMA TRADICIONAL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0" y="2643186"/>
            <a:ext cx="9144000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>
                <a:solidFill>
                  <a:schemeClr val="tx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SEXO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0" y="3929062"/>
            <a:ext cx="9144000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tx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GÉNERO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2500311" y="5214937"/>
            <a:ext cx="4143374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tx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ORIENTACIÓN SEXUAL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357187" y="2143125"/>
            <a:ext cx="2143125" cy="12858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rnd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357187" y="3714750"/>
            <a:ext cx="2143125" cy="12858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rnd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357187" y="5286375"/>
            <a:ext cx="2143125" cy="12858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rnd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6643686" y="2143125"/>
            <a:ext cx="2143125" cy="12858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rnd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6643686" y="3714750"/>
            <a:ext cx="2143125" cy="12858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rnd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6643686" y="5286375"/>
            <a:ext cx="2143125" cy="12858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rnd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5357812" y="2714625"/>
            <a:ext cx="1071561" cy="500062"/>
          </a:xfrm>
          <a:prstGeom prst="rightArrow">
            <a:avLst>
              <a:gd name="adj1" fmla="val 1656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5643562" y="4000500"/>
            <a:ext cx="785811" cy="500062"/>
          </a:xfrm>
          <a:prstGeom prst="rightArrow">
            <a:avLst>
              <a:gd name="adj1" fmla="val 14727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5643562" y="5857875"/>
            <a:ext cx="785811" cy="500062"/>
          </a:xfrm>
          <a:prstGeom prst="rightArrow">
            <a:avLst>
              <a:gd name="adj1" fmla="val 14727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/>
          <p:nvPr/>
        </p:nvSpPr>
        <p:spPr>
          <a:xfrm rot="10800000">
            <a:off x="2714625" y="2714624"/>
            <a:ext cx="1071561" cy="500062"/>
          </a:xfrm>
          <a:prstGeom prst="rightArrow">
            <a:avLst>
              <a:gd name="adj1" fmla="val 1656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/>
          <p:nvPr/>
        </p:nvSpPr>
        <p:spPr>
          <a:xfrm rot="10800000">
            <a:off x="2714625" y="4000500"/>
            <a:ext cx="785811" cy="500062"/>
          </a:xfrm>
          <a:prstGeom prst="rightArrow">
            <a:avLst>
              <a:gd name="adj1" fmla="val 14727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/>
          <p:nvPr/>
        </p:nvSpPr>
        <p:spPr>
          <a:xfrm rot="10800000">
            <a:off x="2714625" y="5857875"/>
            <a:ext cx="785811" cy="500062"/>
          </a:xfrm>
          <a:prstGeom prst="rightArrow">
            <a:avLst>
              <a:gd name="adj1" fmla="val 14727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428625" y="2425700"/>
            <a:ext cx="1928812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MACHO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357187" y="4000500"/>
            <a:ext cx="2143125" cy="6159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HOMBRE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6643686" y="4000500"/>
            <a:ext cx="2143125" cy="6159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MUJER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6643686" y="2497136"/>
            <a:ext cx="2143125" cy="646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HEMBRA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6643686" y="5500687"/>
            <a:ext cx="2143125" cy="8620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5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 HOMBRES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357187" y="5500687"/>
            <a:ext cx="2143125" cy="9540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 MUJERES</a:t>
            </a:r>
          </a:p>
        </p:txBody>
      </p:sp>
      <p:cxnSp>
        <p:nvCxnSpPr>
          <p:cNvPr id="166" name="Shape 166"/>
          <p:cNvCxnSpPr/>
          <p:nvPr/>
        </p:nvCxnSpPr>
        <p:spPr>
          <a:xfrm>
            <a:off x="914401" y="864560"/>
            <a:ext cx="7561190" cy="729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Damasco</Template>
  <TotalTime>923</TotalTime>
  <Words>1271</Words>
  <Application>Microsoft Office PowerPoint</Application>
  <PresentationFormat>Presentación en pantalla (4:3)</PresentationFormat>
  <Paragraphs>164</Paragraphs>
  <Slides>28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Damask</vt:lpstr>
      <vt:lpstr>El género y sus horizontes epistemológicos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Lenguaje: ¿neutro o sexista? </vt:lpstr>
      <vt:lpstr>Presentación de PowerPoint</vt:lpstr>
      <vt:lpstr>Algunos ejemplos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Violencia(s)</vt:lpstr>
      <vt:lpstr>Ámbitos y tipos de la violencia de genero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</dc:creator>
  <cp:lastModifiedBy>Homero</cp:lastModifiedBy>
  <cp:revision>63</cp:revision>
  <dcterms:modified xsi:type="dcterms:W3CDTF">2016-06-08T21:44:31Z</dcterms:modified>
</cp:coreProperties>
</file>