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2" r:id="rId1"/>
  </p:sldMasterIdLst>
  <p:notesMasterIdLst>
    <p:notesMasterId r:id="rId82"/>
  </p:notesMasterIdLst>
  <p:sldIdLst>
    <p:sldId id="346" r:id="rId2"/>
    <p:sldId id="347" r:id="rId3"/>
    <p:sldId id="357" r:id="rId4"/>
    <p:sldId id="404" r:id="rId5"/>
    <p:sldId id="405" r:id="rId6"/>
    <p:sldId id="348" r:id="rId7"/>
    <p:sldId id="349" r:id="rId8"/>
    <p:sldId id="350" r:id="rId9"/>
    <p:sldId id="351" r:id="rId10"/>
    <p:sldId id="354" r:id="rId11"/>
    <p:sldId id="355" r:id="rId12"/>
    <p:sldId id="356" r:id="rId13"/>
    <p:sldId id="322" r:id="rId14"/>
    <p:sldId id="389" r:id="rId15"/>
    <p:sldId id="395" r:id="rId16"/>
    <p:sldId id="396" r:id="rId17"/>
    <p:sldId id="397" r:id="rId18"/>
    <p:sldId id="326" r:id="rId19"/>
    <p:sldId id="327" r:id="rId20"/>
    <p:sldId id="399" r:id="rId21"/>
    <p:sldId id="400" r:id="rId22"/>
    <p:sldId id="328" r:id="rId23"/>
    <p:sldId id="442" r:id="rId24"/>
    <p:sldId id="329" r:id="rId25"/>
    <p:sldId id="406" r:id="rId26"/>
    <p:sldId id="412" r:id="rId27"/>
    <p:sldId id="413" r:id="rId28"/>
    <p:sldId id="443" r:id="rId29"/>
    <p:sldId id="417" r:id="rId30"/>
    <p:sldId id="411" r:id="rId31"/>
    <p:sldId id="418" r:id="rId32"/>
    <p:sldId id="419" r:id="rId33"/>
    <p:sldId id="420" r:id="rId34"/>
    <p:sldId id="335" r:id="rId35"/>
    <p:sldId id="340" r:id="rId36"/>
    <p:sldId id="422" r:id="rId37"/>
    <p:sldId id="424" r:id="rId38"/>
    <p:sldId id="361" r:id="rId39"/>
    <p:sldId id="362" r:id="rId40"/>
    <p:sldId id="364" r:id="rId41"/>
    <p:sldId id="365" r:id="rId42"/>
    <p:sldId id="426" r:id="rId43"/>
    <p:sldId id="425" r:id="rId44"/>
    <p:sldId id="427" r:id="rId45"/>
    <p:sldId id="428" r:id="rId46"/>
    <p:sldId id="436" r:id="rId47"/>
    <p:sldId id="429" r:id="rId48"/>
    <p:sldId id="431" r:id="rId49"/>
    <p:sldId id="432" r:id="rId50"/>
    <p:sldId id="433" r:id="rId51"/>
    <p:sldId id="434" r:id="rId52"/>
    <p:sldId id="366" r:id="rId53"/>
    <p:sldId id="367" r:id="rId54"/>
    <p:sldId id="368" r:id="rId55"/>
    <p:sldId id="369" r:id="rId56"/>
    <p:sldId id="370" r:id="rId57"/>
    <p:sldId id="371" r:id="rId58"/>
    <p:sldId id="372" r:id="rId59"/>
    <p:sldId id="373" r:id="rId60"/>
    <p:sldId id="435" r:id="rId61"/>
    <p:sldId id="374" r:id="rId62"/>
    <p:sldId id="375" r:id="rId63"/>
    <p:sldId id="376" r:id="rId64"/>
    <p:sldId id="438" r:id="rId65"/>
    <p:sldId id="377" r:id="rId66"/>
    <p:sldId id="378" r:id="rId67"/>
    <p:sldId id="379" r:id="rId68"/>
    <p:sldId id="439" r:id="rId69"/>
    <p:sldId id="380" r:id="rId70"/>
    <p:sldId id="444" r:id="rId71"/>
    <p:sldId id="381" r:id="rId72"/>
    <p:sldId id="382" r:id="rId73"/>
    <p:sldId id="383" r:id="rId74"/>
    <p:sldId id="385" r:id="rId75"/>
    <p:sldId id="386" r:id="rId76"/>
    <p:sldId id="440" r:id="rId77"/>
    <p:sldId id="441" r:id="rId78"/>
    <p:sldId id="421" r:id="rId79"/>
    <p:sldId id="437" r:id="rId80"/>
    <p:sldId id="285" r:id="rId81"/>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EE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97" autoAdjust="0"/>
    <p:restoredTop sz="94660"/>
  </p:normalViewPr>
  <p:slideViewPr>
    <p:cSldViewPr snapToGrid="0">
      <p:cViewPr varScale="1">
        <p:scale>
          <a:sx n="74" d="100"/>
          <a:sy n="74" d="100"/>
        </p:scale>
        <p:origin x="-1230"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37160F-B79D-432F-9E0B-EF472F323CE0}" type="doc">
      <dgm:prSet loTypeId="urn:microsoft.com/office/officeart/2005/8/layout/arrow2" loCatId="process" qsTypeId="urn:microsoft.com/office/officeart/2005/8/quickstyle/simple1" qsCatId="simple" csTypeId="urn:microsoft.com/office/officeart/2005/8/colors/accent1_2" csCatId="accent1" phldr="1"/>
      <dgm:spPr/>
    </dgm:pt>
    <dgm:pt modelId="{83BF4859-F7FA-4F54-B7CA-83E6050E4546}">
      <dgm:prSet phldrT="[Texto]" custT="1"/>
      <dgm:spPr/>
      <dgm:t>
        <a:bodyPr/>
        <a:lstStyle/>
        <a:p>
          <a:r>
            <a:rPr lang="es-MX" sz="1600" dirty="0" smtClean="0"/>
            <a:t>Tareas Internacionalizantes de baja complejidad</a:t>
          </a:r>
          <a:endParaRPr lang="es-MX" sz="1600" dirty="0"/>
        </a:p>
      </dgm:t>
    </dgm:pt>
    <dgm:pt modelId="{AC18D925-0467-4B93-B591-FE6C4171A3D8}" type="parTrans" cxnId="{3B1ADA94-3FF5-439D-8750-E34DAD796200}">
      <dgm:prSet/>
      <dgm:spPr/>
      <dgm:t>
        <a:bodyPr/>
        <a:lstStyle/>
        <a:p>
          <a:endParaRPr lang="es-MX"/>
        </a:p>
      </dgm:t>
    </dgm:pt>
    <dgm:pt modelId="{A6B7626F-B7DE-41AC-BED0-EDC3EE523638}" type="sibTrans" cxnId="{3B1ADA94-3FF5-439D-8750-E34DAD796200}">
      <dgm:prSet/>
      <dgm:spPr/>
      <dgm:t>
        <a:bodyPr/>
        <a:lstStyle/>
        <a:p>
          <a:endParaRPr lang="es-MX"/>
        </a:p>
      </dgm:t>
    </dgm:pt>
    <dgm:pt modelId="{57D4DA15-1DDF-4BB1-9E89-AB3E80703FCB}">
      <dgm:prSet phldrT="[Texto]" custT="1"/>
      <dgm:spPr/>
      <dgm:t>
        <a:bodyPr/>
        <a:lstStyle/>
        <a:p>
          <a:r>
            <a:rPr lang="es-MX" sz="1600" dirty="0" smtClean="0"/>
            <a:t>Tareas internacionalizantes de baja complejidad con uso de inglés ALTE 2/3</a:t>
          </a:r>
          <a:endParaRPr lang="es-MX" sz="1600" dirty="0"/>
        </a:p>
      </dgm:t>
    </dgm:pt>
    <dgm:pt modelId="{D9725D3E-F907-408E-9703-FEAF6F83FF86}" type="parTrans" cxnId="{8CCF0E99-B7E3-4F25-871F-9366EB6565E6}">
      <dgm:prSet/>
      <dgm:spPr/>
      <dgm:t>
        <a:bodyPr/>
        <a:lstStyle/>
        <a:p>
          <a:endParaRPr lang="es-MX"/>
        </a:p>
      </dgm:t>
    </dgm:pt>
    <dgm:pt modelId="{0177EAA0-D304-4E03-A8A0-8A2F52BAB6D4}" type="sibTrans" cxnId="{8CCF0E99-B7E3-4F25-871F-9366EB6565E6}">
      <dgm:prSet/>
      <dgm:spPr/>
      <dgm:t>
        <a:bodyPr/>
        <a:lstStyle/>
        <a:p>
          <a:endParaRPr lang="es-MX"/>
        </a:p>
      </dgm:t>
    </dgm:pt>
    <dgm:pt modelId="{38647CF4-6DBC-47E4-ACCD-8DBC452C3ED3}">
      <dgm:prSet phldrT="[Texto]" custT="1"/>
      <dgm:spPr/>
      <dgm:t>
        <a:bodyPr/>
        <a:lstStyle/>
        <a:p>
          <a:r>
            <a:rPr lang="es-MX" sz="1600" dirty="0" smtClean="0"/>
            <a:t>Tareas internacionalizantes de mediana complejidad con uso de inglés ALTE 3/4</a:t>
          </a:r>
          <a:endParaRPr lang="es-MX" sz="1600" dirty="0"/>
        </a:p>
      </dgm:t>
    </dgm:pt>
    <dgm:pt modelId="{70787A90-C115-4FD9-994B-44B76E17307A}" type="parTrans" cxnId="{4D1AB7BE-2998-4952-B010-D6E3A3F16902}">
      <dgm:prSet/>
      <dgm:spPr/>
      <dgm:t>
        <a:bodyPr/>
        <a:lstStyle/>
        <a:p>
          <a:endParaRPr lang="es-MX"/>
        </a:p>
      </dgm:t>
    </dgm:pt>
    <dgm:pt modelId="{F6EBBD1C-637E-4906-8353-9861CF8C6E72}" type="sibTrans" cxnId="{4D1AB7BE-2998-4952-B010-D6E3A3F16902}">
      <dgm:prSet/>
      <dgm:spPr/>
      <dgm:t>
        <a:bodyPr/>
        <a:lstStyle/>
        <a:p>
          <a:endParaRPr lang="es-MX"/>
        </a:p>
      </dgm:t>
    </dgm:pt>
    <dgm:pt modelId="{4FC51EAA-6DF8-4B61-ACD5-6841A652E376}" type="pres">
      <dgm:prSet presAssocID="{5C37160F-B79D-432F-9E0B-EF472F323CE0}" presName="arrowDiagram" presStyleCnt="0">
        <dgm:presLayoutVars>
          <dgm:chMax val="5"/>
          <dgm:dir/>
          <dgm:resizeHandles val="exact"/>
        </dgm:presLayoutVars>
      </dgm:prSet>
      <dgm:spPr/>
    </dgm:pt>
    <dgm:pt modelId="{44DD8DA5-0DA9-4624-B5C3-854F12A516DC}" type="pres">
      <dgm:prSet presAssocID="{5C37160F-B79D-432F-9E0B-EF472F323CE0}" presName="arrow" presStyleLbl="bgShp" presStyleIdx="0" presStyleCnt="1" custScaleX="95556" custScaleY="96000" custLinFactNeighborX="-2222" custLinFactNeighborY="-3930">
        <dgm:style>
          <a:lnRef idx="1">
            <a:schemeClr val="accent1"/>
          </a:lnRef>
          <a:fillRef idx="2">
            <a:schemeClr val="accent1"/>
          </a:fillRef>
          <a:effectRef idx="1">
            <a:schemeClr val="accent1"/>
          </a:effectRef>
          <a:fontRef idx="minor">
            <a:schemeClr val="dk1"/>
          </a:fontRef>
        </dgm:style>
      </dgm:prSet>
      <dgm:spPr>
        <a:solidFill>
          <a:srgbClr val="8A81FB"/>
        </a:solidFill>
      </dgm:spPr>
    </dgm:pt>
    <dgm:pt modelId="{6F2F2F15-71D8-499F-A280-855F989CDBE2}" type="pres">
      <dgm:prSet presAssocID="{5C37160F-B79D-432F-9E0B-EF472F323CE0}" presName="arrowDiagram3" presStyleCnt="0"/>
      <dgm:spPr/>
    </dgm:pt>
    <dgm:pt modelId="{3B78F7A0-D80C-4B21-A9ED-9FDE59E230A2}" type="pres">
      <dgm:prSet presAssocID="{83BF4859-F7FA-4F54-B7CA-83E6050E4546}" presName="bullet3a" presStyleLbl="node1" presStyleIdx="0" presStyleCnt="3">
        <dgm:style>
          <a:lnRef idx="1">
            <a:schemeClr val="accent1"/>
          </a:lnRef>
          <a:fillRef idx="2">
            <a:schemeClr val="accent1"/>
          </a:fillRef>
          <a:effectRef idx="1">
            <a:schemeClr val="accent1"/>
          </a:effectRef>
          <a:fontRef idx="minor">
            <a:schemeClr val="dk1"/>
          </a:fontRef>
        </dgm:style>
      </dgm:prSet>
      <dgm:spPr/>
    </dgm:pt>
    <dgm:pt modelId="{A7CFBBE5-8558-4836-9C28-92B73A8C8746}" type="pres">
      <dgm:prSet presAssocID="{83BF4859-F7FA-4F54-B7CA-83E6050E4546}" presName="textBox3a" presStyleLbl="revTx" presStyleIdx="0" presStyleCnt="3" custScaleX="140132" custScaleY="82058" custLinFactNeighborX="21194">
        <dgm:presLayoutVars>
          <dgm:bulletEnabled val="1"/>
        </dgm:presLayoutVars>
      </dgm:prSet>
      <dgm:spPr/>
      <dgm:t>
        <a:bodyPr/>
        <a:lstStyle/>
        <a:p>
          <a:endParaRPr lang="es-MX"/>
        </a:p>
      </dgm:t>
    </dgm:pt>
    <dgm:pt modelId="{F996CA2B-CEB1-43C8-8BB6-8BB4F17B017D}" type="pres">
      <dgm:prSet presAssocID="{57D4DA15-1DDF-4BB1-9E89-AB3E80703FCB}" presName="bullet3b" presStyleLbl="node1" presStyleIdx="1" presStyleCnt="3">
        <dgm:style>
          <a:lnRef idx="1">
            <a:schemeClr val="accent1"/>
          </a:lnRef>
          <a:fillRef idx="2">
            <a:schemeClr val="accent1"/>
          </a:fillRef>
          <a:effectRef idx="1">
            <a:schemeClr val="accent1"/>
          </a:effectRef>
          <a:fontRef idx="minor">
            <a:schemeClr val="dk1"/>
          </a:fontRef>
        </dgm:style>
      </dgm:prSet>
      <dgm:spPr/>
    </dgm:pt>
    <dgm:pt modelId="{69E0A43A-4ECA-4D70-B90D-3821C3D587AA}" type="pres">
      <dgm:prSet presAssocID="{57D4DA15-1DDF-4BB1-9E89-AB3E80703FCB}" presName="textBox3b" presStyleLbl="revTx" presStyleIdx="1" presStyleCnt="3" custScaleX="138889" custScaleY="32370" custLinFactNeighborX="20576" custLinFactNeighborY="-32989">
        <dgm:presLayoutVars>
          <dgm:bulletEnabled val="1"/>
        </dgm:presLayoutVars>
      </dgm:prSet>
      <dgm:spPr/>
      <dgm:t>
        <a:bodyPr/>
        <a:lstStyle/>
        <a:p>
          <a:endParaRPr lang="es-MX"/>
        </a:p>
      </dgm:t>
    </dgm:pt>
    <dgm:pt modelId="{4BCB95A2-02A8-4C4C-A692-519C1A27E681}" type="pres">
      <dgm:prSet presAssocID="{38647CF4-6DBC-47E4-ACCD-8DBC452C3ED3}" presName="bullet3c" presStyleLbl="node1" presStyleIdx="2" presStyleCnt="3">
        <dgm:style>
          <a:lnRef idx="1">
            <a:schemeClr val="accent1"/>
          </a:lnRef>
          <a:fillRef idx="2">
            <a:schemeClr val="accent1"/>
          </a:fillRef>
          <a:effectRef idx="1">
            <a:schemeClr val="accent1"/>
          </a:effectRef>
          <a:fontRef idx="minor">
            <a:schemeClr val="dk1"/>
          </a:fontRef>
        </dgm:style>
      </dgm:prSet>
      <dgm:spPr/>
    </dgm:pt>
    <dgm:pt modelId="{412C8CE8-3742-4373-88D0-CA981F2F3F5F}" type="pres">
      <dgm:prSet presAssocID="{38647CF4-6DBC-47E4-ACCD-8DBC452C3ED3}" presName="textBox3c" presStyleLbl="revTx" presStyleIdx="2" presStyleCnt="3" custScaleX="138015" custScaleY="35694" custLinFactNeighborX="20576" custLinFactNeighborY="-39789">
        <dgm:presLayoutVars>
          <dgm:bulletEnabled val="1"/>
        </dgm:presLayoutVars>
      </dgm:prSet>
      <dgm:spPr/>
      <dgm:t>
        <a:bodyPr/>
        <a:lstStyle/>
        <a:p>
          <a:endParaRPr lang="es-MX"/>
        </a:p>
      </dgm:t>
    </dgm:pt>
  </dgm:ptLst>
  <dgm:cxnLst>
    <dgm:cxn modelId="{4D1AB7BE-2998-4952-B010-D6E3A3F16902}" srcId="{5C37160F-B79D-432F-9E0B-EF472F323CE0}" destId="{38647CF4-6DBC-47E4-ACCD-8DBC452C3ED3}" srcOrd="2" destOrd="0" parTransId="{70787A90-C115-4FD9-994B-44B76E17307A}" sibTransId="{F6EBBD1C-637E-4906-8353-9861CF8C6E72}"/>
    <dgm:cxn modelId="{86B3C3BB-374B-431F-88DA-1F58F1B576E0}" type="presOf" srcId="{5C37160F-B79D-432F-9E0B-EF472F323CE0}" destId="{4FC51EAA-6DF8-4B61-ACD5-6841A652E376}" srcOrd="0" destOrd="0" presId="urn:microsoft.com/office/officeart/2005/8/layout/arrow2"/>
    <dgm:cxn modelId="{8CCF0E99-B7E3-4F25-871F-9366EB6565E6}" srcId="{5C37160F-B79D-432F-9E0B-EF472F323CE0}" destId="{57D4DA15-1DDF-4BB1-9E89-AB3E80703FCB}" srcOrd="1" destOrd="0" parTransId="{D9725D3E-F907-408E-9703-FEAF6F83FF86}" sibTransId="{0177EAA0-D304-4E03-A8A0-8A2F52BAB6D4}"/>
    <dgm:cxn modelId="{CBC19CE6-0584-4F65-B9B2-C72AB3D5D8FE}" type="presOf" srcId="{83BF4859-F7FA-4F54-B7CA-83E6050E4546}" destId="{A7CFBBE5-8558-4836-9C28-92B73A8C8746}" srcOrd="0" destOrd="0" presId="urn:microsoft.com/office/officeart/2005/8/layout/arrow2"/>
    <dgm:cxn modelId="{CA1C765C-E0BC-44DC-A416-FD875F65D1A8}" type="presOf" srcId="{38647CF4-6DBC-47E4-ACCD-8DBC452C3ED3}" destId="{412C8CE8-3742-4373-88D0-CA981F2F3F5F}" srcOrd="0" destOrd="0" presId="urn:microsoft.com/office/officeart/2005/8/layout/arrow2"/>
    <dgm:cxn modelId="{3B1ADA94-3FF5-439D-8750-E34DAD796200}" srcId="{5C37160F-B79D-432F-9E0B-EF472F323CE0}" destId="{83BF4859-F7FA-4F54-B7CA-83E6050E4546}" srcOrd="0" destOrd="0" parTransId="{AC18D925-0467-4B93-B591-FE6C4171A3D8}" sibTransId="{A6B7626F-B7DE-41AC-BED0-EDC3EE523638}"/>
    <dgm:cxn modelId="{8110E554-816B-4AEE-8B5B-520D465608CD}" type="presOf" srcId="{57D4DA15-1DDF-4BB1-9E89-AB3E80703FCB}" destId="{69E0A43A-4ECA-4D70-B90D-3821C3D587AA}" srcOrd="0" destOrd="0" presId="urn:microsoft.com/office/officeart/2005/8/layout/arrow2"/>
    <dgm:cxn modelId="{C8B84416-841E-4456-A520-2A45352461B9}" type="presParOf" srcId="{4FC51EAA-6DF8-4B61-ACD5-6841A652E376}" destId="{44DD8DA5-0DA9-4624-B5C3-854F12A516DC}" srcOrd="0" destOrd="0" presId="urn:microsoft.com/office/officeart/2005/8/layout/arrow2"/>
    <dgm:cxn modelId="{62BAFC14-0170-463C-9D59-423F3A990CA6}" type="presParOf" srcId="{4FC51EAA-6DF8-4B61-ACD5-6841A652E376}" destId="{6F2F2F15-71D8-499F-A280-855F989CDBE2}" srcOrd="1" destOrd="0" presId="urn:microsoft.com/office/officeart/2005/8/layout/arrow2"/>
    <dgm:cxn modelId="{65EA23CE-6B1F-453D-86D3-4550A057E0FA}" type="presParOf" srcId="{6F2F2F15-71D8-499F-A280-855F989CDBE2}" destId="{3B78F7A0-D80C-4B21-A9ED-9FDE59E230A2}" srcOrd="0" destOrd="0" presId="urn:microsoft.com/office/officeart/2005/8/layout/arrow2"/>
    <dgm:cxn modelId="{AB752B07-FA62-4F8F-9558-C0F86C3047F5}" type="presParOf" srcId="{6F2F2F15-71D8-499F-A280-855F989CDBE2}" destId="{A7CFBBE5-8558-4836-9C28-92B73A8C8746}" srcOrd="1" destOrd="0" presId="urn:microsoft.com/office/officeart/2005/8/layout/arrow2"/>
    <dgm:cxn modelId="{82170BF9-F82B-48F7-97C9-CEA88ADDAB81}" type="presParOf" srcId="{6F2F2F15-71D8-499F-A280-855F989CDBE2}" destId="{F996CA2B-CEB1-43C8-8BB6-8BB4F17B017D}" srcOrd="2" destOrd="0" presId="urn:microsoft.com/office/officeart/2005/8/layout/arrow2"/>
    <dgm:cxn modelId="{2D4CADD1-08F9-40C4-8E1B-618A37787638}" type="presParOf" srcId="{6F2F2F15-71D8-499F-A280-855F989CDBE2}" destId="{69E0A43A-4ECA-4D70-B90D-3821C3D587AA}" srcOrd="3" destOrd="0" presId="urn:microsoft.com/office/officeart/2005/8/layout/arrow2"/>
    <dgm:cxn modelId="{E1774C5D-4444-4F26-956B-C8CD1CF2FD3E}" type="presParOf" srcId="{6F2F2F15-71D8-499F-A280-855F989CDBE2}" destId="{4BCB95A2-02A8-4C4C-A692-519C1A27E681}" srcOrd="4" destOrd="0" presId="urn:microsoft.com/office/officeart/2005/8/layout/arrow2"/>
    <dgm:cxn modelId="{13A1B0B9-AAC1-47B5-AE6E-5131ECFBB7AE}" type="presParOf" srcId="{6F2F2F15-71D8-499F-A280-855F989CDBE2}" destId="{412C8CE8-3742-4373-88D0-CA981F2F3F5F}"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D8DA5-0DA9-4624-B5C3-854F12A516DC}">
      <dsp:nvSpPr>
        <dsp:cNvPr id="0" name=""/>
        <dsp:cNvSpPr/>
      </dsp:nvSpPr>
      <dsp:spPr>
        <a:xfrm>
          <a:off x="0" y="0"/>
          <a:ext cx="7844107" cy="4925347"/>
        </a:xfrm>
        <a:prstGeom prst="swooshArrow">
          <a:avLst>
            <a:gd name="adj1" fmla="val 25000"/>
            <a:gd name="adj2" fmla="val 25000"/>
          </a:avLst>
        </a:prstGeom>
        <a:solidFill>
          <a:srgbClr val="8A81FB"/>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3B78F7A0-D80C-4B21-A9ED-9FDE59E230A2}">
      <dsp:nvSpPr>
        <dsp:cNvPr id="0" name=""/>
        <dsp:cNvSpPr/>
      </dsp:nvSpPr>
      <dsp:spPr>
        <a:xfrm>
          <a:off x="1042531" y="3640130"/>
          <a:ext cx="213431" cy="213431"/>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A7CFBBE5-8558-4836-9C28-92B73A8C8746}">
      <dsp:nvSpPr>
        <dsp:cNvPr id="0" name=""/>
        <dsp:cNvSpPr/>
      </dsp:nvSpPr>
      <dsp:spPr>
        <a:xfrm>
          <a:off x="1170822" y="3879862"/>
          <a:ext cx="2680271" cy="1216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093" tIns="0" rIns="0" bIns="0" numCol="1" spcCol="1270" anchor="t" anchorCtr="0">
          <a:noAutofit/>
        </a:bodyPr>
        <a:lstStyle/>
        <a:p>
          <a:pPr lvl="0" algn="l" defTabSz="711200">
            <a:lnSpc>
              <a:spcPct val="90000"/>
            </a:lnSpc>
            <a:spcBef>
              <a:spcPct val="0"/>
            </a:spcBef>
            <a:spcAft>
              <a:spcPct val="35000"/>
            </a:spcAft>
          </a:pPr>
          <a:r>
            <a:rPr lang="es-MX" sz="1600" kern="1200" dirty="0" smtClean="0"/>
            <a:t>Tareas Internacionalizantes de baja complejidad</a:t>
          </a:r>
          <a:endParaRPr lang="es-MX" sz="1600" kern="1200" dirty="0"/>
        </a:p>
      </dsp:txBody>
      <dsp:txXfrm>
        <a:off x="1170822" y="3879862"/>
        <a:ext cx="2680271" cy="1216702"/>
      </dsp:txXfrm>
    </dsp:sp>
    <dsp:sp modelId="{F996CA2B-CEB1-43C8-8BB6-8BB4F17B017D}">
      <dsp:nvSpPr>
        <dsp:cNvPr id="0" name=""/>
        <dsp:cNvSpPr/>
      </dsp:nvSpPr>
      <dsp:spPr>
        <a:xfrm>
          <a:off x="2926477" y="2245641"/>
          <a:ext cx="385818" cy="385818"/>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69E0A43A-4ECA-4D70-B90D-3821C3D587AA}">
      <dsp:nvSpPr>
        <dsp:cNvPr id="0" name=""/>
        <dsp:cNvSpPr/>
      </dsp:nvSpPr>
      <dsp:spPr>
        <a:xfrm>
          <a:off x="3141678" y="2461604"/>
          <a:ext cx="2736306" cy="903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437" tIns="0" rIns="0" bIns="0" numCol="1" spcCol="1270" anchor="t" anchorCtr="0">
          <a:noAutofit/>
        </a:bodyPr>
        <a:lstStyle/>
        <a:p>
          <a:pPr lvl="0" algn="l" defTabSz="711200">
            <a:lnSpc>
              <a:spcPct val="90000"/>
            </a:lnSpc>
            <a:spcBef>
              <a:spcPct val="0"/>
            </a:spcBef>
            <a:spcAft>
              <a:spcPct val="35000"/>
            </a:spcAft>
          </a:pPr>
          <a:r>
            <a:rPr lang="es-MX" sz="1600" kern="1200" dirty="0" smtClean="0"/>
            <a:t>Tareas internacionalizantes de baja complejidad con uso de inglés ALTE 2/3</a:t>
          </a:r>
          <a:endParaRPr lang="es-MX" sz="1600" kern="1200" dirty="0"/>
        </a:p>
      </dsp:txBody>
      <dsp:txXfrm>
        <a:off x="3141678" y="2461604"/>
        <a:ext cx="2736306" cy="903456"/>
      </dsp:txXfrm>
    </dsp:sp>
    <dsp:sp modelId="{4BCB95A2-02A8-4C4C-A692-519C1A27E681}">
      <dsp:nvSpPr>
        <dsp:cNvPr id="0" name=""/>
        <dsp:cNvSpPr/>
      </dsp:nvSpPr>
      <dsp:spPr>
        <a:xfrm>
          <a:off x="5192136" y="1397045"/>
          <a:ext cx="533579" cy="533579"/>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412C8CE8-3742-4373-88D0-CA981F2F3F5F}">
      <dsp:nvSpPr>
        <dsp:cNvPr id="0" name=""/>
        <dsp:cNvSpPr/>
      </dsp:nvSpPr>
      <dsp:spPr>
        <a:xfrm>
          <a:off x="5489824" y="1391554"/>
          <a:ext cx="2719087" cy="1272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2733" tIns="0" rIns="0" bIns="0" numCol="1" spcCol="1270" anchor="t" anchorCtr="0">
          <a:noAutofit/>
        </a:bodyPr>
        <a:lstStyle/>
        <a:p>
          <a:pPr lvl="0" algn="l" defTabSz="711200">
            <a:lnSpc>
              <a:spcPct val="90000"/>
            </a:lnSpc>
            <a:spcBef>
              <a:spcPct val="0"/>
            </a:spcBef>
            <a:spcAft>
              <a:spcPct val="35000"/>
            </a:spcAft>
          </a:pPr>
          <a:r>
            <a:rPr lang="es-MX" sz="1600" kern="1200" dirty="0" smtClean="0"/>
            <a:t>Tareas internacionalizantes de mediana complejidad con uso de inglés ALTE 3/4</a:t>
          </a:r>
          <a:endParaRPr lang="es-MX" sz="1600" kern="1200" dirty="0"/>
        </a:p>
      </dsp:txBody>
      <dsp:txXfrm>
        <a:off x="5489824" y="1391554"/>
        <a:ext cx="2719087" cy="127275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F6736-773D-411D-8E30-ECB0F415E069}" type="datetimeFigureOut">
              <a:rPr lang="es-MX" smtClean="0"/>
              <a:t>09/06/2016</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AF407-0B99-4C51-8F4F-47445E91F1F5}" type="slidenum">
              <a:rPr lang="es-MX" smtClean="0"/>
              <a:t>‹Nº›</a:t>
            </a:fld>
            <a:endParaRPr lang="es-MX"/>
          </a:p>
        </p:txBody>
      </p:sp>
    </p:spTree>
    <p:extLst>
      <p:ext uri="{BB962C8B-B14F-4D97-AF65-F5344CB8AC3E}">
        <p14:creationId xmlns:p14="http://schemas.microsoft.com/office/powerpoint/2010/main" val="3177460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s-MX" smtClean="0"/>
          </a:p>
        </p:txBody>
      </p:sp>
      <p:sp>
        <p:nvSpPr>
          <p:cNvPr id="112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614FF7-72AC-47D0-8240-79F9FA2F4FD8}" type="slidenum">
              <a:rPr lang="es-ES" altLang="es-MX" smtClean="0"/>
              <a:pPr>
                <a:spcBef>
                  <a:spcPct val="0"/>
                </a:spcBef>
              </a:pPr>
              <a:t>8</a:t>
            </a:fld>
            <a:endParaRPr lang="es-ES" altLang="es-MX" smtClean="0"/>
          </a:p>
        </p:txBody>
      </p:sp>
    </p:spTree>
    <p:extLst>
      <p:ext uri="{BB962C8B-B14F-4D97-AF65-F5344CB8AC3E}">
        <p14:creationId xmlns:p14="http://schemas.microsoft.com/office/powerpoint/2010/main" val="643599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D25AF407-0B99-4C51-8F4F-47445E91F1F5}" type="slidenum">
              <a:rPr lang="es-MX" smtClean="0"/>
              <a:pPr/>
              <a:t>54</a:t>
            </a:fld>
            <a:endParaRPr lang="es-MX" dirty="0"/>
          </a:p>
        </p:txBody>
      </p:sp>
    </p:spTree>
    <p:extLst>
      <p:ext uri="{BB962C8B-B14F-4D97-AF65-F5344CB8AC3E}">
        <p14:creationId xmlns:p14="http://schemas.microsoft.com/office/powerpoint/2010/main" val="3420726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MX" dirty="0"/>
          </a:p>
        </p:txBody>
      </p:sp>
      <p:sp>
        <p:nvSpPr>
          <p:cNvPr id="4" name="Marcador de fecha 3"/>
          <p:cNvSpPr>
            <a:spLocks noGrp="1"/>
          </p:cNvSpPr>
          <p:nvPr>
            <p:ph type="dt" idx="10"/>
          </p:nvPr>
        </p:nvSpPr>
        <p:spPr/>
        <p:txBody>
          <a:bodyPr/>
          <a:lstStyle/>
          <a:p>
            <a:pPr>
              <a:defRPr/>
            </a:pPr>
            <a:endParaRPr lang="es-MX" dirty="0"/>
          </a:p>
        </p:txBody>
      </p:sp>
    </p:spTree>
    <p:extLst>
      <p:ext uri="{BB962C8B-B14F-4D97-AF65-F5344CB8AC3E}">
        <p14:creationId xmlns:p14="http://schemas.microsoft.com/office/powerpoint/2010/main" val="3105770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MX" dirty="0"/>
          </a:p>
        </p:txBody>
      </p:sp>
      <p:sp>
        <p:nvSpPr>
          <p:cNvPr id="4" name="Marcador de fecha 3"/>
          <p:cNvSpPr>
            <a:spLocks noGrp="1"/>
          </p:cNvSpPr>
          <p:nvPr>
            <p:ph type="dt" idx="10"/>
          </p:nvPr>
        </p:nvSpPr>
        <p:spPr/>
        <p:txBody>
          <a:bodyPr/>
          <a:lstStyle/>
          <a:p>
            <a:pPr>
              <a:defRPr/>
            </a:pPr>
            <a:endParaRPr lang="es-MX" dirty="0"/>
          </a:p>
        </p:txBody>
      </p:sp>
    </p:spTree>
    <p:extLst>
      <p:ext uri="{BB962C8B-B14F-4D97-AF65-F5344CB8AC3E}">
        <p14:creationId xmlns:p14="http://schemas.microsoft.com/office/powerpoint/2010/main" val="3573678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MX" dirty="0"/>
          </a:p>
        </p:txBody>
      </p:sp>
      <p:sp>
        <p:nvSpPr>
          <p:cNvPr id="4" name="Marcador de fecha 3"/>
          <p:cNvSpPr>
            <a:spLocks noGrp="1"/>
          </p:cNvSpPr>
          <p:nvPr>
            <p:ph type="dt" idx="10"/>
          </p:nvPr>
        </p:nvSpPr>
        <p:spPr/>
        <p:txBody>
          <a:bodyPr/>
          <a:lstStyle/>
          <a:p>
            <a:pPr>
              <a:defRPr/>
            </a:pPr>
            <a:endParaRPr lang="es-MX" dirty="0"/>
          </a:p>
        </p:txBody>
      </p:sp>
    </p:spTree>
    <p:extLst>
      <p:ext uri="{BB962C8B-B14F-4D97-AF65-F5344CB8AC3E}">
        <p14:creationId xmlns:p14="http://schemas.microsoft.com/office/powerpoint/2010/main" val="1846984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MX" dirty="0"/>
          </a:p>
        </p:txBody>
      </p:sp>
      <p:sp>
        <p:nvSpPr>
          <p:cNvPr id="4" name="Marcador de fecha 3"/>
          <p:cNvSpPr>
            <a:spLocks noGrp="1"/>
          </p:cNvSpPr>
          <p:nvPr>
            <p:ph type="dt" idx="10"/>
          </p:nvPr>
        </p:nvSpPr>
        <p:spPr/>
        <p:txBody>
          <a:bodyPr/>
          <a:lstStyle/>
          <a:p>
            <a:pPr>
              <a:defRPr/>
            </a:pPr>
            <a:endParaRPr lang="es-MX" dirty="0"/>
          </a:p>
        </p:txBody>
      </p:sp>
    </p:spTree>
    <p:extLst>
      <p:ext uri="{BB962C8B-B14F-4D97-AF65-F5344CB8AC3E}">
        <p14:creationId xmlns:p14="http://schemas.microsoft.com/office/powerpoint/2010/main" val="239288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1.- hablar con Rodolfo para conocer</a:t>
            </a:r>
            <a:r>
              <a:rPr lang="es-MX" baseline="0" dirty="0" smtClean="0"/>
              <a:t> el proceso en biología </a:t>
            </a:r>
            <a:endParaRPr lang="es-MX" dirty="0"/>
          </a:p>
        </p:txBody>
      </p:sp>
      <p:sp>
        <p:nvSpPr>
          <p:cNvPr id="4" name="3 Marcador de número de diapositiva"/>
          <p:cNvSpPr>
            <a:spLocks noGrp="1"/>
          </p:cNvSpPr>
          <p:nvPr>
            <p:ph type="sldNum" sz="quarter" idx="10"/>
          </p:nvPr>
        </p:nvSpPr>
        <p:spPr/>
        <p:txBody>
          <a:bodyPr/>
          <a:lstStyle/>
          <a:p>
            <a:fld id="{D25AF407-0B99-4C51-8F4F-47445E91F1F5}" type="slidenum">
              <a:rPr lang="es-MX" smtClean="0"/>
              <a:pPr/>
              <a:t>44</a:t>
            </a:fld>
            <a:endParaRPr lang="es-MX" dirty="0"/>
          </a:p>
        </p:txBody>
      </p:sp>
    </p:spTree>
    <p:extLst>
      <p:ext uri="{BB962C8B-B14F-4D97-AF65-F5344CB8AC3E}">
        <p14:creationId xmlns:p14="http://schemas.microsoft.com/office/powerpoint/2010/main" val="2997325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D25AF407-0B99-4C51-8F4F-47445E91F1F5}" type="slidenum">
              <a:rPr lang="es-MX" smtClean="0"/>
              <a:pPr/>
              <a:t>45</a:t>
            </a:fld>
            <a:endParaRPr lang="es-MX" dirty="0"/>
          </a:p>
        </p:txBody>
      </p:sp>
    </p:spTree>
    <p:extLst>
      <p:ext uri="{BB962C8B-B14F-4D97-AF65-F5344CB8AC3E}">
        <p14:creationId xmlns:p14="http://schemas.microsoft.com/office/powerpoint/2010/main" val="2034290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44D10-B0FE-4FB0-8947-9C2F9BD4669D}" type="slidenum">
              <a:rPr lang="en-US"/>
              <a:pPr/>
              <a:t>47</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52235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39DE38-8405-489D-9494-46B75CA88D29}" type="slidenum">
              <a:rPr lang="en-US"/>
              <a:pPr/>
              <a:t>48</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sz="2400" dirty="0"/>
          </a:p>
        </p:txBody>
      </p:sp>
    </p:spTree>
    <p:extLst>
      <p:ext uri="{BB962C8B-B14F-4D97-AF65-F5344CB8AC3E}">
        <p14:creationId xmlns:p14="http://schemas.microsoft.com/office/powerpoint/2010/main" val="3894305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2A4FE5-D130-4949-B27D-E36264212D68}" type="slidenum">
              <a:rPr lang="en-US"/>
              <a:pPr/>
              <a:t>50</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sz="2400" dirty="0"/>
          </a:p>
        </p:txBody>
      </p:sp>
    </p:spTree>
    <p:extLst>
      <p:ext uri="{BB962C8B-B14F-4D97-AF65-F5344CB8AC3E}">
        <p14:creationId xmlns:p14="http://schemas.microsoft.com/office/powerpoint/2010/main" val="1876503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D25AF407-0B99-4C51-8F4F-47445E91F1F5}" type="slidenum">
              <a:rPr lang="es-MX" smtClean="0"/>
              <a:pPr/>
              <a:t>52</a:t>
            </a:fld>
            <a:endParaRPr lang="es-MX" dirty="0"/>
          </a:p>
        </p:txBody>
      </p:sp>
    </p:spTree>
    <p:extLst>
      <p:ext uri="{BB962C8B-B14F-4D97-AF65-F5344CB8AC3E}">
        <p14:creationId xmlns:p14="http://schemas.microsoft.com/office/powerpoint/2010/main" val="3292355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D25AF407-0B99-4C51-8F4F-47445E91F1F5}" type="slidenum">
              <a:rPr lang="es-MX" smtClean="0"/>
              <a:pPr/>
              <a:t>53</a:t>
            </a:fld>
            <a:endParaRPr lang="es-MX" dirty="0"/>
          </a:p>
        </p:txBody>
      </p:sp>
    </p:spTree>
    <p:extLst>
      <p:ext uri="{BB962C8B-B14F-4D97-AF65-F5344CB8AC3E}">
        <p14:creationId xmlns:p14="http://schemas.microsoft.com/office/powerpoint/2010/main" val="4056961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BB4B802-35AA-4E50-BC80-DCACBEEAC79B}" type="datetimeFigureOut">
              <a:rPr lang="es-MX" smtClean="0"/>
              <a:t>09/06/2016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67DFE9E-5EAD-4D90-AC5A-CA2F6C833BDB}" type="slidenum">
              <a:rPr lang="es-MX" smtClean="0"/>
              <a:t>‹Nº›</a:t>
            </a:fld>
            <a:endParaRPr lang="es-MX"/>
          </a:p>
        </p:txBody>
      </p:sp>
      <p:pic>
        <p:nvPicPr>
          <p:cNvPr id="7" name="Imagen 2"/>
          <p:cNvPicPr>
            <a:picLocks noChangeAspect="1"/>
          </p:cNvPicPr>
          <p:nvPr userDrawn="1"/>
        </p:nvPicPr>
        <p:blipFill rotWithShape="1">
          <a:blip r:embed="rId2">
            <a:extLst>
              <a:ext uri="{28A0092B-C50C-407E-A947-70E740481C1C}">
                <a14:useLocalDpi xmlns:a14="http://schemas.microsoft.com/office/drawing/2010/main" val="0"/>
              </a:ext>
            </a:extLst>
          </a:blip>
          <a:srcRect r="2256"/>
          <a:stretch/>
        </p:blipFill>
        <p:spPr>
          <a:xfrm>
            <a:off x="-108520" y="-171400"/>
            <a:ext cx="9361040" cy="7029401"/>
          </a:xfrm>
          <a:prstGeom prst="rect">
            <a:avLst/>
          </a:prstGeom>
        </p:spPr>
      </p:pic>
      <p:pic>
        <p:nvPicPr>
          <p:cNvPr id="8" name="Imagen 2"/>
          <p:cNvPicPr>
            <a:picLocks noChangeAspect="1"/>
          </p:cNvPicPr>
          <p:nvPr userDrawn="1"/>
        </p:nvPicPr>
        <p:blipFill rotWithShape="1">
          <a:blip r:embed="rId2">
            <a:extLst>
              <a:ext uri="{28A0092B-C50C-407E-A947-70E740481C1C}">
                <a14:useLocalDpi xmlns:a14="http://schemas.microsoft.com/office/drawing/2010/main" val="0"/>
              </a:ext>
            </a:extLst>
          </a:blip>
          <a:srcRect r="2256"/>
          <a:stretch/>
        </p:blipFill>
        <p:spPr>
          <a:xfrm>
            <a:off x="-108520" y="-171400"/>
            <a:ext cx="9361040" cy="7029401"/>
          </a:xfrm>
          <a:prstGeom prst="rect">
            <a:avLst/>
          </a:prstGeom>
        </p:spPr>
      </p:pic>
      <p:sp>
        <p:nvSpPr>
          <p:cNvPr id="9" name="Rectángulo 3"/>
          <p:cNvSpPr/>
          <p:nvPr userDrawn="1"/>
        </p:nvSpPr>
        <p:spPr>
          <a:xfrm>
            <a:off x="-108518" y="6525347"/>
            <a:ext cx="9357405" cy="381857"/>
          </a:xfrm>
          <a:prstGeom prst="rect">
            <a:avLst/>
          </a:prstGeom>
          <a:gradFill flip="none" rotWithShape="1">
            <a:gsLst>
              <a:gs pos="0">
                <a:schemeClr val="bg2">
                  <a:tint val="97000"/>
                  <a:hueMod val="92000"/>
                  <a:satMod val="169000"/>
                  <a:lumMod val="164000"/>
                </a:schemeClr>
              </a:gs>
              <a:gs pos="49000">
                <a:srgbClr val="00AB4E"/>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10" name="9 CuadroTexto"/>
          <p:cNvSpPr txBox="1"/>
          <p:nvPr userDrawn="1"/>
        </p:nvSpPr>
        <p:spPr>
          <a:xfrm>
            <a:off x="2519772" y="6537826"/>
            <a:ext cx="4104456" cy="492443"/>
          </a:xfrm>
          <a:prstGeom prst="rect">
            <a:avLst/>
          </a:prstGeom>
          <a:noFill/>
        </p:spPr>
        <p:txBody>
          <a:bodyPr wrap="square" rtlCol="0">
            <a:spAutoFit/>
          </a:bodyPr>
          <a:lstStyle/>
          <a:p>
            <a:pPr algn="ctr"/>
            <a:r>
              <a:rPr lang="es-MX" sz="1400" b="1" u="sng" dirty="0" smtClean="0">
                <a:latin typeface="Myriad Pro" panose="020B0503030403020204" pitchFamily="34" charset="0"/>
              </a:rPr>
              <a:t>www.uv.mx/internacional</a:t>
            </a:r>
            <a:endParaRPr lang="es-MX" sz="1400" b="1" u="sng" dirty="0">
              <a:latin typeface="Myriad Pro" panose="020B0503030403020204" pitchFamily="34" charset="0"/>
            </a:endParaRPr>
          </a:p>
          <a:p>
            <a:pPr algn="ctr"/>
            <a:endParaRPr lang="es-MX" sz="1100" u="sng" dirty="0">
              <a:latin typeface="Myriad Pro" panose="020B0503030403020204" pitchFamily="34" charset="0"/>
            </a:endParaRPr>
          </a:p>
        </p:txBody>
      </p:sp>
    </p:spTree>
    <p:extLst>
      <p:ext uri="{BB962C8B-B14F-4D97-AF65-F5344CB8AC3E}">
        <p14:creationId xmlns:p14="http://schemas.microsoft.com/office/powerpoint/2010/main" val="6551416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iapositiva de título">
    <p:bg>
      <p:bgPr>
        <a:solidFill>
          <a:srgbClr val="005BAA"/>
        </a:solidFill>
        <a:effectLst/>
      </p:bgPr>
    </p:bg>
    <p:spTree>
      <p:nvGrpSpPr>
        <p:cNvPr id="1" name=""/>
        <p:cNvGrpSpPr/>
        <p:nvPr/>
      </p:nvGrpSpPr>
      <p:grpSpPr>
        <a:xfrm>
          <a:off x="0" y="0"/>
          <a:ext cx="0" cy="0"/>
          <a:chOff x="0" y="0"/>
          <a:chExt cx="0" cy="0"/>
        </a:xfrm>
      </p:grpSpPr>
      <p:pic>
        <p:nvPicPr>
          <p:cNvPr id="3" name="Imagen 2"/>
          <p:cNvPicPr>
            <a:picLocks noChangeAspect="1"/>
          </p:cNvPicPr>
          <p:nvPr userDrawn="1"/>
        </p:nvPicPr>
        <p:blipFill rotWithShape="1">
          <a:blip r:embed="rId2">
            <a:extLst>
              <a:ext uri="{28A0092B-C50C-407E-A947-70E740481C1C}">
                <a14:useLocalDpi xmlns:a14="http://schemas.microsoft.com/office/drawing/2010/main" val="0"/>
              </a:ext>
            </a:extLst>
          </a:blip>
          <a:srcRect r="2256"/>
          <a:stretch/>
        </p:blipFill>
        <p:spPr>
          <a:xfrm>
            <a:off x="-108520" y="-171400"/>
            <a:ext cx="9361040" cy="7029401"/>
          </a:xfrm>
          <a:prstGeom prst="rect">
            <a:avLst/>
          </a:prstGeom>
        </p:spPr>
      </p:pic>
      <p:sp>
        <p:nvSpPr>
          <p:cNvPr id="4" name="Rectángulo 3"/>
          <p:cNvSpPr/>
          <p:nvPr userDrawn="1"/>
        </p:nvSpPr>
        <p:spPr>
          <a:xfrm>
            <a:off x="-108518" y="6525347"/>
            <a:ext cx="9357405" cy="381857"/>
          </a:xfrm>
          <a:prstGeom prst="rect">
            <a:avLst/>
          </a:prstGeom>
          <a:gradFill flip="none" rotWithShape="1">
            <a:gsLst>
              <a:gs pos="0">
                <a:schemeClr val="bg2">
                  <a:tint val="97000"/>
                  <a:hueMod val="92000"/>
                  <a:satMod val="169000"/>
                  <a:lumMod val="164000"/>
                </a:schemeClr>
              </a:gs>
              <a:gs pos="49000">
                <a:srgbClr val="00AB4E"/>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b="1648"/>
          <a:stretch/>
        </p:blipFill>
        <p:spPr>
          <a:xfrm>
            <a:off x="7972926" y="1"/>
            <a:ext cx="1171074" cy="998830"/>
          </a:xfrm>
          <a:prstGeom prst="rect">
            <a:avLst/>
          </a:prstGeom>
        </p:spPr>
      </p:pic>
      <p:sp>
        <p:nvSpPr>
          <p:cNvPr id="5" name="4 CuadroTexto"/>
          <p:cNvSpPr txBox="1"/>
          <p:nvPr userDrawn="1"/>
        </p:nvSpPr>
        <p:spPr>
          <a:xfrm>
            <a:off x="2519772" y="6537826"/>
            <a:ext cx="4104456" cy="492443"/>
          </a:xfrm>
          <a:prstGeom prst="rect">
            <a:avLst/>
          </a:prstGeom>
          <a:noFill/>
        </p:spPr>
        <p:txBody>
          <a:bodyPr wrap="square" rtlCol="0">
            <a:spAutoFit/>
          </a:bodyPr>
          <a:lstStyle/>
          <a:p>
            <a:pPr algn="ctr"/>
            <a:r>
              <a:rPr lang="es-MX" sz="1400" b="1" u="sng" dirty="0" smtClean="0">
                <a:latin typeface="Myriad Pro" panose="020B0503030403020204" pitchFamily="34" charset="0"/>
              </a:rPr>
              <a:t>www.uv.mx/internacional</a:t>
            </a:r>
            <a:endParaRPr lang="es-MX" sz="1400" b="1" u="sng" dirty="0">
              <a:latin typeface="Myriad Pro" panose="020B0503030403020204" pitchFamily="34" charset="0"/>
            </a:endParaRPr>
          </a:p>
          <a:p>
            <a:pPr algn="ctr"/>
            <a:endParaRPr lang="es-MX" sz="1100" u="sng" dirty="0">
              <a:latin typeface="Myriad Pro" panose="020B0503030403020204" pitchFamily="34" charset="0"/>
            </a:endParaRPr>
          </a:p>
        </p:txBody>
      </p:sp>
    </p:spTree>
    <p:extLst>
      <p:ext uri="{BB962C8B-B14F-4D97-AF65-F5344CB8AC3E}">
        <p14:creationId xmlns:p14="http://schemas.microsoft.com/office/powerpoint/2010/main" val="3288299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a:xfrm>
            <a:off x="457200" y="6356354"/>
            <a:ext cx="2133600" cy="365125"/>
          </a:xfrm>
          <a:prstGeom prst="rect">
            <a:avLst/>
          </a:prstGeom>
        </p:spPr>
        <p:txBody>
          <a:bodyPr/>
          <a:lstStyle>
            <a:lvl1pPr>
              <a:defRPr/>
            </a:lvl1pPr>
          </a:lstStyle>
          <a:p>
            <a:pPr>
              <a:defRPr/>
            </a:pPr>
            <a:endParaRPr lang="es-MX" dirty="0"/>
          </a:p>
        </p:txBody>
      </p:sp>
    </p:spTree>
    <p:extLst>
      <p:ext uri="{BB962C8B-B14F-4D97-AF65-F5344CB8AC3E}">
        <p14:creationId xmlns:p14="http://schemas.microsoft.com/office/powerpoint/2010/main" val="16595818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B4B802-35AA-4E50-BC80-DCACBEEAC79B}" type="datetimeFigureOut">
              <a:rPr lang="es-MX" smtClean="0"/>
              <a:t>09/06/2016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67DFE9E-5EAD-4D90-AC5A-CA2F6C833BDB}" type="slidenum">
              <a:rPr lang="es-MX" smtClean="0"/>
              <a:t>‹Nº›</a:t>
            </a:fld>
            <a:endParaRPr lang="es-MX"/>
          </a:p>
        </p:txBody>
      </p:sp>
    </p:spTree>
    <p:extLst>
      <p:ext uri="{BB962C8B-B14F-4D97-AF65-F5344CB8AC3E}">
        <p14:creationId xmlns:p14="http://schemas.microsoft.com/office/powerpoint/2010/main" val="74298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BB4B802-35AA-4E50-BC80-DCACBEEAC79B}" type="datetimeFigureOut">
              <a:rPr lang="es-MX" smtClean="0"/>
              <a:pPr/>
              <a:t>09/06/2016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67DFE9E-5EAD-4D90-AC5A-CA2F6C833BDB}" type="slidenum">
              <a:rPr lang="es-MX" smtClean="0"/>
              <a:pPr/>
              <a:t>‹Nº›</a:t>
            </a:fld>
            <a:endParaRPr lang="es-MX"/>
          </a:p>
        </p:txBody>
      </p:sp>
    </p:spTree>
    <p:extLst>
      <p:ext uri="{BB962C8B-B14F-4D97-AF65-F5344CB8AC3E}">
        <p14:creationId xmlns:p14="http://schemas.microsoft.com/office/powerpoint/2010/main" val="122789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Title 1"/>
          <p:cNvSpPr>
            <a:spLocks noGrp="1"/>
          </p:cNvSpPr>
          <p:nvPr>
            <p:ph type="title"/>
          </p:nvPr>
        </p:nvSpPr>
        <p:spPr>
          <a:xfrm>
            <a:off x="1042988" y="225425"/>
            <a:ext cx="7705725" cy="863600"/>
          </a:xfrm>
        </p:spPr>
        <p:txBody>
          <a:bodyPr/>
          <a:lstStyle/>
          <a:p>
            <a:r>
              <a:rPr lang="es-ES" smtClean="0"/>
              <a:t>Haga clic para modificar el estilo de título del patrón</a:t>
            </a:r>
            <a:endParaRPr lang="en-US"/>
          </a:p>
        </p:txBody>
      </p:sp>
      <p:sp>
        <p:nvSpPr>
          <p:cNvPr id="3" name="Text Placeholder 2"/>
          <p:cNvSpPr>
            <a:spLocks noGrp="1"/>
          </p:cNvSpPr>
          <p:nvPr>
            <p:ph type="body" sz="half" idx="1"/>
          </p:nvPr>
        </p:nvSpPr>
        <p:spPr>
          <a:xfrm>
            <a:off x="1042988" y="1304925"/>
            <a:ext cx="3776662" cy="48958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ClipArt Placeholder 3"/>
          <p:cNvSpPr>
            <a:spLocks noGrp="1"/>
          </p:cNvSpPr>
          <p:nvPr>
            <p:ph type="clipArt" sz="half" idx="2"/>
          </p:nvPr>
        </p:nvSpPr>
        <p:spPr>
          <a:xfrm>
            <a:off x="4972050" y="1304925"/>
            <a:ext cx="3776663" cy="4895850"/>
          </a:xfrm>
        </p:spPr>
        <p:txBody>
          <a:bodyPr/>
          <a:lstStyle/>
          <a:p>
            <a:r>
              <a:rPr lang="es-ES" smtClean="0"/>
              <a:t>Haga clic en el icono para agregar una imagen en línea</a:t>
            </a:r>
            <a:endParaRPr lang="en-US"/>
          </a:p>
        </p:txBody>
      </p:sp>
      <p:sp>
        <p:nvSpPr>
          <p:cNvPr id="5" name="Date Placeholder 4"/>
          <p:cNvSpPr>
            <a:spLocks noGrp="1"/>
          </p:cNvSpPr>
          <p:nvPr>
            <p:ph type="dt" sz="half" idx="10"/>
          </p:nvPr>
        </p:nvSpPr>
        <p:spPr>
          <a:xfrm>
            <a:off x="1042988" y="6308725"/>
            <a:ext cx="1838325" cy="349250"/>
          </a:xfrm>
        </p:spPr>
        <p:txBody>
          <a:bodyPr/>
          <a:lstStyle>
            <a:lvl1pPr>
              <a:defRPr/>
            </a:lvl1pPr>
          </a:lstStyle>
          <a:p>
            <a:endParaRPr lang="en-US"/>
          </a:p>
        </p:txBody>
      </p:sp>
      <p:sp>
        <p:nvSpPr>
          <p:cNvPr id="6" name="Footer Placeholder 5"/>
          <p:cNvSpPr>
            <a:spLocks noGrp="1"/>
          </p:cNvSpPr>
          <p:nvPr>
            <p:ph type="ftr" sz="quarter" idx="11"/>
          </p:nvPr>
        </p:nvSpPr>
        <p:spPr>
          <a:xfrm>
            <a:off x="3054350" y="6308725"/>
            <a:ext cx="3636963" cy="349250"/>
          </a:xfrm>
        </p:spPr>
        <p:txBody>
          <a:bodyPr/>
          <a:lstStyle>
            <a:lvl1pPr>
              <a:defRPr/>
            </a:lvl1pPr>
          </a:lstStyle>
          <a:p>
            <a:endParaRPr lang="en-US"/>
          </a:p>
        </p:txBody>
      </p:sp>
      <p:sp>
        <p:nvSpPr>
          <p:cNvPr id="7" name="Slide Number Placeholder 6"/>
          <p:cNvSpPr>
            <a:spLocks noGrp="1"/>
          </p:cNvSpPr>
          <p:nvPr>
            <p:ph type="sldNum" sz="quarter" idx="12"/>
          </p:nvPr>
        </p:nvSpPr>
        <p:spPr>
          <a:xfrm>
            <a:off x="6843713" y="6308725"/>
            <a:ext cx="1905000" cy="349250"/>
          </a:xfrm>
        </p:spPr>
        <p:txBody>
          <a:bodyPr/>
          <a:lstStyle>
            <a:lvl1pPr>
              <a:defRPr/>
            </a:lvl1pPr>
          </a:lstStyle>
          <a:p>
            <a:fld id="{8ED5E3DE-4875-4C34-88B5-3E3D62CF819F}" type="slidenum">
              <a:rPr lang="en-US"/>
              <a:pPr/>
              <a:t>‹Nº›</a:t>
            </a:fld>
            <a:endParaRPr lang="en-US"/>
          </a:p>
        </p:txBody>
      </p:sp>
    </p:spTree>
    <p:extLst>
      <p:ext uri="{BB962C8B-B14F-4D97-AF65-F5344CB8AC3E}">
        <p14:creationId xmlns:p14="http://schemas.microsoft.com/office/powerpoint/2010/main" val="3377431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B4B802-35AA-4E50-BC80-DCACBEEAC79B}" type="datetimeFigureOut">
              <a:rPr lang="es-MX" smtClean="0"/>
              <a:t>09/06/2016</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DFE9E-5EAD-4D90-AC5A-CA2F6C833BDB}" type="slidenum">
              <a:rPr lang="es-MX" smtClean="0"/>
              <a:t>‹Nº›</a:t>
            </a:fld>
            <a:endParaRPr lang="es-MX"/>
          </a:p>
        </p:txBody>
      </p:sp>
      <p:pic>
        <p:nvPicPr>
          <p:cNvPr id="7" name="Imagen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8174" cy="6884527"/>
          </a:xfrm>
          <a:prstGeom prst="rect">
            <a:avLst/>
          </a:prstGeom>
        </p:spPr>
      </p:pic>
      <p:sp>
        <p:nvSpPr>
          <p:cNvPr id="9" name="Rectángulo 8"/>
          <p:cNvSpPr/>
          <p:nvPr userDrawn="1"/>
        </p:nvSpPr>
        <p:spPr>
          <a:xfrm>
            <a:off x="0" y="6356351"/>
            <a:ext cx="9148174" cy="528177"/>
          </a:xfrm>
          <a:prstGeom prst="rect">
            <a:avLst/>
          </a:prstGeom>
          <a:gradFill>
            <a:gsLst>
              <a:gs pos="51000">
                <a:schemeClr val="bg2">
                  <a:tint val="97000"/>
                  <a:hueMod val="92000"/>
                  <a:satMod val="169000"/>
                  <a:lumMod val="164000"/>
                </a:schemeClr>
              </a:gs>
              <a:gs pos="88000">
                <a:schemeClr val="bg1">
                  <a:lumMod val="95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CuadroTexto"/>
          <p:cNvSpPr txBox="1"/>
          <p:nvPr userDrawn="1"/>
        </p:nvSpPr>
        <p:spPr>
          <a:xfrm>
            <a:off x="2519772" y="6537826"/>
            <a:ext cx="4104456" cy="492443"/>
          </a:xfrm>
          <a:prstGeom prst="rect">
            <a:avLst/>
          </a:prstGeom>
          <a:noFill/>
        </p:spPr>
        <p:txBody>
          <a:bodyPr wrap="square" rtlCol="0">
            <a:spAutoFit/>
          </a:bodyPr>
          <a:lstStyle/>
          <a:p>
            <a:pPr algn="ctr"/>
            <a:r>
              <a:rPr lang="es-MX" sz="1400" b="1" u="sng" dirty="0" smtClean="0">
                <a:latin typeface="Myriad Pro" panose="020B0503030403020204" pitchFamily="34" charset="0"/>
              </a:rPr>
              <a:t>www.uv.mx/internacional</a:t>
            </a:r>
            <a:endParaRPr lang="es-MX" sz="1400" b="1" u="sng" dirty="0">
              <a:latin typeface="Myriad Pro" panose="020B0503030403020204" pitchFamily="34" charset="0"/>
            </a:endParaRPr>
          </a:p>
          <a:p>
            <a:pPr algn="ctr"/>
            <a:endParaRPr lang="es-MX" sz="1100" u="sng" dirty="0">
              <a:latin typeface="Myriad Pro" panose="020B0503030403020204" pitchFamily="34" charset="0"/>
            </a:endParaRPr>
          </a:p>
        </p:txBody>
      </p:sp>
    </p:spTree>
    <p:extLst>
      <p:ext uri="{BB962C8B-B14F-4D97-AF65-F5344CB8AC3E}">
        <p14:creationId xmlns:p14="http://schemas.microsoft.com/office/powerpoint/2010/main" val="950011739"/>
      </p:ext>
    </p:extLst>
  </p:cSld>
  <p:clrMap bg1="lt1" tx1="dk1" bg2="lt2" tx2="dk2" accent1="accent1" accent2="accent2" accent3="accent3" accent4="accent4" accent5="accent5" accent6="accent6" hlink="hlink" folHlink="folHlink"/>
  <p:sldLayoutIdLst>
    <p:sldLayoutId id="2147483664" r:id="rId1"/>
    <p:sldLayoutId id="2147483675" r:id="rId2"/>
    <p:sldLayoutId id="2147483676" r:id="rId3"/>
    <p:sldLayoutId id="2147483677" r:id="rId4"/>
    <p:sldLayoutId id="2147483678" r:id="rId5"/>
    <p:sldLayoutId id="2147483679" r:id="rId6"/>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google.com.mx/imgres?imgurl=http://www.uv.mx/veracruz/dcqb/files/2013/01/Objetivo.jpg&amp;imgrefurl=http://www.uv.mx/veracruz/dcqb/complemento-al-plan-de-estudios/objetivo-general/&amp;docid=w0NIxnsj6u0bSM&amp;tbnid=KCt3kIBkkeVPOM:&amp;w=1751&amp;h=1706&amp;ei=DWFaVPa2EIif8QWWuoGADA&amp;ved=0CAIQxiAwAA&amp;iact=c"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4.bp.blogspot.com/_n2t5hxpoMxA/TPQs8K79ZtI/AAAAAAAAACk/UcTQBU3DasI/s1600/objetivos-generales%5b1%5d.jp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google.com.mx/url?sa=i&amp;rct=j&amp;q=&amp;esrc=s&amp;source=images&amp;cd=&amp;cad=rja&amp;uact=8&amp;ved=0CAcQjRw&amp;url=http://noticias.universia.es/en-portada/noticia/2011/06/08/834899/latinoamerica-europa-sintonizan-educacion-superior.html&amp;ei=nV1aVNvlDpL98AX4moCgCw&amp;bvm=bv.78677474,d.aWw&amp;psig=AFQjCNEl__GZKnD9_oNnP-rUvQai6ZL-Xw&amp;ust=1415294438845109"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uv.mx/dgdaie/desarrollo-curricular/desarrollo-curricular/guia-diseno/"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google.com.mx/url?sa=i&amp;rct=j&amp;q=&amp;esrc=s&amp;frm=1&amp;source=images&amp;cd=&amp;cad=rja&amp;docid=9bysdQIS8POqKM&amp;tbnid=zb4IHYzsM1B7HM:&amp;ved=0CAUQjRw&amp;url=http://valueofadegree.edublogs.org/2011/01/04/what-to-do-with-two-different-degrees/&amp;ei=ewJGUtzfE6nx2wXJxIGABA&amp;bvm=bv.53217764,d.b2I&amp;psig=AFQjCNFHH9Tuxps2ffvwAIAnRb2F-gnIoQ&amp;ust=1380406054800837" TargetMode="Externa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 Target="slide6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s://www.edmodo.com/" TargetMode="External"/><Relationship Id="rId7" Type="http://schemas.openxmlformats.org/officeDocument/2006/relationships/hyperlink" Target="http://www.etwinning.net/es/pub/index.htm" TargetMode="External"/><Relationship Id="rId2" Type="http://schemas.openxmlformats.org/officeDocument/2006/relationships/hyperlink" Target="https://www.edmodo.com/home" TargetMode="External"/><Relationship Id="rId1" Type="http://schemas.openxmlformats.org/officeDocument/2006/relationships/slideLayout" Target="../slideLayouts/slideLayout2.xml"/><Relationship Id="rId6" Type="http://schemas.openxmlformats.org/officeDocument/2006/relationships/hyperlink" Target="http://elearningsoft.wordpress.com/2012/10/13/screencast-que-es-y-para-quesirve/" TargetMode="External"/><Relationship Id="rId5" Type="http://schemas.openxmlformats.org/officeDocument/2006/relationships/hyperlink" Target="http://psicologia.wikispaces.com/" TargetMode="External"/><Relationship Id="rId4" Type="http://schemas.openxmlformats.org/officeDocument/2006/relationships/hyperlink" Target="http://cmap.ihmc.us/"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65.xml.rels><?xml version="1.0" encoding="UTF-8" standalone="yes"?>
<Relationships xmlns="http://schemas.openxmlformats.org/package/2006/relationships"><Relationship Id="rId2" Type="http://schemas.openxmlformats.org/officeDocument/2006/relationships/slide" Target="slide6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google.com.mx/url?sa=i&amp;rct=j&amp;q=&amp;esrc=s&amp;source=images&amp;cd=&amp;cad=rja&amp;uact=8&amp;ved=0CAcQjRw&amp;url=http://noticias.universia.es/en-portada/noticia/2011/06/08/834899/latinoamerica-europa-sintonizan-educacion-superior.html&amp;ei=nV1aVNvlDpL98AX4moCgCw&amp;bvm=bv.78677474,d.aWw&amp;psig=AFQjCNEl__GZKnD9_oNnP-rUvQai6ZL-Xw&amp;ust=1415294438845109" TargetMode="External"/><Relationship Id="rId1" Type="http://schemas.openxmlformats.org/officeDocument/2006/relationships/slideLayout" Target="../slideLayouts/slideLayout1.xml"/><Relationship Id="rId4" Type="http://schemas.microsoft.com/office/2007/relationships/hdphoto" Target="../media/hdphoto2.wdp"/></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335667"/>
            <a:ext cx="9144000" cy="787078"/>
          </a:xfrm>
          <a:prstGeom prst="rect">
            <a:avLst/>
          </a:prstGeom>
          <a:gradFill>
            <a:gsLst>
              <a:gs pos="0">
                <a:schemeClr val="accent5">
                  <a:lumMod val="75000"/>
                </a:schemeClr>
              </a:gs>
              <a:gs pos="53000">
                <a:schemeClr val="accent5">
                  <a:lumMod val="50000"/>
                </a:schemeClr>
              </a:gs>
              <a:gs pos="100000">
                <a:schemeClr val="accent5">
                  <a:lumMod val="75000"/>
                </a:schemeClr>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223520" y="446146"/>
            <a:ext cx="8646160" cy="1692771"/>
          </a:xfrm>
          <a:prstGeom prst="rect">
            <a:avLst/>
          </a:prstGeom>
          <a:noFill/>
        </p:spPr>
        <p:txBody>
          <a:bodyPr wrap="square" rtlCol="0">
            <a:spAutoFit/>
          </a:bodyPr>
          <a:lstStyle/>
          <a:p>
            <a:pPr algn="ctr"/>
            <a:r>
              <a:rPr lang="es-MX" sz="2800" b="1" dirty="0" smtClean="0">
                <a:solidFill>
                  <a:schemeClr val="bg1"/>
                </a:solidFill>
                <a:latin typeface="Arial" panose="020B0604020202020204" pitchFamily="34" charset="0"/>
                <a:cs typeface="Arial" panose="020B0604020202020204" pitchFamily="34" charset="0"/>
              </a:rPr>
              <a:t>L</a:t>
            </a:r>
            <a:r>
              <a:rPr lang="es-MX" sz="2400" b="1" dirty="0" smtClean="0">
                <a:solidFill>
                  <a:schemeClr val="bg1"/>
                </a:solidFill>
                <a:latin typeface="Arial" panose="020B0604020202020204" pitchFamily="34" charset="0"/>
                <a:cs typeface="Arial" panose="020B0604020202020204" pitchFamily="34" charset="0"/>
              </a:rPr>
              <a:t>a</a:t>
            </a:r>
            <a:r>
              <a:rPr lang="es-MX" sz="2800" b="1" dirty="0" smtClean="0">
                <a:solidFill>
                  <a:schemeClr val="bg1"/>
                </a:solidFill>
                <a:latin typeface="Arial" panose="020B0604020202020204" pitchFamily="34" charset="0"/>
                <a:cs typeface="Arial" panose="020B0604020202020204" pitchFamily="34" charset="0"/>
              </a:rPr>
              <a:t> I</a:t>
            </a:r>
            <a:r>
              <a:rPr lang="es-MX" sz="2400" b="1" dirty="0" smtClean="0">
                <a:solidFill>
                  <a:schemeClr val="bg1"/>
                </a:solidFill>
                <a:latin typeface="Arial" panose="020B0604020202020204" pitchFamily="34" charset="0"/>
                <a:cs typeface="Arial" panose="020B0604020202020204" pitchFamily="34" charset="0"/>
              </a:rPr>
              <a:t>nternacionalización</a:t>
            </a:r>
            <a:r>
              <a:rPr lang="es-MX" sz="2800" b="1" dirty="0" smtClean="0">
                <a:solidFill>
                  <a:schemeClr val="bg1"/>
                </a:solidFill>
                <a:latin typeface="Arial" panose="020B0604020202020204" pitchFamily="34" charset="0"/>
                <a:cs typeface="Arial" panose="020B0604020202020204" pitchFamily="34" charset="0"/>
              </a:rPr>
              <a:t> </a:t>
            </a:r>
            <a:r>
              <a:rPr lang="es-MX" sz="2000" b="1" dirty="0" smtClean="0">
                <a:solidFill>
                  <a:schemeClr val="bg1"/>
                </a:solidFill>
                <a:latin typeface="Arial" panose="020B0604020202020204" pitchFamily="34" charset="0"/>
                <a:cs typeface="Arial" panose="020B0604020202020204" pitchFamily="34" charset="0"/>
              </a:rPr>
              <a:t>en la </a:t>
            </a:r>
            <a:r>
              <a:rPr lang="es-MX" sz="2800" b="1" dirty="0" smtClean="0">
                <a:solidFill>
                  <a:schemeClr val="bg1"/>
                </a:solidFill>
                <a:latin typeface="Arial" panose="020B0604020202020204" pitchFamily="34" charset="0"/>
                <a:cs typeface="Arial" panose="020B0604020202020204" pitchFamily="34" charset="0"/>
              </a:rPr>
              <a:t>U</a:t>
            </a:r>
            <a:r>
              <a:rPr lang="es-MX" sz="2400" b="1" dirty="0" smtClean="0">
                <a:solidFill>
                  <a:schemeClr val="bg1"/>
                </a:solidFill>
                <a:latin typeface="Arial" panose="020B0604020202020204" pitchFamily="34" charset="0"/>
                <a:cs typeface="Arial" panose="020B0604020202020204" pitchFamily="34" charset="0"/>
              </a:rPr>
              <a:t>niversidad</a:t>
            </a:r>
            <a:r>
              <a:rPr lang="es-MX" sz="2800" b="1" dirty="0" smtClean="0">
                <a:solidFill>
                  <a:schemeClr val="bg1"/>
                </a:solidFill>
                <a:latin typeface="Arial" panose="020B0604020202020204" pitchFamily="34" charset="0"/>
                <a:cs typeface="Arial" panose="020B0604020202020204" pitchFamily="34" charset="0"/>
              </a:rPr>
              <a:t> V</a:t>
            </a:r>
            <a:r>
              <a:rPr lang="es-MX" sz="2400" b="1" dirty="0" smtClean="0">
                <a:solidFill>
                  <a:schemeClr val="bg1"/>
                </a:solidFill>
                <a:latin typeface="Arial" panose="020B0604020202020204" pitchFamily="34" charset="0"/>
                <a:cs typeface="Arial" panose="020B0604020202020204" pitchFamily="34" charset="0"/>
              </a:rPr>
              <a:t>eracruzana</a:t>
            </a:r>
            <a:endParaRPr lang="es-MX" sz="1600" dirty="0" smtClean="0">
              <a:solidFill>
                <a:schemeClr val="accent5">
                  <a:lumMod val="50000"/>
                </a:schemeClr>
              </a:solidFill>
              <a:latin typeface="Arial" panose="020B0604020202020204" pitchFamily="34" charset="0"/>
              <a:cs typeface="Arial" panose="020B0604020202020204" pitchFamily="34" charset="0"/>
            </a:endParaRPr>
          </a:p>
          <a:p>
            <a:pPr algn="ctr"/>
            <a:endParaRPr lang="es-MX" sz="1200" b="1" dirty="0" smtClean="0">
              <a:solidFill>
                <a:schemeClr val="accent5">
                  <a:lumMod val="50000"/>
                </a:schemeClr>
              </a:solidFill>
              <a:latin typeface="Arial" panose="020B0604020202020204" pitchFamily="34" charset="0"/>
              <a:cs typeface="Arial" panose="020B0604020202020204" pitchFamily="34" charset="0"/>
            </a:endParaRPr>
          </a:p>
          <a:p>
            <a:pPr algn="ctr"/>
            <a:endParaRPr lang="es-MX" sz="1200" b="1" dirty="0" smtClean="0">
              <a:solidFill>
                <a:schemeClr val="accent5">
                  <a:lumMod val="50000"/>
                </a:schemeClr>
              </a:solidFill>
              <a:latin typeface="Arial" panose="020B0604020202020204" pitchFamily="34" charset="0"/>
              <a:cs typeface="Arial" panose="020B0604020202020204" pitchFamily="34" charset="0"/>
            </a:endParaRPr>
          </a:p>
          <a:p>
            <a:pPr algn="ctr"/>
            <a:endParaRPr lang="es-MX" sz="1200" b="1" dirty="0">
              <a:solidFill>
                <a:schemeClr val="accent5">
                  <a:lumMod val="50000"/>
                </a:schemeClr>
              </a:solidFill>
              <a:latin typeface="Arial" panose="020B0604020202020204" pitchFamily="34" charset="0"/>
              <a:cs typeface="Arial" panose="020B0604020202020204" pitchFamily="34" charset="0"/>
            </a:endParaRPr>
          </a:p>
          <a:p>
            <a:pPr algn="r"/>
            <a:r>
              <a:rPr lang="es-MX" sz="1400" b="1" dirty="0">
                <a:solidFill>
                  <a:schemeClr val="accent5">
                    <a:lumMod val="50000"/>
                  </a:schemeClr>
                </a:solidFill>
                <a:latin typeface="Arial" panose="020B0604020202020204" pitchFamily="34" charset="0"/>
                <a:cs typeface="Arial" panose="020B0604020202020204" pitchFamily="34" charset="0"/>
              </a:rPr>
              <a:t>Dra. Maria Magdalena Hernandez </a:t>
            </a:r>
            <a:r>
              <a:rPr lang="es-MX" sz="1400" b="1" dirty="0" smtClean="0">
                <a:solidFill>
                  <a:schemeClr val="accent5">
                    <a:lumMod val="50000"/>
                  </a:schemeClr>
                </a:solidFill>
                <a:latin typeface="Arial" panose="020B0604020202020204" pitchFamily="34" charset="0"/>
                <a:cs typeface="Arial" panose="020B0604020202020204" pitchFamily="34" charset="0"/>
              </a:rPr>
              <a:t>Alarcón</a:t>
            </a:r>
          </a:p>
          <a:p>
            <a:pPr algn="r"/>
            <a:r>
              <a:rPr lang="es-MX" sz="1400" b="1" dirty="0" smtClean="0">
                <a:solidFill>
                  <a:schemeClr val="accent5">
                    <a:lumMod val="50000"/>
                  </a:schemeClr>
                </a:solidFill>
                <a:latin typeface="Arial" panose="020B0604020202020204" pitchFamily="34" charset="0"/>
                <a:cs typeface="Arial" panose="020B0604020202020204" pitchFamily="34" charset="0"/>
              </a:rPr>
              <a:t>Dr. Mario Oliva Suárez</a:t>
            </a:r>
          </a:p>
          <a:p>
            <a:pPr algn="r"/>
            <a:r>
              <a:rPr lang="es-MX" sz="1200" dirty="0" smtClean="0">
                <a:solidFill>
                  <a:schemeClr val="accent5">
                    <a:lumMod val="50000"/>
                  </a:schemeClr>
                </a:solidFill>
                <a:latin typeface="Arial" panose="020B0604020202020204" pitchFamily="34" charset="0"/>
                <a:cs typeface="Arial" panose="020B0604020202020204" pitchFamily="34" charset="0"/>
              </a:rPr>
              <a:t>Dirección </a:t>
            </a:r>
            <a:r>
              <a:rPr lang="es-MX" sz="1200" dirty="0">
                <a:solidFill>
                  <a:schemeClr val="accent5">
                    <a:lumMod val="50000"/>
                  </a:schemeClr>
                </a:solidFill>
                <a:latin typeface="Arial" panose="020B0604020202020204" pitchFamily="34" charset="0"/>
                <a:cs typeface="Arial" panose="020B0604020202020204" pitchFamily="34" charset="0"/>
              </a:rPr>
              <a:t>General de Relaciones Internacionales</a:t>
            </a:r>
          </a:p>
        </p:txBody>
      </p:sp>
      <p:sp>
        <p:nvSpPr>
          <p:cNvPr id="6" name="Rectángulo 7"/>
          <p:cNvSpPr/>
          <p:nvPr/>
        </p:nvSpPr>
        <p:spPr>
          <a:xfrm>
            <a:off x="3515360" y="6567218"/>
            <a:ext cx="2137887" cy="313021"/>
          </a:xfrm>
          <a:prstGeom prst="rect">
            <a:avLst/>
          </a:prstGeom>
          <a:solidFill>
            <a:srgbClr val="005B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MX" sz="1200" b="0" dirty="0" smtClean="0">
                <a:latin typeface="Myriad Pro" panose="020B0503030403020204" pitchFamily="34" charset="0"/>
              </a:rPr>
              <a:t>Universidad</a:t>
            </a:r>
            <a:r>
              <a:rPr lang="es-MX" sz="1200" b="1" dirty="0" smtClean="0">
                <a:latin typeface="Myriad Pro" panose="020B0503030403020204" pitchFamily="34" charset="0"/>
              </a:rPr>
              <a:t> </a:t>
            </a:r>
            <a:r>
              <a:rPr lang="es-MX" sz="1200" b="0" dirty="0" smtClean="0">
                <a:latin typeface="Myriad Pro" panose="020B0503030403020204" pitchFamily="34" charset="0"/>
              </a:rPr>
              <a:t>Veracruzana</a:t>
            </a:r>
            <a:endParaRPr lang="es-MX" sz="1200" b="0" dirty="0">
              <a:latin typeface="Myriad Pro" panose="020B0503030403020204" pitchFamily="34" charset="0"/>
            </a:endParaRPr>
          </a:p>
        </p:txBody>
      </p:sp>
      <p:pic>
        <p:nvPicPr>
          <p:cNvPr id="7" name="Imagen 6"/>
          <p:cNvPicPr>
            <a:picLocks noChangeAspect="1"/>
          </p:cNvPicPr>
          <p:nvPr/>
        </p:nvPicPr>
        <p:blipFill rotWithShape="1">
          <a:blip r:embed="rId2"/>
          <a:srcRect l="28619" t="29534" r="28025" b="44234"/>
          <a:stretch/>
        </p:blipFill>
        <p:spPr>
          <a:xfrm>
            <a:off x="669701" y="5029687"/>
            <a:ext cx="3065172" cy="1042718"/>
          </a:xfrm>
          <a:prstGeom prst="rect">
            <a:avLst/>
          </a:prstGeom>
        </p:spPr>
      </p:pic>
    </p:spTree>
    <p:extLst>
      <p:ext uri="{BB962C8B-B14F-4D97-AF65-F5344CB8AC3E}">
        <p14:creationId xmlns:p14="http://schemas.microsoft.com/office/powerpoint/2010/main" val="3953502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301" y="115743"/>
            <a:ext cx="3831223" cy="369332"/>
          </a:xfrm>
          <a:prstGeom prst="rect">
            <a:avLst/>
          </a:prstGeom>
          <a:solidFill>
            <a:schemeClr val="accent5">
              <a:lumMod val="75000"/>
            </a:schemeClr>
          </a:solidFill>
        </p:spPr>
        <p:txBody>
          <a:bodyPr wrap="square" rtlCol="0">
            <a:spAutoFit/>
          </a:bodyPr>
          <a:lstStyle/>
          <a:p>
            <a:r>
              <a:rPr lang="es-MX" b="1" dirty="0" smtClean="0">
                <a:solidFill>
                  <a:schemeClr val="bg1"/>
                </a:solidFill>
                <a:latin typeface="Gill Sans MT" panose="020B0502020104020203" pitchFamily="34" charset="0"/>
              </a:rPr>
              <a:t>Plan General de Desarrollo 2025</a:t>
            </a:r>
            <a:endParaRPr lang="es-MX" b="1" dirty="0">
              <a:solidFill>
                <a:schemeClr val="bg1"/>
              </a:solidFill>
              <a:latin typeface="Gill Sans MT" panose="020B0502020104020203" pitchFamily="34" charset="0"/>
            </a:endParaRPr>
          </a:p>
        </p:txBody>
      </p:sp>
      <p:sp>
        <p:nvSpPr>
          <p:cNvPr id="3" name="2 Rectángulo"/>
          <p:cNvSpPr/>
          <p:nvPr/>
        </p:nvSpPr>
        <p:spPr>
          <a:xfrm>
            <a:off x="630817" y="1114460"/>
            <a:ext cx="6603357" cy="369332"/>
          </a:xfrm>
          <a:prstGeom prst="rect">
            <a:avLst/>
          </a:prstGeom>
        </p:spPr>
        <p:txBody>
          <a:bodyPr wrap="square">
            <a:spAutoFit/>
          </a:bodyPr>
          <a:lstStyle/>
          <a:p>
            <a:pPr algn="just">
              <a:defRPr/>
            </a:pPr>
            <a:r>
              <a:rPr lang="es-ES" b="1" dirty="0">
                <a:solidFill>
                  <a:srgbClr val="002060"/>
                </a:solidFill>
                <a:cs typeface="Arial" panose="020B0604020202020204" pitchFamily="34" charset="0"/>
              </a:rPr>
              <a:t>Ejes Estratégicos para el Desarrollo Institucional</a:t>
            </a:r>
          </a:p>
        </p:txBody>
      </p:sp>
      <p:sp>
        <p:nvSpPr>
          <p:cNvPr id="4" name="3 Rectángulo"/>
          <p:cNvSpPr/>
          <p:nvPr/>
        </p:nvSpPr>
        <p:spPr>
          <a:xfrm>
            <a:off x="162046" y="1672301"/>
            <a:ext cx="8715737" cy="2952027"/>
          </a:xfrm>
          <a:prstGeom prst="rect">
            <a:avLst/>
          </a:prstGeom>
        </p:spPr>
        <p:txBody>
          <a:bodyPr wrap="square">
            <a:spAutoFit/>
          </a:bodyPr>
          <a:lstStyle/>
          <a:p>
            <a:pPr lvl="1" algn="just">
              <a:lnSpc>
                <a:spcPct val="150000"/>
              </a:lnSpc>
              <a:defRPr/>
            </a:pPr>
            <a:r>
              <a:rPr lang="es-ES" dirty="0">
                <a:solidFill>
                  <a:srgbClr val="002060"/>
                </a:solidFill>
                <a:cs typeface="Arial" panose="020B0604020202020204" pitchFamily="34" charset="0"/>
              </a:rPr>
              <a:t>Eje 4: Internacionalización como cultura académica:</a:t>
            </a:r>
          </a:p>
          <a:p>
            <a:pPr lvl="1" algn="just">
              <a:lnSpc>
                <a:spcPct val="150000"/>
              </a:lnSpc>
              <a:defRPr/>
            </a:pPr>
            <a:endParaRPr lang="es-ES" dirty="0">
              <a:solidFill>
                <a:srgbClr val="002060"/>
              </a:solidFill>
              <a:cs typeface="Arial" panose="020B0604020202020204" pitchFamily="34" charset="0"/>
            </a:endParaRPr>
          </a:p>
          <a:p>
            <a:pPr lvl="1" algn="just">
              <a:lnSpc>
                <a:spcPct val="150000"/>
              </a:lnSpc>
              <a:defRPr/>
            </a:pPr>
            <a:r>
              <a:rPr lang="es-ES" dirty="0">
                <a:solidFill>
                  <a:srgbClr val="002060"/>
                </a:solidFill>
                <a:cs typeface="Arial" panose="020B0604020202020204" pitchFamily="34" charset="0"/>
              </a:rPr>
              <a:t>Se debe desarrollar la internacionalización, entendida como una expresión de la institución en sus funciones sustantivas, particularmente en los procesos de formación de los estudiantes y en la producción, aplicación y difusión del conocimiento y la cultura, lo que implica internacionalizar el currículo y los programas académicos de la institución, impactando en la formación de los estudiantes con una visión cosmopolita.</a:t>
            </a:r>
            <a:endParaRPr lang="es-MX" dirty="0">
              <a:solidFill>
                <a:srgbClr val="002060"/>
              </a:solidFill>
              <a:cs typeface="Arial" panose="020B0604020202020204" pitchFamily="34" charset="0"/>
            </a:endParaRPr>
          </a:p>
        </p:txBody>
      </p:sp>
    </p:spTree>
    <p:extLst>
      <p:ext uri="{BB962C8B-B14F-4D97-AF65-F5344CB8AC3E}">
        <p14:creationId xmlns:p14="http://schemas.microsoft.com/office/powerpoint/2010/main" val="36767968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89860" y="547013"/>
            <a:ext cx="9001000" cy="5976665"/>
            <a:chOff x="35496" y="764704"/>
            <a:chExt cx="9001000" cy="5976665"/>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12" t="24471" r="14744" b="43328"/>
            <a:stretch/>
          </p:blipFill>
          <p:spPr bwMode="auto">
            <a:xfrm>
              <a:off x="3242349" y="1844824"/>
              <a:ext cx="5074067" cy="2847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497" t="26362" r="51855" b="63310"/>
            <a:stretch/>
          </p:blipFill>
          <p:spPr bwMode="auto">
            <a:xfrm>
              <a:off x="1907704" y="764704"/>
              <a:ext cx="5221005" cy="98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279" t="9239" r="61687" b="65031"/>
            <a:stretch/>
          </p:blipFill>
          <p:spPr bwMode="auto">
            <a:xfrm>
              <a:off x="35496" y="2009369"/>
              <a:ext cx="3012282" cy="2211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0905" t="15183" r="54993" b="54203"/>
            <a:stretch/>
          </p:blipFill>
          <p:spPr bwMode="auto">
            <a:xfrm>
              <a:off x="3277719" y="4869160"/>
              <a:ext cx="2734441" cy="1848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0905" t="47536" r="50000" b="30660"/>
            <a:stretch/>
          </p:blipFill>
          <p:spPr bwMode="auto">
            <a:xfrm>
              <a:off x="6086031" y="5229200"/>
              <a:ext cx="2950465" cy="1316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278" t="38312" r="49459" b="26606"/>
            <a:stretch/>
          </p:blipFill>
          <p:spPr bwMode="auto">
            <a:xfrm>
              <a:off x="73514" y="4509121"/>
              <a:ext cx="3202342"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384282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301" y="115743"/>
            <a:ext cx="5023417" cy="369332"/>
          </a:xfrm>
          <a:prstGeom prst="rect">
            <a:avLst/>
          </a:prstGeom>
          <a:solidFill>
            <a:schemeClr val="accent5">
              <a:lumMod val="75000"/>
            </a:schemeClr>
          </a:solidFill>
        </p:spPr>
        <p:txBody>
          <a:bodyPr wrap="square" rtlCol="0">
            <a:spAutoFit/>
          </a:bodyPr>
          <a:lstStyle/>
          <a:p>
            <a:r>
              <a:rPr lang="es-MX" b="1" dirty="0">
                <a:solidFill>
                  <a:schemeClr val="bg1"/>
                </a:solidFill>
                <a:latin typeface="Gill Sans MT" panose="020B0502020104020203" pitchFamily="34" charset="0"/>
              </a:rPr>
              <a:t>Programa de Trabajo Estratégico 2013 - 2017</a:t>
            </a:r>
          </a:p>
        </p:txBody>
      </p:sp>
      <p:sp>
        <p:nvSpPr>
          <p:cNvPr id="3" name="2 Rectángulo"/>
          <p:cNvSpPr/>
          <p:nvPr/>
        </p:nvSpPr>
        <p:spPr>
          <a:xfrm>
            <a:off x="530418" y="940972"/>
            <a:ext cx="3036601" cy="369332"/>
          </a:xfrm>
          <a:prstGeom prst="rect">
            <a:avLst/>
          </a:prstGeom>
        </p:spPr>
        <p:txBody>
          <a:bodyPr wrap="none">
            <a:spAutoFit/>
          </a:bodyPr>
          <a:lstStyle/>
          <a:p>
            <a:pPr algn="just">
              <a:defRPr/>
            </a:pPr>
            <a:r>
              <a:rPr lang="es-ES" b="1" dirty="0">
                <a:solidFill>
                  <a:srgbClr val="002060"/>
                </a:solidFill>
                <a:cs typeface="Arial" panose="020B0604020202020204" pitchFamily="34" charset="0"/>
              </a:rPr>
              <a:t>Dimensiones transversales</a:t>
            </a:r>
          </a:p>
        </p:txBody>
      </p:sp>
      <p:sp>
        <p:nvSpPr>
          <p:cNvPr id="4" name="3 Rectángulo"/>
          <p:cNvSpPr/>
          <p:nvPr/>
        </p:nvSpPr>
        <p:spPr>
          <a:xfrm>
            <a:off x="513186" y="1559985"/>
            <a:ext cx="8079729" cy="3831818"/>
          </a:xfrm>
          <a:prstGeom prst="rect">
            <a:avLst/>
          </a:prstGeom>
        </p:spPr>
        <p:txBody>
          <a:bodyPr wrap="square">
            <a:spAutoFit/>
          </a:bodyPr>
          <a:lstStyle/>
          <a:p>
            <a:pPr algn="just">
              <a:lnSpc>
                <a:spcPct val="150000"/>
              </a:lnSpc>
              <a:defRPr/>
            </a:pPr>
            <a:r>
              <a:rPr lang="es-ES" b="1" dirty="0">
                <a:solidFill>
                  <a:srgbClr val="002060"/>
                </a:solidFill>
                <a:cs typeface="Arial" panose="020B0604020202020204" pitchFamily="34" charset="0"/>
              </a:rPr>
              <a:t>Internacionalización:</a:t>
            </a:r>
          </a:p>
          <a:p>
            <a:pPr algn="just">
              <a:lnSpc>
                <a:spcPct val="150000"/>
              </a:lnSpc>
              <a:defRPr/>
            </a:pPr>
            <a:endParaRPr lang="es-ES" b="1" dirty="0">
              <a:solidFill>
                <a:srgbClr val="002060"/>
              </a:solidFill>
              <a:cs typeface="Arial" panose="020B0604020202020204" pitchFamily="34" charset="0"/>
            </a:endParaRPr>
          </a:p>
          <a:p>
            <a:pPr algn="just">
              <a:lnSpc>
                <a:spcPct val="150000"/>
              </a:lnSpc>
              <a:defRPr/>
            </a:pPr>
            <a:r>
              <a:rPr lang="es-ES" dirty="0">
                <a:solidFill>
                  <a:srgbClr val="002060"/>
                </a:solidFill>
                <a:cs typeface="Arial" panose="020B0604020202020204" pitchFamily="34" charset="0"/>
              </a:rPr>
              <a:t>La internacionalización es un objetivo y un proceso que permite lograr una mayor presencia y visibilidad para generar beneficios del exterior en la búsqueda de la excelencia académica, e implantar en el horizonte nacional e internacional estrategias innovadoras para impulsar y fortalecer el desarrollo y la integración continua de acciones que preparen a sus miembros para integrarse a una sociedad multicultural, mediante acciones de cooperación en concordancia con la misión y el ideario de la Universidad.</a:t>
            </a:r>
          </a:p>
        </p:txBody>
      </p:sp>
    </p:spTree>
    <p:extLst>
      <p:ext uri="{BB962C8B-B14F-4D97-AF65-F5344CB8AC3E}">
        <p14:creationId xmlns:p14="http://schemas.microsoft.com/office/powerpoint/2010/main" val="1349327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5784" y="1098487"/>
            <a:ext cx="8219256" cy="3703540"/>
          </a:xfrm>
        </p:spPr>
        <p:txBody>
          <a:bodyPr>
            <a:normAutofit fontScale="92500" lnSpcReduction="10000"/>
          </a:bodyPr>
          <a:lstStyle/>
          <a:p>
            <a:pPr algn="just"/>
            <a:endParaRPr lang="es-MX" b="1" dirty="0" smtClean="0">
              <a:latin typeface="Times New Roman" pitchFamily="18" charset="0"/>
              <a:cs typeface="Times New Roman" pitchFamily="18" charset="0"/>
            </a:endParaRPr>
          </a:p>
          <a:p>
            <a:pPr algn="just"/>
            <a:r>
              <a:rPr lang="es-MX" sz="2400" dirty="0" smtClean="0">
                <a:cs typeface="Times New Roman" pitchFamily="18" charset="0"/>
              </a:rPr>
              <a:t>La </a:t>
            </a:r>
            <a:r>
              <a:rPr lang="es-MX" sz="2400" dirty="0">
                <a:cs typeface="Times New Roman" pitchFamily="18" charset="0"/>
              </a:rPr>
              <a:t>internacionalización de la educación superior se refiere a un proceso de </a:t>
            </a:r>
            <a:r>
              <a:rPr lang="es-MX" sz="2400" b="1" dirty="0">
                <a:cs typeface="Times New Roman" pitchFamily="18" charset="0"/>
              </a:rPr>
              <a:t>transformación institucional </a:t>
            </a:r>
            <a:r>
              <a:rPr lang="es-MX" sz="2400" dirty="0">
                <a:cs typeface="Times New Roman" pitchFamily="18" charset="0"/>
              </a:rPr>
              <a:t>que tiene como estrategia la </a:t>
            </a:r>
            <a:r>
              <a:rPr lang="es-MX" sz="2400" b="1" dirty="0">
                <a:cs typeface="Times New Roman" pitchFamily="18" charset="0"/>
              </a:rPr>
              <a:t>integración de la dimensión internacional e intercultural </a:t>
            </a:r>
            <a:r>
              <a:rPr lang="es-MX" sz="2400" dirty="0">
                <a:cs typeface="Times New Roman" pitchFamily="18" charset="0"/>
              </a:rPr>
              <a:t>en la misión, cultura, planes de desarrollo y políticas generales de las Instituciones de Educación Superior (IES). </a:t>
            </a:r>
            <a:endParaRPr lang="es-MX" sz="2400" dirty="0" smtClean="0">
              <a:cs typeface="Times New Roman" pitchFamily="18" charset="0"/>
            </a:endParaRPr>
          </a:p>
          <a:p>
            <a:pPr algn="just"/>
            <a:endParaRPr lang="es-MX" sz="2400" dirty="0" smtClean="0">
              <a:cs typeface="Times New Roman" pitchFamily="18" charset="0"/>
            </a:endParaRPr>
          </a:p>
          <a:p>
            <a:pPr algn="just"/>
            <a:r>
              <a:rPr lang="es-MX" sz="2400" dirty="0">
                <a:cs typeface="Times New Roman" pitchFamily="18" charset="0"/>
              </a:rPr>
              <a:t>Es un proceso que fomenta los lazos de cooperación e integración de las Instituciones de Educación Superior (IES) con sus pares en otros lugares del mundo, con el fin de alcanzar </a:t>
            </a:r>
            <a:r>
              <a:rPr lang="es-MX" sz="2400" b="1" dirty="0">
                <a:cs typeface="Times New Roman" pitchFamily="18" charset="0"/>
              </a:rPr>
              <a:t>mayor presencia y visibilidad internacional </a:t>
            </a:r>
            <a:r>
              <a:rPr lang="es-MX" sz="2400" dirty="0">
                <a:cs typeface="Times New Roman" pitchFamily="18" charset="0"/>
              </a:rPr>
              <a:t>en un mundo cada vez más globalizado. </a:t>
            </a:r>
          </a:p>
          <a:p>
            <a:endParaRPr lang="es-MX" sz="2400" dirty="0"/>
          </a:p>
        </p:txBody>
      </p:sp>
      <p:sp>
        <p:nvSpPr>
          <p:cNvPr id="4" name="3 CuadroTexto"/>
          <p:cNvSpPr txBox="1"/>
          <p:nvPr/>
        </p:nvSpPr>
        <p:spPr>
          <a:xfrm>
            <a:off x="-46300" y="115742"/>
            <a:ext cx="3795340" cy="369332"/>
          </a:xfrm>
          <a:prstGeom prst="rect">
            <a:avLst/>
          </a:prstGeom>
          <a:solidFill>
            <a:schemeClr val="accent5">
              <a:lumMod val="75000"/>
            </a:schemeClr>
          </a:solidFill>
        </p:spPr>
        <p:txBody>
          <a:bodyPr wrap="square" rtlCol="0">
            <a:spAutoFit/>
          </a:bodyPr>
          <a:lstStyle/>
          <a:p>
            <a:r>
              <a:rPr lang="es-MX" b="1" dirty="0">
                <a:solidFill>
                  <a:schemeClr val="bg1"/>
                </a:solidFill>
                <a:latin typeface="Gill Sans MT" panose="020B0502020104020203" pitchFamily="34" charset="0"/>
              </a:rPr>
              <a:t>¿Qué es la Internacionalización?</a:t>
            </a:r>
          </a:p>
        </p:txBody>
      </p:sp>
      <p:pic>
        <p:nvPicPr>
          <p:cNvPr id="2" name="Imagen 1"/>
          <p:cNvPicPr>
            <a:picLocks noChangeAspect="1"/>
          </p:cNvPicPr>
          <p:nvPr/>
        </p:nvPicPr>
        <p:blipFill>
          <a:blip r:embed="rId2"/>
          <a:stretch>
            <a:fillRect/>
          </a:stretch>
        </p:blipFill>
        <p:spPr>
          <a:xfrm>
            <a:off x="3800997" y="4906411"/>
            <a:ext cx="1328829" cy="1269447"/>
          </a:xfrm>
          <a:prstGeom prst="rect">
            <a:avLst/>
          </a:prstGeom>
        </p:spPr>
      </p:pic>
    </p:spTree>
    <p:extLst>
      <p:ext uri="{BB962C8B-B14F-4D97-AF65-F5344CB8AC3E}">
        <p14:creationId xmlns:p14="http://schemas.microsoft.com/office/powerpoint/2010/main" val="2498171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4955117"/>
            <a:ext cx="3807450" cy="1250759"/>
          </a:xfrm>
          <a:prstGeom prst="round2DiagRect">
            <a:avLst>
              <a:gd name="adj1" fmla="val 16667"/>
              <a:gd name="adj2" fmla="val 0"/>
            </a:avLst>
          </a:prstGeom>
          <a:ln w="88900" cap="sq">
            <a:solidFill>
              <a:srgbClr val="FFFFFF"/>
            </a:solidFill>
            <a:miter lim="800000"/>
          </a:ln>
          <a:effectLst/>
        </p:spPr>
      </p:pic>
      <p:sp>
        <p:nvSpPr>
          <p:cNvPr id="7" name="6 Rectángulo redondeado"/>
          <p:cNvSpPr/>
          <p:nvPr/>
        </p:nvSpPr>
        <p:spPr>
          <a:xfrm>
            <a:off x="294783" y="3090930"/>
            <a:ext cx="8046433" cy="2278526"/>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800" dirty="0">
              <a:solidFill>
                <a:srgbClr val="002060"/>
              </a:solidFill>
              <a:latin typeface="Arial" panose="020B0604020202020204" pitchFamily="34" charset="0"/>
              <a:cs typeface="Arial" panose="020B0604020202020204" pitchFamily="34" charset="0"/>
            </a:endParaRPr>
          </a:p>
          <a:p>
            <a:pPr algn="just"/>
            <a:r>
              <a:rPr lang="en-US" sz="2000" dirty="0">
                <a:solidFill>
                  <a:srgbClr val="002060"/>
                </a:solidFill>
                <a:latin typeface="Arial" panose="020B0604020202020204" pitchFamily="34" charset="0"/>
                <a:cs typeface="Arial" panose="020B0604020202020204" pitchFamily="34" charset="0"/>
              </a:rPr>
              <a:t>Involucra temas de liderazgo institucional, gobernabilidad, estudiantes, profesores, investigadores y todas las unidades de servicio y apoyo académicos.</a:t>
            </a:r>
          </a:p>
          <a:p>
            <a:pPr algn="just"/>
            <a:endParaRPr lang="en-US" sz="800" dirty="0">
              <a:solidFill>
                <a:srgbClr val="002060"/>
              </a:solidFill>
              <a:latin typeface="Arial" panose="020B0604020202020204" pitchFamily="34" charset="0"/>
              <a:cs typeface="Arial" panose="020B0604020202020204" pitchFamily="34" charset="0"/>
            </a:endParaRPr>
          </a:p>
          <a:p>
            <a:pPr algn="just"/>
            <a:r>
              <a:rPr lang="en-US" sz="2000" dirty="0">
                <a:solidFill>
                  <a:srgbClr val="002060"/>
                </a:solidFill>
                <a:latin typeface="Arial" panose="020B0604020202020204" pitchFamily="34" charset="0"/>
                <a:cs typeface="Arial" panose="020B0604020202020204" pitchFamily="34" charset="0"/>
              </a:rPr>
              <a:t>No es una intención, sino </a:t>
            </a:r>
            <a:r>
              <a:rPr lang="en-US" sz="2000" b="1" dirty="0">
                <a:solidFill>
                  <a:srgbClr val="002060"/>
                </a:solidFill>
                <a:latin typeface="Arial" panose="020B0604020202020204" pitchFamily="34" charset="0"/>
                <a:cs typeface="Arial" panose="020B0604020202020204" pitchFamily="34" charset="0"/>
              </a:rPr>
              <a:t>un imperativo institucional</a:t>
            </a:r>
            <a:r>
              <a:rPr lang="en-US" sz="2000" dirty="0" smtClean="0">
                <a:solidFill>
                  <a:srgbClr val="002060"/>
                </a:solidFill>
                <a:latin typeface="Arial" panose="020B0604020202020204" pitchFamily="34" charset="0"/>
                <a:cs typeface="Arial" panose="020B0604020202020204" pitchFamily="34" charset="0"/>
              </a:rPr>
              <a:t>.</a:t>
            </a:r>
            <a:r>
              <a:rPr lang="es-ES" sz="2000" dirty="0">
                <a:solidFill>
                  <a:srgbClr val="002060"/>
                </a:solidFill>
                <a:latin typeface="Arial" panose="020B0604020202020204" pitchFamily="34" charset="0"/>
                <a:cs typeface="Arial" panose="020B0604020202020204" pitchFamily="34" charset="0"/>
              </a:rPr>
              <a:t> </a:t>
            </a:r>
            <a:r>
              <a:rPr lang="es-ES" sz="1600" dirty="0" smtClean="0">
                <a:solidFill>
                  <a:srgbClr val="002060"/>
                </a:solidFill>
                <a:latin typeface="Arial" panose="020B0604020202020204" pitchFamily="34" charset="0"/>
                <a:cs typeface="Arial" panose="020B0604020202020204" pitchFamily="34" charset="0"/>
              </a:rPr>
              <a:t>(</a:t>
            </a:r>
            <a:r>
              <a:rPr lang="es-ES" sz="1600" dirty="0">
                <a:solidFill>
                  <a:srgbClr val="002060"/>
                </a:solidFill>
                <a:latin typeface="Arial" panose="020B0604020202020204" pitchFamily="34" charset="0"/>
                <a:cs typeface="Arial" panose="020B0604020202020204" pitchFamily="34" charset="0"/>
              </a:rPr>
              <a:t>J. Hudzik)</a:t>
            </a:r>
            <a:endParaRPr lang="es-MX" sz="1600" dirty="0">
              <a:solidFill>
                <a:srgbClr val="002060"/>
              </a:solidFill>
              <a:latin typeface="Arial" panose="020B0604020202020204" pitchFamily="34" charset="0"/>
              <a:cs typeface="Arial" panose="020B0604020202020204" pitchFamily="34" charset="0"/>
            </a:endParaRPr>
          </a:p>
          <a:p>
            <a:pPr algn="just"/>
            <a:endParaRPr lang="es-MX" sz="2000" dirty="0">
              <a:solidFill>
                <a:srgbClr val="002060"/>
              </a:solidFill>
              <a:latin typeface="Arial" panose="020B0604020202020204" pitchFamily="34" charset="0"/>
              <a:cs typeface="Arial" panose="020B0604020202020204" pitchFamily="34" charset="0"/>
            </a:endParaRPr>
          </a:p>
        </p:txBody>
      </p:sp>
      <p:sp>
        <p:nvSpPr>
          <p:cNvPr id="6" name="Rectángulo 5"/>
          <p:cNvSpPr/>
          <p:nvPr/>
        </p:nvSpPr>
        <p:spPr>
          <a:xfrm>
            <a:off x="114479" y="324587"/>
            <a:ext cx="7419662" cy="369332"/>
          </a:xfrm>
          <a:prstGeom prst="rect">
            <a:avLst/>
          </a:prstGeom>
          <a:solidFill>
            <a:schemeClr val="accent5">
              <a:lumMod val="75000"/>
            </a:schemeClr>
          </a:solidFill>
        </p:spPr>
        <p:txBody>
          <a:bodyPr wrap="square">
            <a:spAutoFit/>
          </a:bodyPr>
          <a:lstStyle/>
          <a:p>
            <a:r>
              <a:rPr lang="es-MX" b="1" dirty="0">
                <a:solidFill>
                  <a:schemeClr val="bg1"/>
                </a:solidFill>
                <a:latin typeface="Gill Sans MT" panose="020B0502020104020203" pitchFamily="34" charset="0"/>
                <a:cs typeface="Arial" panose="020B0604020202020204" pitchFamily="34" charset="0"/>
              </a:rPr>
              <a:t>Internacionalización </a:t>
            </a:r>
            <a:r>
              <a:rPr lang="es-MX" b="1" dirty="0" smtClean="0">
                <a:solidFill>
                  <a:schemeClr val="bg1"/>
                </a:solidFill>
                <a:latin typeface="Gill Sans MT" panose="020B0502020104020203" pitchFamily="34" charset="0"/>
                <a:cs typeface="Arial" panose="020B0604020202020204" pitchFamily="34" charset="0"/>
              </a:rPr>
              <a:t>Integral (</a:t>
            </a:r>
            <a:r>
              <a:rPr lang="es-MX" b="1" dirty="0" err="1">
                <a:solidFill>
                  <a:schemeClr val="bg1"/>
                </a:solidFill>
                <a:latin typeface="Gill Sans MT" panose="020B0502020104020203" pitchFamily="34" charset="0"/>
                <a:cs typeface="Arial" panose="020B0604020202020204" pitchFamily="34" charset="0"/>
              </a:rPr>
              <a:t>Comprehensive</a:t>
            </a:r>
            <a:r>
              <a:rPr lang="es-MX" b="1" dirty="0">
                <a:solidFill>
                  <a:schemeClr val="bg1"/>
                </a:solidFill>
                <a:latin typeface="Gill Sans MT" panose="020B0502020104020203" pitchFamily="34" charset="0"/>
                <a:cs typeface="Arial" panose="020B0604020202020204" pitchFamily="34" charset="0"/>
              </a:rPr>
              <a:t> </a:t>
            </a:r>
            <a:r>
              <a:rPr lang="es-MX" b="1" dirty="0" err="1">
                <a:solidFill>
                  <a:schemeClr val="bg1"/>
                </a:solidFill>
                <a:latin typeface="Gill Sans MT" panose="020B0502020104020203" pitchFamily="34" charset="0"/>
                <a:cs typeface="Arial" panose="020B0604020202020204" pitchFamily="34" charset="0"/>
              </a:rPr>
              <a:t>Internationalization</a:t>
            </a:r>
            <a:r>
              <a:rPr lang="es-MX" b="1" dirty="0">
                <a:solidFill>
                  <a:schemeClr val="bg1"/>
                </a:solidFill>
                <a:latin typeface="Gill Sans MT" panose="020B0502020104020203" pitchFamily="34" charset="0"/>
                <a:cs typeface="Arial" panose="020B0604020202020204" pitchFamily="34" charset="0"/>
              </a:rPr>
              <a:t> )</a:t>
            </a:r>
          </a:p>
        </p:txBody>
      </p:sp>
      <p:sp>
        <p:nvSpPr>
          <p:cNvPr id="3" name="Rectángulo 2"/>
          <p:cNvSpPr/>
          <p:nvPr/>
        </p:nvSpPr>
        <p:spPr>
          <a:xfrm>
            <a:off x="294783" y="1107583"/>
            <a:ext cx="8192394" cy="186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solidFill>
                  <a:srgbClr val="002060"/>
                </a:solidFill>
                <a:latin typeface="Arial" panose="020B0604020202020204" pitchFamily="34" charset="0"/>
                <a:cs typeface="Arial" panose="020B0604020202020204" pitchFamily="34" charset="0"/>
              </a:rPr>
              <a:t>Es</a:t>
            </a:r>
            <a:r>
              <a:rPr lang="en-US" sz="2000" dirty="0">
                <a:solidFill>
                  <a:srgbClr val="002060"/>
                </a:solidFill>
                <a:latin typeface="Arial" panose="020B0604020202020204" pitchFamily="34" charset="0"/>
                <a:cs typeface="Arial" panose="020B0604020202020204" pitchFamily="34" charset="0"/>
              </a:rPr>
              <a:t> el </a:t>
            </a:r>
            <a:r>
              <a:rPr lang="en-US" sz="2000" dirty="0" err="1">
                <a:solidFill>
                  <a:srgbClr val="002060"/>
                </a:solidFill>
                <a:latin typeface="Arial" panose="020B0604020202020204" pitchFamily="34" charset="0"/>
                <a:cs typeface="Arial" panose="020B0604020202020204" pitchFamily="34" charset="0"/>
              </a:rPr>
              <a:t>compromiso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expresado</a:t>
            </a:r>
            <a:r>
              <a:rPr lang="en-US" sz="2000" dirty="0">
                <a:solidFill>
                  <a:srgbClr val="002060"/>
                </a:solidFill>
                <a:latin typeface="Arial" panose="020B0604020202020204" pitchFamily="34" charset="0"/>
                <a:cs typeface="Arial" panose="020B0604020202020204" pitchFamily="34" charset="0"/>
              </a:rPr>
              <a:t> a </a:t>
            </a:r>
            <a:r>
              <a:rPr lang="en-US" sz="2000" dirty="0" err="1">
                <a:solidFill>
                  <a:srgbClr val="002060"/>
                </a:solidFill>
                <a:latin typeface="Arial" panose="020B0604020202020204" pitchFamily="34" charset="0"/>
                <a:cs typeface="Arial" panose="020B0604020202020204" pitchFamily="34" charset="0"/>
              </a:rPr>
              <a:t>través</a:t>
            </a:r>
            <a:r>
              <a:rPr lang="en-US" sz="2000" dirty="0">
                <a:solidFill>
                  <a:srgbClr val="002060"/>
                </a:solidFill>
                <a:latin typeface="Arial" panose="020B0604020202020204" pitchFamily="34" charset="0"/>
                <a:cs typeface="Arial" panose="020B0604020202020204" pitchFamily="34" charset="0"/>
              </a:rPr>
              <a:t> de la </a:t>
            </a:r>
            <a:r>
              <a:rPr lang="en-US" sz="2000" dirty="0" err="1">
                <a:solidFill>
                  <a:srgbClr val="002060"/>
                </a:solidFill>
                <a:latin typeface="Arial" panose="020B0604020202020204" pitchFamily="34" charset="0"/>
                <a:cs typeface="Arial" panose="020B0604020202020204" pitchFamily="34" charset="0"/>
              </a:rPr>
              <a:t>acción</a:t>
            </a:r>
            <a:r>
              <a:rPr lang="en-US" sz="2000" dirty="0">
                <a:solidFill>
                  <a:srgbClr val="002060"/>
                </a:solidFill>
                <a:latin typeface="Arial" panose="020B0604020202020204" pitchFamily="34" charset="0"/>
                <a:cs typeface="Arial" panose="020B0604020202020204" pitchFamily="34" charset="0"/>
              </a:rPr>
              <a:t> para </a:t>
            </a:r>
            <a:r>
              <a:rPr lang="en-US" sz="2000" dirty="0" err="1">
                <a:solidFill>
                  <a:srgbClr val="002060"/>
                </a:solidFill>
                <a:latin typeface="Arial" panose="020B0604020202020204" pitchFamily="34" charset="0"/>
                <a:cs typeface="Arial" panose="020B0604020202020204" pitchFamily="34" charset="0"/>
              </a:rPr>
              <a:t>integrar</a:t>
            </a:r>
            <a:r>
              <a:rPr lang="en-US" sz="2000" dirty="0">
                <a:solidFill>
                  <a:srgbClr val="002060"/>
                </a:solidFill>
                <a:latin typeface="Arial" panose="020B0604020202020204" pitchFamily="34" charset="0"/>
                <a:cs typeface="Arial" panose="020B0604020202020204" pitchFamily="34" charset="0"/>
              </a:rPr>
              <a:t> la </a:t>
            </a:r>
            <a:r>
              <a:rPr lang="en-US" sz="2000" dirty="0" err="1">
                <a:solidFill>
                  <a:srgbClr val="002060"/>
                </a:solidFill>
                <a:latin typeface="Arial" panose="020B0604020202020204" pitchFamily="34" charset="0"/>
                <a:cs typeface="Arial" panose="020B0604020202020204" pitchFamily="34" charset="0"/>
              </a:rPr>
              <a:t>perspectiva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internacional</a:t>
            </a:r>
            <a:r>
              <a:rPr lang="en-US" sz="2000" dirty="0">
                <a:solidFill>
                  <a:srgbClr val="002060"/>
                </a:solidFill>
                <a:latin typeface="Arial" panose="020B0604020202020204" pitchFamily="34" charset="0"/>
                <a:cs typeface="Arial" panose="020B0604020202020204" pitchFamily="34" charset="0"/>
              </a:rPr>
              <a:t> y </a:t>
            </a:r>
            <a:r>
              <a:rPr lang="en-US" sz="2000" dirty="0" err="1">
                <a:solidFill>
                  <a:srgbClr val="002060"/>
                </a:solidFill>
                <a:latin typeface="Arial" panose="020B0604020202020204" pitchFamily="34" charset="0"/>
                <a:cs typeface="Arial" panose="020B0604020202020204" pitchFamily="34" charset="0"/>
              </a:rPr>
              <a:t>comparativa</a:t>
            </a:r>
            <a:r>
              <a:rPr lang="en-US" sz="2000" dirty="0">
                <a:solidFill>
                  <a:srgbClr val="002060"/>
                </a:solidFill>
                <a:latin typeface="Arial" panose="020B0604020202020204" pitchFamily="34" charset="0"/>
                <a:cs typeface="Arial" panose="020B0604020202020204" pitchFamily="34" charset="0"/>
              </a:rPr>
              <a:t> a </a:t>
            </a:r>
            <a:r>
              <a:rPr lang="en-US" sz="2000" dirty="0" err="1">
                <a:solidFill>
                  <a:srgbClr val="002060"/>
                </a:solidFill>
                <a:latin typeface="Arial" panose="020B0604020202020204" pitchFamily="34" charset="0"/>
                <a:cs typeface="Arial" panose="020B0604020202020204" pitchFamily="34" charset="0"/>
              </a:rPr>
              <a:t>través</a:t>
            </a:r>
            <a:r>
              <a:rPr lang="en-US" sz="2000" dirty="0">
                <a:solidFill>
                  <a:srgbClr val="002060"/>
                </a:solidFill>
                <a:latin typeface="Arial" panose="020B0604020202020204" pitchFamily="34" charset="0"/>
                <a:cs typeface="Arial" panose="020B0604020202020204" pitchFamily="34" charset="0"/>
              </a:rPr>
              <a:t> de la </a:t>
            </a:r>
            <a:r>
              <a:rPr lang="en-US" sz="2000" dirty="0" err="1">
                <a:solidFill>
                  <a:srgbClr val="002060"/>
                </a:solidFill>
                <a:latin typeface="Arial" panose="020B0604020202020204" pitchFamily="34" charset="0"/>
                <a:cs typeface="Arial" panose="020B0604020202020204" pitchFamily="34" charset="0"/>
              </a:rPr>
              <a:t>docencia</a:t>
            </a:r>
            <a:r>
              <a:rPr lang="en-US" sz="2000" dirty="0">
                <a:solidFill>
                  <a:srgbClr val="002060"/>
                </a:solidFill>
                <a:latin typeface="Arial" panose="020B0604020202020204" pitchFamily="34" charset="0"/>
                <a:cs typeface="Arial" panose="020B0604020202020204" pitchFamily="34" charset="0"/>
              </a:rPr>
              <a:t>, la </a:t>
            </a:r>
            <a:r>
              <a:rPr lang="en-US" sz="2000" dirty="0" err="1">
                <a:solidFill>
                  <a:srgbClr val="002060"/>
                </a:solidFill>
                <a:latin typeface="Arial" panose="020B0604020202020204" pitchFamily="34" charset="0"/>
                <a:cs typeface="Arial" panose="020B0604020202020204" pitchFamily="34" charset="0"/>
              </a:rPr>
              <a:t>investigación</a:t>
            </a:r>
            <a:r>
              <a:rPr lang="en-US" sz="2000" dirty="0">
                <a:solidFill>
                  <a:srgbClr val="002060"/>
                </a:solidFill>
                <a:latin typeface="Arial" panose="020B0604020202020204" pitchFamily="34" charset="0"/>
                <a:cs typeface="Arial" panose="020B0604020202020204" pitchFamily="34" charset="0"/>
              </a:rPr>
              <a:t> y la </a:t>
            </a:r>
            <a:r>
              <a:rPr lang="en-US" sz="2000" dirty="0" err="1">
                <a:solidFill>
                  <a:srgbClr val="002060"/>
                </a:solidFill>
                <a:latin typeface="Arial" panose="020B0604020202020204" pitchFamily="34" charset="0"/>
                <a:cs typeface="Arial" panose="020B0604020202020204" pitchFamily="34" charset="0"/>
              </a:rPr>
              <a:t>extensión</a:t>
            </a:r>
            <a:r>
              <a:rPr lang="en-US" sz="2000" dirty="0">
                <a:solidFill>
                  <a:srgbClr val="002060"/>
                </a:solidFill>
                <a:latin typeface="Arial" panose="020B0604020202020204" pitchFamily="34" charset="0"/>
                <a:cs typeface="Arial" panose="020B0604020202020204" pitchFamily="34" charset="0"/>
              </a:rPr>
              <a:t> de los </a:t>
            </a:r>
            <a:r>
              <a:rPr lang="en-US" sz="2000" dirty="0" err="1">
                <a:solidFill>
                  <a:srgbClr val="002060"/>
                </a:solidFill>
                <a:latin typeface="Arial" panose="020B0604020202020204" pitchFamily="34" charset="0"/>
                <a:cs typeface="Arial" panose="020B0604020202020204" pitchFamily="34" charset="0"/>
              </a:rPr>
              <a:t>servicios</a:t>
            </a:r>
            <a:r>
              <a:rPr lang="en-US" sz="2000" dirty="0">
                <a:solidFill>
                  <a:srgbClr val="002060"/>
                </a:solidFill>
                <a:latin typeface="Arial" panose="020B0604020202020204" pitchFamily="34" charset="0"/>
                <a:cs typeface="Arial" panose="020B0604020202020204" pitchFamily="34" charset="0"/>
              </a:rPr>
              <a:t> de la </a:t>
            </a:r>
            <a:r>
              <a:rPr lang="en-US" sz="2000" dirty="0" err="1">
                <a:solidFill>
                  <a:srgbClr val="002060"/>
                </a:solidFill>
                <a:latin typeface="Arial" panose="020B0604020202020204" pitchFamily="34" charset="0"/>
                <a:cs typeface="Arial" panose="020B0604020202020204" pitchFamily="34" charset="0"/>
              </a:rPr>
              <a:t>educación</a:t>
            </a:r>
            <a:r>
              <a:rPr lang="en-US" sz="2000" dirty="0">
                <a:solidFill>
                  <a:srgbClr val="002060"/>
                </a:solidFill>
                <a:latin typeface="Arial" panose="020B0604020202020204" pitchFamily="34" charset="0"/>
                <a:cs typeface="Arial" panose="020B0604020202020204" pitchFamily="34" charset="0"/>
              </a:rPr>
              <a:t> superior.</a:t>
            </a:r>
          </a:p>
          <a:p>
            <a:pPr algn="just"/>
            <a:endParaRPr lang="en-US" sz="2000" dirty="0">
              <a:solidFill>
                <a:srgbClr val="002060"/>
              </a:solidFill>
              <a:latin typeface="Arial" panose="020B0604020202020204" pitchFamily="34" charset="0"/>
              <a:cs typeface="Arial" panose="020B0604020202020204" pitchFamily="34" charset="0"/>
            </a:endParaRPr>
          </a:p>
          <a:p>
            <a:pPr algn="just"/>
            <a:r>
              <a:rPr lang="en-US" sz="2000" dirty="0" err="1">
                <a:solidFill>
                  <a:srgbClr val="002060"/>
                </a:solidFill>
                <a:latin typeface="Arial" panose="020B0604020202020204" pitchFamily="34" charset="0"/>
                <a:cs typeface="Arial" panose="020B0604020202020204" pitchFamily="34" charset="0"/>
              </a:rPr>
              <a:t>Conforma</a:t>
            </a:r>
            <a:r>
              <a:rPr lang="en-US" sz="2000" dirty="0">
                <a:solidFill>
                  <a:srgbClr val="002060"/>
                </a:solidFill>
                <a:latin typeface="Arial" panose="020B0604020202020204" pitchFamily="34" charset="0"/>
                <a:cs typeface="Arial" panose="020B0604020202020204" pitchFamily="34" charset="0"/>
              </a:rPr>
              <a:t> el </a:t>
            </a:r>
            <a:r>
              <a:rPr lang="en-US" sz="2000" b="1" i="1" dirty="0">
                <a:solidFill>
                  <a:srgbClr val="002060"/>
                </a:solidFill>
                <a:latin typeface="Arial" panose="020B0604020202020204" pitchFamily="34" charset="0"/>
                <a:cs typeface="Arial" panose="020B0604020202020204" pitchFamily="34" charset="0"/>
              </a:rPr>
              <a:t>ethos</a:t>
            </a:r>
            <a:r>
              <a:rPr lang="en-US" sz="2000" b="1" dirty="0">
                <a:solidFill>
                  <a:srgbClr val="002060"/>
                </a:solidFill>
                <a:latin typeface="Arial" panose="020B0604020202020204" pitchFamily="34" charset="0"/>
                <a:cs typeface="Arial" panose="020B0604020202020204" pitchFamily="34" charset="0"/>
              </a:rPr>
              <a:t> y </a:t>
            </a:r>
            <a:r>
              <a:rPr lang="en-US" sz="2000" b="1" dirty="0" err="1">
                <a:solidFill>
                  <a:srgbClr val="002060"/>
                </a:solidFill>
                <a:latin typeface="Arial" panose="020B0604020202020204" pitchFamily="34" charset="0"/>
                <a:cs typeface="Arial" panose="020B0604020202020204" pitchFamily="34" charset="0"/>
              </a:rPr>
              <a:t>valores</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institucionales</a:t>
            </a:r>
            <a:r>
              <a:rPr lang="en-US" sz="2000" b="1"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y </a:t>
            </a:r>
            <a:r>
              <a:rPr lang="en-US" sz="2000" dirty="0" err="1">
                <a:solidFill>
                  <a:srgbClr val="002060"/>
                </a:solidFill>
                <a:latin typeface="Arial" panose="020B0604020202020204" pitchFamily="34" charset="0"/>
                <a:cs typeface="Arial" panose="020B0604020202020204" pitchFamily="34" charset="0"/>
              </a:rPr>
              <a:t>abarca</a:t>
            </a:r>
            <a:r>
              <a:rPr lang="en-US" sz="2000" dirty="0">
                <a:solidFill>
                  <a:srgbClr val="002060"/>
                </a:solidFill>
                <a:latin typeface="Arial" panose="020B0604020202020204" pitchFamily="34" charset="0"/>
                <a:cs typeface="Arial" panose="020B0604020202020204" pitchFamily="34" charset="0"/>
              </a:rPr>
              <a:t> a </a:t>
            </a:r>
            <a:r>
              <a:rPr lang="en-US" sz="2000" dirty="0" err="1">
                <a:solidFill>
                  <a:srgbClr val="002060"/>
                </a:solidFill>
                <a:latin typeface="Arial" panose="020B0604020202020204" pitchFamily="34" charset="0"/>
                <a:cs typeface="Arial" panose="020B0604020202020204" pitchFamily="34" charset="0"/>
              </a:rPr>
              <a:t>todas</a:t>
            </a:r>
            <a:r>
              <a:rPr lang="en-US" sz="2000" dirty="0">
                <a:solidFill>
                  <a:srgbClr val="002060"/>
                </a:solidFill>
                <a:latin typeface="Arial" panose="020B0604020202020204" pitchFamily="34" charset="0"/>
                <a:cs typeface="Arial" panose="020B0604020202020204" pitchFamily="34" charset="0"/>
              </a:rPr>
              <a:t> las </a:t>
            </a:r>
            <a:r>
              <a:rPr lang="en-US" sz="2000" dirty="0" err="1">
                <a:solidFill>
                  <a:srgbClr val="002060"/>
                </a:solidFill>
                <a:latin typeface="Arial" panose="020B0604020202020204" pitchFamily="34" charset="0"/>
                <a:cs typeface="Arial" panose="020B0604020202020204" pitchFamily="34" charset="0"/>
              </a:rPr>
              <a:t>funciones</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sustantivas</a:t>
            </a:r>
            <a:r>
              <a:rPr lang="en-US" sz="2000" dirty="0">
                <a:solidFill>
                  <a:srgbClr val="002060"/>
                </a:solidFill>
                <a:latin typeface="Arial" panose="020B0604020202020204" pitchFamily="34" charset="0"/>
                <a:cs typeface="Arial" panose="020B0604020202020204" pitchFamily="34" charset="0"/>
              </a:rPr>
              <a:t> y </a:t>
            </a:r>
            <a:r>
              <a:rPr lang="en-US" sz="2000" dirty="0" err="1">
                <a:solidFill>
                  <a:srgbClr val="002060"/>
                </a:solidFill>
                <a:latin typeface="Arial" panose="020B0604020202020204" pitchFamily="34" charset="0"/>
                <a:cs typeface="Arial" panose="020B0604020202020204" pitchFamily="34" charset="0"/>
              </a:rPr>
              <a:t>adjetivas</a:t>
            </a:r>
            <a:r>
              <a:rPr lang="en-US" sz="2000" dirty="0">
                <a:solidFill>
                  <a:srgbClr val="002060"/>
                </a:solidFill>
                <a:latin typeface="Arial" panose="020B0604020202020204" pitchFamily="34" charset="0"/>
                <a:cs typeface="Arial" panose="020B0604020202020204" pitchFamily="34" charset="0"/>
              </a:rPr>
              <a:t> de la </a:t>
            </a:r>
            <a:r>
              <a:rPr lang="en-US" sz="2000" dirty="0" err="1">
                <a:solidFill>
                  <a:srgbClr val="002060"/>
                </a:solidFill>
                <a:latin typeface="Arial" panose="020B0604020202020204" pitchFamily="34" charset="0"/>
                <a:cs typeface="Arial" panose="020B0604020202020204" pitchFamily="34" charset="0"/>
              </a:rPr>
              <a:t>universidad</a:t>
            </a:r>
            <a:r>
              <a:rPr lang="en-US" sz="20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504383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471867" y="3045417"/>
            <a:ext cx="8229600" cy="2428103"/>
          </a:xfrm>
        </p:spPr>
        <p:txBody>
          <a:bodyPr>
            <a:noAutofit/>
          </a:bodyPr>
          <a:lstStyle/>
          <a:p>
            <a:pPr marL="0" indent="0">
              <a:buNone/>
            </a:pPr>
            <a:endParaRPr lang="es-MX" sz="2000" b="1" dirty="0" smtClean="0">
              <a:latin typeface="Times New Roman" pitchFamily="18" charset="0"/>
              <a:cs typeface="Times New Roman" pitchFamily="18" charset="0"/>
            </a:endParaRPr>
          </a:p>
          <a:p>
            <a:pPr lvl="0" algn="just"/>
            <a:r>
              <a:rPr lang="es-MX" sz="2000" dirty="0" smtClean="0">
                <a:cs typeface="Arial" panose="020B0604020202020204" pitchFamily="34" charset="0"/>
              </a:rPr>
              <a:t>Ofrece </a:t>
            </a:r>
            <a:r>
              <a:rPr lang="es-MX" sz="2000" dirty="0">
                <a:cs typeface="Arial" panose="020B0604020202020204" pitchFamily="34" charset="0"/>
              </a:rPr>
              <a:t>mayores posibilidades de acceder a </a:t>
            </a:r>
            <a:r>
              <a:rPr lang="es-MX" sz="2000" b="1" dirty="0">
                <a:cs typeface="Arial" panose="020B0604020202020204" pitchFamily="34" charset="0"/>
              </a:rPr>
              <a:t>nuevas formas de aprendizaje</a:t>
            </a:r>
            <a:r>
              <a:rPr lang="es-MX" sz="2000" dirty="0">
                <a:cs typeface="Arial" panose="020B0604020202020204" pitchFamily="34" charset="0"/>
              </a:rPr>
              <a:t>. </a:t>
            </a:r>
          </a:p>
          <a:p>
            <a:pPr marL="285750" indent="-285750" algn="just"/>
            <a:r>
              <a:rPr lang="es-MX" sz="2000" dirty="0" smtClean="0">
                <a:latin typeface="+mj-lt"/>
                <a:cs typeface="Arial" panose="020B0604020202020204" pitchFamily="34" charset="0"/>
              </a:rPr>
              <a:t>Sirve </a:t>
            </a:r>
            <a:r>
              <a:rPr lang="es-MX" sz="2000" dirty="0">
                <a:latin typeface="+mj-lt"/>
                <a:cs typeface="Arial" panose="020B0604020202020204" pitchFamily="34" charset="0"/>
              </a:rPr>
              <a:t>de apoyo a las instituciones educativas para los </a:t>
            </a:r>
            <a:r>
              <a:rPr lang="es-MX" sz="2000" b="1" dirty="0">
                <a:latin typeface="+mj-lt"/>
                <a:cs typeface="Arial" panose="020B0604020202020204" pitchFamily="34" charset="0"/>
              </a:rPr>
              <a:t>procesos de diseño y re diseño </a:t>
            </a:r>
            <a:r>
              <a:rPr lang="es-MX" sz="2000" b="1" dirty="0" smtClean="0">
                <a:latin typeface="+mj-lt"/>
                <a:cs typeface="Arial" panose="020B0604020202020204" pitchFamily="34" charset="0"/>
              </a:rPr>
              <a:t>curricular.</a:t>
            </a:r>
            <a:endParaRPr lang="es-MX" sz="800" b="1" dirty="0">
              <a:latin typeface="+mj-lt"/>
              <a:cs typeface="Arial" panose="020B0604020202020204" pitchFamily="34" charset="0"/>
            </a:endParaRPr>
          </a:p>
          <a:p>
            <a:pPr marL="285750" lvl="0" indent="-285750" algn="just"/>
            <a:r>
              <a:rPr lang="es-MX" sz="2000" dirty="0">
                <a:latin typeface="+mj-lt"/>
                <a:cs typeface="Arial" panose="020B0604020202020204" pitchFamily="34" charset="0"/>
              </a:rPr>
              <a:t>Propicia el mejoramiento de los </a:t>
            </a:r>
            <a:r>
              <a:rPr lang="es-MX" sz="2000" b="1" dirty="0">
                <a:latin typeface="+mj-lt"/>
                <a:cs typeface="Arial" panose="020B0604020202020204" pitchFamily="34" charset="0"/>
              </a:rPr>
              <a:t>estándares de acreditación </a:t>
            </a:r>
            <a:r>
              <a:rPr lang="es-MX" sz="2000" dirty="0">
                <a:latin typeface="+mj-lt"/>
                <a:cs typeface="Arial" panose="020B0604020202020204" pitchFamily="34" charset="0"/>
              </a:rPr>
              <a:t>y la armonización de los criterios con que se evalúa la calidad de los programas académicos y las instituciones en diferentes países.</a:t>
            </a:r>
          </a:p>
          <a:p>
            <a:pPr marL="285750" lvl="0" indent="-285750"/>
            <a:endParaRPr lang="es-MX" sz="800" dirty="0">
              <a:latin typeface="+mj-lt"/>
              <a:cs typeface="Arial" panose="020B0604020202020204" pitchFamily="34" charset="0"/>
            </a:endParaRPr>
          </a:p>
          <a:p>
            <a:endParaRPr lang="es-MX" sz="2000" dirty="0">
              <a:latin typeface="Times New Roman" pitchFamily="18" charset="0"/>
              <a:cs typeface="Times New Roman" pitchFamily="18" charset="0"/>
            </a:endParaRPr>
          </a:p>
        </p:txBody>
      </p:sp>
      <p:sp>
        <p:nvSpPr>
          <p:cNvPr id="4" name="3 CuadroTexto"/>
          <p:cNvSpPr txBox="1"/>
          <p:nvPr/>
        </p:nvSpPr>
        <p:spPr>
          <a:xfrm>
            <a:off x="-46300" y="115742"/>
            <a:ext cx="5441260" cy="369332"/>
          </a:xfrm>
          <a:prstGeom prst="rect">
            <a:avLst/>
          </a:prstGeom>
          <a:solidFill>
            <a:schemeClr val="accent5">
              <a:lumMod val="75000"/>
            </a:schemeClr>
          </a:solidFill>
        </p:spPr>
        <p:txBody>
          <a:bodyPr wrap="square" rtlCol="0">
            <a:spAutoFit/>
          </a:bodyPr>
          <a:lstStyle/>
          <a:p>
            <a:r>
              <a:rPr lang="es-MX" b="1" dirty="0">
                <a:solidFill>
                  <a:schemeClr val="bg1"/>
                </a:solidFill>
                <a:latin typeface="Gill Sans MT" panose="020B0502020104020203" pitchFamily="34" charset="0"/>
              </a:rPr>
              <a:t>¿Porqué es importante </a:t>
            </a:r>
            <a:r>
              <a:rPr lang="es-MX" b="1" dirty="0" smtClean="0">
                <a:solidFill>
                  <a:schemeClr val="bg1"/>
                </a:solidFill>
                <a:latin typeface="Gill Sans MT" panose="020B0502020104020203" pitchFamily="34" charset="0"/>
              </a:rPr>
              <a:t>la Internacionalización</a:t>
            </a:r>
            <a:r>
              <a:rPr lang="es-MX" b="1" dirty="0">
                <a:solidFill>
                  <a:schemeClr val="bg1"/>
                </a:solidFill>
                <a:latin typeface="Gill Sans MT" panose="020B0502020104020203" pitchFamily="34" charset="0"/>
              </a:rPr>
              <a:t>?</a:t>
            </a:r>
          </a:p>
        </p:txBody>
      </p:sp>
      <p:sp>
        <p:nvSpPr>
          <p:cNvPr id="2" name="Rectángulo 1"/>
          <p:cNvSpPr/>
          <p:nvPr/>
        </p:nvSpPr>
        <p:spPr>
          <a:xfrm>
            <a:off x="446109" y="1352282"/>
            <a:ext cx="8281115" cy="1815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s-MX" sz="2000" dirty="0">
                <a:solidFill>
                  <a:schemeClr val="tx1"/>
                </a:solidFill>
                <a:cs typeface="Times New Roman" pitchFamily="18" charset="0"/>
              </a:rPr>
              <a:t>Las razones son variadas y pueden asociarse a: Lo social, lo cultural, lo económico y lo institucional</a:t>
            </a:r>
            <a:r>
              <a:rPr lang="es-MX" sz="2000" dirty="0" smtClean="0">
                <a:solidFill>
                  <a:schemeClr val="tx1"/>
                </a:solidFill>
                <a:cs typeface="Times New Roman" pitchFamily="18" charset="0"/>
              </a:rPr>
              <a:t>.</a:t>
            </a:r>
          </a:p>
          <a:p>
            <a:pPr algn="just"/>
            <a:endParaRPr lang="es-MX" sz="2000" dirty="0">
              <a:solidFill>
                <a:schemeClr val="tx1"/>
              </a:solidFill>
              <a:cs typeface="Times New Roman" pitchFamily="18" charset="0"/>
            </a:endParaRPr>
          </a:p>
          <a:p>
            <a:pPr marL="342900" indent="-342900" algn="just">
              <a:buFont typeface="Arial" panose="020B0604020202020204" pitchFamily="34" charset="0"/>
              <a:buChar char="•"/>
            </a:pPr>
            <a:r>
              <a:rPr lang="es-MX" sz="2000" dirty="0">
                <a:solidFill>
                  <a:schemeClr val="tx1"/>
                </a:solidFill>
                <a:cs typeface="Times New Roman" pitchFamily="18" charset="0"/>
              </a:rPr>
              <a:t>A nivel institucional pueden ser: </a:t>
            </a:r>
            <a:r>
              <a:rPr lang="es-MX" sz="2000" b="1" dirty="0">
                <a:solidFill>
                  <a:schemeClr val="tx1"/>
                </a:solidFill>
                <a:cs typeface="Times New Roman" pitchFamily="18" charset="0"/>
              </a:rPr>
              <a:t>Extensión del horizonte académico, creación y /o fortalecimiento de instituciones, perfil y estado social, mejora de la calidad, estándares académicos internacionales, dimensión internacional de la investigación y la enseñanza.</a:t>
            </a:r>
          </a:p>
        </p:txBody>
      </p:sp>
    </p:spTree>
    <p:extLst>
      <p:ext uri="{BB962C8B-B14F-4D97-AF65-F5344CB8AC3E}">
        <p14:creationId xmlns:p14="http://schemas.microsoft.com/office/powerpoint/2010/main" val="40002811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88010" y="789305"/>
            <a:ext cx="7886700" cy="4351338"/>
          </a:xfrm>
        </p:spPr>
        <p:txBody>
          <a:bodyPr>
            <a:normAutofit/>
          </a:bodyPr>
          <a:lstStyle/>
          <a:p>
            <a:pPr marL="285750" indent="-285750" algn="just"/>
            <a:r>
              <a:rPr lang="es-MX" sz="2000" dirty="0">
                <a:latin typeface="+mj-lt"/>
                <a:cs typeface="Arial" panose="020B0604020202020204" pitchFamily="34" charset="0"/>
              </a:rPr>
              <a:t>Facilita el </a:t>
            </a:r>
            <a:r>
              <a:rPr lang="es-MX" sz="2000" b="1" dirty="0">
                <a:latin typeface="+mj-lt"/>
                <a:cs typeface="Arial" panose="020B0604020202020204" pitchFamily="34" charset="0"/>
              </a:rPr>
              <a:t>desarrollo de capital </a:t>
            </a:r>
            <a:r>
              <a:rPr lang="es-MX" sz="2000" b="1" dirty="0" smtClean="0">
                <a:latin typeface="+mj-lt"/>
                <a:cs typeface="Arial" panose="020B0604020202020204" pitchFamily="34" charset="0"/>
              </a:rPr>
              <a:t>humano </a:t>
            </a:r>
            <a:r>
              <a:rPr lang="es-MX" sz="2000" dirty="0" smtClean="0">
                <a:latin typeface="+mj-lt"/>
                <a:cs typeface="Arial" panose="020B0604020202020204" pitchFamily="34" charset="0"/>
              </a:rPr>
              <a:t>y favorece </a:t>
            </a:r>
            <a:r>
              <a:rPr lang="es-MX" sz="2000" dirty="0">
                <a:latin typeface="+mj-lt"/>
                <a:cs typeface="Arial" panose="020B0604020202020204" pitchFamily="34" charset="0"/>
              </a:rPr>
              <a:t>el desarrollo de habilidades y competencias para adaptarse a nuevos entornos sociales y culturales que faciliten la inserción en un mundo globalizado</a:t>
            </a:r>
            <a:r>
              <a:rPr lang="es-MX" sz="2000" dirty="0" smtClean="0">
                <a:latin typeface="+mj-lt"/>
                <a:cs typeface="Arial" panose="020B0604020202020204" pitchFamily="34" charset="0"/>
              </a:rPr>
              <a:t>.</a:t>
            </a:r>
          </a:p>
          <a:p>
            <a:pPr marL="285750" indent="-285750" algn="just"/>
            <a:r>
              <a:rPr lang="es-MX" sz="2000" dirty="0" smtClean="0">
                <a:latin typeface="+mj-lt"/>
              </a:rPr>
              <a:t>Contribuye </a:t>
            </a:r>
            <a:r>
              <a:rPr lang="es-MX" sz="2000" dirty="0">
                <a:latin typeface="+mj-lt"/>
              </a:rPr>
              <a:t>a </a:t>
            </a:r>
            <a:r>
              <a:rPr lang="es-MX" sz="2000" b="1" dirty="0">
                <a:latin typeface="+mj-lt"/>
              </a:rPr>
              <a:t>realzar el perfil y la reputación internacional </a:t>
            </a:r>
            <a:r>
              <a:rPr lang="es-MX" sz="2000" dirty="0">
                <a:latin typeface="+mj-lt"/>
              </a:rPr>
              <a:t>de la institución y </a:t>
            </a:r>
            <a:r>
              <a:rPr lang="es-MX" sz="2000" dirty="0">
                <a:latin typeface="+mj-lt"/>
                <a:cs typeface="Arial" panose="020B0604020202020204" pitchFamily="34" charset="0"/>
              </a:rPr>
              <a:t>permite la compatibilidad y comparabilidad de los sistemas de educación superior</a:t>
            </a:r>
            <a:r>
              <a:rPr lang="es-MX" sz="2000" dirty="0" smtClean="0">
                <a:latin typeface="+mj-lt"/>
                <a:cs typeface="Arial" panose="020B0604020202020204" pitchFamily="34" charset="0"/>
              </a:rPr>
              <a:t>.</a:t>
            </a:r>
            <a:endParaRPr lang="es-MX" sz="2000" dirty="0">
              <a:latin typeface="+mj-lt"/>
              <a:cs typeface="Arial" panose="020B0604020202020204" pitchFamily="34" charset="0"/>
            </a:endParaRPr>
          </a:p>
          <a:p>
            <a:pPr marL="285750" lvl="0" indent="-285750" algn="just"/>
            <a:r>
              <a:rPr lang="es-MX" sz="2000" dirty="0">
                <a:latin typeface="+mj-lt"/>
                <a:cs typeface="Arial" panose="020B0604020202020204" pitchFamily="34" charset="0"/>
              </a:rPr>
              <a:t>Brinda la oportunidad de diversificar las </a:t>
            </a:r>
            <a:r>
              <a:rPr lang="es-MX" sz="2000" b="1" dirty="0">
                <a:latin typeface="+mj-lt"/>
                <a:cs typeface="Arial" panose="020B0604020202020204" pitchFamily="34" charset="0"/>
              </a:rPr>
              <a:t>fuentes de financiamiento.</a:t>
            </a:r>
          </a:p>
          <a:p>
            <a:pPr marL="285750" lvl="0" indent="-285750"/>
            <a:endParaRPr lang="es-MX" sz="2000" b="1" dirty="0">
              <a:latin typeface="+mj-lt"/>
              <a:cs typeface="Arial" panose="020B0604020202020204" pitchFamily="34" charset="0"/>
            </a:endParaRPr>
          </a:p>
          <a:p>
            <a:pPr marL="285750" lvl="0" indent="-285750"/>
            <a:endParaRPr lang="es-MX" sz="800" dirty="0">
              <a:solidFill>
                <a:schemeClr val="accent5">
                  <a:lumMod val="50000"/>
                </a:schemeClr>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987256" y="3736246"/>
            <a:ext cx="3327167" cy="2061220"/>
          </a:xfrm>
          <a:prstGeom prst="rect">
            <a:avLst/>
          </a:prstGeom>
        </p:spPr>
      </p:pic>
      <p:pic>
        <p:nvPicPr>
          <p:cNvPr id="4" name="Imagen 3"/>
          <p:cNvPicPr>
            <a:picLocks noChangeAspect="1"/>
          </p:cNvPicPr>
          <p:nvPr/>
        </p:nvPicPr>
        <p:blipFill>
          <a:blip r:embed="rId3"/>
          <a:stretch>
            <a:fillRect/>
          </a:stretch>
        </p:blipFill>
        <p:spPr>
          <a:xfrm>
            <a:off x="5291695" y="3551499"/>
            <a:ext cx="3285634" cy="3835112"/>
          </a:xfrm>
          <a:prstGeom prst="rect">
            <a:avLst/>
          </a:prstGeom>
        </p:spPr>
      </p:pic>
    </p:spTree>
    <p:extLst>
      <p:ext uri="{BB962C8B-B14F-4D97-AF65-F5344CB8AC3E}">
        <p14:creationId xmlns:p14="http://schemas.microsoft.com/office/powerpoint/2010/main" val="23541433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srcRect l="30006" t="13689" r="19216" b="9199"/>
          <a:stretch/>
        </p:blipFill>
        <p:spPr>
          <a:xfrm>
            <a:off x="673101" y="1072574"/>
            <a:ext cx="6286499" cy="5367420"/>
          </a:xfrm>
          <a:prstGeom prst="rect">
            <a:avLst/>
          </a:prstGeom>
        </p:spPr>
      </p:pic>
      <p:sp>
        <p:nvSpPr>
          <p:cNvPr id="2" name="Rectángulo 1"/>
          <p:cNvSpPr/>
          <p:nvPr/>
        </p:nvSpPr>
        <p:spPr>
          <a:xfrm>
            <a:off x="6284889" y="2266681"/>
            <a:ext cx="2640169" cy="26272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Arial" panose="020B0604020202020204" pitchFamily="34" charset="0"/>
                <a:cs typeface="Arial" panose="020B0604020202020204" pitchFamily="34" charset="0"/>
              </a:rPr>
              <a:t>Effects of mobility on the skills and employability of students and the </a:t>
            </a:r>
            <a:r>
              <a:rPr lang="en-US" b="1" dirty="0" err="1">
                <a:solidFill>
                  <a:srgbClr val="002060"/>
                </a:solidFill>
                <a:latin typeface="Arial" panose="020B0604020202020204" pitchFamily="34" charset="0"/>
                <a:cs typeface="Arial" panose="020B0604020202020204" pitchFamily="34" charset="0"/>
              </a:rPr>
              <a:t>internationalisation</a:t>
            </a:r>
            <a:r>
              <a:rPr lang="en-US" b="1" dirty="0">
                <a:solidFill>
                  <a:srgbClr val="002060"/>
                </a:solidFill>
                <a:latin typeface="Arial" panose="020B0604020202020204" pitchFamily="34" charset="0"/>
                <a:cs typeface="Arial" panose="020B0604020202020204" pitchFamily="34" charset="0"/>
              </a:rPr>
              <a:t> of higher education institutions. </a:t>
            </a:r>
          </a:p>
          <a:p>
            <a:pPr algn="ctr"/>
            <a:r>
              <a:rPr lang="en-US" b="1" dirty="0" err="1">
                <a:solidFill>
                  <a:srgbClr val="002060"/>
                </a:solidFill>
                <a:latin typeface="Arial" panose="020B0604020202020204" pitchFamily="34" charset="0"/>
                <a:cs typeface="Arial" panose="020B0604020202020204" pitchFamily="34" charset="0"/>
              </a:rPr>
              <a:t>Programa</a:t>
            </a:r>
            <a:r>
              <a:rPr lang="en-US" b="1" dirty="0">
                <a:solidFill>
                  <a:srgbClr val="002060"/>
                </a:solidFill>
                <a:latin typeface="Arial" panose="020B0604020202020204" pitchFamily="34" charset="0"/>
                <a:cs typeface="Arial" panose="020B0604020202020204" pitchFamily="34" charset="0"/>
              </a:rPr>
              <a:t> Erasmus. Unión </a:t>
            </a:r>
            <a:r>
              <a:rPr lang="en-US" b="1" dirty="0" err="1">
                <a:solidFill>
                  <a:srgbClr val="002060"/>
                </a:solidFill>
                <a:latin typeface="Arial" panose="020B0604020202020204" pitchFamily="34" charset="0"/>
                <a:cs typeface="Arial" panose="020B0604020202020204" pitchFamily="34" charset="0"/>
              </a:rPr>
              <a:t>Europea</a:t>
            </a:r>
            <a:endParaRPr lang="en-US" b="1" dirty="0">
              <a:solidFill>
                <a:srgbClr val="002060"/>
              </a:solidFill>
              <a:latin typeface="Arial" panose="020B0604020202020204" pitchFamily="34" charset="0"/>
              <a:cs typeface="Arial" panose="020B0604020202020204" pitchFamily="34" charset="0"/>
            </a:endParaRPr>
          </a:p>
        </p:txBody>
      </p:sp>
      <p:sp>
        <p:nvSpPr>
          <p:cNvPr id="5" name="Rectángulo 4"/>
          <p:cNvSpPr/>
          <p:nvPr/>
        </p:nvSpPr>
        <p:spPr>
          <a:xfrm>
            <a:off x="102501" y="358304"/>
            <a:ext cx="6182388" cy="648072"/>
          </a:xfrm>
          <a:prstGeom prst="rect">
            <a:avLst/>
          </a:prstGeom>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es-MX" sz="2400" b="1" dirty="0" smtClean="0">
                <a:solidFill>
                  <a:schemeClr val="bg2">
                    <a:lumMod val="10000"/>
                  </a:schemeClr>
                </a:solidFill>
                <a:latin typeface="Arial" panose="020B0604020202020204" pitchFamily="34" charset="0"/>
                <a:cs typeface="Arial" panose="020B0604020202020204" pitchFamily="34" charset="0"/>
              </a:rPr>
              <a:t>    Beneficios </a:t>
            </a:r>
            <a:r>
              <a:rPr lang="es-MX" sz="2400" b="1" dirty="0">
                <a:solidFill>
                  <a:schemeClr val="bg2">
                    <a:lumMod val="10000"/>
                  </a:schemeClr>
                </a:solidFill>
                <a:latin typeface="Arial" panose="020B0604020202020204" pitchFamily="34" charset="0"/>
                <a:cs typeface="Arial" panose="020B0604020202020204" pitchFamily="34" charset="0"/>
              </a:rPr>
              <a:t>de la </a:t>
            </a:r>
            <a:r>
              <a:rPr lang="es-MX" sz="2400" b="1" dirty="0" smtClean="0">
                <a:solidFill>
                  <a:schemeClr val="bg2">
                    <a:lumMod val="10000"/>
                  </a:schemeClr>
                </a:solidFill>
                <a:latin typeface="Arial" panose="020B0604020202020204" pitchFamily="34" charset="0"/>
                <a:cs typeface="Arial" panose="020B0604020202020204" pitchFamily="34" charset="0"/>
              </a:rPr>
              <a:t>internacionalización</a:t>
            </a:r>
            <a:endParaRPr lang="es-MX" sz="2400" dirty="0">
              <a:solidFill>
                <a:srgbClr val="FF0000"/>
              </a:solidFill>
            </a:endParaRPr>
          </a:p>
        </p:txBody>
      </p:sp>
    </p:spTree>
    <p:extLst>
      <p:ext uri="{BB962C8B-B14F-4D97-AF65-F5344CB8AC3E}">
        <p14:creationId xmlns:p14="http://schemas.microsoft.com/office/powerpoint/2010/main" val="3314325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05696" y="992272"/>
            <a:ext cx="8229600" cy="4525963"/>
          </a:xfrm>
        </p:spPr>
        <p:txBody>
          <a:bodyPr>
            <a:normAutofit/>
          </a:bodyPr>
          <a:lstStyle/>
          <a:p>
            <a:pPr algn="just">
              <a:lnSpc>
                <a:spcPct val="150000"/>
              </a:lnSpc>
            </a:pPr>
            <a:r>
              <a:rPr lang="es-MX" sz="2000" dirty="0">
                <a:cs typeface="Times New Roman" pitchFamily="18" charset="0"/>
              </a:rPr>
              <a:t>Diseñar e implantar, con la participación de los diferentes actores de la comunidad universitaria, una política de internacionalización explícita, centrada en el interés institucional</a:t>
            </a:r>
            <a:r>
              <a:rPr lang="es-MX" sz="2000" b="1" dirty="0" smtClean="0">
                <a:cs typeface="Times New Roman" pitchFamily="18" charset="0"/>
              </a:rPr>
              <a:t>.</a:t>
            </a:r>
          </a:p>
          <a:p>
            <a:pPr>
              <a:lnSpc>
                <a:spcPct val="150000"/>
              </a:lnSpc>
            </a:pPr>
            <a:endParaRPr lang="es-MX" sz="2000" b="1" dirty="0">
              <a:latin typeface="Times New Roman" pitchFamily="18" charset="0"/>
              <a:cs typeface="Times New Roman" pitchFamily="18" charset="0"/>
            </a:endParaRPr>
          </a:p>
          <a:p>
            <a:pPr>
              <a:lnSpc>
                <a:spcPct val="150000"/>
              </a:lnSpc>
            </a:pPr>
            <a:endParaRPr lang="es-MX" sz="2000" dirty="0"/>
          </a:p>
        </p:txBody>
      </p:sp>
      <p:sp>
        <p:nvSpPr>
          <p:cNvPr id="4" name="3 CuadroTexto"/>
          <p:cNvSpPr txBox="1"/>
          <p:nvPr/>
        </p:nvSpPr>
        <p:spPr>
          <a:xfrm>
            <a:off x="-46300" y="115742"/>
            <a:ext cx="5441260" cy="369332"/>
          </a:xfrm>
          <a:prstGeom prst="rect">
            <a:avLst/>
          </a:prstGeom>
          <a:solidFill>
            <a:schemeClr val="accent5">
              <a:lumMod val="75000"/>
            </a:schemeClr>
          </a:solidFill>
        </p:spPr>
        <p:txBody>
          <a:bodyPr wrap="square" rtlCol="0">
            <a:spAutoFit/>
          </a:bodyPr>
          <a:lstStyle/>
          <a:p>
            <a:r>
              <a:rPr lang="es-MX" b="1" dirty="0">
                <a:solidFill>
                  <a:schemeClr val="bg1"/>
                </a:solidFill>
                <a:latin typeface="Gill Sans MT" panose="020B0502020104020203" pitchFamily="34" charset="0"/>
              </a:rPr>
              <a:t>¿Que requerimos para llevarla a cabo?</a:t>
            </a:r>
          </a:p>
        </p:txBody>
      </p:sp>
      <p:pic>
        <p:nvPicPr>
          <p:cNvPr id="2" name="Imagen 1"/>
          <p:cNvPicPr>
            <a:picLocks noChangeAspect="1"/>
          </p:cNvPicPr>
          <p:nvPr/>
        </p:nvPicPr>
        <p:blipFill>
          <a:blip r:embed="rId2"/>
          <a:stretch>
            <a:fillRect/>
          </a:stretch>
        </p:blipFill>
        <p:spPr>
          <a:xfrm>
            <a:off x="5035640" y="2950012"/>
            <a:ext cx="3327714" cy="2220493"/>
          </a:xfrm>
          <a:prstGeom prst="rect">
            <a:avLst/>
          </a:prstGeom>
        </p:spPr>
      </p:pic>
      <p:pic>
        <p:nvPicPr>
          <p:cNvPr id="5" name="Imagen 4"/>
          <p:cNvPicPr>
            <a:picLocks noChangeAspect="1"/>
          </p:cNvPicPr>
          <p:nvPr/>
        </p:nvPicPr>
        <p:blipFill>
          <a:blip r:embed="rId3"/>
          <a:stretch>
            <a:fillRect/>
          </a:stretch>
        </p:blipFill>
        <p:spPr>
          <a:xfrm>
            <a:off x="824260" y="2950013"/>
            <a:ext cx="3696236" cy="2220493"/>
          </a:xfrm>
          <a:prstGeom prst="rect">
            <a:avLst/>
          </a:prstGeom>
        </p:spPr>
      </p:pic>
    </p:spTree>
    <p:extLst>
      <p:ext uri="{BB962C8B-B14F-4D97-AF65-F5344CB8AC3E}">
        <p14:creationId xmlns:p14="http://schemas.microsoft.com/office/powerpoint/2010/main" val="3045448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57530" y="1348105"/>
            <a:ext cx="7886700" cy="4351338"/>
          </a:xfrm>
        </p:spPr>
        <p:txBody>
          <a:bodyPr>
            <a:normAutofit/>
          </a:bodyPr>
          <a:lstStyle/>
          <a:p>
            <a:pPr algn="just">
              <a:lnSpc>
                <a:spcPct val="150000"/>
              </a:lnSpc>
            </a:pPr>
            <a:r>
              <a:rPr lang="es-MX" sz="2000" dirty="0" smtClean="0">
                <a:cs typeface="Times New Roman" pitchFamily="18" charset="0"/>
              </a:rPr>
              <a:t>Replantear </a:t>
            </a:r>
            <a:r>
              <a:rPr lang="es-MX" sz="2000" dirty="0">
                <a:cs typeface="Times New Roman" pitchFamily="18" charset="0"/>
              </a:rPr>
              <a:t>el papel que tradicionalmente han tenido las oficinas de Relaciones Internacionales en las universidades. El rol administrativo y de gestión que jugaban y que juegan todavía en muchas instituciones resulta insuficiente ya que ahora tienen que desarrollar actividades que propicien la integración, en la enseñanza/aprendizaje e investigación, de elementos que contribuyan a la formación que se requiere en la actualidad.</a:t>
            </a:r>
          </a:p>
          <a:p>
            <a:pPr>
              <a:lnSpc>
                <a:spcPct val="150000"/>
              </a:lnSpc>
            </a:pPr>
            <a:endParaRPr lang="es-MX" sz="2000" dirty="0"/>
          </a:p>
        </p:txBody>
      </p:sp>
      <p:sp>
        <p:nvSpPr>
          <p:cNvPr id="4" name="3 CuadroTexto"/>
          <p:cNvSpPr txBox="1"/>
          <p:nvPr/>
        </p:nvSpPr>
        <p:spPr>
          <a:xfrm>
            <a:off x="0" y="334683"/>
            <a:ext cx="5441260" cy="369332"/>
          </a:xfrm>
          <a:prstGeom prst="rect">
            <a:avLst/>
          </a:prstGeom>
          <a:solidFill>
            <a:schemeClr val="accent5">
              <a:lumMod val="75000"/>
            </a:schemeClr>
          </a:solidFill>
        </p:spPr>
        <p:txBody>
          <a:bodyPr wrap="square" rtlCol="0">
            <a:spAutoFit/>
          </a:bodyPr>
          <a:lstStyle/>
          <a:p>
            <a:r>
              <a:rPr lang="es-MX" b="1" dirty="0">
                <a:solidFill>
                  <a:schemeClr val="bg1"/>
                </a:solidFill>
                <a:latin typeface="Gill Sans MT" panose="020B0502020104020203" pitchFamily="34" charset="0"/>
              </a:rPr>
              <a:t>¿Que requerimos para llevarla a cabo?</a:t>
            </a:r>
          </a:p>
        </p:txBody>
      </p:sp>
      <p:pic>
        <p:nvPicPr>
          <p:cNvPr id="5" name="Imagen 4" descr="https://encrypted-tbn3.gstatic.com/images?q=tbn:ANd9GcQMstQzjwlVyYg4dkC1You2cQVuTkCVSRx43F9yflZFSePT6nDvGQ">
            <a:hlinkClick r:id="rId2"/>
          </p:cNvPr>
          <p:cNvPicPr/>
          <p:nvPr/>
        </p:nvPicPr>
        <p:blipFill>
          <a:blip r:embed="rId3" cstate="print">
            <a:extLst>
              <a:ext uri="{BEBA8EAE-BF5A-486C-A8C5-ECC9F3942E4B}">
                <a14:imgProps xmlns:a14="http://schemas.microsoft.com/office/drawing/2010/main">
                  <a14:imgLayer r:embed="rId4">
                    <a14:imgEffect>
                      <a14:backgroundRemoval t="0" b="100000" l="0" r="100000">
                        <a14:foregroundMark x1="77093" y1="20270" x2="77093" y2="20270"/>
                        <a14:foregroundMark x1="84141" y1="17117" x2="84141" y2="17117"/>
                        <a14:foregroundMark x1="89868" y1="15766" x2="97357" y2="5856"/>
                      </a14:backgroundRemoval>
                    </a14:imgEffect>
                  </a14:imgLayer>
                </a14:imgProps>
              </a:ext>
              <a:ext uri="{28A0092B-C50C-407E-A947-70E740481C1C}">
                <a14:useLocalDpi xmlns:a14="http://schemas.microsoft.com/office/drawing/2010/main" val="0"/>
              </a:ext>
            </a:extLst>
          </a:blip>
          <a:srcRect/>
          <a:stretch>
            <a:fillRect/>
          </a:stretch>
        </p:blipFill>
        <p:spPr bwMode="auto">
          <a:xfrm>
            <a:off x="3707824" y="4485118"/>
            <a:ext cx="1586111" cy="1551175"/>
          </a:xfrm>
          <a:prstGeom prst="rect">
            <a:avLst/>
          </a:prstGeom>
          <a:noFill/>
          <a:ln>
            <a:noFill/>
          </a:ln>
        </p:spPr>
      </p:pic>
    </p:spTree>
    <p:extLst>
      <p:ext uri="{BB962C8B-B14F-4D97-AF65-F5344CB8AC3E}">
        <p14:creationId xmlns:p14="http://schemas.microsoft.com/office/powerpoint/2010/main" val="4891202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407" y="775104"/>
            <a:ext cx="7726102" cy="2585323"/>
          </a:xfrm>
          <a:prstGeom prst="rect">
            <a:avLst/>
          </a:prstGeom>
        </p:spPr>
        <p:txBody>
          <a:bodyPr wrap="square">
            <a:spAutoFit/>
          </a:bodyPr>
          <a:lstStyle/>
          <a:p>
            <a:pPr algn="just">
              <a:lnSpc>
                <a:spcPct val="150000"/>
              </a:lnSpc>
              <a:spcBef>
                <a:spcPct val="0"/>
              </a:spcBef>
              <a:buFontTx/>
              <a:buNone/>
            </a:pPr>
            <a:r>
              <a:rPr lang="es-MX" altLang="es-MX" dirty="0">
                <a:solidFill>
                  <a:srgbClr val="002060"/>
                </a:solidFill>
                <a:latin typeface="Gill Sans MT" panose="020B0502020104020203" pitchFamily="34" charset="0"/>
                <a:ea typeface="Times New Roman" pitchFamily="18" charset="0"/>
                <a:cs typeface="Arial" charset="0"/>
              </a:rPr>
              <a:t>La Dirección General</a:t>
            </a:r>
            <a:r>
              <a:rPr lang="es-ES" altLang="es-MX" dirty="0">
                <a:solidFill>
                  <a:srgbClr val="002060"/>
                </a:solidFill>
                <a:latin typeface="Gill Sans MT" panose="020B0502020104020203" pitchFamily="34" charset="0"/>
                <a:ea typeface="Times New Roman" pitchFamily="18" charset="0"/>
                <a:cs typeface="Arial" charset="0"/>
              </a:rPr>
              <a:t> de</a:t>
            </a:r>
            <a:r>
              <a:rPr lang="es-MX" altLang="es-MX" dirty="0">
                <a:solidFill>
                  <a:srgbClr val="002060"/>
                </a:solidFill>
                <a:latin typeface="Gill Sans MT" panose="020B0502020104020203" pitchFamily="34" charset="0"/>
                <a:ea typeface="Times New Roman" pitchFamily="18" charset="0"/>
                <a:cs typeface="Arial" charset="0"/>
              </a:rPr>
              <a:t> Relaciones Internacionales  es la dependencia  responsable </a:t>
            </a:r>
            <a:r>
              <a:rPr lang="es-ES" altLang="es-MX" dirty="0">
                <a:solidFill>
                  <a:srgbClr val="002060"/>
                </a:solidFill>
                <a:latin typeface="Gill Sans MT" panose="020B0502020104020203" pitchFamily="34" charset="0"/>
                <a:ea typeface="Times New Roman" pitchFamily="18" charset="0"/>
                <a:cs typeface="Arial" charset="0"/>
              </a:rPr>
              <a:t>de la gestión,  fomento  y  promoción  de  la  cooperación, la movilidad  académica y  estudiantil,  el  intercambio  académico  y  la Internacionalización  de   la  Universidad   Veracruzana</a:t>
            </a:r>
            <a:r>
              <a:rPr lang="es-MX" altLang="es-MX" dirty="0">
                <a:solidFill>
                  <a:srgbClr val="002060"/>
                </a:solidFill>
                <a:latin typeface="Gill Sans MT" panose="020B0502020104020203" pitchFamily="34" charset="0"/>
                <a:ea typeface="Times New Roman" pitchFamily="18" charset="0"/>
                <a:cs typeface="Arial" charset="0"/>
              </a:rPr>
              <a:t>,   estableciendo mecanismos  que  permitan  la  comunicación  y   coordinación  de  las diferentes   entidades   académicas   y   dependencias   que  conforman la institución.</a:t>
            </a:r>
          </a:p>
        </p:txBody>
      </p:sp>
      <p:pic>
        <p:nvPicPr>
          <p:cNvPr id="3" name="Picture 4" descr="http://www.proyectoveracruz.com/wp-content/uploads/2010/12/IMG_2372.jpg"/>
          <p:cNvPicPr>
            <a:picLocks noChangeAspect="1" noChangeArrowheads="1"/>
          </p:cNvPicPr>
          <p:nvPr/>
        </p:nvPicPr>
        <p:blipFill rotWithShape="1">
          <a:blip r:embed="rId2">
            <a:extLst>
              <a:ext uri="{28A0092B-C50C-407E-A947-70E740481C1C}">
                <a14:useLocalDpi xmlns:a14="http://schemas.microsoft.com/office/drawing/2010/main" val="0"/>
              </a:ext>
            </a:extLst>
          </a:blip>
          <a:srcRect t="12409"/>
          <a:stretch/>
        </p:blipFill>
        <p:spPr bwMode="auto">
          <a:xfrm>
            <a:off x="315808" y="4051139"/>
            <a:ext cx="3358002" cy="2222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 name="Picture 6" descr="http://www.proyectoveracruz.com/wp-content/uploads/2010/12/IMG_2380.jpg"/>
          <p:cNvPicPr>
            <a:picLocks noChangeAspect="1" noChangeArrowheads="1"/>
          </p:cNvPicPr>
          <p:nvPr/>
        </p:nvPicPr>
        <p:blipFill rotWithShape="1">
          <a:blip r:embed="rId3">
            <a:extLst>
              <a:ext uri="{28A0092B-C50C-407E-A947-70E740481C1C}">
                <a14:useLocalDpi xmlns:a14="http://schemas.microsoft.com/office/drawing/2010/main" val="0"/>
              </a:ext>
            </a:extLst>
          </a:blip>
          <a:srcRect t="12409"/>
          <a:stretch/>
        </p:blipFill>
        <p:spPr bwMode="auto">
          <a:xfrm>
            <a:off x="4140833" y="4051139"/>
            <a:ext cx="3529767" cy="2222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46300" y="115743"/>
            <a:ext cx="3171466" cy="369332"/>
          </a:xfrm>
          <a:prstGeom prst="rect">
            <a:avLst/>
          </a:prstGeom>
          <a:solidFill>
            <a:schemeClr val="accent5">
              <a:lumMod val="75000"/>
            </a:schemeClr>
          </a:solidFill>
        </p:spPr>
        <p:txBody>
          <a:bodyPr wrap="square" rtlCol="0">
            <a:spAutoFit/>
          </a:bodyPr>
          <a:lstStyle/>
          <a:p>
            <a:r>
              <a:rPr lang="es-MX" b="1" dirty="0" smtClean="0">
                <a:solidFill>
                  <a:schemeClr val="bg1"/>
                </a:solidFill>
                <a:latin typeface="Gill Sans MT" panose="020B0502020104020203" pitchFamily="34" charset="0"/>
              </a:rPr>
              <a:t>Acuerdo Rectoral</a:t>
            </a:r>
            <a:endParaRPr lang="es-MX" b="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918419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Elipse"/>
          <p:cNvSpPr/>
          <p:nvPr/>
        </p:nvSpPr>
        <p:spPr>
          <a:xfrm>
            <a:off x="1188720" y="787580"/>
            <a:ext cx="6051922" cy="5672066"/>
          </a:xfrm>
          <a:prstGeom prst="ellipse">
            <a:avLst/>
          </a:prstGeom>
          <a:solidFill>
            <a:schemeClr val="accent2">
              <a:lumMod val="60000"/>
              <a:lumOff val="40000"/>
            </a:schemeClr>
          </a:solidFill>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s-MX"/>
          </a:p>
        </p:txBody>
      </p:sp>
      <p:sp>
        <p:nvSpPr>
          <p:cNvPr id="5" name="4 Elipse"/>
          <p:cNvSpPr/>
          <p:nvPr/>
        </p:nvSpPr>
        <p:spPr>
          <a:xfrm>
            <a:off x="2286975" y="1791094"/>
            <a:ext cx="3931611" cy="3734098"/>
          </a:xfrm>
          <a:prstGeom prst="ellipse">
            <a:avLst/>
          </a:prstGeom>
          <a:solidFill>
            <a:srgbClr val="BDB2CC"/>
          </a:solidFill>
          <a:effectLst>
            <a:innerShdw blurRad="63500" dist="50800" dir="13500000">
              <a:prstClr val="black">
                <a:alpha val="50000"/>
              </a:prstClr>
            </a:innerShdw>
          </a:effectLst>
          <a:scene3d>
            <a:camera prst="obliqueBottomLeft"/>
            <a:lightRig rig="threePt" dir="t"/>
          </a:scene3d>
          <a:sp3d>
            <a:bevelT w="114300" prst="artDeco"/>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s-MX"/>
          </a:p>
        </p:txBody>
      </p:sp>
      <p:sp>
        <p:nvSpPr>
          <p:cNvPr id="9" name="5 Elipse"/>
          <p:cNvSpPr/>
          <p:nvPr/>
        </p:nvSpPr>
        <p:spPr>
          <a:xfrm>
            <a:off x="3339686" y="2778842"/>
            <a:ext cx="1722007" cy="1621381"/>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b="100000"/>
            </a:path>
            <a:tileRect t="-100000" r="-100000"/>
          </a:gradFill>
          <a:scene3d>
            <a:camera prst="perspectiveAbove"/>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s-MX"/>
          </a:p>
        </p:txBody>
      </p:sp>
      <p:sp>
        <p:nvSpPr>
          <p:cNvPr id="8" name="6 CuadroTexto"/>
          <p:cNvSpPr txBox="1"/>
          <p:nvPr/>
        </p:nvSpPr>
        <p:spPr>
          <a:xfrm>
            <a:off x="3241712" y="1029381"/>
            <a:ext cx="2055137" cy="646331"/>
          </a:xfrm>
          <a:prstGeom prst="rect">
            <a:avLst/>
          </a:prstGeom>
          <a:noFill/>
        </p:spPr>
        <p:txBody>
          <a:bodyPr wrap="square" rtlCol="0">
            <a:spAutoFit/>
          </a:bodyPr>
          <a:lstStyle/>
          <a:p>
            <a:pPr algn="ctr"/>
            <a:r>
              <a:rPr lang="es-MX" dirty="0" smtClean="0">
                <a:solidFill>
                  <a:srgbClr val="002060"/>
                </a:solidFill>
              </a:rPr>
              <a:t>Relaciones Internacionales</a:t>
            </a:r>
          </a:p>
        </p:txBody>
      </p:sp>
      <p:sp>
        <p:nvSpPr>
          <p:cNvPr id="10" name="6 CuadroTexto"/>
          <p:cNvSpPr txBox="1"/>
          <p:nvPr/>
        </p:nvSpPr>
        <p:spPr>
          <a:xfrm>
            <a:off x="3209172" y="3317393"/>
            <a:ext cx="2055137" cy="369332"/>
          </a:xfrm>
          <a:prstGeom prst="rect">
            <a:avLst/>
          </a:prstGeom>
          <a:noFill/>
        </p:spPr>
        <p:txBody>
          <a:bodyPr wrap="square" rtlCol="0">
            <a:spAutoFit/>
          </a:bodyPr>
          <a:lstStyle/>
          <a:p>
            <a:pPr algn="ctr"/>
            <a:r>
              <a:rPr lang="es-MX" b="1" dirty="0" smtClean="0">
                <a:solidFill>
                  <a:srgbClr val="002060"/>
                </a:solidFill>
              </a:rPr>
              <a:t>Académicos</a:t>
            </a:r>
          </a:p>
        </p:txBody>
      </p:sp>
      <p:sp>
        <p:nvSpPr>
          <p:cNvPr id="11" name="6 CuadroTexto"/>
          <p:cNvSpPr txBox="1"/>
          <p:nvPr/>
        </p:nvSpPr>
        <p:spPr>
          <a:xfrm>
            <a:off x="6675007" y="1765818"/>
            <a:ext cx="2055137" cy="646331"/>
          </a:xfrm>
          <a:prstGeom prst="rect">
            <a:avLst/>
          </a:prstGeom>
          <a:noFill/>
        </p:spPr>
        <p:txBody>
          <a:bodyPr wrap="square" rtlCol="0">
            <a:spAutoFit/>
          </a:bodyPr>
          <a:lstStyle/>
          <a:p>
            <a:pPr algn="ctr"/>
            <a:r>
              <a:rPr lang="es-MX" dirty="0" smtClean="0">
                <a:solidFill>
                  <a:srgbClr val="002060"/>
                </a:solidFill>
              </a:rPr>
              <a:t>Expertos</a:t>
            </a:r>
          </a:p>
          <a:p>
            <a:pPr algn="ctr"/>
            <a:r>
              <a:rPr lang="es-MX" dirty="0" smtClean="0">
                <a:solidFill>
                  <a:srgbClr val="002060"/>
                </a:solidFill>
              </a:rPr>
              <a:t>externos</a:t>
            </a:r>
          </a:p>
        </p:txBody>
      </p:sp>
      <p:sp>
        <p:nvSpPr>
          <p:cNvPr id="12" name="6 CuadroTexto"/>
          <p:cNvSpPr txBox="1"/>
          <p:nvPr/>
        </p:nvSpPr>
        <p:spPr>
          <a:xfrm>
            <a:off x="1500102" y="5063153"/>
            <a:ext cx="2055137" cy="646331"/>
          </a:xfrm>
          <a:prstGeom prst="rect">
            <a:avLst/>
          </a:prstGeom>
          <a:noFill/>
        </p:spPr>
        <p:txBody>
          <a:bodyPr wrap="square" rtlCol="0">
            <a:spAutoFit/>
          </a:bodyPr>
          <a:lstStyle/>
          <a:p>
            <a:pPr algn="ctr"/>
            <a:r>
              <a:rPr lang="es-MX" dirty="0" smtClean="0">
                <a:solidFill>
                  <a:srgbClr val="002060"/>
                </a:solidFill>
              </a:rPr>
              <a:t>Recursos </a:t>
            </a:r>
          </a:p>
          <a:p>
            <a:pPr algn="ctr"/>
            <a:r>
              <a:rPr lang="es-MX" dirty="0">
                <a:solidFill>
                  <a:srgbClr val="002060"/>
                </a:solidFill>
              </a:rPr>
              <a:t>h</a:t>
            </a:r>
            <a:r>
              <a:rPr lang="es-MX" dirty="0" smtClean="0">
                <a:solidFill>
                  <a:srgbClr val="002060"/>
                </a:solidFill>
              </a:rPr>
              <a:t>umanos</a:t>
            </a:r>
          </a:p>
        </p:txBody>
      </p:sp>
      <p:sp>
        <p:nvSpPr>
          <p:cNvPr id="13" name="6 CuadroTexto"/>
          <p:cNvSpPr txBox="1"/>
          <p:nvPr/>
        </p:nvSpPr>
        <p:spPr>
          <a:xfrm>
            <a:off x="5657407" y="4020848"/>
            <a:ext cx="2055137" cy="369332"/>
          </a:xfrm>
          <a:prstGeom prst="rect">
            <a:avLst/>
          </a:prstGeom>
          <a:noFill/>
        </p:spPr>
        <p:txBody>
          <a:bodyPr wrap="square" rtlCol="0">
            <a:spAutoFit/>
          </a:bodyPr>
          <a:lstStyle/>
          <a:p>
            <a:pPr algn="ctr"/>
            <a:r>
              <a:rPr lang="es-MX" dirty="0" smtClean="0">
                <a:solidFill>
                  <a:srgbClr val="002060"/>
                </a:solidFill>
              </a:rPr>
              <a:t>Liderazgo</a:t>
            </a:r>
          </a:p>
        </p:txBody>
      </p:sp>
      <p:sp>
        <p:nvSpPr>
          <p:cNvPr id="14" name="6 CuadroTexto"/>
          <p:cNvSpPr txBox="1"/>
          <p:nvPr/>
        </p:nvSpPr>
        <p:spPr>
          <a:xfrm>
            <a:off x="3313451" y="5849581"/>
            <a:ext cx="2055137" cy="369332"/>
          </a:xfrm>
          <a:prstGeom prst="rect">
            <a:avLst/>
          </a:prstGeom>
          <a:noFill/>
        </p:spPr>
        <p:txBody>
          <a:bodyPr wrap="square" rtlCol="0">
            <a:spAutoFit/>
          </a:bodyPr>
          <a:lstStyle/>
          <a:p>
            <a:pPr algn="ctr"/>
            <a:r>
              <a:rPr lang="es-MX" dirty="0" smtClean="0">
                <a:solidFill>
                  <a:srgbClr val="002060"/>
                </a:solidFill>
              </a:rPr>
              <a:t>Administradores</a:t>
            </a:r>
          </a:p>
        </p:txBody>
      </p:sp>
      <p:sp>
        <p:nvSpPr>
          <p:cNvPr id="15" name="6 CuadroTexto"/>
          <p:cNvSpPr txBox="1"/>
          <p:nvPr/>
        </p:nvSpPr>
        <p:spPr>
          <a:xfrm>
            <a:off x="3313452" y="2088984"/>
            <a:ext cx="2055137" cy="369332"/>
          </a:xfrm>
          <a:prstGeom prst="rect">
            <a:avLst/>
          </a:prstGeom>
          <a:noFill/>
        </p:spPr>
        <p:txBody>
          <a:bodyPr wrap="square" rtlCol="0">
            <a:spAutoFit/>
          </a:bodyPr>
          <a:lstStyle/>
          <a:p>
            <a:pPr algn="ctr"/>
            <a:r>
              <a:rPr lang="es-MX" dirty="0" smtClean="0">
                <a:solidFill>
                  <a:srgbClr val="002060"/>
                </a:solidFill>
              </a:rPr>
              <a:t>Calidad</a:t>
            </a:r>
          </a:p>
        </p:txBody>
      </p:sp>
      <p:sp>
        <p:nvSpPr>
          <p:cNvPr id="16" name="6 CuadroTexto"/>
          <p:cNvSpPr txBox="1"/>
          <p:nvPr/>
        </p:nvSpPr>
        <p:spPr>
          <a:xfrm>
            <a:off x="4590681" y="3132341"/>
            <a:ext cx="2055137" cy="369332"/>
          </a:xfrm>
          <a:prstGeom prst="rect">
            <a:avLst/>
          </a:prstGeom>
          <a:noFill/>
        </p:spPr>
        <p:txBody>
          <a:bodyPr wrap="square" rtlCol="0">
            <a:spAutoFit/>
          </a:bodyPr>
          <a:lstStyle/>
          <a:p>
            <a:pPr algn="ctr"/>
            <a:r>
              <a:rPr lang="es-MX" dirty="0" smtClean="0">
                <a:solidFill>
                  <a:srgbClr val="002060"/>
                </a:solidFill>
              </a:rPr>
              <a:t>Estudiantes</a:t>
            </a:r>
          </a:p>
        </p:txBody>
      </p:sp>
      <p:sp>
        <p:nvSpPr>
          <p:cNvPr id="17" name="6 CuadroTexto"/>
          <p:cNvSpPr txBox="1"/>
          <p:nvPr/>
        </p:nvSpPr>
        <p:spPr>
          <a:xfrm>
            <a:off x="5243033" y="1892702"/>
            <a:ext cx="2055137" cy="369332"/>
          </a:xfrm>
          <a:prstGeom prst="rect">
            <a:avLst/>
          </a:prstGeom>
          <a:noFill/>
        </p:spPr>
        <p:txBody>
          <a:bodyPr wrap="square" rtlCol="0">
            <a:spAutoFit/>
          </a:bodyPr>
          <a:lstStyle/>
          <a:p>
            <a:pPr algn="ctr"/>
            <a:r>
              <a:rPr lang="es-MX" dirty="0" smtClean="0">
                <a:solidFill>
                  <a:srgbClr val="002060"/>
                </a:solidFill>
              </a:rPr>
              <a:t>Imagen</a:t>
            </a:r>
          </a:p>
        </p:txBody>
      </p:sp>
      <p:sp>
        <p:nvSpPr>
          <p:cNvPr id="18" name="6 CuadroTexto"/>
          <p:cNvSpPr txBox="1"/>
          <p:nvPr/>
        </p:nvSpPr>
        <p:spPr>
          <a:xfrm>
            <a:off x="183932" y="1017340"/>
            <a:ext cx="2055137" cy="369332"/>
          </a:xfrm>
          <a:prstGeom prst="rect">
            <a:avLst/>
          </a:prstGeom>
          <a:noFill/>
        </p:spPr>
        <p:txBody>
          <a:bodyPr wrap="square" rtlCol="0">
            <a:spAutoFit/>
          </a:bodyPr>
          <a:lstStyle/>
          <a:p>
            <a:pPr algn="ctr"/>
            <a:r>
              <a:rPr lang="es-MX" dirty="0" smtClean="0">
                <a:solidFill>
                  <a:srgbClr val="002060"/>
                </a:solidFill>
              </a:rPr>
              <a:t>Mundo laboral</a:t>
            </a:r>
          </a:p>
        </p:txBody>
      </p:sp>
      <p:sp>
        <p:nvSpPr>
          <p:cNvPr id="19" name="6 CuadroTexto"/>
          <p:cNvSpPr txBox="1"/>
          <p:nvPr/>
        </p:nvSpPr>
        <p:spPr>
          <a:xfrm>
            <a:off x="-331822" y="1966887"/>
            <a:ext cx="2055137" cy="646331"/>
          </a:xfrm>
          <a:prstGeom prst="rect">
            <a:avLst/>
          </a:prstGeom>
          <a:noFill/>
        </p:spPr>
        <p:txBody>
          <a:bodyPr wrap="square" rtlCol="0">
            <a:spAutoFit/>
          </a:bodyPr>
          <a:lstStyle/>
          <a:p>
            <a:pPr algn="ctr"/>
            <a:r>
              <a:rPr lang="es-MX" dirty="0" smtClean="0">
                <a:solidFill>
                  <a:srgbClr val="002060"/>
                </a:solidFill>
              </a:rPr>
              <a:t>Redes </a:t>
            </a:r>
          </a:p>
          <a:p>
            <a:pPr algn="ctr"/>
            <a:r>
              <a:rPr lang="es-MX" dirty="0" smtClean="0">
                <a:solidFill>
                  <a:srgbClr val="002060"/>
                </a:solidFill>
              </a:rPr>
              <a:t>profesionales</a:t>
            </a:r>
          </a:p>
        </p:txBody>
      </p:sp>
      <p:sp>
        <p:nvSpPr>
          <p:cNvPr id="20" name="6 CuadroTexto"/>
          <p:cNvSpPr txBox="1"/>
          <p:nvPr/>
        </p:nvSpPr>
        <p:spPr>
          <a:xfrm>
            <a:off x="-260399" y="4599890"/>
            <a:ext cx="2055137" cy="646331"/>
          </a:xfrm>
          <a:prstGeom prst="rect">
            <a:avLst/>
          </a:prstGeom>
          <a:noFill/>
        </p:spPr>
        <p:txBody>
          <a:bodyPr wrap="square" rtlCol="0">
            <a:spAutoFit/>
          </a:bodyPr>
          <a:lstStyle/>
          <a:p>
            <a:pPr algn="ctr"/>
            <a:r>
              <a:rPr lang="es-MX" dirty="0" smtClean="0">
                <a:solidFill>
                  <a:srgbClr val="002060"/>
                </a:solidFill>
              </a:rPr>
              <a:t>Cuerpos</a:t>
            </a:r>
          </a:p>
          <a:p>
            <a:pPr algn="ctr"/>
            <a:r>
              <a:rPr lang="es-MX" dirty="0" smtClean="0">
                <a:solidFill>
                  <a:srgbClr val="002060"/>
                </a:solidFill>
              </a:rPr>
              <a:t>acreditadores</a:t>
            </a:r>
          </a:p>
        </p:txBody>
      </p:sp>
      <p:sp>
        <p:nvSpPr>
          <p:cNvPr id="21" name="6 CuadroTexto"/>
          <p:cNvSpPr txBox="1"/>
          <p:nvPr/>
        </p:nvSpPr>
        <p:spPr>
          <a:xfrm>
            <a:off x="3186287" y="4534855"/>
            <a:ext cx="2182302" cy="646331"/>
          </a:xfrm>
          <a:prstGeom prst="rect">
            <a:avLst/>
          </a:prstGeom>
          <a:noFill/>
        </p:spPr>
        <p:txBody>
          <a:bodyPr wrap="square" rtlCol="0">
            <a:spAutoFit/>
          </a:bodyPr>
          <a:lstStyle/>
          <a:p>
            <a:pPr algn="ctr"/>
            <a:r>
              <a:rPr lang="es-MX" dirty="0" smtClean="0">
                <a:solidFill>
                  <a:srgbClr val="002060"/>
                </a:solidFill>
              </a:rPr>
              <a:t>Asesores en </a:t>
            </a:r>
            <a:r>
              <a:rPr lang="es-MX" dirty="0">
                <a:solidFill>
                  <a:srgbClr val="002060"/>
                </a:solidFill>
              </a:rPr>
              <a:t>d</a:t>
            </a:r>
            <a:r>
              <a:rPr lang="es-MX" dirty="0" smtClean="0">
                <a:solidFill>
                  <a:srgbClr val="002060"/>
                </a:solidFill>
              </a:rPr>
              <a:t>esarrollo educativo</a:t>
            </a:r>
          </a:p>
        </p:txBody>
      </p:sp>
      <p:sp>
        <p:nvSpPr>
          <p:cNvPr id="22" name="6 CuadroTexto"/>
          <p:cNvSpPr txBox="1"/>
          <p:nvPr/>
        </p:nvSpPr>
        <p:spPr>
          <a:xfrm>
            <a:off x="7064996" y="3903861"/>
            <a:ext cx="2055137" cy="646331"/>
          </a:xfrm>
          <a:prstGeom prst="rect">
            <a:avLst/>
          </a:prstGeom>
          <a:noFill/>
        </p:spPr>
        <p:txBody>
          <a:bodyPr wrap="square" rtlCol="0">
            <a:spAutoFit/>
          </a:bodyPr>
          <a:lstStyle/>
          <a:p>
            <a:pPr algn="ctr"/>
            <a:r>
              <a:rPr lang="es-MX" dirty="0" smtClean="0">
                <a:solidFill>
                  <a:srgbClr val="002060"/>
                </a:solidFill>
              </a:rPr>
              <a:t>Colaboradores</a:t>
            </a:r>
          </a:p>
          <a:p>
            <a:pPr algn="ctr"/>
            <a:r>
              <a:rPr lang="es-MX" dirty="0">
                <a:solidFill>
                  <a:srgbClr val="002060"/>
                </a:solidFill>
              </a:rPr>
              <a:t>i</a:t>
            </a:r>
            <a:r>
              <a:rPr lang="es-MX" dirty="0" smtClean="0">
                <a:solidFill>
                  <a:srgbClr val="002060"/>
                </a:solidFill>
              </a:rPr>
              <a:t>nternacionales</a:t>
            </a:r>
          </a:p>
        </p:txBody>
      </p:sp>
      <p:sp>
        <p:nvSpPr>
          <p:cNvPr id="23" name="6 CuadroTexto"/>
          <p:cNvSpPr txBox="1"/>
          <p:nvPr/>
        </p:nvSpPr>
        <p:spPr>
          <a:xfrm>
            <a:off x="190500" y="5834975"/>
            <a:ext cx="2055137" cy="369332"/>
          </a:xfrm>
          <a:prstGeom prst="rect">
            <a:avLst/>
          </a:prstGeom>
          <a:noFill/>
        </p:spPr>
        <p:txBody>
          <a:bodyPr wrap="square" rtlCol="0">
            <a:spAutoFit/>
          </a:bodyPr>
          <a:lstStyle/>
          <a:p>
            <a:pPr algn="ctr"/>
            <a:r>
              <a:rPr lang="es-MX" dirty="0" smtClean="0">
                <a:solidFill>
                  <a:srgbClr val="002060"/>
                </a:solidFill>
              </a:rPr>
              <a:t>Egresados</a:t>
            </a:r>
          </a:p>
        </p:txBody>
      </p:sp>
      <p:sp>
        <p:nvSpPr>
          <p:cNvPr id="24" name="6 CuadroTexto"/>
          <p:cNvSpPr txBox="1"/>
          <p:nvPr/>
        </p:nvSpPr>
        <p:spPr>
          <a:xfrm>
            <a:off x="733153" y="3106733"/>
            <a:ext cx="2055137" cy="646331"/>
          </a:xfrm>
          <a:prstGeom prst="rect">
            <a:avLst/>
          </a:prstGeom>
          <a:noFill/>
        </p:spPr>
        <p:txBody>
          <a:bodyPr wrap="square" rtlCol="0">
            <a:spAutoFit/>
          </a:bodyPr>
          <a:lstStyle/>
          <a:p>
            <a:pPr algn="ctr"/>
            <a:r>
              <a:rPr lang="es-MX" dirty="0" smtClean="0">
                <a:solidFill>
                  <a:srgbClr val="002060"/>
                </a:solidFill>
              </a:rPr>
              <a:t>Desarrollo profesional</a:t>
            </a:r>
          </a:p>
        </p:txBody>
      </p:sp>
      <p:sp>
        <p:nvSpPr>
          <p:cNvPr id="2" name="Rectángulo 1"/>
          <p:cNvSpPr/>
          <p:nvPr/>
        </p:nvSpPr>
        <p:spPr>
          <a:xfrm>
            <a:off x="248712" y="189747"/>
            <a:ext cx="3916457" cy="369332"/>
          </a:xfrm>
          <a:prstGeom prst="rect">
            <a:avLst/>
          </a:prstGeom>
          <a:solidFill>
            <a:schemeClr val="accent5">
              <a:lumMod val="75000"/>
            </a:schemeClr>
          </a:solidFill>
        </p:spPr>
        <p:txBody>
          <a:bodyPr wrap="none">
            <a:spAutoFit/>
          </a:bodyPr>
          <a:lstStyle/>
          <a:p>
            <a:r>
              <a:rPr lang="es-MX" b="1" dirty="0">
                <a:solidFill>
                  <a:schemeClr val="bg1"/>
                </a:solidFill>
                <a:latin typeface="+mj-lt"/>
                <a:cs typeface="Arial" panose="020B0604020202020204" pitchFamily="34" charset="0"/>
              </a:rPr>
              <a:t>Actores de la Internacionalización</a:t>
            </a:r>
          </a:p>
        </p:txBody>
      </p:sp>
    </p:spTree>
    <p:extLst>
      <p:ext uri="{BB962C8B-B14F-4D97-AF65-F5344CB8AC3E}">
        <p14:creationId xmlns:p14="http://schemas.microsoft.com/office/powerpoint/2010/main" val="17589535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1500"/>
                            </p:stCondLst>
                            <p:childTnLst>
                              <p:par>
                                <p:cTn id="27" presetID="10" presetClass="entr" presetSubtype="0" fill="hold" grpId="0" nodeType="afterEffect">
                                  <p:stCondLst>
                                    <p:cond delay="5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2500"/>
                            </p:stCondLst>
                            <p:childTnLst>
                              <p:par>
                                <p:cTn id="31" presetID="2" presetClass="entr" presetSubtype="4"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5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grpId="0" nodeType="withEffect">
                                  <p:stCondLst>
                                    <p:cond delay="50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8"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39552" y="4826675"/>
            <a:ext cx="8208912" cy="369332"/>
          </a:xfrm>
          <a:prstGeom prst="rect">
            <a:avLst/>
          </a:prstGeom>
        </p:spPr>
        <p:txBody>
          <a:bodyPr wrap="square">
            <a:spAutoFit/>
          </a:bodyPr>
          <a:lstStyle/>
          <a:p>
            <a:r>
              <a:rPr lang="es-ES" cap="all" dirty="0"/>
              <a:t> </a:t>
            </a:r>
            <a:endParaRPr lang="es-MX" cap="all" dirty="0"/>
          </a:p>
        </p:txBody>
      </p:sp>
      <p:sp>
        <p:nvSpPr>
          <p:cNvPr id="6" name="5 Rectángulo"/>
          <p:cNvSpPr/>
          <p:nvPr/>
        </p:nvSpPr>
        <p:spPr>
          <a:xfrm>
            <a:off x="3045790" y="3225170"/>
            <a:ext cx="4808121" cy="1015663"/>
          </a:xfrm>
          <a:prstGeom prst="rect">
            <a:avLst/>
          </a:prstGeom>
          <a:noFill/>
          <a:ln w="38100">
            <a:noFill/>
          </a:ln>
        </p:spPr>
        <p:txBody>
          <a:bodyPr wrap="square">
            <a:spAutoFit/>
          </a:bodyPr>
          <a:lstStyle/>
          <a:p>
            <a:pPr marL="342891" indent="-342891" algn="just">
              <a:buFont typeface="Wingdings" panose="05000000000000000000" pitchFamily="2" charset="2"/>
              <a:buChar char="Ø"/>
            </a:pPr>
            <a:r>
              <a:rPr lang="es-MX" sz="2000" b="1" dirty="0">
                <a:solidFill>
                  <a:srgbClr val="002060"/>
                </a:solidFill>
                <a:latin typeface="Arial" panose="020B0604020202020204" pitchFamily="34" charset="0"/>
                <a:cs typeface="Arial" panose="020B0604020202020204" pitchFamily="34" charset="0"/>
              </a:rPr>
              <a:t>Lo que realmente importa, es el compromiso del </a:t>
            </a:r>
            <a:r>
              <a:rPr lang="es-MX" sz="2000" b="1" dirty="0" smtClean="0">
                <a:solidFill>
                  <a:srgbClr val="002060"/>
                </a:solidFill>
                <a:latin typeface="Arial" panose="020B0604020202020204" pitchFamily="34" charset="0"/>
                <a:cs typeface="Arial" panose="020B0604020202020204" pitchFamily="34" charset="0"/>
              </a:rPr>
              <a:t>profesor y del tutor.</a:t>
            </a:r>
            <a:endParaRPr lang="es-MX" sz="2000" b="1" dirty="0">
              <a:solidFill>
                <a:srgbClr val="002060"/>
              </a:solidFill>
              <a:latin typeface="Arial" panose="020B0604020202020204" pitchFamily="34" charset="0"/>
              <a:cs typeface="Arial" panose="020B0604020202020204" pitchFamily="34" charset="0"/>
            </a:endParaRPr>
          </a:p>
        </p:txBody>
      </p:sp>
      <p:sp>
        <p:nvSpPr>
          <p:cNvPr id="3" name="Rectángulo 2"/>
          <p:cNvSpPr/>
          <p:nvPr/>
        </p:nvSpPr>
        <p:spPr>
          <a:xfrm>
            <a:off x="251005" y="764780"/>
            <a:ext cx="7154347" cy="461665"/>
          </a:xfrm>
          <a:prstGeom prst="rect">
            <a:avLst/>
          </a:prstGeom>
          <a:ln w="57150">
            <a:solidFill>
              <a:srgbClr val="0070C0"/>
            </a:solidFill>
          </a:ln>
        </p:spPr>
        <p:txBody>
          <a:bodyPr wrap="square">
            <a:spAutoFit/>
          </a:bodyPr>
          <a:lstStyle/>
          <a:p>
            <a:r>
              <a:rPr lang="es-MX" sz="2400" b="1" dirty="0" smtClean="0">
                <a:latin typeface="Arial" panose="020B0604020202020204" pitchFamily="34" charset="0"/>
                <a:cs typeface="Arial" panose="020B0604020202020204" pitchFamily="34" charset="0"/>
              </a:rPr>
              <a:t>El profesorado: clave de la internacionalización</a:t>
            </a:r>
            <a:endParaRPr lang="es-MX" sz="2400" b="1" dirty="0">
              <a:latin typeface="Arial" panose="020B0604020202020204" pitchFamily="34" charset="0"/>
              <a:cs typeface="Arial" panose="020B0604020202020204" pitchFamily="34" charset="0"/>
            </a:endParaRPr>
          </a:p>
        </p:txBody>
      </p:sp>
      <p:pic>
        <p:nvPicPr>
          <p:cNvPr id="8" name="Imagen 7" descr="http://4.bp.blogspot.com/_n2t5hxpoMxA/TPQs8K79ZtI/AAAAAAAAACk/UcTQBU3DasI/s200/objetivos-generales%255B1%255D.jpg">
            <a:hlinkClick r:id="rId2"/>
          </p:cNvPr>
          <p:cNvPicPr/>
          <p:nvPr/>
        </p:nvPicPr>
        <p:blipFill rotWithShape="1">
          <a:blip r:embed="rId3" cstate="print">
            <a:extLst>
              <a:ext uri="{28A0092B-C50C-407E-A947-70E740481C1C}">
                <a14:useLocalDpi xmlns:a14="http://schemas.microsoft.com/office/drawing/2010/main" val="0"/>
              </a:ext>
            </a:extLst>
          </a:blip>
          <a:srcRect l="3882" t="2808" r="5104" b="4547"/>
          <a:stretch/>
        </p:blipFill>
        <p:spPr bwMode="auto">
          <a:xfrm>
            <a:off x="-75383" y="2779093"/>
            <a:ext cx="2240656" cy="2232248"/>
          </a:xfrm>
          <a:prstGeom prst="rect">
            <a:avLst/>
          </a:prstGeom>
          <a:noFill/>
          <a:ln>
            <a:noFill/>
          </a:ln>
        </p:spPr>
      </p:pic>
    </p:spTree>
    <p:extLst>
      <p:ext uri="{BB962C8B-B14F-4D97-AF65-F5344CB8AC3E}">
        <p14:creationId xmlns:p14="http://schemas.microsoft.com/office/powerpoint/2010/main" val="2359970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96570" y="1144905"/>
            <a:ext cx="7886700" cy="4351338"/>
          </a:xfrm>
        </p:spPr>
        <p:txBody>
          <a:bodyPr>
            <a:normAutofit/>
          </a:bodyPr>
          <a:lstStyle/>
          <a:p>
            <a:r>
              <a:rPr lang="es-MX" sz="2000" dirty="0" smtClean="0">
                <a:cs typeface="Times New Roman" pitchFamily="18" charset="0"/>
              </a:rPr>
              <a:t>La Institución debe contar con un programa de trabajo que tome en cuenta diferentes actividades tales como: </a:t>
            </a:r>
          </a:p>
          <a:p>
            <a:endParaRPr lang="es-MX" sz="2000" dirty="0">
              <a:cs typeface="Times New Roman" pitchFamily="18" charset="0"/>
            </a:endParaRPr>
          </a:p>
          <a:p>
            <a:pPr marL="0" indent="0">
              <a:buNone/>
            </a:pPr>
            <a:endParaRPr lang="es-MX" sz="2000" dirty="0" smtClean="0">
              <a:cs typeface="Times New Roman" pitchFamily="18" charset="0"/>
            </a:endParaRPr>
          </a:p>
          <a:p>
            <a:r>
              <a:rPr lang="es-MX" sz="2000" dirty="0" smtClean="0">
                <a:cs typeface="Times New Roman" pitchFamily="18" charset="0"/>
              </a:rPr>
              <a:t>Programas Académicos,</a:t>
            </a:r>
          </a:p>
          <a:p>
            <a:r>
              <a:rPr lang="es-MX" sz="2000" dirty="0" smtClean="0">
                <a:cs typeface="Times New Roman" pitchFamily="18" charset="0"/>
              </a:rPr>
              <a:t>Investigación y Colaboración Científica</a:t>
            </a:r>
          </a:p>
          <a:p>
            <a:r>
              <a:rPr lang="es-MX" sz="2000" dirty="0" smtClean="0">
                <a:cs typeface="Times New Roman" pitchFamily="18" charset="0"/>
              </a:rPr>
              <a:t>Actividades Nacionales y transnacionales</a:t>
            </a:r>
          </a:p>
          <a:p>
            <a:r>
              <a:rPr lang="es-MX" sz="2000" dirty="0" smtClean="0">
                <a:cs typeface="Times New Roman" pitchFamily="18" charset="0"/>
              </a:rPr>
              <a:t>Actividades extracurriculares</a:t>
            </a:r>
          </a:p>
          <a:p>
            <a:r>
              <a:rPr lang="es-MX" sz="2000" dirty="0" smtClean="0">
                <a:cs typeface="Times New Roman" pitchFamily="18" charset="0"/>
              </a:rPr>
              <a:t>Estrategias Organizacionales</a:t>
            </a:r>
          </a:p>
          <a:p>
            <a:endParaRPr lang="es-MX" sz="2000" b="1" dirty="0">
              <a:latin typeface="Times New Roman" pitchFamily="18" charset="0"/>
              <a:cs typeface="Times New Roman" pitchFamily="18" charset="0"/>
            </a:endParaRPr>
          </a:p>
        </p:txBody>
      </p:sp>
      <p:sp>
        <p:nvSpPr>
          <p:cNvPr id="4" name="3 CuadroTexto"/>
          <p:cNvSpPr txBox="1"/>
          <p:nvPr/>
        </p:nvSpPr>
        <p:spPr>
          <a:xfrm>
            <a:off x="-46300" y="115742"/>
            <a:ext cx="5441260" cy="369332"/>
          </a:xfrm>
          <a:prstGeom prst="rect">
            <a:avLst/>
          </a:prstGeom>
          <a:solidFill>
            <a:schemeClr val="accent5">
              <a:lumMod val="75000"/>
            </a:schemeClr>
          </a:solidFill>
        </p:spPr>
        <p:txBody>
          <a:bodyPr wrap="square" rtlCol="0">
            <a:spAutoFit/>
          </a:bodyPr>
          <a:lstStyle/>
          <a:p>
            <a:r>
              <a:rPr lang="es-MX" b="1" dirty="0">
                <a:solidFill>
                  <a:schemeClr val="bg1"/>
                </a:solidFill>
                <a:latin typeface="Gill Sans MT" panose="020B0502020104020203" pitchFamily="34" charset="0"/>
              </a:rPr>
              <a:t>¿Cómo nos internacionalizamos?</a:t>
            </a:r>
          </a:p>
        </p:txBody>
      </p:sp>
      <p:pic>
        <p:nvPicPr>
          <p:cNvPr id="2" name="Imagen 1"/>
          <p:cNvPicPr>
            <a:picLocks noChangeAspect="1"/>
          </p:cNvPicPr>
          <p:nvPr/>
        </p:nvPicPr>
        <p:blipFill>
          <a:blip r:embed="rId2"/>
          <a:stretch>
            <a:fillRect/>
          </a:stretch>
        </p:blipFill>
        <p:spPr>
          <a:xfrm>
            <a:off x="5714100" y="2572141"/>
            <a:ext cx="2944623" cy="4285859"/>
          </a:xfrm>
          <a:prstGeom prst="rect">
            <a:avLst/>
          </a:prstGeom>
        </p:spPr>
      </p:pic>
    </p:spTree>
    <p:extLst>
      <p:ext uri="{BB962C8B-B14F-4D97-AF65-F5344CB8AC3E}">
        <p14:creationId xmlns:p14="http://schemas.microsoft.com/office/powerpoint/2010/main" val="12174532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8330" y="1348105"/>
            <a:ext cx="7886700" cy="4351338"/>
          </a:xfrm>
        </p:spPr>
        <p:txBody>
          <a:bodyPr>
            <a:normAutofit/>
          </a:bodyPr>
          <a:lstStyle/>
          <a:p>
            <a:pPr>
              <a:lnSpc>
                <a:spcPct val="150000"/>
              </a:lnSpc>
            </a:pPr>
            <a:r>
              <a:rPr lang="es-MX" sz="2000" dirty="0" smtClean="0">
                <a:cs typeface="Times New Roman" pitchFamily="18" charset="0"/>
              </a:rPr>
              <a:t>Proyectos de investigación conjunta y publicaciones</a:t>
            </a:r>
          </a:p>
          <a:p>
            <a:pPr>
              <a:lnSpc>
                <a:spcPct val="150000"/>
              </a:lnSpc>
            </a:pPr>
            <a:r>
              <a:rPr lang="es-MX" sz="2000" dirty="0" smtClean="0">
                <a:cs typeface="Times New Roman" pitchFamily="18" charset="0"/>
              </a:rPr>
              <a:t>Conferencias y Seminarios internacionales</a:t>
            </a:r>
          </a:p>
          <a:p>
            <a:pPr>
              <a:lnSpc>
                <a:spcPct val="150000"/>
              </a:lnSpc>
            </a:pPr>
            <a:r>
              <a:rPr lang="es-MX" sz="2000" dirty="0" smtClean="0">
                <a:cs typeface="Times New Roman" pitchFamily="18" charset="0"/>
              </a:rPr>
              <a:t>Acuerdos internacionales de investigación</a:t>
            </a:r>
          </a:p>
          <a:p>
            <a:pPr>
              <a:lnSpc>
                <a:spcPct val="150000"/>
              </a:lnSpc>
            </a:pPr>
            <a:r>
              <a:rPr lang="es-MX" sz="2000" dirty="0" smtClean="0">
                <a:cs typeface="Times New Roman" pitchFamily="18" charset="0"/>
              </a:rPr>
              <a:t>Programa de intercambio de investigaciones</a:t>
            </a:r>
          </a:p>
          <a:p>
            <a:pPr>
              <a:lnSpc>
                <a:spcPct val="150000"/>
              </a:lnSpc>
            </a:pPr>
            <a:r>
              <a:rPr lang="es-MX" sz="2000" dirty="0" smtClean="0">
                <a:cs typeface="Times New Roman" pitchFamily="18" charset="0"/>
              </a:rPr>
              <a:t>Socios internacionales de investigación en sectores académicos y otros. </a:t>
            </a:r>
            <a:endParaRPr lang="es-MX" sz="2000" dirty="0">
              <a:cs typeface="Times New Roman" pitchFamily="18" charset="0"/>
            </a:endParaRPr>
          </a:p>
        </p:txBody>
      </p:sp>
      <p:sp>
        <p:nvSpPr>
          <p:cNvPr id="4" name="3 CuadroTexto"/>
          <p:cNvSpPr txBox="1"/>
          <p:nvPr/>
        </p:nvSpPr>
        <p:spPr>
          <a:xfrm>
            <a:off x="-46300" y="115742"/>
            <a:ext cx="1707675" cy="369332"/>
          </a:xfrm>
          <a:prstGeom prst="rect">
            <a:avLst/>
          </a:prstGeom>
          <a:solidFill>
            <a:schemeClr val="accent5">
              <a:lumMod val="75000"/>
            </a:schemeClr>
          </a:solidFill>
        </p:spPr>
        <p:txBody>
          <a:bodyPr wrap="square" rtlCol="0">
            <a:spAutoFit/>
          </a:bodyPr>
          <a:lstStyle/>
          <a:p>
            <a:r>
              <a:rPr lang="es-MX" b="1" dirty="0" smtClean="0">
                <a:solidFill>
                  <a:schemeClr val="bg1"/>
                </a:solidFill>
                <a:latin typeface="Gill Sans MT" panose="020B0502020104020203" pitchFamily="34" charset="0"/>
              </a:rPr>
              <a:t>Investigación</a:t>
            </a:r>
            <a:endParaRPr lang="es-MX" b="1" dirty="0">
              <a:solidFill>
                <a:schemeClr val="bg1"/>
              </a:solidFill>
              <a:latin typeface="Gill Sans MT" panose="020B0502020104020203" pitchFamily="34" charset="0"/>
            </a:endParaRPr>
          </a:p>
        </p:txBody>
      </p:sp>
      <p:pic>
        <p:nvPicPr>
          <p:cNvPr id="2050" name="Picture 2" descr="http://www.uaa.mx/rectoria/dcrp/wp-content/uploads/2014/01/038-Verano-Investigacion-Cientific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6981" y="4572001"/>
            <a:ext cx="2589397" cy="172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77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8229600" cy="4525963"/>
          </a:xfrm>
          <a:ln>
            <a:noFill/>
          </a:ln>
        </p:spPr>
        <p:style>
          <a:lnRef idx="2">
            <a:schemeClr val="dk1"/>
          </a:lnRef>
          <a:fillRef idx="1">
            <a:schemeClr val="lt1"/>
          </a:fillRef>
          <a:effectRef idx="0">
            <a:schemeClr val="dk1"/>
          </a:effectRef>
          <a:fontRef idx="minor">
            <a:schemeClr val="dk1"/>
          </a:fontRef>
        </p:style>
        <p:txBody>
          <a:bodyPr>
            <a:normAutofit/>
          </a:bodyPr>
          <a:lstStyle/>
          <a:p>
            <a:pPr>
              <a:lnSpc>
                <a:spcPct val="150000"/>
              </a:lnSpc>
            </a:pPr>
            <a:r>
              <a:rPr lang="es-MX" sz="2000" dirty="0" smtClean="0">
                <a:cs typeface="Times New Roman" pitchFamily="18" charset="0"/>
              </a:rPr>
              <a:t>Programa de Intercambio de estudiantes</a:t>
            </a:r>
          </a:p>
          <a:p>
            <a:pPr>
              <a:lnSpc>
                <a:spcPct val="150000"/>
              </a:lnSpc>
            </a:pPr>
            <a:r>
              <a:rPr lang="es-MX" sz="2000" dirty="0" smtClean="0">
                <a:cs typeface="Times New Roman" pitchFamily="18" charset="0"/>
              </a:rPr>
              <a:t>Estudio de Lenguas Extranjeras</a:t>
            </a:r>
          </a:p>
          <a:p>
            <a:pPr>
              <a:lnSpc>
                <a:spcPct val="150000"/>
              </a:lnSpc>
            </a:pPr>
            <a:r>
              <a:rPr lang="es-MX" sz="2000" dirty="0" smtClean="0">
                <a:cs typeface="Times New Roman" pitchFamily="18" charset="0"/>
              </a:rPr>
              <a:t>Planes de estudios internacionalizados</a:t>
            </a:r>
          </a:p>
          <a:p>
            <a:pPr>
              <a:lnSpc>
                <a:spcPct val="150000"/>
              </a:lnSpc>
            </a:pPr>
            <a:r>
              <a:rPr lang="es-MX" sz="2000" dirty="0" smtClean="0">
                <a:cs typeface="Times New Roman" pitchFamily="18" charset="0"/>
              </a:rPr>
              <a:t>Estudiantes extranjeros</a:t>
            </a:r>
          </a:p>
          <a:p>
            <a:pPr>
              <a:lnSpc>
                <a:spcPct val="150000"/>
              </a:lnSpc>
            </a:pPr>
            <a:r>
              <a:rPr lang="es-MX" sz="2000" dirty="0" smtClean="0">
                <a:cs typeface="Times New Roman" pitchFamily="18" charset="0"/>
              </a:rPr>
              <a:t>Programas de doble grado y/o conjuntos</a:t>
            </a:r>
          </a:p>
          <a:p>
            <a:pPr>
              <a:lnSpc>
                <a:spcPct val="150000"/>
              </a:lnSpc>
            </a:pPr>
            <a:r>
              <a:rPr lang="es-MX" sz="2000" dirty="0" smtClean="0">
                <a:cs typeface="Times New Roman" pitchFamily="18" charset="0"/>
              </a:rPr>
              <a:t>Programas de Movilidad de personal y de profesores</a:t>
            </a:r>
          </a:p>
          <a:p>
            <a:pPr>
              <a:lnSpc>
                <a:spcPct val="150000"/>
              </a:lnSpc>
            </a:pPr>
            <a:r>
              <a:rPr lang="es-MX" sz="2000" dirty="0" smtClean="0">
                <a:cs typeface="Times New Roman" pitchFamily="18" charset="0"/>
              </a:rPr>
              <a:t>Conferencistas y profesionistas visitantes</a:t>
            </a:r>
            <a:endParaRPr lang="es-MX" sz="2000" dirty="0">
              <a:cs typeface="Times New Roman" pitchFamily="18" charset="0"/>
            </a:endParaRPr>
          </a:p>
        </p:txBody>
      </p:sp>
      <p:sp>
        <p:nvSpPr>
          <p:cNvPr id="4" name="3 CuadroTexto"/>
          <p:cNvSpPr txBox="1"/>
          <p:nvPr/>
        </p:nvSpPr>
        <p:spPr>
          <a:xfrm>
            <a:off x="-46300" y="115742"/>
            <a:ext cx="3033340" cy="369332"/>
          </a:xfrm>
          <a:prstGeom prst="rect">
            <a:avLst/>
          </a:prstGeom>
          <a:solidFill>
            <a:schemeClr val="accent5">
              <a:lumMod val="75000"/>
            </a:schemeClr>
          </a:solidFill>
        </p:spPr>
        <p:txBody>
          <a:bodyPr wrap="square" rtlCol="0">
            <a:spAutoFit/>
          </a:bodyPr>
          <a:lstStyle/>
          <a:p>
            <a:r>
              <a:rPr lang="es-MX" b="1" dirty="0" smtClean="0">
                <a:solidFill>
                  <a:schemeClr val="bg1"/>
                </a:solidFill>
                <a:latin typeface="Gill Sans MT" panose="020B0502020104020203" pitchFamily="34" charset="0"/>
              </a:rPr>
              <a:t>Programas Académicos</a:t>
            </a:r>
            <a:endParaRPr lang="es-MX" b="1" dirty="0">
              <a:solidFill>
                <a:schemeClr val="bg1"/>
              </a:solidFill>
              <a:latin typeface="Gill Sans MT" panose="020B0502020104020203" pitchFamily="34" charset="0"/>
            </a:endParaRPr>
          </a:p>
        </p:txBody>
      </p:sp>
      <p:pic>
        <p:nvPicPr>
          <p:cNvPr id="1026" name="Picture 2" descr="Resultado de imagen para consejo universitario general universidad veracruz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571" y="1695326"/>
            <a:ext cx="3536445" cy="211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9833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p:cNvSpPr/>
          <p:nvPr/>
        </p:nvSpPr>
        <p:spPr bwMode="auto">
          <a:xfrm>
            <a:off x="104175" y="884457"/>
            <a:ext cx="4032250" cy="5545138"/>
          </a:xfrm>
          <a:prstGeom prst="rect">
            <a:avLst/>
          </a:prstGeom>
          <a:noFill/>
          <a:ln w="28575" cap="flat" cmpd="sng" algn="ctr">
            <a:solidFill>
              <a:srgbClr val="00B050"/>
            </a:solidFill>
            <a:prstDash val="solid"/>
            <a:round/>
            <a:headEnd type="none" w="med" len="med"/>
            <a:tailEnd type="none" w="med" len="med"/>
          </a:ln>
          <a:effectLst/>
        </p:spPr>
        <p:txBody>
          <a:bodyPr/>
          <a:lstStyle/>
          <a:p>
            <a:pPr>
              <a:defRPr/>
            </a:pPr>
            <a:endParaRPr lang="es-MX" sz="1600" b="1" u="sng" dirty="0">
              <a:solidFill>
                <a:srgbClr val="002060"/>
              </a:solidFill>
              <a:latin typeface="Gill Sans MT" panose="020B0502020104020203" pitchFamily="34" charset="0"/>
            </a:endParaRPr>
          </a:p>
          <a:p>
            <a:pPr>
              <a:defRPr/>
            </a:pPr>
            <a:r>
              <a:rPr lang="es-MX" sz="1600" b="1" u="sng" dirty="0">
                <a:solidFill>
                  <a:srgbClr val="002060"/>
                </a:solidFill>
                <a:latin typeface="Gill Sans MT" panose="020B0502020104020203" pitchFamily="34" charset="0"/>
              </a:rPr>
              <a:t>ESTRATEGIAS QUE TIENEN IMPACTO EN LOS INDIVIDUOS: MOVILIDAD.</a:t>
            </a:r>
          </a:p>
          <a:p>
            <a:pPr>
              <a:defRPr/>
            </a:pPr>
            <a:endParaRPr lang="es-MX" sz="1600" u="sng" dirty="0">
              <a:solidFill>
                <a:srgbClr val="002060"/>
              </a:solidFill>
              <a:latin typeface="Gill Sans MT" panose="020B0502020104020203" pitchFamily="34" charset="0"/>
            </a:endParaRPr>
          </a:p>
          <a:p>
            <a:pPr>
              <a:defRPr/>
            </a:pPr>
            <a:r>
              <a:rPr lang="es-MX" sz="2000" b="1" dirty="0">
                <a:solidFill>
                  <a:srgbClr val="002060"/>
                </a:solidFill>
                <a:latin typeface="Gill Sans MT" panose="020B0502020104020203" pitchFamily="34" charset="0"/>
              </a:rPr>
              <a:t> </a:t>
            </a:r>
            <a:endParaRPr lang="es-MX" sz="2000" dirty="0">
              <a:solidFill>
                <a:srgbClr val="002060"/>
              </a:solidFill>
              <a:latin typeface="Gill Sans MT" panose="020B0502020104020203" pitchFamily="34" charset="0"/>
            </a:endParaRPr>
          </a:p>
          <a:p>
            <a:pPr marL="342900" indent="-342900" algn="just">
              <a:buFont typeface="Wingdings" panose="05000000000000000000" pitchFamily="2" charset="2"/>
              <a:buChar char="Ø"/>
              <a:defRPr/>
            </a:pPr>
            <a:r>
              <a:rPr lang="es-MX" sz="2000" dirty="0">
                <a:solidFill>
                  <a:srgbClr val="002060"/>
                </a:solidFill>
                <a:latin typeface="Gill Sans MT" panose="020B0502020104020203" pitchFamily="34" charset="0"/>
              </a:rPr>
              <a:t>Produce cambios cualitativos en perfiles personales, profesionales y académicos de los egresados.</a:t>
            </a:r>
          </a:p>
          <a:p>
            <a:pPr marL="342900" indent="-342900" algn="just">
              <a:buFont typeface="Wingdings" panose="05000000000000000000" pitchFamily="2" charset="2"/>
              <a:buChar char="Ø"/>
              <a:defRPr/>
            </a:pPr>
            <a:endParaRPr lang="es-MX" sz="2000" dirty="0">
              <a:solidFill>
                <a:srgbClr val="002060"/>
              </a:solidFill>
              <a:latin typeface="Gill Sans MT" panose="020B0502020104020203" pitchFamily="34" charset="0"/>
            </a:endParaRPr>
          </a:p>
          <a:p>
            <a:pPr marL="342900" indent="-342900" algn="just">
              <a:buFont typeface="Wingdings" panose="05000000000000000000" pitchFamily="2" charset="2"/>
              <a:buChar char="Ø"/>
              <a:defRPr/>
            </a:pPr>
            <a:r>
              <a:rPr lang="es-MX" sz="2000" dirty="0">
                <a:solidFill>
                  <a:srgbClr val="002060"/>
                </a:solidFill>
                <a:latin typeface="Gill Sans MT" panose="020B0502020104020203" pitchFamily="34" charset="0"/>
              </a:rPr>
              <a:t>Se centra en el individuo, beneficiando a un número limitado de estudiantes y académicos.</a:t>
            </a:r>
          </a:p>
          <a:p>
            <a:pPr marL="342900" indent="-342900" algn="just">
              <a:buFont typeface="Wingdings" panose="05000000000000000000" pitchFamily="2" charset="2"/>
              <a:buChar char="Ø"/>
              <a:defRPr/>
            </a:pPr>
            <a:endParaRPr lang="es-MX" sz="2000" dirty="0">
              <a:solidFill>
                <a:srgbClr val="002060"/>
              </a:solidFill>
              <a:latin typeface="Gill Sans MT" panose="020B0502020104020203" pitchFamily="34" charset="0"/>
            </a:endParaRPr>
          </a:p>
          <a:p>
            <a:pPr marL="342900" indent="-342900" algn="just">
              <a:buFont typeface="Wingdings" panose="05000000000000000000" pitchFamily="2" charset="2"/>
              <a:buChar char="Ø"/>
              <a:defRPr/>
            </a:pPr>
            <a:r>
              <a:rPr lang="es-MX" sz="2000" dirty="0">
                <a:solidFill>
                  <a:srgbClr val="002060"/>
                </a:solidFill>
                <a:latin typeface="Gill Sans MT" panose="020B0502020104020203" pitchFamily="34" charset="0"/>
              </a:rPr>
              <a:t>No alcanza a producir transformaciones en el sistema.</a:t>
            </a:r>
          </a:p>
          <a:p>
            <a:pPr marL="342900" indent="-342900" algn="just">
              <a:buFont typeface="Wingdings" panose="05000000000000000000" pitchFamily="2" charset="2"/>
              <a:buChar char="Ø"/>
              <a:defRPr/>
            </a:pPr>
            <a:endParaRPr lang="es-MX" sz="2000" dirty="0">
              <a:solidFill>
                <a:srgbClr val="002060"/>
              </a:solidFill>
              <a:latin typeface="Gill Sans MT" panose="020B0502020104020203" pitchFamily="34" charset="0"/>
            </a:endParaRPr>
          </a:p>
          <a:p>
            <a:pPr>
              <a:defRPr/>
            </a:pPr>
            <a:r>
              <a:rPr lang="es-MX" sz="2000" dirty="0">
                <a:solidFill>
                  <a:srgbClr val="002060"/>
                </a:solidFill>
                <a:latin typeface="Gill Sans MT" panose="020B0502020104020203" pitchFamily="34" charset="0"/>
              </a:rPr>
              <a:t> </a:t>
            </a:r>
          </a:p>
        </p:txBody>
      </p:sp>
      <p:sp>
        <p:nvSpPr>
          <p:cNvPr id="3" name="Rectángulo 3"/>
          <p:cNvSpPr/>
          <p:nvPr/>
        </p:nvSpPr>
        <p:spPr bwMode="auto">
          <a:xfrm>
            <a:off x="4382784" y="882870"/>
            <a:ext cx="4105275" cy="5546725"/>
          </a:xfrm>
          <a:prstGeom prst="rect">
            <a:avLst/>
          </a:prstGeom>
          <a:noFill/>
          <a:ln w="28575" cap="flat" cmpd="sng" algn="ctr">
            <a:solidFill>
              <a:srgbClr val="00B050"/>
            </a:solidFill>
            <a:prstDash val="solid"/>
            <a:round/>
            <a:headEnd type="none" w="med" len="med"/>
            <a:tailEnd type="none" w="med" len="med"/>
          </a:ln>
          <a:effectLst/>
        </p:spPr>
        <p:txBody>
          <a:bodyPr/>
          <a:lstStyle/>
          <a:p>
            <a:pPr>
              <a:defRPr/>
            </a:pPr>
            <a:endParaRPr lang="es-MX" sz="1600" b="1" u="sng" dirty="0">
              <a:solidFill>
                <a:srgbClr val="002060"/>
              </a:solidFill>
              <a:latin typeface="Gill Sans MT" panose="020B0502020104020203" pitchFamily="34" charset="0"/>
            </a:endParaRPr>
          </a:p>
          <a:p>
            <a:pPr>
              <a:defRPr/>
            </a:pPr>
            <a:r>
              <a:rPr lang="es-MX" sz="1600" b="1" u="sng" dirty="0">
                <a:solidFill>
                  <a:srgbClr val="002060"/>
                </a:solidFill>
                <a:latin typeface="Gill Sans MT" panose="020B0502020104020203" pitchFamily="34" charset="0"/>
              </a:rPr>
              <a:t>ESTRATEGIAS QUE IMPACTAN AL SISTEMA: INTERNACIONALIZACIÓN, CURRÍCULO E INVESTIGACIÓN.</a:t>
            </a:r>
          </a:p>
          <a:p>
            <a:pPr>
              <a:defRPr/>
            </a:pPr>
            <a:r>
              <a:rPr lang="es-MX" b="1" dirty="0">
                <a:solidFill>
                  <a:srgbClr val="002060"/>
                </a:solidFill>
                <a:latin typeface="Gill Sans MT" panose="020B0502020104020203" pitchFamily="34" charset="0"/>
              </a:rPr>
              <a:t> </a:t>
            </a:r>
          </a:p>
          <a:p>
            <a:pPr marL="342900" indent="-342900">
              <a:buFont typeface="Wingdings" panose="05000000000000000000" pitchFamily="2" charset="2"/>
              <a:buChar char="Ø"/>
              <a:defRPr/>
            </a:pPr>
            <a:r>
              <a:rPr lang="es-MX" sz="2000" dirty="0">
                <a:solidFill>
                  <a:srgbClr val="002060"/>
                </a:solidFill>
                <a:latin typeface="Gill Sans MT" panose="020B0502020104020203" pitchFamily="34" charset="0"/>
              </a:rPr>
              <a:t>Produce transformaciones en estructuras y contenidos curriculares.</a:t>
            </a:r>
          </a:p>
          <a:p>
            <a:pPr marL="342900" indent="-342900">
              <a:buFont typeface="Wingdings" panose="05000000000000000000" pitchFamily="2" charset="2"/>
              <a:buChar char="Ø"/>
              <a:defRPr/>
            </a:pPr>
            <a:endParaRPr lang="es-MX" sz="2000" dirty="0">
              <a:solidFill>
                <a:srgbClr val="002060"/>
              </a:solidFill>
              <a:latin typeface="Gill Sans MT" panose="020B0502020104020203" pitchFamily="34" charset="0"/>
            </a:endParaRPr>
          </a:p>
          <a:p>
            <a:pPr marL="342900" indent="-342900">
              <a:buFont typeface="Wingdings" panose="05000000000000000000" pitchFamily="2" charset="2"/>
              <a:buChar char="Ø"/>
              <a:defRPr/>
            </a:pPr>
            <a:r>
              <a:rPr lang="es-MX" sz="2000" dirty="0">
                <a:solidFill>
                  <a:srgbClr val="002060"/>
                </a:solidFill>
                <a:latin typeface="Gill Sans MT" panose="020B0502020104020203" pitchFamily="34" charset="0"/>
              </a:rPr>
              <a:t>Modifica el perfil del egresado.</a:t>
            </a:r>
          </a:p>
          <a:p>
            <a:pPr marL="342900" indent="-342900">
              <a:buFont typeface="Wingdings" panose="05000000000000000000" pitchFamily="2" charset="2"/>
              <a:buChar char="Ø"/>
              <a:defRPr/>
            </a:pPr>
            <a:endParaRPr lang="es-MX" sz="2000" dirty="0">
              <a:solidFill>
                <a:srgbClr val="002060"/>
              </a:solidFill>
              <a:latin typeface="Gill Sans MT" panose="020B0502020104020203" pitchFamily="34" charset="0"/>
            </a:endParaRPr>
          </a:p>
          <a:p>
            <a:pPr marL="342900" indent="-342900">
              <a:buFont typeface="Wingdings" panose="05000000000000000000" pitchFamily="2" charset="2"/>
              <a:buChar char="Ø"/>
              <a:defRPr/>
            </a:pPr>
            <a:r>
              <a:rPr lang="es-MX" sz="2000" dirty="0">
                <a:solidFill>
                  <a:srgbClr val="002060"/>
                </a:solidFill>
                <a:latin typeface="Gill Sans MT" panose="020B0502020104020203" pitchFamily="34" charset="0"/>
              </a:rPr>
              <a:t>Incrementa calidad y pertinencia de la investigación.</a:t>
            </a:r>
          </a:p>
          <a:p>
            <a:pPr marL="342900" indent="-342900">
              <a:buFont typeface="Wingdings" panose="05000000000000000000" pitchFamily="2" charset="2"/>
              <a:buChar char="Ø"/>
              <a:defRPr/>
            </a:pPr>
            <a:endParaRPr lang="es-MX" sz="2000" dirty="0">
              <a:solidFill>
                <a:srgbClr val="002060"/>
              </a:solidFill>
              <a:latin typeface="Gill Sans MT" panose="020B0502020104020203" pitchFamily="34" charset="0"/>
            </a:endParaRPr>
          </a:p>
          <a:p>
            <a:pPr marL="342900" indent="-342900">
              <a:buFont typeface="Wingdings" panose="05000000000000000000" pitchFamily="2" charset="2"/>
              <a:buChar char="Ø"/>
              <a:defRPr/>
            </a:pPr>
            <a:r>
              <a:rPr lang="es-MX" sz="2000" dirty="0">
                <a:solidFill>
                  <a:srgbClr val="002060"/>
                </a:solidFill>
                <a:latin typeface="Gill Sans MT" panose="020B0502020104020203" pitchFamily="34" charset="0"/>
              </a:rPr>
              <a:t>Incide en la transformación del sistema mismo.</a:t>
            </a:r>
          </a:p>
        </p:txBody>
      </p:sp>
      <p:sp>
        <p:nvSpPr>
          <p:cNvPr id="4" name="3 CuadroTexto"/>
          <p:cNvSpPr txBox="1"/>
          <p:nvPr/>
        </p:nvSpPr>
        <p:spPr>
          <a:xfrm>
            <a:off x="-46300" y="115743"/>
            <a:ext cx="3171466" cy="369332"/>
          </a:xfrm>
          <a:prstGeom prst="rect">
            <a:avLst/>
          </a:prstGeom>
          <a:solidFill>
            <a:schemeClr val="accent5">
              <a:lumMod val="75000"/>
            </a:schemeClr>
          </a:solidFill>
        </p:spPr>
        <p:txBody>
          <a:bodyPr wrap="square" rtlCol="0">
            <a:spAutoFit/>
          </a:bodyPr>
          <a:lstStyle/>
          <a:p>
            <a:r>
              <a:rPr lang="es-MX" b="1" dirty="0" smtClean="0">
                <a:solidFill>
                  <a:schemeClr val="bg1"/>
                </a:solidFill>
                <a:latin typeface="Gill Sans MT" panose="020B0502020104020203" pitchFamily="34" charset="0"/>
              </a:rPr>
              <a:t>Estrategias</a:t>
            </a:r>
            <a:endParaRPr lang="es-MX" b="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178249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25 Grupo"/>
          <p:cNvGrpSpPr/>
          <p:nvPr/>
        </p:nvGrpSpPr>
        <p:grpSpPr>
          <a:xfrm>
            <a:off x="2709863" y="4015863"/>
            <a:ext cx="4187825" cy="2482850"/>
            <a:chOff x="2709863" y="4015863"/>
            <a:chExt cx="4187825" cy="2482850"/>
          </a:xfrm>
        </p:grpSpPr>
        <p:sp>
          <p:nvSpPr>
            <p:cNvPr id="15" name="14 Rectángulo"/>
            <p:cNvSpPr/>
            <p:nvPr/>
          </p:nvSpPr>
          <p:spPr>
            <a:xfrm>
              <a:off x="2959100" y="5517638"/>
              <a:ext cx="450850" cy="512762"/>
            </a:xfrm>
            <a:prstGeom prst="rect">
              <a:avLst/>
            </a:prstGeom>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sz="1235"/>
            </a:p>
          </p:txBody>
        </p:sp>
        <p:sp>
          <p:nvSpPr>
            <p:cNvPr id="16" name="15 Rectángulo"/>
            <p:cNvSpPr/>
            <p:nvPr/>
          </p:nvSpPr>
          <p:spPr>
            <a:xfrm>
              <a:off x="4291013" y="4977888"/>
              <a:ext cx="452437" cy="1077912"/>
            </a:xfrm>
            <a:prstGeom prst="rect">
              <a:avLst/>
            </a:prstGeom>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sz="1235"/>
            </a:p>
          </p:txBody>
        </p:sp>
        <p:sp>
          <p:nvSpPr>
            <p:cNvPr id="17" name="16 CuadroTexto"/>
            <p:cNvSpPr txBox="1"/>
            <p:nvPr/>
          </p:nvSpPr>
          <p:spPr>
            <a:xfrm>
              <a:off x="2709863" y="6030400"/>
              <a:ext cx="974725" cy="282575"/>
            </a:xfrm>
            <a:prstGeom prst="rect">
              <a:avLst/>
            </a:prstGeom>
            <a:noFill/>
          </p:spPr>
          <p:txBody>
            <a:bodyPr>
              <a:spAutoFit/>
            </a:bodyPr>
            <a:lstStyle/>
            <a:p>
              <a:pPr algn="ctr">
                <a:defRPr/>
              </a:pPr>
              <a:r>
                <a:rPr lang="es-MX" sz="1235" dirty="0">
                  <a:latin typeface="Arial" panose="020B0604020202020204" pitchFamily="34" charset="0"/>
                </a:rPr>
                <a:t>Nacionales</a:t>
              </a:r>
            </a:p>
          </p:txBody>
        </p:sp>
        <p:sp>
          <p:nvSpPr>
            <p:cNvPr id="18" name="17 CuadroTexto"/>
            <p:cNvSpPr txBox="1"/>
            <p:nvPr/>
          </p:nvSpPr>
          <p:spPr>
            <a:xfrm>
              <a:off x="3833813" y="6076438"/>
              <a:ext cx="1404937" cy="280987"/>
            </a:xfrm>
            <a:prstGeom prst="rect">
              <a:avLst/>
            </a:prstGeom>
            <a:noFill/>
          </p:spPr>
          <p:txBody>
            <a:bodyPr>
              <a:spAutoFit/>
            </a:bodyPr>
            <a:lstStyle/>
            <a:p>
              <a:pPr algn="ctr">
                <a:defRPr/>
              </a:pPr>
              <a:r>
                <a:rPr lang="es-MX" sz="1235" dirty="0">
                  <a:latin typeface="Arial" panose="020B0604020202020204" pitchFamily="34" charset="0"/>
                </a:rPr>
                <a:t>Internacionales</a:t>
              </a:r>
            </a:p>
          </p:txBody>
        </p:sp>
        <p:sp>
          <p:nvSpPr>
            <p:cNvPr id="19" name="18 CuadroTexto"/>
            <p:cNvSpPr txBox="1"/>
            <p:nvPr/>
          </p:nvSpPr>
          <p:spPr>
            <a:xfrm>
              <a:off x="2733675" y="5209663"/>
              <a:ext cx="901700" cy="309562"/>
            </a:xfrm>
            <a:prstGeom prst="rect">
              <a:avLst/>
            </a:prstGeom>
            <a:noFill/>
          </p:spPr>
          <p:txBody>
            <a:bodyPr>
              <a:spAutoFit/>
            </a:bodyPr>
            <a:lstStyle/>
            <a:p>
              <a:pPr algn="ctr">
                <a:defRPr/>
              </a:pPr>
              <a:r>
                <a:rPr lang="es-MX" sz="1411" dirty="0">
                  <a:latin typeface="Arial" panose="020B0604020202020204" pitchFamily="34" charset="0"/>
                </a:rPr>
                <a:t>110</a:t>
              </a:r>
            </a:p>
          </p:txBody>
        </p:sp>
        <p:sp>
          <p:nvSpPr>
            <p:cNvPr id="20" name="19 CuadroTexto"/>
            <p:cNvSpPr txBox="1"/>
            <p:nvPr/>
          </p:nvSpPr>
          <p:spPr>
            <a:xfrm>
              <a:off x="4070350" y="4681025"/>
              <a:ext cx="901700" cy="309563"/>
            </a:xfrm>
            <a:prstGeom prst="rect">
              <a:avLst/>
            </a:prstGeom>
            <a:noFill/>
          </p:spPr>
          <p:txBody>
            <a:bodyPr>
              <a:spAutoFit/>
            </a:bodyPr>
            <a:lstStyle/>
            <a:p>
              <a:pPr algn="ctr">
                <a:defRPr/>
              </a:pPr>
              <a:r>
                <a:rPr lang="es-MX" sz="1411" dirty="0">
                  <a:latin typeface="Arial" panose="020B0604020202020204" pitchFamily="34" charset="0"/>
                </a:rPr>
                <a:t>194</a:t>
              </a:r>
            </a:p>
          </p:txBody>
        </p:sp>
        <p:sp>
          <p:nvSpPr>
            <p:cNvPr id="21" name="20 Rectángulo"/>
            <p:cNvSpPr/>
            <p:nvPr/>
          </p:nvSpPr>
          <p:spPr>
            <a:xfrm>
              <a:off x="5895975" y="4323838"/>
              <a:ext cx="417513" cy="1730375"/>
            </a:xfrm>
            <a:prstGeom prst="rect">
              <a:avLst/>
            </a:prstGeom>
            <a:solidFill>
              <a:schemeClr val="accent1">
                <a:lumMod val="50000"/>
              </a:schemeClr>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sz="1411"/>
            </a:p>
          </p:txBody>
        </p:sp>
        <p:sp>
          <p:nvSpPr>
            <p:cNvPr id="22" name="21 CuadroTexto"/>
            <p:cNvSpPr txBox="1"/>
            <p:nvPr/>
          </p:nvSpPr>
          <p:spPr>
            <a:xfrm>
              <a:off x="5321300" y="6079613"/>
              <a:ext cx="1576388" cy="419100"/>
            </a:xfrm>
            <a:prstGeom prst="rect">
              <a:avLst/>
            </a:prstGeom>
            <a:noFill/>
          </p:spPr>
          <p:txBody>
            <a:bodyPr>
              <a:spAutoFit/>
            </a:bodyPr>
            <a:lstStyle/>
            <a:p>
              <a:pPr algn="ctr">
                <a:defRPr/>
              </a:pPr>
              <a:r>
                <a:rPr lang="es-MX" sz="1058" dirty="0">
                  <a:latin typeface="Arial" panose="020B0604020202020204" pitchFamily="34" charset="0"/>
                </a:rPr>
                <a:t>Total de Alumnos Visitantes</a:t>
              </a:r>
            </a:p>
          </p:txBody>
        </p:sp>
        <p:sp>
          <p:nvSpPr>
            <p:cNvPr id="23" name="22 CuadroTexto"/>
            <p:cNvSpPr txBox="1"/>
            <p:nvPr/>
          </p:nvSpPr>
          <p:spPr>
            <a:xfrm>
              <a:off x="5653088" y="4015863"/>
              <a:ext cx="901700" cy="307975"/>
            </a:xfrm>
            <a:prstGeom prst="rect">
              <a:avLst/>
            </a:prstGeom>
            <a:noFill/>
          </p:spPr>
          <p:txBody>
            <a:bodyPr>
              <a:spAutoFit/>
            </a:bodyPr>
            <a:lstStyle/>
            <a:p>
              <a:pPr algn="ctr">
                <a:defRPr/>
              </a:pPr>
              <a:r>
                <a:rPr lang="es-MX" sz="1411" dirty="0">
                  <a:latin typeface="Arial" panose="020B0604020202020204" pitchFamily="34" charset="0"/>
                </a:rPr>
                <a:t>304</a:t>
              </a:r>
            </a:p>
          </p:txBody>
        </p:sp>
      </p:grpSp>
      <p:grpSp>
        <p:nvGrpSpPr>
          <p:cNvPr id="28" name="27 Grupo"/>
          <p:cNvGrpSpPr/>
          <p:nvPr/>
        </p:nvGrpSpPr>
        <p:grpSpPr>
          <a:xfrm>
            <a:off x="1662113" y="-22662"/>
            <a:ext cx="4960937" cy="3210787"/>
            <a:chOff x="1662113" y="-22662"/>
            <a:chExt cx="4960937" cy="3210787"/>
          </a:xfrm>
        </p:grpSpPr>
        <p:sp>
          <p:nvSpPr>
            <p:cNvPr id="3" name="2 Rectángulo"/>
            <p:cNvSpPr/>
            <p:nvPr/>
          </p:nvSpPr>
          <p:spPr>
            <a:xfrm>
              <a:off x="1925638" y="1876850"/>
              <a:ext cx="417512" cy="836613"/>
            </a:xfrm>
            <a:prstGeom prst="rect">
              <a:avLst/>
            </a:prstGeom>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sz="1411"/>
            </a:p>
          </p:txBody>
        </p:sp>
        <p:sp>
          <p:nvSpPr>
            <p:cNvPr id="4" name="3 Rectángulo"/>
            <p:cNvSpPr/>
            <p:nvPr/>
          </p:nvSpPr>
          <p:spPr>
            <a:xfrm>
              <a:off x="3157538" y="2127675"/>
              <a:ext cx="417512" cy="598488"/>
            </a:xfrm>
            <a:prstGeom prst="rect">
              <a:avLst/>
            </a:prstGeom>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sz="1411"/>
            </a:p>
          </p:txBody>
        </p:sp>
        <p:sp>
          <p:nvSpPr>
            <p:cNvPr id="5" name="4 Rectángulo"/>
            <p:cNvSpPr/>
            <p:nvPr/>
          </p:nvSpPr>
          <p:spPr>
            <a:xfrm>
              <a:off x="4356100" y="1410125"/>
              <a:ext cx="417513" cy="1341438"/>
            </a:xfrm>
            <a:prstGeom prst="rect">
              <a:avLst/>
            </a:prstGeom>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sz="1411"/>
            </a:p>
          </p:txBody>
        </p:sp>
        <p:sp>
          <p:nvSpPr>
            <p:cNvPr id="6" name="5 CuadroTexto"/>
            <p:cNvSpPr txBox="1"/>
            <p:nvPr/>
          </p:nvSpPr>
          <p:spPr>
            <a:xfrm>
              <a:off x="1662113" y="2722988"/>
              <a:ext cx="903287" cy="417512"/>
            </a:xfrm>
            <a:prstGeom prst="rect">
              <a:avLst/>
            </a:prstGeom>
            <a:noFill/>
          </p:spPr>
          <p:txBody>
            <a:bodyPr>
              <a:spAutoFit/>
            </a:bodyPr>
            <a:lstStyle/>
            <a:p>
              <a:pPr algn="ctr">
                <a:defRPr/>
              </a:pPr>
              <a:r>
                <a:rPr lang="es-MX" sz="1058" dirty="0">
                  <a:latin typeface="Arial" panose="020B0604020202020204" pitchFamily="34" charset="0"/>
                </a:rPr>
                <a:t>Movilidad Nacional</a:t>
              </a:r>
            </a:p>
          </p:txBody>
        </p:sp>
        <p:sp>
          <p:nvSpPr>
            <p:cNvPr id="7" name="6 CuadroTexto"/>
            <p:cNvSpPr txBox="1"/>
            <p:nvPr/>
          </p:nvSpPr>
          <p:spPr>
            <a:xfrm>
              <a:off x="2760663" y="2743625"/>
              <a:ext cx="1201737" cy="417513"/>
            </a:xfrm>
            <a:prstGeom prst="rect">
              <a:avLst/>
            </a:prstGeom>
            <a:noFill/>
          </p:spPr>
          <p:txBody>
            <a:bodyPr>
              <a:spAutoFit/>
            </a:bodyPr>
            <a:lstStyle/>
            <a:p>
              <a:pPr algn="ctr">
                <a:defRPr/>
              </a:pPr>
              <a:r>
                <a:rPr lang="es-MX" sz="1058" dirty="0">
                  <a:latin typeface="Arial" panose="020B0604020202020204" pitchFamily="34" charset="0"/>
                </a:rPr>
                <a:t>Movilidad Internacional</a:t>
              </a:r>
            </a:p>
          </p:txBody>
        </p:sp>
        <p:sp>
          <p:nvSpPr>
            <p:cNvPr id="8" name="7 CuadroTexto"/>
            <p:cNvSpPr txBox="1"/>
            <p:nvPr/>
          </p:nvSpPr>
          <p:spPr>
            <a:xfrm>
              <a:off x="3962400" y="2753150"/>
              <a:ext cx="1193800" cy="419100"/>
            </a:xfrm>
            <a:prstGeom prst="rect">
              <a:avLst/>
            </a:prstGeom>
            <a:noFill/>
          </p:spPr>
          <p:txBody>
            <a:bodyPr>
              <a:spAutoFit/>
            </a:bodyPr>
            <a:lstStyle/>
            <a:p>
              <a:pPr algn="ctr">
                <a:defRPr/>
              </a:pPr>
              <a:r>
                <a:rPr lang="es-MX" sz="1058" dirty="0">
                  <a:latin typeface="Arial" panose="020B0604020202020204" pitchFamily="34" charset="0"/>
                </a:rPr>
                <a:t>Participación</a:t>
              </a:r>
            </a:p>
            <a:p>
              <a:pPr algn="ctr">
                <a:defRPr/>
              </a:pPr>
              <a:r>
                <a:rPr lang="es-MX" sz="1058" dirty="0">
                  <a:latin typeface="Arial" panose="020B0604020202020204" pitchFamily="34" charset="0"/>
                </a:rPr>
                <a:t>en Eventos</a:t>
              </a:r>
            </a:p>
          </p:txBody>
        </p:sp>
        <p:sp>
          <p:nvSpPr>
            <p:cNvPr id="9" name="8 Rectángulo"/>
            <p:cNvSpPr/>
            <p:nvPr/>
          </p:nvSpPr>
          <p:spPr>
            <a:xfrm>
              <a:off x="5851525" y="254425"/>
              <a:ext cx="417513" cy="2497138"/>
            </a:xfrm>
            <a:prstGeom prst="rect">
              <a:avLst/>
            </a:prstGeom>
            <a:solidFill>
              <a:schemeClr val="accent1">
                <a:lumMod val="50000"/>
              </a:schemeClr>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sz="1411"/>
            </a:p>
          </p:txBody>
        </p:sp>
        <p:sp>
          <p:nvSpPr>
            <p:cNvPr id="10" name="9 CuadroTexto"/>
            <p:cNvSpPr txBox="1"/>
            <p:nvPr/>
          </p:nvSpPr>
          <p:spPr>
            <a:xfrm>
              <a:off x="5499100" y="2770613"/>
              <a:ext cx="1123950" cy="417512"/>
            </a:xfrm>
            <a:prstGeom prst="rect">
              <a:avLst/>
            </a:prstGeom>
            <a:noFill/>
          </p:spPr>
          <p:txBody>
            <a:bodyPr>
              <a:spAutoFit/>
            </a:bodyPr>
            <a:lstStyle/>
            <a:p>
              <a:pPr algn="ctr">
                <a:defRPr/>
              </a:pPr>
              <a:r>
                <a:rPr lang="es-MX" sz="1058" dirty="0">
                  <a:latin typeface="Arial" panose="020B0604020202020204" pitchFamily="34" charset="0"/>
                </a:rPr>
                <a:t>Total de Alumnos UV</a:t>
              </a:r>
            </a:p>
          </p:txBody>
        </p:sp>
        <p:sp>
          <p:nvSpPr>
            <p:cNvPr id="11" name="10 CuadroTexto"/>
            <p:cNvSpPr txBox="1"/>
            <p:nvPr/>
          </p:nvSpPr>
          <p:spPr>
            <a:xfrm>
              <a:off x="1687513" y="1537125"/>
              <a:ext cx="903287" cy="309563"/>
            </a:xfrm>
            <a:prstGeom prst="rect">
              <a:avLst/>
            </a:prstGeom>
            <a:noFill/>
          </p:spPr>
          <p:txBody>
            <a:bodyPr>
              <a:spAutoFit/>
            </a:bodyPr>
            <a:lstStyle/>
            <a:p>
              <a:pPr algn="ctr">
                <a:defRPr/>
              </a:pPr>
              <a:r>
                <a:rPr lang="es-MX" sz="1411" dirty="0">
                  <a:latin typeface="Arial" panose="020B0604020202020204" pitchFamily="34" charset="0"/>
                </a:rPr>
                <a:t>296</a:t>
              </a:r>
            </a:p>
          </p:txBody>
        </p:sp>
        <p:sp>
          <p:nvSpPr>
            <p:cNvPr id="12" name="11 CuadroTexto"/>
            <p:cNvSpPr txBox="1"/>
            <p:nvPr/>
          </p:nvSpPr>
          <p:spPr>
            <a:xfrm>
              <a:off x="2924175" y="1845100"/>
              <a:ext cx="901700" cy="309563"/>
            </a:xfrm>
            <a:prstGeom prst="rect">
              <a:avLst/>
            </a:prstGeom>
            <a:noFill/>
          </p:spPr>
          <p:txBody>
            <a:bodyPr>
              <a:spAutoFit/>
            </a:bodyPr>
            <a:lstStyle/>
            <a:p>
              <a:pPr algn="ctr">
                <a:defRPr/>
              </a:pPr>
              <a:r>
                <a:rPr lang="es-MX" sz="1411" dirty="0">
                  <a:latin typeface="Arial" panose="020B0604020202020204" pitchFamily="34" charset="0"/>
                </a:rPr>
                <a:t>240</a:t>
              </a:r>
            </a:p>
          </p:txBody>
        </p:sp>
        <p:sp>
          <p:nvSpPr>
            <p:cNvPr id="13" name="12 CuadroTexto"/>
            <p:cNvSpPr txBox="1"/>
            <p:nvPr/>
          </p:nvSpPr>
          <p:spPr>
            <a:xfrm>
              <a:off x="4125913" y="1098975"/>
              <a:ext cx="901700" cy="309563"/>
            </a:xfrm>
            <a:prstGeom prst="rect">
              <a:avLst/>
            </a:prstGeom>
            <a:noFill/>
          </p:spPr>
          <p:txBody>
            <a:bodyPr>
              <a:spAutoFit/>
            </a:bodyPr>
            <a:lstStyle/>
            <a:p>
              <a:pPr algn="ctr">
                <a:defRPr/>
              </a:pPr>
              <a:r>
                <a:rPr lang="es-MX" sz="1411" dirty="0">
                  <a:latin typeface="Arial" panose="020B0604020202020204" pitchFamily="34" charset="0"/>
                </a:rPr>
                <a:t>609</a:t>
              </a:r>
            </a:p>
          </p:txBody>
        </p:sp>
        <p:sp>
          <p:nvSpPr>
            <p:cNvPr id="27" name="26 CuadroTexto"/>
            <p:cNvSpPr txBox="1"/>
            <p:nvPr/>
          </p:nvSpPr>
          <p:spPr>
            <a:xfrm>
              <a:off x="5608638" y="-22662"/>
              <a:ext cx="901700" cy="309562"/>
            </a:xfrm>
            <a:prstGeom prst="rect">
              <a:avLst/>
            </a:prstGeom>
            <a:noFill/>
          </p:spPr>
          <p:txBody>
            <a:bodyPr>
              <a:spAutoFit/>
            </a:bodyPr>
            <a:lstStyle/>
            <a:p>
              <a:pPr algn="ctr">
                <a:defRPr/>
              </a:pPr>
              <a:r>
                <a:rPr lang="es-MX" sz="1411" dirty="0">
                  <a:latin typeface="Arial" panose="020B0604020202020204" pitchFamily="34" charset="0"/>
                </a:rPr>
                <a:t>1145</a:t>
              </a:r>
            </a:p>
          </p:txBody>
        </p:sp>
      </p:grpSp>
      <p:sp>
        <p:nvSpPr>
          <p:cNvPr id="29" name="1 Título"/>
          <p:cNvSpPr txBox="1">
            <a:spLocks/>
          </p:cNvSpPr>
          <p:nvPr/>
        </p:nvSpPr>
        <p:spPr>
          <a:xfrm>
            <a:off x="142875" y="241538"/>
            <a:ext cx="3281363" cy="490537"/>
          </a:xfrm>
          <a:prstGeom prst="rect">
            <a:avLst/>
          </a:prstGeom>
          <a:solidFill>
            <a:schemeClr val="bg1"/>
          </a:solidFill>
          <a:ln w="57150">
            <a:solidFill>
              <a:srgbClr val="00B050"/>
            </a:solidFill>
          </a:ln>
        </p:spPr>
        <p:txBody>
          <a:bodyPr anchor="ctr"/>
          <a:lstStyle/>
          <a:p>
            <a:pPr>
              <a:defRPr/>
            </a:pPr>
            <a:r>
              <a:rPr lang="es-MX" b="1" dirty="0">
                <a:latin typeface="Gill Sans MT" panose="020B0502020104020203" pitchFamily="34" charset="0"/>
                <a:cs typeface="Times New Roman" pitchFamily="18" charset="0"/>
              </a:rPr>
              <a:t>Movilidad Alumnos UV</a:t>
            </a:r>
            <a:endParaRPr lang="es-ES" cap="small" dirty="0">
              <a:latin typeface="Gill Sans MT" panose="020B0502020104020203" pitchFamily="34" charset="0"/>
              <a:ea typeface="+mj-ea"/>
              <a:cs typeface="Times New Roman" pitchFamily="18" charset="0"/>
            </a:endParaRPr>
          </a:p>
        </p:txBody>
      </p:sp>
      <p:sp>
        <p:nvSpPr>
          <p:cNvPr id="30" name="1 Título"/>
          <p:cNvSpPr txBox="1">
            <a:spLocks/>
          </p:cNvSpPr>
          <p:nvPr/>
        </p:nvSpPr>
        <p:spPr>
          <a:xfrm>
            <a:off x="142875" y="4071938"/>
            <a:ext cx="3281363" cy="523211"/>
          </a:xfrm>
          <a:prstGeom prst="rect">
            <a:avLst/>
          </a:prstGeom>
          <a:solidFill>
            <a:schemeClr val="bg1">
              <a:lumMod val="95000"/>
            </a:schemeClr>
          </a:solidFill>
          <a:ln w="57150">
            <a:solidFill>
              <a:srgbClr val="00B050"/>
            </a:solidFill>
          </a:ln>
        </p:spPr>
        <p:txBody>
          <a:bodyPr anchor="ctr"/>
          <a:lstStyle/>
          <a:p>
            <a:pPr>
              <a:defRPr/>
            </a:pPr>
            <a:r>
              <a:rPr lang="es-MX" b="1" dirty="0">
                <a:latin typeface="Gill Sans MT" panose="020B0502020104020203" pitchFamily="34" charset="0"/>
                <a:cs typeface="Times New Roman" pitchFamily="18" charset="0"/>
              </a:rPr>
              <a:t>Movilidad Alumnos Visitantes</a:t>
            </a:r>
            <a:endParaRPr lang="es-ES" cap="small" dirty="0">
              <a:latin typeface="Gill Sans MT" panose="020B0502020104020203" pitchFamily="34" charset="0"/>
              <a:ea typeface="+mj-ea"/>
              <a:cs typeface="Times New Roman" pitchFamily="18" charset="0"/>
            </a:endParaRPr>
          </a:p>
        </p:txBody>
      </p:sp>
    </p:spTree>
    <p:extLst>
      <p:ext uri="{BB962C8B-B14F-4D97-AF65-F5344CB8AC3E}">
        <p14:creationId xmlns:p14="http://schemas.microsoft.com/office/powerpoint/2010/main" val="2347646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27000" y="385873"/>
            <a:ext cx="3032125" cy="488950"/>
          </a:xfrm>
          <a:prstGeom prst="rect">
            <a:avLst/>
          </a:prstGeom>
          <a:solidFill>
            <a:schemeClr val="bg1">
              <a:lumMod val="95000"/>
            </a:schemeClr>
          </a:solidFill>
          <a:ln w="57150">
            <a:solidFill>
              <a:srgbClr val="00B050"/>
            </a:solidFill>
          </a:ln>
        </p:spPr>
        <p:txBody>
          <a:bodyPr anchor="ctr"/>
          <a:lstStyle/>
          <a:p>
            <a:pPr>
              <a:defRPr/>
            </a:pPr>
            <a:r>
              <a:rPr lang="es-MX" b="1" dirty="0">
                <a:latin typeface="Gill Sans MT" panose="020B0502020104020203" pitchFamily="34" charset="0"/>
                <a:cs typeface="Times New Roman" pitchFamily="18" charset="0"/>
              </a:rPr>
              <a:t>Movilidad Académicos UV</a:t>
            </a:r>
            <a:endParaRPr lang="es-ES" cap="small" dirty="0">
              <a:latin typeface="Gill Sans MT" panose="020B0502020104020203" pitchFamily="34" charset="0"/>
              <a:ea typeface="+mj-ea"/>
              <a:cs typeface="Times New Roman" pitchFamily="18" charset="0"/>
            </a:endParaRPr>
          </a:p>
        </p:txBody>
      </p:sp>
      <p:sp>
        <p:nvSpPr>
          <p:cNvPr id="3" name="2 Rectángulo"/>
          <p:cNvSpPr/>
          <p:nvPr/>
        </p:nvSpPr>
        <p:spPr>
          <a:xfrm>
            <a:off x="2684463" y="1339850"/>
            <a:ext cx="3681412" cy="49053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sz="2116"/>
          </a:p>
        </p:txBody>
      </p:sp>
      <p:sp>
        <p:nvSpPr>
          <p:cNvPr id="4" name="3 CuadroTexto"/>
          <p:cNvSpPr txBox="1"/>
          <p:nvPr/>
        </p:nvSpPr>
        <p:spPr>
          <a:xfrm>
            <a:off x="6389825" y="1328738"/>
            <a:ext cx="1262063" cy="500062"/>
          </a:xfrm>
          <a:prstGeom prst="rect">
            <a:avLst/>
          </a:prstGeom>
          <a:noFill/>
        </p:spPr>
        <p:txBody>
          <a:bodyPr>
            <a:spAutoFit/>
          </a:bodyPr>
          <a:lstStyle/>
          <a:p>
            <a:pPr algn="ctr">
              <a:defRPr/>
            </a:pPr>
            <a:r>
              <a:rPr lang="es-MX" sz="1411" b="1" dirty="0">
                <a:latin typeface="Arial" panose="020B0604020202020204" pitchFamily="34" charset="0"/>
              </a:rPr>
              <a:t>458</a:t>
            </a:r>
          </a:p>
          <a:p>
            <a:pPr algn="ctr">
              <a:defRPr/>
            </a:pPr>
            <a:r>
              <a:rPr lang="es-MX" sz="1235" dirty="0">
                <a:latin typeface="Arial" panose="020B0604020202020204" pitchFamily="34" charset="0"/>
              </a:rPr>
              <a:t>Académicos </a:t>
            </a:r>
          </a:p>
        </p:txBody>
      </p:sp>
      <p:sp>
        <p:nvSpPr>
          <p:cNvPr id="6" name="1 Título"/>
          <p:cNvSpPr txBox="1">
            <a:spLocks/>
          </p:cNvSpPr>
          <p:nvPr/>
        </p:nvSpPr>
        <p:spPr bwMode="auto">
          <a:xfrm>
            <a:off x="111125" y="4595248"/>
            <a:ext cx="3048000" cy="706438"/>
          </a:xfrm>
          <a:prstGeom prst="rect">
            <a:avLst/>
          </a:prstGeom>
          <a:solidFill>
            <a:schemeClr val="bg1">
              <a:lumMod val="95000"/>
            </a:schemeClr>
          </a:solidFill>
          <a:ln w="57150">
            <a:solidFill>
              <a:srgbClr val="00B050"/>
            </a:solidFill>
          </a:ln>
        </p:spPr>
        <p:txBody>
          <a:bodyPr anchor="ctr"/>
          <a:lstStyle/>
          <a:p>
            <a:pPr>
              <a:defRPr/>
            </a:pPr>
            <a:r>
              <a:rPr lang="es-MX" b="1" dirty="0">
                <a:latin typeface="Gill Sans MT" panose="020B0502020104020203" pitchFamily="34" charset="0"/>
                <a:cs typeface="Times New Roman" pitchFamily="18" charset="0"/>
              </a:rPr>
              <a:t>Movilidad Académicos Visitantes</a:t>
            </a:r>
            <a:endParaRPr lang="es-ES" cap="small" dirty="0">
              <a:latin typeface="Gill Sans MT" panose="020B0502020104020203" pitchFamily="34" charset="0"/>
              <a:ea typeface="+mj-ea"/>
              <a:cs typeface="Times New Roman" pitchFamily="18" charset="0"/>
            </a:endParaRPr>
          </a:p>
        </p:txBody>
      </p:sp>
      <p:sp>
        <p:nvSpPr>
          <p:cNvPr id="7" name="6 Rectángulo"/>
          <p:cNvSpPr/>
          <p:nvPr/>
        </p:nvSpPr>
        <p:spPr bwMode="auto">
          <a:xfrm>
            <a:off x="3638688" y="5767313"/>
            <a:ext cx="2751137" cy="490537"/>
          </a:xfrm>
          <a:prstGeom prst="rect">
            <a:avLst/>
          </a:prstGeom>
          <a:solidFill>
            <a:schemeClr val="accent1">
              <a:lumMod val="50000"/>
            </a:schemeClr>
          </a:solidFill>
        </p:spPr>
        <p:style>
          <a:lnRef idx="1">
            <a:schemeClr val="dk1"/>
          </a:lnRef>
          <a:fillRef idx="2">
            <a:schemeClr val="dk1"/>
          </a:fillRef>
          <a:effectRef idx="1">
            <a:schemeClr val="dk1"/>
          </a:effectRef>
          <a:fontRef idx="minor">
            <a:schemeClr val="dk1"/>
          </a:fontRef>
        </p:style>
        <p:txBody>
          <a:bodyPr anchor="ctr"/>
          <a:lstStyle/>
          <a:p>
            <a:pPr algn="ctr">
              <a:defRPr/>
            </a:pPr>
            <a:endParaRPr lang="es-MX" sz="2116"/>
          </a:p>
        </p:txBody>
      </p:sp>
      <p:sp>
        <p:nvSpPr>
          <p:cNvPr id="8" name="7 CuadroTexto"/>
          <p:cNvSpPr txBox="1"/>
          <p:nvPr/>
        </p:nvSpPr>
        <p:spPr bwMode="auto">
          <a:xfrm>
            <a:off x="6524763" y="5757788"/>
            <a:ext cx="1262062" cy="500062"/>
          </a:xfrm>
          <a:prstGeom prst="rect">
            <a:avLst/>
          </a:prstGeom>
          <a:noFill/>
        </p:spPr>
        <p:txBody>
          <a:bodyPr>
            <a:spAutoFit/>
          </a:bodyPr>
          <a:lstStyle/>
          <a:p>
            <a:pPr algn="ctr">
              <a:defRPr/>
            </a:pPr>
            <a:r>
              <a:rPr lang="es-MX" sz="1411" b="1" dirty="0">
                <a:latin typeface="Arial" panose="020B0604020202020204" pitchFamily="34" charset="0"/>
              </a:rPr>
              <a:t>124</a:t>
            </a:r>
          </a:p>
          <a:p>
            <a:pPr algn="ctr">
              <a:defRPr/>
            </a:pPr>
            <a:r>
              <a:rPr lang="es-MX" sz="1235" dirty="0">
                <a:latin typeface="Arial" panose="020B0604020202020204" pitchFamily="34" charset="0"/>
              </a:rPr>
              <a:t>Académicos </a:t>
            </a:r>
          </a:p>
        </p:txBody>
      </p:sp>
      <p:sp>
        <p:nvSpPr>
          <p:cNvPr id="10" name="1 Título"/>
          <p:cNvSpPr txBox="1">
            <a:spLocks/>
          </p:cNvSpPr>
          <p:nvPr/>
        </p:nvSpPr>
        <p:spPr bwMode="auto">
          <a:xfrm>
            <a:off x="111125" y="2496973"/>
            <a:ext cx="4749800" cy="488950"/>
          </a:xfrm>
          <a:prstGeom prst="rect">
            <a:avLst/>
          </a:prstGeom>
          <a:solidFill>
            <a:schemeClr val="bg1">
              <a:lumMod val="95000"/>
            </a:schemeClr>
          </a:solidFill>
          <a:ln w="57150">
            <a:solidFill>
              <a:srgbClr val="00B050"/>
            </a:solidFill>
          </a:ln>
        </p:spPr>
        <p:txBody>
          <a:bodyPr anchor="ctr"/>
          <a:lstStyle/>
          <a:p>
            <a:pPr>
              <a:defRPr/>
            </a:pPr>
            <a:r>
              <a:rPr lang="es-MX" b="1" dirty="0">
                <a:latin typeface="Gill Sans MT" panose="020B0502020104020203" pitchFamily="34" charset="0"/>
                <a:cs typeface="Times New Roman" pitchFamily="18" charset="0"/>
              </a:rPr>
              <a:t>Movilidad  Autoridades y Funcionarios UV</a:t>
            </a:r>
            <a:endParaRPr lang="es-ES" cap="small" dirty="0">
              <a:latin typeface="Gill Sans MT" panose="020B0502020104020203" pitchFamily="34" charset="0"/>
              <a:ea typeface="+mj-ea"/>
              <a:cs typeface="Times New Roman" pitchFamily="18" charset="0"/>
            </a:endParaRPr>
          </a:p>
        </p:txBody>
      </p:sp>
      <p:sp>
        <p:nvSpPr>
          <p:cNvPr id="11" name="10 Rectángulo"/>
          <p:cNvSpPr/>
          <p:nvPr/>
        </p:nvSpPr>
        <p:spPr bwMode="auto">
          <a:xfrm>
            <a:off x="4870588" y="3552246"/>
            <a:ext cx="1519237" cy="490537"/>
          </a:xfrm>
          <a:prstGeom prst="rect">
            <a:avLst/>
          </a:prstGeom>
          <a:solidFill>
            <a:srgbClr val="FF0000"/>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sz="2116"/>
          </a:p>
        </p:txBody>
      </p:sp>
      <p:sp>
        <p:nvSpPr>
          <p:cNvPr id="12" name="11 CuadroTexto"/>
          <p:cNvSpPr txBox="1"/>
          <p:nvPr/>
        </p:nvSpPr>
        <p:spPr bwMode="auto">
          <a:xfrm>
            <a:off x="6537463" y="3590263"/>
            <a:ext cx="1262062" cy="498475"/>
          </a:xfrm>
          <a:prstGeom prst="rect">
            <a:avLst/>
          </a:prstGeom>
          <a:noFill/>
        </p:spPr>
        <p:txBody>
          <a:bodyPr>
            <a:spAutoFit/>
          </a:bodyPr>
          <a:lstStyle/>
          <a:p>
            <a:pPr algn="ctr">
              <a:defRPr/>
            </a:pPr>
            <a:r>
              <a:rPr lang="es-MX" sz="1411" b="1" dirty="0">
                <a:latin typeface="Arial" panose="020B0604020202020204" pitchFamily="34" charset="0"/>
              </a:rPr>
              <a:t>61</a:t>
            </a:r>
          </a:p>
          <a:p>
            <a:pPr algn="ctr">
              <a:defRPr/>
            </a:pPr>
            <a:r>
              <a:rPr lang="es-MX" sz="1235" dirty="0">
                <a:latin typeface="Arial" panose="020B0604020202020204" pitchFamily="34" charset="0"/>
              </a:rPr>
              <a:t>Funcionarios </a:t>
            </a:r>
          </a:p>
        </p:txBody>
      </p:sp>
    </p:spTree>
    <p:extLst>
      <p:ext uri="{BB962C8B-B14F-4D97-AF65-F5344CB8AC3E}">
        <p14:creationId xmlns:p14="http://schemas.microsoft.com/office/powerpoint/2010/main" val="15806145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104586" y="1003569"/>
            <a:ext cx="2715886" cy="511256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b="1" dirty="0">
                <a:solidFill>
                  <a:schemeClr val="tx1"/>
                </a:solidFill>
              </a:rPr>
              <a:t>Contratados </a:t>
            </a:r>
            <a:endParaRPr lang="es-MX" sz="2400" b="1" dirty="0" smtClean="0">
              <a:solidFill>
                <a:schemeClr val="tx1"/>
              </a:solidFill>
            </a:endParaRPr>
          </a:p>
          <a:p>
            <a:r>
              <a:rPr lang="es-MX" sz="2400" b="1" dirty="0" smtClean="0">
                <a:solidFill>
                  <a:schemeClr val="tx1"/>
                </a:solidFill>
              </a:rPr>
              <a:t>93  académicos de</a:t>
            </a:r>
          </a:p>
          <a:p>
            <a:r>
              <a:rPr lang="es-MX" sz="2400" b="1" dirty="0" smtClean="0">
                <a:solidFill>
                  <a:schemeClr val="tx1"/>
                </a:solidFill>
              </a:rPr>
              <a:t>24 nacionalidades, </a:t>
            </a:r>
            <a:r>
              <a:rPr lang="es-MX" sz="2400" b="1" dirty="0">
                <a:solidFill>
                  <a:schemeClr val="tx1"/>
                </a:solidFill>
              </a:rPr>
              <a:t>de </a:t>
            </a:r>
            <a:r>
              <a:rPr lang="es-MX" sz="2400" b="1" dirty="0" smtClean="0">
                <a:solidFill>
                  <a:schemeClr val="tx1"/>
                </a:solidFill>
              </a:rPr>
              <a:t>ellas, </a:t>
            </a:r>
            <a:r>
              <a:rPr lang="es-MX" sz="2400" b="1" dirty="0">
                <a:solidFill>
                  <a:schemeClr val="tx1"/>
                </a:solidFill>
              </a:rPr>
              <a:t>16 no </a:t>
            </a:r>
            <a:r>
              <a:rPr lang="es-MX" sz="2400" b="1" dirty="0" smtClean="0">
                <a:solidFill>
                  <a:schemeClr val="tx1"/>
                </a:solidFill>
              </a:rPr>
              <a:t>hispanoparlantes.</a:t>
            </a:r>
          </a:p>
          <a:p>
            <a:endParaRPr lang="es-MX" sz="2400" b="1" dirty="0" smtClean="0">
              <a:solidFill>
                <a:schemeClr val="tx1"/>
              </a:solidFill>
            </a:endParaRPr>
          </a:p>
          <a:p>
            <a:endParaRPr lang="es-MX" sz="2400" b="1" dirty="0">
              <a:solidFill>
                <a:schemeClr val="tx1"/>
              </a:solidFill>
            </a:endParaRPr>
          </a:p>
          <a:p>
            <a:endParaRPr lang="es-MX" sz="2400" b="1" dirty="0" smtClean="0">
              <a:solidFill>
                <a:schemeClr val="tx1"/>
              </a:solidFill>
            </a:endParaRPr>
          </a:p>
          <a:p>
            <a:endParaRPr lang="es-MX" sz="2400" b="1" dirty="0">
              <a:solidFill>
                <a:schemeClr val="tx1"/>
              </a:solidFill>
            </a:endParaRPr>
          </a:p>
          <a:p>
            <a:endParaRPr lang="es-MX" sz="2400" b="1" dirty="0" smtClean="0">
              <a:solidFill>
                <a:schemeClr val="tx1"/>
              </a:solidFill>
            </a:endParaRPr>
          </a:p>
          <a:p>
            <a:r>
              <a:rPr lang="es-MX" sz="2400" b="1" dirty="0" smtClean="0">
                <a:solidFill>
                  <a:schemeClr val="tx1"/>
                </a:solidFill>
              </a:rPr>
              <a:t> </a:t>
            </a:r>
            <a:endParaRPr lang="es-MX" sz="2400" b="1" dirty="0">
              <a:solidFill>
                <a:schemeClr val="tx1"/>
              </a:solidFill>
            </a:endParaRPr>
          </a:p>
        </p:txBody>
      </p:sp>
      <p:pic>
        <p:nvPicPr>
          <p:cNvPr id="9" name="Imagen 2" descr="Descripción: FL-UV"/>
          <p:cNvPicPr>
            <a:picLocks noChangeAspect="1" noChangeArrowheads="1"/>
          </p:cNvPicPr>
          <p:nvPr/>
        </p:nvPicPr>
        <p:blipFill>
          <a:blip r:embed="rId2" cstate="print"/>
          <a:srcRect/>
          <a:stretch>
            <a:fillRect/>
          </a:stretch>
        </p:blipFill>
        <p:spPr bwMode="auto">
          <a:xfrm>
            <a:off x="6593768" y="4005064"/>
            <a:ext cx="1789112" cy="1601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ángulo 1"/>
          <p:cNvSpPr/>
          <p:nvPr/>
        </p:nvSpPr>
        <p:spPr>
          <a:xfrm>
            <a:off x="347730" y="1094704"/>
            <a:ext cx="5151549" cy="2009104"/>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u="sng" dirty="0" smtClean="0">
                <a:solidFill>
                  <a:schemeClr val="tx1"/>
                </a:solidFill>
              </a:rPr>
              <a:t>Curso 2015-2016</a:t>
            </a:r>
          </a:p>
          <a:p>
            <a:pPr algn="ctr"/>
            <a:endParaRPr lang="es-MX" sz="2400" b="1" dirty="0">
              <a:solidFill>
                <a:schemeClr val="tx1"/>
              </a:solidFill>
            </a:endParaRPr>
          </a:p>
          <a:p>
            <a:pPr algn="ctr"/>
            <a:r>
              <a:rPr lang="es-MX" sz="2400" b="1" dirty="0" smtClean="0">
                <a:solidFill>
                  <a:schemeClr val="tx1"/>
                </a:solidFill>
              </a:rPr>
              <a:t>123 alumnos extranjeros de ellos 53 en Licenciatura </a:t>
            </a:r>
            <a:endParaRPr lang="es-MX" sz="2400" b="1" dirty="0">
              <a:solidFill>
                <a:schemeClr val="tx1"/>
              </a:solidFill>
            </a:endParaRPr>
          </a:p>
        </p:txBody>
      </p:sp>
      <p:sp>
        <p:nvSpPr>
          <p:cNvPr id="3" name="Rectángulo 2"/>
          <p:cNvSpPr/>
          <p:nvPr/>
        </p:nvSpPr>
        <p:spPr>
          <a:xfrm>
            <a:off x="141669" y="216976"/>
            <a:ext cx="2601531" cy="47848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Extranjeros en la UV</a:t>
            </a:r>
            <a:endParaRPr lang="es-MX" dirty="0">
              <a:solidFill>
                <a:schemeClr val="tx1"/>
              </a:solidFill>
            </a:endParaRPr>
          </a:p>
        </p:txBody>
      </p:sp>
      <p:pic>
        <p:nvPicPr>
          <p:cNvPr id="8" name="Picture 21" descr="C:\Documents and Settings\usuario\Escritorio\ima\presentacion pean\DSC005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579" y="3503052"/>
            <a:ext cx="4097719" cy="243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9603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4"/>
          <p:cNvGrpSpPr>
            <a:grpSpLocks/>
          </p:cNvGrpSpPr>
          <p:nvPr/>
        </p:nvGrpSpPr>
        <p:grpSpPr bwMode="auto">
          <a:xfrm>
            <a:off x="0" y="835900"/>
            <a:ext cx="9248176" cy="5653088"/>
            <a:chOff x="1524000" y="2285590"/>
            <a:chExt cx="9081728" cy="4608000"/>
          </a:xfrm>
        </p:grpSpPr>
        <p:pic>
          <p:nvPicPr>
            <p:cNvPr id="3" name="Picture 2" descr="C:\Documents and Settings\usuario\Escritorio\mapamundialbh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5590"/>
              <a:ext cx="9081728" cy="46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4 Elipse"/>
            <p:cNvSpPr/>
            <p:nvPr/>
          </p:nvSpPr>
          <p:spPr>
            <a:xfrm>
              <a:off x="3526976" y="3450774"/>
              <a:ext cx="72000" cy="720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5" name="15 Elipse"/>
            <p:cNvSpPr/>
            <p:nvPr/>
          </p:nvSpPr>
          <p:spPr>
            <a:xfrm>
              <a:off x="3233050" y="3842666"/>
              <a:ext cx="72000" cy="720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6" name="16 Elipse"/>
            <p:cNvSpPr/>
            <p:nvPr/>
          </p:nvSpPr>
          <p:spPr>
            <a:xfrm>
              <a:off x="4463168" y="4789748"/>
              <a:ext cx="72000" cy="720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7" name="17 Elipse"/>
            <p:cNvSpPr/>
            <p:nvPr/>
          </p:nvSpPr>
          <p:spPr>
            <a:xfrm>
              <a:off x="4060382" y="5138096"/>
              <a:ext cx="72000" cy="720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8" name="18 Elipse"/>
            <p:cNvSpPr/>
            <p:nvPr/>
          </p:nvSpPr>
          <p:spPr>
            <a:xfrm>
              <a:off x="3897092" y="4386962"/>
              <a:ext cx="72000" cy="720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9" name="19 Elipse"/>
            <p:cNvSpPr/>
            <p:nvPr/>
          </p:nvSpPr>
          <p:spPr>
            <a:xfrm>
              <a:off x="3810008" y="3886210"/>
              <a:ext cx="72000" cy="720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10" name="20 Elipse"/>
            <p:cNvSpPr/>
            <p:nvPr/>
          </p:nvSpPr>
          <p:spPr>
            <a:xfrm>
              <a:off x="4252367" y="5301216"/>
              <a:ext cx="72000" cy="720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11" name="21 Elipse"/>
            <p:cNvSpPr/>
            <p:nvPr/>
          </p:nvSpPr>
          <p:spPr>
            <a:xfrm>
              <a:off x="3701144" y="2928238"/>
              <a:ext cx="72000" cy="720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12" name="22 Elipse"/>
            <p:cNvSpPr/>
            <p:nvPr/>
          </p:nvSpPr>
          <p:spPr>
            <a:xfrm>
              <a:off x="3777342" y="4517590"/>
              <a:ext cx="72000" cy="720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13" name="23 Elipse"/>
            <p:cNvSpPr/>
            <p:nvPr/>
          </p:nvSpPr>
          <p:spPr>
            <a:xfrm>
              <a:off x="4093032" y="4288980"/>
              <a:ext cx="72000" cy="720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14" name="24 Elipse"/>
            <p:cNvSpPr/>
            <p:nvPr/>
          </p:nvSpPr>
          <p:spPr>
            <a:xfrm>
              <a:off x="3657592" y="4201892"/>
              <a:ext cx="72000" cy="720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15" name="25 Elipse"/>
            <p:cNvSpPr/>
            <p:nvPr/>
          </p:nvSpPr>
          <p:spPr>
            <a:xfrm>
              <a:off x="3984180" y="3962408"/>
              <a:ext cx="72000" cy="720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16" name="26 CuadroTexto"/>
            <p:cNvSpPr txBox="1"/>
            <p:nvPr/>
          </p:nvSpPr>
          <p:spPr>
            <a:xfrm>
              <a:off x="1872467" y="3363278"/>
              <a:ext cx="1620526" cy="318753"/>
            </a:xfrm>
            <a:prstGeom prst="rect">
              <a:avLst/>
            </a:prstGeom>
            <a:solidFill>
              <a:schemeClr val="bg1">
                <a:lumMod val="95000"/>
                <a:alpha val="69000"/>
              </a:schemeClr>
            </a:solidFill>
          </p:spPr>
          <p:txBody>
            <a:bodyPr>
              <a:spAutoFit/>
            </a:bodyPr>
            <a:lstStyle/>
            <a:p>
              <a:pPr algn="ctr">
                <a:defRPr/>
              </a:pPr>
              <a:r>
                <a:rPr lang="es-MX" sz="1000" b="1" dirty="0">
                  <a:solidFill>
                    <a:schemeClr val="accent6">
                      <a:lumMod val="75000"/>
                    </a:schemeClr>
                  </a:solidFill>
                  <a:latin typeface="Arial" panose="020B0604020202020204" pitchFamily="34" charset="0"/>
                </a:rPr>
                <a:t>Estados Unidos de América</a:t>
              </a:r>
              <a:endParaRPr lang="es-ES" sz="1000" b="1" dirty="0">
                <a:solidFill>
                  <a:schemeClr val="accent6">
                    <a:lumMod val="75000"/>
                  </a:schemeClr>
                </a:solidFill>
                <a:latin typeface="Arial" panose="020B0604020202020204" pitchFamily="34" charset="0"/>
              </a:endParaRPr>
            </a:p>
          </p:txBody>
        </p:sp>
        <p:sp>
          <p:nvSpPr>
            <p:cNvPr id="17" name="27 CuadroTexto"/>
            <p:cNvSpPr txBox="1"/>
            <p:nvPr/>
          </p:nvSpPr>
          <p:spPr>
            <a:xfrm>
              <a:off x="2777556" y="2828229"/>
              <a:ext cx="800240" cy="196058"/>
            </a:xfrm>
            <a:prstGeom prst="rect">
              <a:avLst/>
            </a:prstGeom>
            <a:solidFill>
              <a:schemeClr val="bg1">
                <a:lumMod val="95000"/>
                <a:alpha val="69000"/>
              </a:schemeClr>
            </a:solidFill>
          </p:spPr>
          <p:txBody>
            <a:bodyPr>
              <a:spAutoFit/>
            </a:bodyPr>
            <a:lstStyle/>
            <a:p>
              <a:pPr algn="ctr">
                <a:defRPr/>
              </a:pPr>
              <a:r>
                <a:rPr lang="es-MX" sz="1000" b="1" dirty="0">
                  <a:solidFill>
                    <a:schemeClr val="accent6">
                      <a:lumMod val="75000"/>
                    </a:schemeClr>
                  </a:solidFill>
                  <a:latin typeface="Arial" panose="020B0604020202020204" pitchFamily="34" charset="0"/>
                </a:rPr>
                <a:t>Canadá </a:t>
              </a:r>
              <a:endParaRPr lang="es-ES" sz="1000" b="1" dirty="0">
                <a:solidFill>
                  <a:schemeClr val="accent6">
                    <a:lumMod val="75000"/>
                  </a:schemeClr>
                </a:solidFill>
                <a:latin typeface="Arial" panose="020B0604020202020204" pitchFamily="34" charset="0"/>
              </a:endParaRPr>
            </a:p>
          </p:txBody>
        </p:sp>
        <p:sp>
          <p:nvSpPr>
            <p:cNvPr id="18" name="28 CuadroTexto"/>
            <p:cNvSpPr txBox="1"/>
            <p:nvPr/>
          </p:nvSpPr>
          <p:spPr>
            <a:xfrm>
              <a:off x="2459927" y="3745275"/>
              <a:ext cx="718520" cy="196059"/>
            </a:xfrm>
            <a:prstGeom prst="rect">
              <a:avLst/>
            </a:prstGeom>
            <a:solidFill>
              <a:schemeClr val="bg1">
                <a:lumMod val="95000"/>
                <a:alpha val="69000"/>
              </a:schemeClr>
            </a:solidFill>
          </p:spPr>
          <p:txBody>
            <a:bodyPr>
              <a:spAutoFit/>
            </a:bodyPr>
            <a:lstStyle/>
            <a:p>
              <a:pPr algn="ctr">
                <a:defRPr/>
              </a:pPr>
              <a:r>
                <a:rPr lang="es-MX" sz="1000" b="1" dirty="0">
                  <a:solidFill>
                    <a:schemeClr val="accent6">
                      <a:lumMod val="75000"/>
                    </a:schemeClr>
                  </a:solidFill>
                  <a:latin typeface="Arial" panose="020B0604020202020204" pitchFamily="34" charset="0"/>
                </a:rPr>
                <a:t>México</a:t>
              </a:r>
              <a:endParaRPr lang="es-ES" sz="1000" b="1" dirty="0">
                <a:solidFill>
                  <a:schemeClr val="accent6">
                    <a:lumMod val="75000"/>
                  </a:schemeClr>
                </a:solidFill>
                <a:latin typeface="Arial" panose="020B0604020202020204" pitchFamily="34" charset="0"/>
              </a:endParaRPr>
            </a:p>
          </p:txBody>
        </p:sp>
        <p:sp>
          <p:nvSpPr>
            <p:cNvPr id="19" name="29 CuadroTexto"/>
            <p:cNvSpPr txBox="1"/>
            <p:nvPr/>
          </p:nvSpPr>
          <p:spPr>
            <a:xfrm>
              <a:off x="3886174" y="3563130"/>
              <a:ext cx="501115" cy="196059"/>
            </a:xfrm>
            <a:prstGeom prst="rect">
              <a:avLst/>
            </a:prstGeom>
            <a:solidFill>
              <a:schemeClr val="bg1">
                <a:lumMod val="95000"/>
                <a:alpha val="69000"/>
              </a:schemeClr>
            </a:solidFill>
          </p:spPr>
          <p:txBody>
            <a:bodyPr>
              <a:spAutoFit/>
            </a:bodyPr>
            <a:lstStyle/>
            <a:p>
              <a:pPr algn="ctr">
                <a:defRPr/>
              </a:pPr>
              <a:r>
                <a:rPr lang="es-MX" sz="1000" b="1" dirty="0">
                  <a:solidFill>
                    <a:schemeClr val="accent6">
                      <a:lumMod val="75000"/>
                    </a:schemeClr>
                  </a:solidFill>
                  <a:latin typeface="Arial" panose="020B0604020202020204" pitchFamily="34" charset="0"/>
                </a:rPr>
                <a:t>Cuba</a:t>
              </a:r>
              <a:endParaRPr lang="es-ES" sz="1000" b="1" dirty="0">
                <a:solidFill>
                  <a:schemeClr val="accent6">
                    <a:lumMod val="75000"/>
                  </a:schemeClr>
                </a:solidFill>
                <a:latin typeface="Arial" panose="020B0604020202020204" pitchFamily="34" charset="0"/>
              </a:endParaRPr>
            </a:p>
          </p:txBody>
        </p:sp>
        <p:sp>
          <p:nvSpPr>
            <p:cNvPr id="20" name="30 CuadroTexto"/>
            <p:cNvSpPr txBox="1"/>
            <p:nvPr/>
          </p:nvSpPr>
          <p:spPr>
            <a:xfrm>
              <a:off x="4092788" y="3831287"/>
              <a:ext cx="1080865" cy="318753"/>
            </a:xfrm>
            <a:prstGeom prst="rect">
              <a:avLst/>
            </a:prstGeom>
            <a:solidFill>
              <a:schemeClr val="bg1">
                <a:lumMod val="95000"/>
                <a:alpha val="69000"/>
              </a:schemeClr>
            </a:solidFill>
          </p:spPr>
          <p:txBody>
            <a:bodyPr>
              <a:spAutoFit/>
            </a:bodyPr>
            <a:lstStyle/>
            <a:p>
              <a:pPr algn="ctr">
                <a:defRPr/>
              </a:pPr>
              <a:r>
                <a:rPr lang="es-MX" sz="1000" b="1" dirty="0">
                  <a:solidFill>
                    <a:schemeClr val="accent6">
                      <a:lumMod val="75000"/>
                    </a:schemeClr>
                  </a:solidFill>
                  <a:latin typeface="Arial" panose="020B0604020202020204" pitchFamily="34" charset="0"/>
                </a:rPr>
                <a:t>Rep. Dominicana</a:t>
              </a:r>
              <a:endParaRPr lang="es-ES" sz="1000" b="1" dirty="0">
                <a:solidFill>
                  <a:schemeClr val="accent6">
                    <a:lumMod val="75000"/>
                  </a:schemeClr>
                </a:solidFill>
                <a:latin typeface="Arial" panose="020B0604020202020204" pitchFamily="34" charset="0"/>
              </a:endParaRPr>
            </a:p>
          </p:txBody>
        </p:sp>
        <p:sp>
          <p:nvSpPr>
            <p:cNvPr id="21" name="31 CuadroTexto"/>
            <p:cNvSpPr txBox="1"/>
            <p:nvPr/>
          </p:nvSpPr>
          <p:spPr>
            <a:xfrm>
              <a:off x="2777556" y="4104504"/>
              <a:ext cx="820285" cy="196059"/>
            </a:xfrm>
            <a:prstGeom prst="rect">
              <a:avLst/>
            </a:prstGeom>
            <a:solidFill>
              <a:schemeClr val="bg1">
                <a:lumMod val="95000"/>
                <a:alpha val="69000"/>
              </a:schemeClr>
            </a:solidFill>
          </p:spPr>
          <p:txBody>
            <a:bodyPr>
              <a:spAutoFit/>
            </a:bodyPr>
            <a:lstStyle/>
            <a:p>
              <a:pPr algn="ctr">
                <a:defRPr/>
              </a:pPr>
              <a:r>
                <a:rPr lang="es-MX" sz="1000" b="1" dirty="0">
                  <a:solidFill>
                    <a:schemeClr val="accent6">
                      <a:lumMod val="75000"/>
                    </a:schemeClr>
                  </a:solidFill>
                  <a:latin typeface="Arial" panose="020B0604020202020204" pitchFamily="34" charset="0"/>
                </a:rPr>
                <a:t>Costa Rica</a:t>
              </a:r>
              <a:endParaRPr lang="es-ES" sz="1000" b="1" dirty="0">
                <a:solidFill>
                  <a:schemeClr val="accent6">
                    <a:lumMod val="75000"/>
                  </a:schemeClr>
                </a:solidFill>
                <a:latin typeface="Arial" panose="020B0604020202020204" pitchFamily="34" charset="0"/>
              </a:endParaRPr>
            </a:p>
          </p:txBody>
        </p:sp>
        <p:sp>
          <p:nvSpPr>
            <p:cNvPr id="22" name="32 CuadroTexto"/>
            <p:cNvSpPr txBox="1"/>
            <p:nvPr/>
          </p:nvSpPr>
          <p:spPr>
            <a:xfrm>
              <a:off x="4550729" y="4712917"/>
              <a:ext cx="504197" cy="246653"/>
            </a:xfrm>
            <a:prstGeom prst="rect">
              <a:avLst/>
            </a:prstGeom>
            <a:solidFill>
              <a:schemeClr val="bg1">
                <a:lumMod val="95000"/>
                <a:alpha val="69000"/>
              </a:schemeClr>
            </a:solidFill>
          </p:spPr>
          <p:txBody>
            <a:bodyPr>
              <a:spAutoFit/>
            </a:bodyPr>
            <a:lstStyle/>
            <a:p>
              <a:pPr algn="ctr">
                <a:defRPr/>
              </a:pPr>
              <a:r>
                <a:rPr lang="es-MX" sz="1000" b="1" dirty="0">
                  <a:solidFill>
                    <a:schemeClr val="accent6">
                      <a:lumMod val="75000"/>
                    </a:schemeClr>
                  </a:solidFill>
                  <a:latin typeface="Arial" panose="020B0604020202020204" pitchFamily="34" charset="0"/>
                </a:rPr>
                <a:t>Brasil </a:t>
              </a:r>
              <a:endParaRPr lang="es-ES" sz="1000" b="1" dirty="0">
                <a:solidFill>
                  <a:schemeClr val="accent6">
                    <a:lumMod val="75000"/>
                  </a:schemeClr>
                </a:solidFill>
                <a:latin typeface="Arial" panose="020B0604020202020204" pitchFamily="34" charset="0"/>
              </a:endParaRPr>
            </a:p>
          </p:txBody>
        </p:sp>
        <p:sp>
          <p:nvSpPr>
            <p:cNvPr id="23" name="33 CuadroTexto"/>
            <p:cNvSpPr txBox="1"/>
            <p:nvPr/>
          </p:nvSpPr>
          <p:spPr>
            <a:xfrm>
              <a:off x="3492993" y="5029140"/>
              <a:ext cx="524242" cy="196058"/>
            </a:xfrm>
            <a:prstGeom prst="rect">
              <a:avLst/>
            </a:prstGeom>
            <a:solidFill>
              <a:schemeClr val="bg1">
                <a:lumMod val="95000"/>
                <a:alpha val="69000"/>
              </a:schemeClr>
            </a:solidFill>
          </p:spPr>
          <p:txBody>
            <a:bodyPr>
              <a:spAutoFit/>
            </a:bodyPr>
            <a:lstStyle/>
            <a:p>
              <a:pPr algn="ctr">
                <a:defRPr/>
              </a:pPr>
              <a:r>
                <a:rPr lang="es-MX" sz="1000" b="1" dirty="0">
                  <a:solidFill>
                    <a:schemeClr val="accent6">
                      <a:lumMod val="75000"/>
                    </a:schemeClr>
                  </a:solidFill>
                  <a:latin typeface="Arial" panose="020B0604020202020204" pitchFamily="34" charset="0"/>
                </a:rPr>
                <a:t>Chile</a:t>
              </a:r>
              <a:endParaRPr lang="es-ES" sz="1000" b="1" dirty="0">
                <a:solidFill>
                  <a:schemeClr val="accent6">
                    <a:lumMod val="75000"/>
                  </a:schemeClr>
                </a:solidFill>
                <a:latin typeface="Arial" panose="020B0604020202020204" pitchFamily="34" charset="0"/>
              </a:endParaRPr>
            </a:p>
          </p:txBody>
        </p:sp>
        <p:sp>
          <p:nvSpPr>
            <p:cNvPr id="24" name="34 CuadroTexto"/>
            <p:cNvSpPr txBox="1"/>
            <p:nvPr/>
          </p:nvSpPr>
          <p:spPr>
            <a:xfrm>
              <a:off x="4405792" y="5307416"/>
              <a:ext cx="760151" cy="203647"/>
            </a:xfrm>
            <a:prstGeom prst="rect">
              <a:avLst/>
            </a:prstGeom>
            <a:solidFill>
              <a:schemeClr val="bg1">
                <a:lumMod val="95000"/>
                <a:alpha val="69000"/>
              </a:schemeClr>
            </a:solidFill>
          </p:spPr>
          <p:txBody>
            <a:bodyPr>
              <a:spAutoFit/>
            </a:bodyPr>
            <a:lstStyle/>
            <a:p>
              <a:pPr algn="ctr">
                <a:defRPr/>
              </a:pPr>
              <a:r>
                <a:rPr lang="es-MX" sz="1000" b="1" dirty="0">
                  <a:solidFill>
                    <a:schemeClr val="accent6">
                      <a:lumMod val="75000"/>
                    </a:schemeClr>
                  </a:solidFill>
                  <a:latin typeface="Arial" panose="020B0604020202020204" pitchFamily="34" charset="0"/>
                </a:rPr>
                <a:t>Argentina</a:t>
              </a:r>
              <a:endParaRPr lang="es-ES" sz="1000" b="1" dirty="0">
                <a:solidFill>
                  <a:schemeClr val="accent6">
                    <a:lumMod val="75000"/>
                  </a:schemeClr>
                </a:solidFill>
                <a:latin typeface="Arial" panose="020B0604020202020204" pitchFamily="34" charset="0"/>
              </a:endParaRPr>
            </a:p>
          </p:txBody>
        </p:sp>
        <p:sp>
          <p:nvSpPr>
            <p:cNvPr id="25" name="35 CuadroTexto"/>
            <p:cNvSpPr txBox="1"/>
            <p:nvPr/>
          </p:nvSpPr>
          <p:spPr>
            <a:xfrm>
              <a:off x="3995649" y="4452349"/>
              <a:ext cx="914340" cy="196058"/>
            </a:xfrm>
            <a:prstGeom prst="rect">
              <a:avLst/>
            </a:prstGeom>
            <a:solidFill>
              <a:schemeClr val="bg1">
                <a:lumMod val="95000"/>
                <a:alpha val="69000"/>
              </a:schemeClr>
            </a:solidFill>
          </p:spPr>
          <p:txBody>
            <a:bodyPr>
              <a:spAutoFit/>
            </a:bodyPr>
            <a:lstStyle/>
            <a:p>
              <a:pPr algn="ctr">
                <a:defRPr/>
              </a:pPr>
              <a:r>
                <a:rPr lang="es-MX" sz="1000" b="1" dirty="0">
                  <a:solidFill>
                    <a:schemeClr val="accent6">
                      <a:lumMod val="75000"/>
                    </a:schemeClr>
                  </a:solidFill>
                  <a:latin typeface="Arial" panose="020B0604020202020204" pitchFamily="34" charset="0"/>
                </a:rPr>
                <a:t>Colombia</a:t>
              </a:r>
              <a:endParaRPr lang="es-ES" sz="1000" b="1" dirty="0">
                <a:solidFill>
                  <a:schemeClr val="accent6">
                    <a:lumMod val="75000"/>
                  </a:schemeClr>
                </a:solidFill>
                <a:latin typeface="Arial" panose="020B0604020202020204" pitchFamily="34" charset="0"/>
              </a:endParaRPr>
            </a:p>
          </p:txBody>
        </p:sp>
        <p:sp>
          <p:nvSpPr>
            <p:cNvPr id="26" name="36 CuadroTexto"/>
            <p:cNvSpPr txBox="1"/>
            <p:nvPr/>
          </p:nvSpPr>
          <p:spPr>
            <a:xfrm>
              <a:off x="4223849" y="4169014"/>
              <a:ext cx="831078" cy="196058"/>
            </a:xfrm>
            <a:prstGeom prst="rect">
              <a:avLst/>
            </a:prstGeom>
            <a:solidFill>
              <a:schemeClr val="bg1">
                <a:lumMod val="95000"/>
                <a:alpha val="69000"/>
              </a:schemeClr>
            </a:solidFill>
          </p:spPr>
          <p:txBody>
            <a:bodyPr>
              <a:spAutoFit/>
            </a:bodyPr>
            <a:lstStyle/>
            <a:p>
              <a:pPr algn="ctr">
                <a:defRPr/>
              </a:pPr>
              <a:r>
                <a:rPr lang="es-MX" sz="1000" b="1" dirty="0">
                  <a:solidFill>
                    <a:schemeClr val="accent6">
                      <a:lumMod val="75000"/>
                    </a:schemeClr>
                  </a:solidFill>
                  <a:latin typeface="Arial" panose="020B0604020202020204" pitchFamily="34" charset="0"/>
                </a:rPr>
                <a:t>Venezuela</a:t>
              </a:r>
              <a:endParaRPr lang="es-ES" sz="1000" b="1" dirty="0">
                <a:solidFill>
                  <a:schemeClr val="accent6">
                    <a:lumMod val="75000"/>
                  </a:schemeClr>
                </a:solidFill>
                <a:latin typeface="Arial" panose="020B0604020202020204" pitchFamily="34" charset="0"/>
              </a:endParaRPr>
            </a:p>
          </p:txBody>
        </p:sp>
        <p:sp>
          <p:nvSpPr>
            <p:cNvPr id="27" name="37 CuadroTexto"/>
            <p:cNvSpPr txBox="1"/>
            <p:nvPr/>
          </p:nvSpPr>
          <p:spPr>
            <a:xfrm>
              <a:off x="3027343" y="4409343"/>
              <a:ext cx="698475" cy="196058"/>
            </a:xfrm>
            <a:prstGeom prst="rect">
              <a:avLst/>
            </a:prstGeom>
            <a:solidFill>
              <a:schemeClr val="bg1">
                <a:lumMod val="95000"/>
                <a:alpha val="69000"/>
              </a:schemeClr>
            </a:solidFill>
          </p:spPr>
          <p:txBody>
            <a:bodyPr>
              <a:spAutoFit/>
            </a:bodyPr>
            <a:lstStyle/>
            <a:p>
              <a:pPr algn="ctr">
                <a:defRPr/>
              </a:pPr>
              <a:r>
                <a:rPr lang="es-MX" sz="1000" b="1" dirty="0">
                  <a:solidFill>
                    <a:schemeClr val="accent6">
                      <a:lumMod val="75000"/>
                    </a:schemeClr>
                  </a:solidFill>
                  <a:latin typeface="Arial" panose="020B0604020202020204" pitchFamily="34" charset="0"/>
                </a:rPr>
                <a:t>Ecuador</a:t>
              </a:r>
              <a:endParaRPr lang="es-ES" sz="1000" b="1" dirty="0">
                <a:solidFill>
                  <a:schemeClr val="accent6">
                    <a:lumMod val="75000"/>
                  </a:schemeClr>
                </a:solidFill>
                <a:latin typeface="Arial" panose="020B0604020202020204" pitchFamily="34" charset="0"/>
              </a:endParaRPr>
            </a:p>
          </p:txBody>
        </p:sp>
        <p:sp>
          <p:nvSpPr>
            <p:cNvPr id="28" name="38 Elipse"/>
            <p:cNvSpPr/>
            <p:nvPr/>
          </p:nvSpPr>
          <p:spPr>
            <a:xfrm>
              <a:off x="5704164" y="3363674"/>
              <a:ext cx="72000" cy="7200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ES"/>
            </a:p>
          </p:txBody>
        </p:sp>
        <p:sp>
          <p:nvSpPr>
            <p:cNvPr id="29" name="39 Elipse"/>
            <p:cNvSpPr/>
            <p:nvPr/>
          </p:nvSpPr>
          <p:spPr>
            <a:xfrm>
              <a:off x="5845678" y="3211266"/>
              <a:ext cx="72000" cy="7200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ES"/>
            </a:p>
          </p:txBody>
        </p:sp>
        <p:sp>
          <p:nvSpPr>
            <p:cNvPr id="30" name="40 Elipse"/>
            <p:cNvSpPr/>
            <p:nvPr/>
          </p:nvSpPr>
          <p:spPr>
            <a:xfrm>
              <a:off x="5758586" y="3026200"/>
              <a:ext cx="72000" cy="7200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ES"/>
            </a:p>
          </p:txBody>
        </p:sp>
        <p:sp>
          <p:nvSpPr>
            <p:cNvPr id="31" name="42 Elipse"/>
            <p:cNvSpPr/>
            <p:nvPr/>
          </p:nvSpPr>
          <p:spPr>
            <a:xfrm>
              <a:off x="5954534" y="3080630"/>
              <a:ext cx="72000" cy="7200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ES"/>
            </a:p>
          </p:txBody>
        </p:sp>
        <p:sp>
          <p:nvSpPr>
            <p:cNvPr id="32" name="43 Elipse"/>
            <p:cNvSpPr/>
            <p:nvPr/>
          </p:nvSpPr>
          <p:spPr>
            <a:xfrm>
              <a:off x="6096052" y="3320122"/>
              <a:ext cx="72000" cy="7200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ES"/>
            </a:p>
          </p:txBody>
        </p:sp>
        <p:sp>
          <p:nvSpPr>
            <p:cNvPr id="33" name="44 Elipse"/>
            <p:cNvSpPr/>
            <p:nvPr/>
          </p:nvSpPr>
          <p:spPr>
            <a:xfrm>
              <a:off x="5976302" y="3211258"/>
              <a:ext cx="72000" cy="7200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ES"/>
            </a:p>
          </p:txBody>
        </p:sp>
        <p:sp>
          <p:nvSpPr>
            <p:cNvPr id="34" name="45 Elipse"/>
            <p:cNvSpPr/>
            <p:nvPr/>
          </p:nvSpPr>
          <p:spPr>
            <a:xfrm>
              <a:off x="5867442" y="3080626"/>
              <a:ext cx="72000" cy="7200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ES"/>
            </a:p>
          </p:txBody>
        </p:sp>
        <p:sp>
          <p:nvSpPr>
            <p:cNvPr id="35" name="46 CuadroTexto"/>
            <p:cNvSpPr txBox="1"/>
            <p:nvPr/>
          </p:nvSpPr>
          <p:spPr>
            <a:xfrm>
              <a:off x="5127396" y="3537833"/>
              <a:ext cx="649135" cy="196059"/>
            </a:xfrm>
            <a:prstGeom prst="rect">
              <a:avLst/>
            </a:prstGeom>
            <a:solidFill>
              <a:schemeClr val="bg1">
                <a:lumMod val="95000"/>
                <a:alpha val="69000"/>
              </a:schemeClr>
            </a:solidFill>
          </p:spPr>
          <p:txBody>
            <a:bodyPr>
              <a:spAutoFit/>
            </a:bodyPr>
            <a:lstStyle/>
            <a:p>
              <a:pPr algn="ctr">
                <a:defRPr/>
              </a:pPr>
              <a:r>
                <a:rPr lang="es-MX" sz="1000" b="1" dirty="0">
                  <a:solidFill>
                    <a:srgbClr val="C00000"/>
                  </a:solidFill>
                  <a:latin typeface="Arial" panose="020B0604020202020204" pitchFamily="34" charset="0"/>
                </a:rPr>
                <a:t>España</a:t>
              </a:r>
              <a:endParaRPr lang="es-ES" sz="1000" b="1" dirty="0">
                <a:solidFill>
                  <a:srgbClr val="C00000"/>
                </a:solidFill>
                <a:latin typeface="Arial" panose="020B0604020202020204" pitchFamily="34" charset="0"/>
              </a:endParaRPr>
            </a:p>
          </p:txBody>
        </p:sp>
        <p:sp>
          <p:nvSpPr>
            <p:cNvPr id="36" name="47 CuadroTexto"/>
            <p:cNvSpPr txBox="1"/>
            <p:nvPr/>
          </p:nvSpPr>
          <p:spPr>
            <a:xfrm>
              <a:off x="4703376" y="3004048"/>
              <a:ext cx="898922" cy="318753"/>
            </a:xfrm>
            <a:prstGeom prst="rect">
              <a:avLst/>
            </a:prstGeom>
            <a:solidFill>
              <a:schemeClr val="bg1">
                <a:lumMod val="95000"/>
                <a:alpha val="69000"/>
              </a:schemeClr>
            </a:solidFill>
          </p:spPr>
          <p:txBody>
            <a:bodyPr>
              <a:spAutoFit/>
            </a:bodyPr>
            <a:lstStyle/>
            <a:p>
              <a:pPr algn="ctr">
                <a:defRPr/>
              </a:pPr>
              <a:r>
                <a:rPr lang="es-MX" sz="1000" b="1" dirty="0">
                  <a:solidFill>
                    <a:srgbClr val="C00000"/>
                  </a:solidFill>
                  <a:latin typeface="Arial" panose="020B0604020202020204" pitchFamily="34" charset="0"/>
                </a:rPr>
                <a:t>Gran Bretaña</a:t>
              </a:r>
              <a:endParaRPr lang="es-ES" sz="1000" b="1" dirty="0">
                <a:solidFill>
                  <a:srgbClr val="C00000"/>
                </a:solidFill>
                <a:latin typeface="Arial" panose="020B0604020202020204" pitchFamily="34" charset="0"/>
              </a:endParaRPr>
            </a:p>
          </p:txBody>
        </p:sp>
        <p:sp>
          <p:nvSpPr>
            <p:cNvPr id="37" name="48 CuadroTexto"/>
            <p:cNvSpPr txBox="1"/>
            <p:nvPr/>
          </p:nvSpPr>
          <p:spPr>
            <a:xfrm>
              <a:off x="6177422" y="3374662"/>
              <a:ext cx="527326" cy="196058"/>
            </a:xfrm>
            <a:prstGeom prst="rect">
              <a:avLst/>
            </a:prstGeom>
            <a:solidFill>
              <a:schemeClr val="bg1">
                <a:lumMod val="95000"/>
                <a:alpha val="69000"/>
              </a:schemeClr>
            </a:solidFill>
          </p:spPr>
          <p:txBody>
            <a:bodyPr>
              <a:spAutoFit/>
            </a:bodyPr>
            <a:lstStyle/>
            <a:p>
              <a:pPr algn="ctr">
                <a:defRPr/>
              </a:pPr>
              <a:r>
                <a:rPr lang="es-MX" sz="1000" b="1" dirty="0">
                  <a:solidFill>
                    <a:srgbClr val="C00000"/>
                  </a:solidFill>
                  <a:latin typeface="Arial" panose="020B0604020202020204" pitchFamily="34" charset="0"/>
                </a:rPr>
                <a:t>Italia</a:t>
              </a:r>
              <a:endParaRPr lang="es-ES" sz="1000" b="1" dirty="0">
                <a:solidFill>
                  <a:srgbClr val="C00000"/>
                </a:solidFill>
                <a:latin typeface="Arial" panose="020B0604020202020204" pitchFamily="34" charset="0"/>
              </a:endParaRPr>
            </a:p>
          </p:txBody>
        </p:sp>
        <p:sp>
          <p:nvSpPr>
            <p:cNvPr id="38" name="49 CuadroTexto"/>
            <p:cNvSpPr txBox="1"/>
            <p:nvPr/>
          </p:nvSpPr>
          <p:spPr>
            <a:xfrm>
              <a:off x="6205176" y="2806725"/>
              <a:ext cx="744733" cy="197323"/>
            </a:xfrm>
            <a:prstGeom prst="rect">
              <a:avLst/>
            </a:prstGeom>
            <a:solidFill>
              <a:schemeClr val="bg1">
                <a:lumMod val="95000"/>
                <a:alpha val="69000"/>
              </a:schemeClr>
            </a:solidFill>
          </p:spPr>
          <p:txBody>
            <a:bodyPr>
              <a:spAutoFit/>
            </a:bodyPr>
            <a:lstStyle/>
            <a:p>
              <a:pPr algn="ctr">
                <a:defRPr/>
              </a:pPr>
              <a:r>
                <a:rPr lang="es-MX" sz="1000" b="1" dirty="0">
                  <a:solidFill>
                    <a:srgbClr val="C00000"/>
                  </a:solidFill>
                  <a:latin typeface="Arial" panose="020B0604020202020204" pitchFamily="34" charset="0"/>
                </a:rPr>
                <a:t>Alemania</a:t>
              </a:r>
              <a:endParaRPr lang="es-ES" sz="1000" b="1" dirty="0">
                <a:solidFill>
                  <a:srgbClr val="C00000"/>
                </a:solidFill>
                <a:latin typeface="Arial" panose="020B0604020202020204" pitchFamily="34" charset="0"/>
              </a:endParaRPr>
            </a:p>
          </p:txBody>
        </p:sp>
        <p:sp>
          <p:nvSpPr>
            <p:cNvPr id="39" name="50 Elipse"/>
            <p:cNvSpPr/>
            <p:nvPr/>
          </p:nvSpPr>
          <p:spPr>
            <a:xfrm>
              <a:off x="5627950" y="3037082"/>
              <a:ext cx="72000" cy="7200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ES"/>
            </a:p>
          </p:txBody>
        </p:sp>
        <p:sp>
          <p:nvSpPr>
            <p:cNvPr id="40" name="51 CuadroTexto"/>
            <p:cNvSpPr txBox="1"/>
            <p:nvPr/>
          </p:nvSpPr>
          <p:spPr>
            <a:xfrm>
              <a:off x="4765051" y="2762454"/>
              <a:ext cx="766319" cy="196058"/>
            </a:xfrm>
            <a:prstGeom prst="rect">
              <a:avLst/>
            </a:prstGeom>
            <a:solidFill>
              <a:schemeClr val="bg1">
                <a:lumMod val="95000"/>
                <a:alpha val="69000"/>
              </a:schemeClr>
            </a:solidFill>
          </p:spPr>
          <p:txBody>
            <a:bodyPr>
              <a:spAutoFit/>
            </a:bodyPr>
            <a:lstStyle/>
            <a:p>
              <a:pPr algn="ctr">
                <a:defRPr/>
              </a:pPr>
              <a:r>
                <a:rPr lang="es-MX" sz="1000" b="1" dirty="0">
                  <a:solidFill>
                    <a:srgbClr val="C00000"/>
                  </a:solidFill>
                  <a:latin typeface="Arial" panose="020B0604020202020204" pitchFamily="34" charset="0"/>
                </a:rPr>
                <a:t>Irlanda</a:t>
              </a:r>
              <a:endParaRPr lang="es-ES" sz="1000" b="1" dirty="0">
                <a:solidFill>
                  <a:srgbClr val="C00000"/>
                </a:solidFill>
                <a:latin typeface="Arial" panose="020B0604020202020204" pitchFamily="34" charset="0"/>
              </a:endParaRPr>
            </a:p>
          </p:txBody>
        </p:sp>
        <p:sp>
          <p:nvSpPr>
            <p:cNvPr id="41" name="52 Elipse"/>
            <p:cNvSpPr/>
            <p:nvPr/>
          </p:nvSpPr>
          <p:spPr>
            <a:xfrm>
              <a:off x="5595300" y="3374556"/>
              <a:ext cx="72000" cy="7200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ES"/>
            </a:p>
          </p:txBody>
        </p:sp>
        <p:sp>
          <p:nvSpPr>
            <p:cNvPr id="42" name="53 CuadroTexto"/>
            <p:cNvSpPr txBox="1"/>
            <p:nvPr/>
          </p:nvSpPr>
          <p:spPr>
            <a:xfrm>
              <a:off x="4832894" y="3320271"/>
              <a:ext cx="698476" cy="196059"/>
            </a:xfrm>
            <a:prstGeom prst="rect">
              <a:avLst/>
            </a:prstGeom>
            <a:solidFill>
              <a:schemeClr val="bg1">
                <a:lumMod val="95000"/>
                <a:alpha val="69000"/>
              </a:schemeClr>
            </a:solidFill>
          </p:spPr>
          <p:txBody>
            <a:bodyPr>
              <a:spAutoFit/>
            </a:bodyPr>
            <a:lstStyle/>
            <a:p>
              <a:pPr algn="ctr">
                <a:defRPr/>
              </a:pPr>
              <a:r>
                <a:rPr lang="es-MX" sz="1000" b="1" dirty="0">
                  <a:solidFill>
                    <a:srgbClr val="C00000"/>
                  </a:solidFill>
                  <a:latin typeface="Arial" panose="020B0604020202020204" pitchFamily="34" charset="0"/>
                </a:rPr>
                <a:t>Portugal</a:t>
              </a:r>
              <a:endParaRPr lang="es-ES" sz="1000" b="1" dirty="0">
                <a:solidFill>
                  <a:srgbClr val="C00000"/>
                </a:solidFill>
                <a:latin typeface="Arial" panose="020B0604020202020204" pitchFamily="34" charset="0"/>
              </a:endParaRPr>
            </a:p>
          </p:txBody>
        </p:sp>
        <p:sp>
          <p:nvSpPr>
            <p:cNvPr id="43" name="54 Elipse"/>
            <p:cNvSpPr/>
            <p:nvPr/>
          </p:nvSpPr>
          <p:spPr>
            <a:xfrm>
              <a:off x="7652746" y="2797590"/>
              <a:ext cx="72000" cy="7200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ES"/>
            </a:p>
          </p:txBody>
        </p:sp>
        <p:sp>
          <p:nvSpPr>
            <p:cNvPr id="44" name="55 CuadroTexto"/>
            <p:cNvSpPr txBox="1"/>
            <p:nvPr/>
          </p:nvSpPr>
          <p:spPr>
            <a:xfrm>
              <a:off x="6960702" y="2848467"/>
              <a:ext cx="624466" cy="196058"/>
            </a:xfrm>
            <a:prstGeom prst="rect">
              <a:avLst/>
            </a:prstGeom>
            <a:solidFill>
              <a:schemeClr val="bg1">
                <a:lumMod val="95000"/>
                <a:alpha val="69000"/>
              </a:schemeClr>
            </a:solidFill>
          </p:spPr>
          <p:txBody>
            <a:bodyPr>
              <a:spAutoFit/>
            </a:bodyPr>
            <a:lstStyle/>
            <a:p>
              <a:pPr algn="ctr">
                <a:defRPr/>
              </a:pPr>
              <a:r>
                <a:rPr lang="es-MX" sz="1000" b="1" dirty="0">
                  <a:solidFill>
                    <a:srgbClr val="C00000"/>
                  </a:solidFill>
                  <a:latin typeface="Arial" panose="020B0604020202020204" pitchFamily="34" charset="0"/>
                </a:rPr>
                <a:t>Rusia</a:t>
              </a:r>
              <a:endParaRPr lang="es-ES" sz="1000" b="1" dirty="0">
                <a:solidFill>
                  <a:srgbClr val="C00000"/>
                </a:solidFill>
                <a:latin typeface="Arial" panose="020B0604020202020204" pitchFamily="34" charset="0"/>
              </a:endParaRPr>
            </a:p>
          </p:txBody>
        </p:sp>
        <p:sp>
          <p:nvSpPr>
            <p:cNvPr id="45" name="56 CuadroTexto"/>
            <p:cNvSpPr txBox="1"/>
            <p:nvPr/>
          </p:nvSpPr>
          <p:spPr>
            <a:xfrm>
              <a:off x="5602298" y="2708064"/>
              <a:ext cx="542745" cy="196059"/>
            </a:xfrm>
            <a:prstGeom prst="rect">
              <a:avLst/>
            </a:prstGeom>
            <a:solidFill>
              <a:schemeClr val="bg1">
                <a:lumMod val="95000"/>
                <a:alpha val="69000"/>
              </a:schemeClr>
            </a:solidFill>
          </p:spPr>
          <p:txBody>
            <a:bodyPr>
              <a:spAutoFit/>
            </a:bodyPr>
            <a:lstStyle/>
            <a:p>
              <a:pPr algn="ctr">
                <a:defRPr/>
              </a:pPr>
              <a:r>
                <a:rPr lang="es-MX" sz="1000" b="1" dirty="0">
                  <a:solidFill>
                    <a:srgbClr val="C00000"/>
                  </a:solidFill>
                  <a:latin typeface="Arial" panose="020B0604020202020204" pitchFamily="34" charset="0"/>
                </a:rPr>
                <a:t>Suiza</a:t>
              </a:r>
              <a:endParaRPr lang="es-ES" sz="1000" b="1" dirty="0">
                <a:solidFill>
                  <a:srgbClr val="C00000"/>
                </a:solidFill>
                <a:latin typeface="Arial" panose="020B0604020202020204" pitchFamily="34" charset="0"/>
              </a:endParaRPr>
            </a:p>
          </p:txBody>
        </p:sp>
        <p:sp>
          <p:nvSpPr>
            <p:cNvPr id="46" name="57 CuadroTexto"/>
            <p:cNvSpPr txBox="1"/>
            <p:nvPr/>
          </p:nvSpPr>
          <p:spPr>
            <a:xfrm>
              <a:off x="5514410" y="2477854"/>
              <a:ext cx="700018" cy="196059"/>
            </a:xfrm>
            <a:prstGeom prst="rect">
              <a:avLst/>
            </a:prstGeom>
            <a:solidFill>
              <a:schemeClr val="bg1">
                <a:lumMod val="95000"/>
                <a:alpha val="69000"/>
              </a:schemeClr>
            </a:solidFill>
          </p:spPr>
          <p:txBody>
            <a:bodyPr>
              <a:spAutoFit/>
            </a:bodyPr>
            <a:lstStyle/>
            <a:p>
              <a:pPr algn="ctr">
                <a:defRPr/>
              </a:pPr>
              <a:r>
                <a:rPr lang="es-MX" sz="1000" b="1" dirty="0">
                  <a:solidFill>
                    <a:srgbClr val="C00000"/>
                  </a:solidFill>
                  <a:latin typeface="Arial" panose="020B0604020202020204" pitchFamily="34" charset="0"/>
                </a:rPr>
                <a:t>Bélgica</a:t>
              </a:r>
              <a:endParaRPr lang="es-ES" sz="1000" b="1" dirty="0">
                <a:solidFill>
                  <a:srgbClr val="C00000"/>
                </a:solidFill>
                <a:latin typeface="Arial" panose="020B0604020202020204" pitchFamily="34" charset="0"/>
              </a:endParaRPr>
            </a:p>
          </p:txBody>
        </p:sp>
        <p:sp>
          <p:nvSpPr>
            <p:cNvPr id="47" name="58 CuadroTexto"/>
            <p:cNvSpPr txBox="1"/>
            <p:nvPr/>
          </p:nvSpPr>
          <p:spPr>
            <a:xfrm>
              <a:off x="6208260" y="2611932"/>
              <a:ext cx="687683" cy="196059"/>
            </a:xfrm>
            <a:prstGeom prst="rect">
              <a:avLst/>
            </a:prstGeom>
            <a:solidFill>
              <a:schemeClr val="bg1">
                <a:lumMod val="95000"/>
                <a:alpha val="69000"/>
              </a:schemeClr>
            </a:solidFill>
          </p:spPr>
          <p:txBody>
            <a:bodyPr>
              <a:spAutoFit/>
            </a:bodyPr>
            <a:lstStyle/>
            <a:p>
              <a:pPr algn="ctr">
                <a:defRPr/>
              </a:pPr>
              <a:r>
                <a:rPr lang="es-MX" sz="1000" b="1" dirty="0">
                  <a:solidFill>
                    <a:srgbClr val="C00000"/>
                  </a:solidFill>
                  <a:latin typeface="Arial" panose="020B0604020202020204" pitchFamily="34" charset="0"/>
                </a:rPr>
                <a:t>Holanda</a:t>
              </a:r>
              <a:endParaRPr lang="es-ES" sz="1000" b="1" dirty="0">
                <a:solidFill>
                  <a:srgbClr val="C00000"/>
                </a:solidFill>
                <a:latin typeface="Arial" panose="020B0604020202020204" pitchFamily="34" charset="0"/>
              </a:endParaRPr>
            </a:p>
          </p:txBody>
        </p:sp>
        <p:sp>
          <p:nvSpPr>
            <p:cNvPr id="48" name="59 CuadroTexto"/>
            <p:cNvSpPr txBox="1"/>
            <p:nvPr/>
          </p:nvSpPr>
          <p:spPr>
            <a:xfrm>
              <a:off x="5818162" y="3568190"/>
              <a:ext cx="653761" cy="196059"/>
            </a:xfrm>
            <a:prstGeom prst="rect">
              <a:avLst/>
            </a:prstGeom>
            <a:solidFill>
              <a:schemeClr val="bg1">
                <a:lumMod val="95000"/>
                <a:alpha val="69000"/>
              </a:schemeClr>
            </a:solidFill>
          </p:spPr>
          <p:txBody>
            <a:bodyPr>
              <a:spAutoFit/>
            </a:bodyPr>
            <a:lstStyle/>
            <a:p>
              <a:pPr algn="ctr">
                <a:defRPr/>
              </a:pPr>
              <a:r>
                <a:rPr lang="es-MX" sz="1000" b="1" dirty="0">
                  <a:solidFill>
                    <a:srgbClr val="C00000"/>
                  </a:solidFill>
                  <a:latin typeface="Arial" panose="020B0604020202020204" pitchFamily="34" charset="0"/>
                </a:rPr>
                <a:t>Francia</a:t>
              </a:r>
              <a:endParaRPr lang="es-ES" sz="1000" b="1" dirty="0">
                <a:solidFill>
                  <a:srgbClr val="C00000"/>
                </a:solidFill>
                <a:latin typeface="Arial" panose="020B0604020202020204" pitchFamily="34" charset="0"/>
              </a:endParaRPr>
            </a:p>
          </p:txBody>
        </p:sp>
        <p:sp>
          <p:nvSpPr>
            <p:cNvPr id="49" name="60 Elipse"/>
            <p:cNvSpPr/>
            <p:nvPr/>
          </p:nvSpPr>
          <p:spPr>
            <a:xfrm>
              <a:off x="5910990" y="3156832"/>
              <a:ext cx="72000" cy="7200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ES"/>
            </a:p>
          </p:txBody>
        </p:sp>
        <p:sp>
          <p:nvSpPr>
            <p:cNvPr id="50" name="61 Elipse"/>
            <p:cNvSpPr/>
            <p:nvPr/>
          </p:nvSpPr>
          <p:spPr>
            <a:xfrm>
              <a:off x="8262358" y="3516062"/>
              <a:ext cx="72000" cy="72000"/>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ES"/>
            </a:p>
          </p:txBody>
        </p:sp>
        <p:sp>
          <p:nvSpPr>
            <p:cNvPr id="51" name="62 Elipse"/>
            <p:cNvSpPr/>
            <p:nvPr/>
          </p:nvSpPr>
          <p:spPr>
            <a:xfrm>
              <a:off x="9089690" y="3483400"/>
              <a:ext cx="72000" cy="72000"/>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ES"/>
            </a:p>
          </p:txBody>
        </p:sp>
        <p:sp>
          <p:nvSpPr>
            <p:cNvPr id="52" name="63 Elipse"/>
            <p:cNvSpPr/>
            <p:nvPr/>
          </p:nvSpPr>
          <p:spPr>
            <a:xfrm>
              <a:off x="9111462" y="5192502"/>
              <a:ext cx="72000" cy="72000"/>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ES"/>
            </a:p>
          </p:txBody>
        </p:sp>
        <p:sp>
          <p:nvSpPr>
            <p:cNvPr id="53" name="64 Elipse"/>
            <p:cNvSpPr/>
            <p:nvPr/>
          </p:nvSpPr>
          <p:spPr>
            <a:xfrm>
              <a:off x="9819052" y="5617056"/>
              <a:ext cx="72000" cy="72000"/>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ES"/>
            </a:p>
          </p:txBody>
        </p:sp>
        <p:sp>
          <p:nvSpPr>
            <p:cNvPr id="54" name="65 CuadroTexto"/>
            <p:cNvSpPr txBox="1"/>
            <p:nvPr/>
          </p:nvSpPr>
          <p:spPr>
            <a:xfrm>
              <a:off x="7648384" y="3359483"/>
              <a:ext cx="562790" cy="196058"/>
            </a:xfrm>
            <a:prstGeom prst="rect">
              <a:avLst/>
            </a:prstGeom>
            <a:solidFill>
              <a:schemeClr val="bg1">
                <a:lumMod val="95000"/>
                <a:alpha val="69000"/>
              </a:schemeClr>
            </a:solidFill>
          </p:spPr>
          <p:txBody>
            <a:bodyPr>
              <a:spAutoFit/>
            </a:bodyPr>
            <a:lstStyle/>
            <a:p>
              <a:pPr algn="ctr">
                <a:defRPr/>
              </a:pPr>
              <a:r>
                <a:rPr lang="es-MX" sz="1000" b="1" dirty="0">
                  <a:solidFill>
                    <a:schemeClr val="accent1">
                      <a:lumMod val="50000"/>
                    </a:schemeClr>
                  </a:solidFill>
                  <a:latin typeface="Arial" panose="020B0604020202020204" pitchFamily="34" charset="0"/>
                </a:rPr>
                <a:t>China</a:t>
              </a:r>
              <a:endParaRPr lang="es-ES" sz="1000" b="1" dirty="0">
                <a:solidFill>
                  <a:schemeClr val="accent1">
                    <a:lumMod val="50000"/>
                  </a:schemeClr>
                </a:solidFill>
                <a:latin typeface="Arial" panose="020B0604020202020204" pitchFamily="34" charset="0"/>
              </a:endParaRPr>
            </a:p>
          </p:txBody>
        </p:sp>
        <p:sp>
          <p:nvSpPr>
            <p:cNvPr id="55" name="66 CuadroTexto"/>
            <p:cNvSpPr txBox="1"/>
            <p:nvPr/>
          </p:nvSpPr>
          <p:spPr>
            <a:xfrm>
              <a:off x="9219570" y="5105033"/>
              <a:ext cx="886586" cy="196058"/>
            </a:xfrm>
            <a:prstGeom prst="rect">
              <a:avLst/>
            </a:prstGeom>
            <a:solidFill>
              <a:schemeClr val="bg1">
                <a:lumMod val="95000"/>
                <a:alpha val="69000"/>
              </a:schemeClr>
            </a:solidFill>
          </p:spPr>
          <p:txBody>
            <a:bodyPr>
              <a:spAutoFit/>
            </a:bodyPr>
            <a:lstStyle/>
            <a:p>
              <a:pPr algn="ctr">
                <a:defRPr/>
              </a:pPr>
              <a:r>
                <a:rPr lang="es-MX" sz="1000" b="1" dirty="0">
                  <a:solidFill>
                    <a:schemeClr val="accent1">
                      <a:lumMod val="50000"/>
                    </a:schemeClr>
                  </a:solidFill>
                  <a:latin typeface="Arial" panose="020B0604020202020204" pitchFamily="34" charset="0"/>
                </a:rPr>
                <a:t>Australia</a:t>
              </a:r>
              <a:endParaRPr lang="es-ES" sz="1000" b="1" dirty="0">
                <a:solidFill>
                  <a:schemeClr val="accent1">
                    <a:lumMod val="50000"/>
                  </a:schemeClr>
                </a:solidFill>
                <a:latin typeface="Arial" panose="020B0604020202020204" pitchFamily="34" charset="0"/>
              </a:endParaRPr>
            </a:p>
          </p:txBody>
        </p:sp>
        <p:sp>
          <p:nvSpPr>
            <p:cNvPr id="56" name="67 CuadroTexto"/>
            <p:cNvSpPr txBox="1"/>
            <p:nvPr/>
          </p:nvSpPr>
          <p:spPr>
            <a:xfrm>
              <a:off x="9187190" y="3386046"/>
              <a:ext cx="582834" cy="202383"/>
            </a:xfrm>
            <a:prstGeom prst="rect">
              <a:avLst/>
            </a:prstGeom>
            <a:solidFill>
              <a:schemeClr val="bg1">
                <a:lumMod val="95000"/>
                <a:alpha val="69000"/>
              </a:schemeClr>
            </a:solidFill>
          </p:spPr>
          <p:txBody>
            <a:bodyPr>
              <a:spAutoFit/>
            </a:bodyPr>
            <a:lstStyle/>
            <a:p>
              <a:pPr algn="ctr">
                <a:defRPr/>
              </a:pPr>
              <a:r>
                <a:rPr lang="es-MX" sz="1000" b="1" dirty="0">
                  <a:solidFill>
                    <a:schemeClr val="accent1">
                      <a:lumMod val="50000"/>
                    </a:schemeClr>
                  </a:solidFill>
                  <a:latin typeface="Arial" panose="020B0604020202020204" pitchFamily="34" charset="0"/>
                </a:rPr>
                <a:t>Japón</a:t>
              </a:r>
              <a:endParaRPr lang="es-ES" sz="1000" b="1" dirty="0">
                <a:solidFill>
                  <a:schemeClr val="accent1">
                    <a:lumMod val="50000"/>
                  </a:schemeClr>
                </a:solidFill>
                <a:latin typeface="Arial" panose="020B0604020202020204" pitchFamily="34" charset="0"/>
              </a:endParaRPr>
            </a:p>
          </p:txBody>
        </p:sp>
        <p:sp>
          <p:nvSpPr>
            <p:cNvPr id="57" name="68 CuadroTexto"/>
            <p:cNvSpPr txBox="1"/>
            <p:nvPr/>
          </p:nvSpPr>
          <p:spPr>
            <a:xfrm>
              <a:off x="8901941" y="5508533"/>
              <a:ext cx="868083" cy="196059"/>
            </a:xfrm>
            <a:prstGeom prst="rect">
              <a:avLst/>
            </a:prstGeom>
            <a:solidFill>
              <a:schemeClr val="bg1">
                <a:lumMod val="95000"/>
                <a:alpha val="69000"/>
              </a:schemeClr>
            </a:solidFill>
          </p:spPr>
          <p:txBody>
            <a:bodyPr>
              <a:spAutoFit/>
            </a:bodyPr>
            <a:lstStyle/>
            <a:p>
              <a:pPr algn="ctr">
                <a:defRPr/>
              </a:pPr>
              <a:r>
                <a:rPr lang="es-MX" sz="1000" b="1" dirty="0">
                  <a:solidFill>
                    <a:schemeClr val="accent1">
                      <a:lumMod val="50000"/>
                    </a:schemeClr>
                  </a:solidFill>
                  <a:latin typeface="Arial" panose="020B0604020202020204" pitchFamily="34" charset="0"/>
                </a:rPr>
                <a:t>N. Zelanda</a:t>
              </a:r>
              <a:endParaRPr lang="es-ES" sz="1000" b="1" dirty="0">
                <a:solidFill>
                  <a:schemeClr val="accent1">
                    <a:lumMod val="50000"/>
                  </a:schemeClr>
                </a:solidFill>
                <a:latin typeface="Arial" panose="020B0604020202020204" pitchFamily="34" charset="0"/>
              </a:endParaRPr>
            </a:p>
          </p:txBody>
        </p:sp>
        <p:sp>
          <p:nvSpPr>
            <p:cNvPr id="58" name="71 Rectángulo"/>
            <p:cNvSpPr/>
            <p:nvPr/>
          </p:nvSpPr>
          <p:spPr>
            <a:xfrm>
              <a:off x="4141466" y="5401792"/>
              <a:ext cx="3715818" cy="752634"/>
            </a:xfrm>
            <a:prstGeom prst="rect">
              <a:avLst/>
            </a:prstGeom>
            <a:noFill/>
          </p:spPr>
          <p:txBody>
            <a:bodyPr wrap="none">
              <a:spAutoFit/>
              <a:scene3d>
                <a:camera prst="perspectiveLeft"/>
                <a:lightRig rig="glow" dir="tl">
                  <a:rot lat="0" lon="0" rev="5400000"/>
                </a:lightRig>
              </a:scene3d>
              <a:sp3d contourW="12700">
                <a:bevelT w="25400" h="25400"/>
                <a:contourClr>
                  <a:schemeClr val="accent6">
                    <a:shade val="73000"/>
                  </a:schemeClr>
                </a:contourClr>
              </a:sp3d>
            </a:bodyPr>
            <a:lstStyle/>
            <a:p>
              <a:pPr algn="ctr">
                <a:defRPr/>
              </a:pPr>
              <a:r>
                <a:rPr lang="es-MX" b="1" dirty="0">
                  <a:ln w="11430"/>
                  <a:solidFill>
                    <a:srgbClr val="FFFF00"/>
                  </a:solidFill>
                  <a:effectLst>
                    <a:outerShdw blurRad="80000" dist="40000" dir="5040000" algn="tl">
                      <a:srgbClr val="000000">
                        <a:alpha val="30000"/>
                      </a:srgbClr>
                    </a:outerShdw>
                  </a:effectLst>
                  <a:latin typeface="Arial" panose="020B0604020202020204" pitchFamily="34" charset="0"/>
                </a:rPr>
                <a:t>Total de convenios vigentes: </a:t>
              </a:r>
              <a:r>
                <a:rPr lang="es-MX" b="1" dirty="0" smtClean="0">
                  <a:ln w="11430"/>
                  <a:solidFill>
                    <a:srgbClr val="FFFF00"/>
                  </a:solidFill>
                  <a:effectLst>
                    <a:outerShdw blurRad="80000" dist="40000" dir="5040000" algn="tl">
                      <a:srgbClr val="000000">
                        <a:alpha val="30000"/>
                      </a:srgbClr>
                    </a:outerShdw>
                  </a:effectLst>
                  <a:latin typeface="Arial" panose="020B0604020202020204" pitchFamily="34" charset="0"/>
                </a:rPr>
                <a:t>164</a:t>
              </a:r>
              <a:r>
                <a:rPr lang="es-MX" b="1" dirty="0">
                  <a:ln w="11430"/>
                  <a:solidFill>
                    <a:srgbClr val="FFFF00"/>
                  </a:solidFill>
                  <a:effectLst>
                    <a:outerShdw blurRad="80000" dist="40000" dir="5040000" algn="tl">
                      <a:srgbClr val="000000">
                        <a:alpha val="30000"/>
                      </a:srgbClr>
                    </a:outerShdw>
                  </a:effectLst>
                  <a:latin typeface="Arial" panose="020B0604020202020204" pitchFamily="34" charset="0"/>
                </a:rPr>
                <a:t/>
              </a:r>
              <a:br>
                <a:rPr lang="es-MX" b="1" dirty="0">
                  <a:ln w="11430"/>
                  <a:solidFill>
                    <a:srgbClr val="FFFF00"/>
                  </a:solidFill>
                  <a:effectLst>
                    <a:outerShdw blurRad="80000" dist="40000" dir="5040000" algn="tl">
                      <a:srgbClr val="000000">
                        <a:alpha val="30000"/>
                      </a:srgbClr>
                    </a:outerShdw>
                  </a:effectLst>
                  <a:latin typeface="Arial" panose="020B0604020202020204" pitchFamily="34" charset="0"/>
                </a:rPr>
              </a:br>
              <a:r>
                <a:rPr lang="es-MX" b="1" dirty="0">
                  <a:ln w="11430"/>
                  <a:solidFill>
                    <a:srgbClr val="FFFF00"/>
                  </a:solidFill>
                  <a:effectLst>
                    <a:outerShdw blurRad="80000" dist="40000" dir="5040000" algn="tl">
                      <a:srgbClr val="000000">
                        <a:alpha val="30000"/>
                      </a:srgbClr>
                    </a:outerShdw>
                  </a:effectLst>
                  <a:latin typeface="Arial" panose="020B0604020202020204" pitchFamily="34" charset="0"/>
                </a:rPr>
                <a:t>Total de países: 30</a:t>
              </a:r>
              <a:br>
                <a:rPr lang="es-MX" b="1" dirty="0">
                  <a:ln w="11430"/>
                  <a:solidFill>
                    <a:srgbClr val="FFFF00"/>
                  </a:solidFill>
                  <a:effectLst>
                    <a:outerShdw blurRad="80000" dist="40000" dir="5040000" algn="tl">
                      <a:srgbClr val="000000">
                        <a:alpha val="30000"/>
                      </a:srgbClr>
                    </a:outerShdw>
                  </a:effectLst>
                  <a:latin typeface="Arial" panose="020B0604020202020204" pitchFamily="34" charset="0"/>
                </a:rPr>
              </a:br>
              <a:endParaRPr lang="es-ES" b="1" dirty="0">
                <a:ln w="11430"/>
                <a:solidFill>
                  <a:srgbClr val="FFFF00"/>
                </a:solidFill>
                <a:effectLst>
                  <a:outerShdw blurRad="80000" dist="40000" dir="5040000" algn="tl">
                    <a:srgbClr val="000000">
                      <a:alpha val="30000"/>
                    </a:srgbClr>
                  </a:outerShdw>
                </a:effectLst>
                <a:latin typeface="Arial" panose="020B0604020202020204" pitchFamily="34" charset="0"/>
              </a:endParaRPr>
            </a:p>
          </p:txBody>
        </p:sp>
        <p:sp>
          <p:nvSpPr>
            <p:cNvPr id="59" name="72 Elipse"/>
            <p:cNvSpPr/>
            <p:nvPr/>
          </p:nvSpPr>
          <p:spPr>
            <a:xfrm>
              <a:off x="6024000" y="2852944"/>
              <a:ext cx="72000" cy="7200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ES"/>
            </a:p>
          </p:txBody>
        </p:sp>
        <p:sp>
          <p:nvSpPr>
            <p:cNvPr id="60" name="73 CuadroTexto"/>
            <p:cNvSpPr txBox="1"/>
            <p:nvPr/>
          </p:nvSpPr>
          <p:spPr>
            <a:xfrm>
              <a:off x="6259143" y="2389311"/>
              <a:ext cx="687683" cy="197323"/>
            </a:xfrm>
            <a:prstGeom prst="rect">
              <a:avLst/>
            </a:prstGeom>
            <a:solidFill>
              <a:schemeClr val="bg1">
                <a:lumMod val="95000"/>
                <a:alpha val="69000"/>
              </a:schemeClr>
            </a:solidFill>
          </p:spPr>
          <p:txBody>
            <a:bodyPr>
              <a:spAutoFit/>
            </a:bodyPr>
            <a:lstStyle/>
            <a:p>
              <a:pPr algn="ctr">
                <a:defRPr/>
              </a:pPr>
              <a:r>
                <a:rPr lang="es-MX" sz="1000" b="1" dirty="0">
                  <a:solidFill>
                    <a:srgbClr val="C00000"/>
                  </a:solidFill>
                  <a:latin typeface="Arial" panose="020B0604020202020204" pitchFamily="34" charset="0"/>
                </a:rPr>
                <a:t>Noruega</a:t>
              </a:r>
              <a:endParaRPr lang="es-ES" sz="1000" b="1" dirty="0">
                <a:solidFill>
                  <a:srgbClr val="C00000"/>
                </a:solidFill>
                <a:latin typeface="Arial" panose="020B0604020202020204" pitchFamily="34" charset="0"/>
              </a:endParaRPr>
            </a:p>
          </p:txBody>
        </p:sp>
      </p:grpSp>
      <p:sp>
        <p:nvSpPr>
          <p:cNvPr id="61" name="60 CuadroTexto"/>
          <p:cNvSpPr txBox="1"/>
          <p:nvPr/>
        </p:nvSpPr>
        <p:spPr>
          <a:xfrm>
            <a:off x="-46300" y="115743"/>
            <a:ext cx="1493138" cy="369332"/>
          </a:xfrm>
          <a:prstGeom prst="rect">
            <a:avLst/>
          </a:prstGeom>
          <a:solidFill>
            <a:schemeClr val="accent5">
              <a:lumMod val="75000"/>
            </a:schemeClr>
          </a:solidFill>
        </p:spPr>
        <p:txBody>
          <a:bodyPr wrap="square" rtlCol="0">
            <a:spAutoFit/>
          </a:bodyPr>
          <a:lstStyle/>
          <a:p>
            <a:r>
              <a:rPr lang="es-MX" b="1" dirty="0" smtClean="0">
                <a:solidFill>
                  <a:schemeClr val="bg1"/>
                </a:solidFill>
                <a:latin typeface="Gill Sans MT" panose="020B0502020104020203" pitchFamily="34" charset="0"/>
              </a:rPr>
              <a:t>Convenios</a:t>
            </a:r>
            <a:endParaRPr lang="es-MX" b="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40011479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orma libre"/>
          <p:cNvSpPr/>
          <p:nvPr/>
        </p:nvSpPr>
        <p:spPr>
          <a:xfrm>
            <a:off x="3800192" y="1442610"/>
            <a:ext cx="359747" cy="619041"/>
          </a:xfrm>
          <a:custGeom>
            <a:avLst/>
            <a:gdLst/>
            <a:ahLst/>
            <a:cxnLst/>
            <a:rect l="0" t="0" r="0" b="0"/>
            <a:pathLst>
              <a:path>
                <a:moveTo>
                  <a:pt x="359747" y="0"/>
                </a:moveTo>
                <a:lnTo>
                  <a:pt x="359747" y="619041"/>
                </a:lnTo>
                <a:lnTo>
                  <a:pt x="0" y="61904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 name="2 Forma libre"/>
          <p:cNvSpPr/>
          <p:nvPr/>
        </p:nvSpPr>
        <p:spPr>
          <a:xfrm>
            <a:off x="4159940" y="1442610"/>
            <a:ext cx="3315012" cy="1211138"/>
          </a:xfrm>
          <a:custGeom>
            <a:avLst/>
            <a:gdLst/>
            <a:ahLst/>
            <a:cxnLst/>
            <a:rect l="0" t="0" r="0" b="0"/>
            <a:pathLst>
              <a:path>
                <a:moveTo>
                  <a:pt x="0" y="0"/>
                </a:moveTo>
                <a:lnTo>
                  <a:pt x="0" y="1117907"/>
                </a:lnTo>
                <a:lnTo>
                  <a:pt x="3315012" y="1117907"/>
                </a:lnTo>
                <a:lnTo>
                  <a:pt x="3315012" y="121113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 name="3 Forma libre"/>
          <p:cNvSpPr/>
          <p:nvPr/>
        </p:nvSpPr>
        <p:spPr>
          <a:xfrm>
            <a:off x="4159940" y="1442610"/>
            <a:ext cx="3101798" cy="3043064"/>
          </a:xfrm>
          <a:custGeom>
            <a:avLst/>
            <a:gdLst/>
            <a:ahLst/>
            <a:cxnLst/>
            <a:rect l="0" t="0" r="0" b="0"/>
            <a:pathLst>
              <a:path>
                <a:moveTo>
                  <a:pt x="0" y="0"/>
                </a:moveTo>
                <a:lnTo>
                  <a:pt x="0" y="2949833"/>
                </a:lnTo>
                <a:lnTo>
                  <a:pt x="3101798" y="2949833"/>
                </a:lnTo>
                <a:lnTo>
                  <a:pt x="3101798" y="304306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 name="4 Forma libre"/>
          <p:cNvSpPr/>
          <p:nvPr/>
        </p:nvSpPr>
        <p:spPr>
          <a:xfrm>
            <a:off x="4111859" y="1442610"/>
            <a:ext cx="91440" cy="3083348"/>
          </a:xfrm>
          <a:custGeom>
            <a:avLst/>
            <a:gdLst/>
            <a:ahLst/>
            <a:cxnLst/>
            <a:rect l="0" t="0" r="0" b="0"/>
            <a:pathLst>
              <a:path>
                <a:moveTo>
                  <a:pt x="48081" y="0"/>
                </a:moveTo>
                <a:lnTo>
                  <a:pt x="48081" y="2990117"/>
                </a:lnTo>
                <a:lnTo>
                  <a:pt x="45720" y="2990117"/>
                </a:lnTo>
                <a:lnTo>
                  <a:pt x="45720" y="308334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5 Forma libre"/>
          <p:cNvSpPr/>
          <p:nvPr/>
        </p:nvSpPr>
        <p:spPr>
          <a:xfrm>
            <a:off x="1078978" y="1442610"/>
            <a:ext cx="3080962" cy="3044183"/>
          </a:xfrm>
          <a:custGeom>
            <a:avLst/>
            <a:gdLst/>
            <a:ahLst/>
            <a:cxnLst/>
            <a:rect l="0" t="0" r="0" b="0"/>
            <a:pathLst>
              <a:path>
                <a:moveTo>
                  <a:pt x="3080962" y="0"/>
                </a:moveTo>
                <a:lnTo>
                  <a:pt x="3080962" y="2950952"/>
                </a:lnTo>
                <a:lnTo>
                  <a:pt x="0" y="2950952"/>
                </a:lnTo>
                <a:lnTo>
                  <a:pt x="0" y="304418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6 Forma libre"/>
          <p:cNvSpPr/>
          <p:nvPr/>
        </p:nvSpPr>
        <p:spPr>
          <a:xfrm>
            <a:off x="1190519" y="1442610"/>
            <a:ext cx="2969421" cy="1782259"/>
          </a:xfrm>
          <a:custGeom>
            <a:avLst/>
            <a:gdLst/>
            <a:ahLst/>
            <a:cxnLst/>
            <a:rect l="0" t="0" r="0" b="0"/>
            <a:pathLst>
              <a:path>
                <a:moveTo>
                  <a:pt x="2969421" y="0"/>
                </a:moveTo>
                <a:lnTo>
                  <a:pt x="2969421" y="1689028"/>
                </a:lnTo>
                <a:lnTo>
                  <a:pt x="0" y="1689028"/>
                </a:lnTo>
                <a:lnTo>
                  <a:pt x="0" y="178225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7 Forma libre"/>
          <p:cNvSpPr/>
          <p:nvPr/>
        </p:nvSpPr>
        <p:spPr>
          <a:xfrm>
            <a:off x="2835432" y="0"/>
            <a:ext cx="2735734" cy="464534"/>
          </a:xfrm>
          <a:custGeom>
            <a:avLst/>
            <a:gdLst>
              <a:gd name="connsiteX0" fmla="*/ 0 w 2735734"/>
              <a:gd name="connsiteY0" fmla="*/ 0 h 464534"/>
              <a:gd name="connsiteX1" fmla="*/ 2735734 w 2735734"/>
              <a:gd name="connsiteY1" fmla="*/ 0 h 464534"/>
              <a:gd name="connsiteX2" fmla="*/ 2735734 w 2735734"/>
              <a:gd name="connsiteY2" fmla="*/ 464534 h 464534"/>
              <a:gd name="connsiteX3" fmla="*/ 0 w 2735734"/>
              <a:gd name="connsiteY3" fmla="*/ 464534 h 464534"/>
              <a:gd name="connsiteX4" fmla="*/ 0 w 2735734"/>
              <a:gd name="connsiteY4" fmla="*/ 0 h 46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5734" h="464534">
                <a:moveTo>
                  <a:pt x="0" y="0"/>
                </a:moveTo>
                <a:lnTo>
                  <a:pt x="2735734" y="0"/>
                </a:lnTo>
                <a:lnTo>
                  <a:pt x="2735734" y="464534"/>
                </a:lnTo>
                <a:lnTo>
                  <a:pt x="0" y="464534"/>
                </a:lnTo>
                <a:lnTo>
                  <a:pt x="0" y="0"/>
                </a:lnTo>
                <a:close/>
              </a:path>
            </a:pathLst>
          </a:custGeom>
          <a:solidFill>
            <a:schemeClr val="accent5">
              <a:lumMod val="75000"/>
            </a:schemeClr>
          </a:solidFill>
        </p:spPr>
        <p:style>
          <a:lnRef idx="0">
            <a:schemeClr val="accent4"/>
          </a:lnRef>
          <a:fillRef idx="3">
            <a:schemeClr val="accent4"/>
          </a:fillRef>
          <a:effectRef idx="3">
            <a:schemeClr val="accent4"/>
          </a:effectRef>
          <a:fontRef idx="minor">
            <a:schemeClr val="lt1"/>
          </a:fontRef>
        </p:style>
        <p:txBody>
          <a:bodyPr spcFirstLastPara="0" vert="horz" wrap="square" lIns="11430" tIns="11430" rIns="11430" bIns="56383" numCol="1" spcCol="1270" anchor="ctr" anchorCtr="0">
            <a:noAutofit/>
          </a:bodyPr>
          <a:lstStyle/>
          <a:p>
            <a:pPr lvl="0" algn="ctr" defTabSz="800100">
              <a:lnSpc>
                <a:spcPct val="90000"/>
              </a:lnSpc>
              <a:spcBef>
                <a:spcPct val="0"/>
              </a:spcBef>
              <a:spcAft>
                <a:spcPct val="35000"/>
              </a:spcAft>
            </a:pPr>
            <a:r>
              <a:rPr lang="es-MX" sz="1800" b="0" kern="1200" dirty="0" smtClean="0">
                <a:cs typeface="Arial" panose="020B0604020202020204" pitchFamily="34" charset="0"/>
              </a:rPr>
              <a:t>Rectoría</a:t>
            </a:r>
            <a:endParaRPr lang="es-MX" sz="1800" b="0" kern="1200" dirty="0">
              <a:cs typeface="Arial" panose="020B0604020202020204" pitchFamily="34" charset="0"/>
            </a:endParaRPr>
          </a:p>
        </p:txBody>
      </p:sp>
      <p:sp>
        <p:nvSpPr>
          <p:cNvPr id="10" name="9 Forma libre"/>
          <p:cNvSpPr/>
          <p:nvPr/>
        </p:nvSpPr>
        <p:spPr>
          <a:xfrm>
            <a:off x="3015459" y="853548"/>
            <a:ext cx="2288963" cy="589061"/>
          </a:xfrm>
          <a:custGeom>
            <a:avLst/>
            <a:gdLst>
              <a:gd name="connsiteX0" fmla="*/ 0 w 2288963"/>
              <a:gd name="connsiteY0" fmla="*/ 0 h 589061"/>
              <a:gd name="connsiteX1" fmla="*/ 2288963 w 2288963"/>
              <a:gd name="connsiteY1" fmla="*/ 0 h 589061"/>
              <a:gd name="connsiteX2" fmla="*/ 2288963 w 2288963"/>
              <a:gd name="connsiteY2" fmla="*/ 589061 h 589061"/>
              <a:gd name="connsiteX3" fmla="*/ 0 w 2288963"/>
              <a:gd name="connsiteY3" fmla="*/ 589061 h 589061"/>
              <a:gd name="connsiteX4" fmla="*/ 0 w 2288963"/>
              <a:gd name="connsiteY4" fmla="*/ 0 h 58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963" h="589061">
                <a:moveTo>
                  <a:pt x="0" y="0"/>
                </a:moveTo>
                <a:lnTo>
                  <a:pt x="2288963" y="0"/>
                </a:lnTo>
                <a:lnTo>
                  <a:pt x="2288963" y="589061"/>
                </a:lnTo>
                <a:lnTo>
                  <a:pt x="0" y="589061"/>
                </a:lnTo>
                <a:lnTo>
                  <a:pt x="0" y="0"/>
                </a:lnTo>
                <a:close/>
              </a:path>
            </a:pathLst>
          </a:cu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spcFirstLastPara="0" vert="horz" wrap="square" lIns="7620" tIns="7620" rIns="7620" bIns="56383" numCol="1" spcCol="1270" anchor="ctr" anchorCtr="0">
            <a:noAutofit/>
          </a:bodyPr>
          <a:lstStyle/>
          <a:p>
            <a:pPr lvl="0" algn="ctr" defTabSz="533400">
              <a:lnSpc>
                <a:spcPct val="90000"/>
              </a:lnSpc>
              <a:spcBef>
                <a:spcPct val="0"/>
              </a:spcBef>
              <a:spcAft>
                <a:spcPct val="35000"/>
              </a:spcAft>
            </a:pPr>
            <a:r>
              <a:rPr lang="es-MX" sz="1200" b="1" kern="1200" dirty="0" smtClean="0">
                <a:cs typeface="Arial" panose="020B0604020202020204" pitchFamily="34" charset="0"/>
              </a:rPr>
              <a:t>Dirección General de Relaciones Internacionales</a:t>
            </a:r>
            <a:endParaRPr lang="es-MX" sz="1200" b="1" kern="1200" dirty="0">
              <a:cs typeface="Arial" panose="020B0604020202020204" pitchFamily="34" charset="0"/>
            </a:endParaRPr>
          </a:p>
        </p:txBody>
      </p:sp>
      <p:sp>
        <p:nvSpPr>
          <p:cNvPr id="12" name="11 Forma libre"/>
          <p:cNvSpPr/>
          <p:nvPr/>
        </p:nvSpPr>
        <p:spPr>
          <a:xfrm>
            <a:off x="371637" y="3224870"/>
            <a:ext cx="1637764" cy="459304"/>
          </a:xfrm>
          <a:custGeom>
            <a:avLst/>
            <a:gdLst>
              <a:gd name="connsiteX0" fmla="*/ 0 w 1637764"/>
              <a:gd name="connsiteY0" fmla="*/ 0 h 459304"/>
              <a:gd name="connsiteX1" fmla="*/ 1637764 w 1637764"/>
              <a:gd name="connsiteY1" fmla="*/ 0 h 459304"/>
              <a:gd name="connsiteX2" fmla="*/ 1637764 w 1637764"/>
              <a:gd name="connsiteY2" fmla="*/ 459304 h 459304"/>
              <a:gd name="connsiteX3" fmla="*/ 0 w 1637764"/>
              <a:gd name="connsiteY3" fmla="*/ 459304 h 459304"/>
              <a:gd name="connsiteX4" fmla="*/ 0 w 1637764"/>
              <a:gd name="connsiteY4" fmla="*/ 0 h 45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764" h="459304">
                <a:moveTo>
                  <a:pt x="0" y="0"/>
                </a:moveTo>
                <a:lnTo>
                  <a:pt x="1637764" y="0"/>
                </a:lnTo>
                <a:lnTo>
                  <a:pt x="1637764" y="459304"/>
                </a:lnTo>
                <a:lnTo>
                  <a:pt x="0" y="459304"/>
                </a:lnTo>
                <a:lnTo>
                  <a:pt x="0" y="0"/>
                </a:lnTo>
                <a:close/>
              </a:path>
            </a:pathLst>
          </a:cu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spcFirstLastPara="0" vert="horz" wrap="square" lIns="6985" tIns="6985" rIns="6985" bIns="56383" numCol="1" spcCol="1270" anchor="ctr" anchorCtr="0">
            <a:noAutofit/>
          </a:bodyPr>
          <a:lstStyle/>
          <a:p>
            <a:pPr lvl="0" algn="ctr" defTabSz="488950">
              <a:lnSpc>
                <a:spcPct val="90000"/>
              </a:lnSpc>
              <a:spcBef>
                <a:spcPct val="0"/>
              </a:spcBef>
              <a:spcAft>
                <a:spcPct val="35000"/>
              </a:spcAft>
            </a:pPr>
            <a:r>
              <a:rPr lang="es-MX" sz="1100" b="1" kern="1200" dirty="0" smtClean="0">
                <a:cs typeface="Arial" panose="020B0604020202020204" pitchFamily="34" charset="0"/>
              </a:rPr>
              <a:t>Directora Escuela para Estudiantes Extranjeros</a:t>
            </a:r>
            <a:endParaRPr lang="es-MX" sz="1100" b="1" kern="1200" dirty="0">
              <a:cs typeface="Arial" panose="020B0604020202020204" pitchFamily="34" charset="0"/>
            </a:endParaRPr>
          </a:p>
        </p:txBody>
      </p:sp>
      <p:sp>
        <p:nvSpPr>
          <p:cNvPr id="13" name="12 Forma libre"/>
          <p:cNvSpPr/>
          <p:nvPr/>
        </p:nvSpPr>
        <p:spPr>
          <a:xfrm>
            <a:off x="349665" y="4486793"/>
            <a:ext cx="1458625" cy="687238"/>
          </a:xfrm>
          <a:custGeom>
            <a:avLst/>
            <a:gdLst>
              <a:gd name="connsiteX0" fmla="*/ 0 w 1458625"/>
              <a:gd name="connsiteY0" fmla="*/ 0 h 687238"/>
              <a:gd name="connsiteX1" fmla="*/ 1458625 w 1458625"/>
              <a:gd name="connsiteY1" fmla="*/ 0 h 687238"/>
              <a:gd name="connsiteX2" fmla="*/ 1458625 w 1458625"/>
              <a:gd name="connsiteY2" fmla="*/ 687238 h 687238"/>
              <a:gd name="connsiteX3" fmla="*/ 0 w 1458625"/>
              <a:gd name="connsiteY3" fmla="*/ 687238 h 687238"/>
              <a:gd name="connsiteX4" fmla="*/ 0 w 1458625"/>
              <a:gd name="connsiteY4" fmla="*/ 0 h 68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625" h="687238">
                <a:moveTo>
                  <a:pt x="0" y="0"/>
                </a:moveTo>
                <a:lnTo>
                  <a:pt x="1458625" y="0"/>
                </a:lnTo>
                <a:lnTo>
                  <a:pt x="1458625" y="687238"/>
                </a:lnTo>
                <a:lnTo>
                  <a:pt x="0" y="687238"/>
                </a:lnTo>
                <a:lnTo>
                  <a:pt x="0" y="0"/>
                </a:lnTo>
                <a:close/>
              </a:path>
            </a:pathLst>
          </a:cu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spcFirstLastPara="0" vert="horz" wrap="square" lIns="6985" tIns="6985" rIns="6985" bIns="56383" numCol="1" spcCol="1270" anchor="ctr" anchorCtr="0">
            <a:noAutofit/>
          </a:bodyPr>
          <a:lstStyle/>
          <a:p>
            <a:pPr lvl="0" algn="ctr" defTabSz="466725">
              <a:lnSpc>
                <a:spcPct val="90000"/>
              </a:lnSpc>
              <a:spcBef>
                <a:spcPct val="0"/>
              </a:spcBef>
              <a:spcAft>
                <a:spcPct val="35000"/>
              </a:spcAft>
            </a:pPr>
            <a:endParaRPr lang="es-MX" sz="1050" b="1" kern="1200" dirty="0" smtClean="0">
              <a:cs typeface="Arial" panose="020B0604020202020204" pitchFamily="34" charset="0"/>
            </a:endParaRPr>
          </a:p>
          <a:p>
            <a:pPr lvl="0" algn="ctr" defTabSz="466725">
              <a:lnSpc>
                <a:spcPct val="90000"/>
              </a:lnSpc>
              <a:spcBef>
                <a:spcPct val="0"/>
              </a:spcBef>
              <a:spcAft>
                <a:spcPct val="35000"/>
              </a:spcAft>
            </a:pPr>
            <a:r>
              <a:rPr lang="es-MX" sz="1100" b="1" kern="1200" dirty="0" smtClean="0">
                <a:cs typeface="Arial" panose="020B0604020202020204" pitchFamily="34" charset="0"/>
              </a:rPr>
              <a:t>Coordinador de Movilidad Estudiantil y Académica</a:t>
            </a:r>
          </a:p>
          <a:p>
            <a:pPr lvl="0" algn="ctr" defTabSz="466725">
              <a:lnSpc>
                <a:spcPct val="90000"/>
              </a:lnSpc>
              <a:spcBef>
                <a:spcPct val="0"/>
              </a:spcBef>
              <a:spcAft>
                <a:spcPct val="35000"/>
              </a:spcAft>
            </a:pPr>
            <a:endParaRPr lang="es-MX" sz="1100" b="1" kern="1200" dirty="0">
              <a:cs typeface="Arial" panose="020B0604020202020204" pitchFamily="34" charset="0"/>
            </a:endParaRPr>
          </a:p>
        </p:txBody>
      </p:sp>
      <p:sp>
        <p:nvSpPr>
          <p:cNvPr id="14" name="13 Forma libre"/>
          <p:cNvSpPr/>
          <p:nvPr/>
        </p:nvSpPr>
        <p:spPr>
          <a:xfrm>
            <a:off x="3370773" y="4525958"/>
            <a:ext cx="1573611" cy="682079"/>
          </a:xfrm>
          <a:custGeom>
            <a:avLst/>
            <a:gdLst>
              <a:gd name="connsiteX0" fmla="*/ 0 w 1573611"/>
              <a:gd name="connsiteY0" fmla="*/ 0 h 682079"/>
              <a:gd name="connsiteX1" fmla="*/ 1573611 w 1573611"/>
              <a:gd name="connsiteY1" fmla="*/ 0 h 682079"/>
              <a:gd name="connsiteX2" fmla="*/ 1573611 w 1573611"/>
              <a:gd name="connsiteY2" fmla="*/ 682079 h 682079"/>
              <a:gd name="connsiteX3" fmla="*/ 0 w 1573611"/>
              <a:gd name="connsiteY3" fmla="*/ 682079 h 682079"/>
              <a:gd name="connsiteX4" fmla="*/ 0 w 1573611"/>
              <a:gd name="connsiteY4" fmla="*/ 0 h 68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11" h="682079">
                <a:moveTo>
                  <a:pt x="0" y="0"/>
                </a:moveTo>
                <a:lnTo>
                  <a:pt x="1573611" y="0"/>
                </a:lnTo>
                <a:lnTo>
                  <a:pt x="1573611" y="682079"/>
                </a:lnTo>
                <a:lnTo>
                  <a:pt x="0" y="682079"/>
                </a:lnTo>
                <a:lnTo>
                  <a:pt x="0" y="0"/>
                </a:lnTo>
                <a:close/>
              </a:path>
            </a:pathLst>
          </a:cu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spcFirstLastPara="0" vert="horz" wrap="square" lIns="6985" tIns="6985" rIns="6985" bIns="56383" numCol="1" spcCol="1270" anchor="ctr" anchorCtr="0">
            <a:noAutofit/>
          </a:bodyPr>
          <a:lstStyle/>
          <a:p>
            <a:pPr lvl="0" algn="ctr" defTabSz="488950">
              <a:lnSpc>
                <a:spcPct val="90000"/>
              </a:lnSpc>
              <a:spcBef>
                <a:spcPct val="0"/>
              </a:spcBef>
              <a:spcAft>
                <a:spcPct val="35000"/>
              </a:spcAft>
            </a:pPr>
            <a:r>
              <a:rPr lang="es-MX" sz="1100" b="1" kern="1200" dirty="0" smtClean="0">
                <a:cs typeface="Arial" panose="020B0604020202020204" pitchFamily="34" charset="0"/>
              </a:rPr>
              <a:t>Coordinador de Programas y Servicios</a:t>
            </a:r>
            <a:endParaRPr lang="es-MX" sz="1100" b="1" kern="1200" dirty="0">
              <a:cs typeface="Arial" panose="020B0604020202020204" pitchFamily="34" charset="0"/>
            </a:endParaRPr>
          </a:p>
        </p:txBody>
      </p:sp>
      <p:sp>
        <p:nvSpPr>
          <p:cNvPr id="15" name="14 Forma libre"/>
          <p:cNvSpPr/>
          <p:nvPr/>
        </p:nvSpPr>
        <p:spPr>
          <a:xfrm>
            <a:off x="6508510" y="4497160"/>
            <a:ext cx="1506456" cy="688356"/>
          </a:xfrm>
          <a:custGeom>
            <a:avLst/>
            <a:gdLst>
              <a:gd name="connsiteX0" fmla="*/ 0 w 1506456"/>
              <a:gd name="connsiteY0" fmla="*/ 0 h 688356"/>
              <a:gd name="connsiteX1" fmla="*/ 1506456 w 1506456"/>
              <a:gd name="connsiteY1" fmla="*/ 0 h 688356"/>
              <a:gd name="connsiteX2" fmla="*/ 1506456 w 1506456"/>
              <a:gd name="connsiteY2" fmla="*/ 688356 h 688356"/>
              <a:gd name="connsiteX3" fmla="*/ 0 w 1506456"/>
              <a:gd name="connsiteY3" fmla="*/ 688356 h 688356"/>
              <a:gd name="connsiteX4" fmla="*/ 0 w 1506456"/>
              <a:gd name="connsiteY4" fmla="*/ 0 h 68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456" h="688356">
                <a:moveTo>
                  <a:pt x="0" y="0"/>
                </a:moveTo>
                <a:lnTo>
                  <a:pt x="1506456" y="0"/>
                </a:lnTo>
                <a:lnTo>
                  <a:pt x="1506456" y="688356"/>
                </a:lnTo>
                <a:lnTo>
                  <a:pt x="0" y="688356"/>
                </a:lnTo>
                <a:lnTo>
                  <a:pt x="0" y="0"/>
                </a:lnTo>
                <a:close/>
              </a:path>
            </a:pathLst>
          </a:cu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spcFirstLastPara="0" vert="horz" wrap="square" lIns="6985" tIns="6985" rIns="6985" bIns="56383" numCol="1" spcCol="1270" anchor="ctr" anchorCtr="0">
            <a:noAutofit/>
          </a:bodyPr>
          <a:lstStyle/>
          <a:p>
            <a:pPr lvl="0" algn="ctr" defTabSz="488950">
              <a:lnSpc>
                <a:spcPct val="90000"/>
              </a:lnSpc>
              <a:spcBef>
                <a:spcPct val="0"/>
              </a:spcBef>
              <a:spcAft>
                <a:spcPct val="35000"/>
              </a:spcAft>
            </a:pPr>
            <a:r>
              <a:rPr lang="es-MX" sz="1100" b="1" kern="1200" dirty="0" smtClean="0">
                <a:cs typeface="Arial" panose="020B0604020202020204" pitchFamily="34" charset="0"/>
              </a:rPr>
              <a:t>Coordinador de Cooperación Académica</a:t>
            </a:r>
            <a:endParaRPr lang="es-MX" sz="1100" b="1" kern="1200" dirty="0">
              <a:cs typeface="Arial" panose="020B0604020202020204" pitchFamily="34" charset="0"/>
            </a:endParaRPr>
          </a:p>
        </p:txBody>
      </p:sp>
      <p:sp>
        <p:nvSpPr>
          <p:cNvPr id="16" name="15 Forma libre"/>
          <p:cNvSpPr/>
          <p:nvPr/>
        </p:nvSpPr>
        <p:spPr>
          <a:xfrm>
            <a:off x="6600568" y="2656547"/>
            <a:ext cx="1748768" cy="414529"/>
          </a:xfrm>
          <a:custGeom>
            <a:avLst/>
            <a:gdLst>
              <a:gd name="connsiteX0" fmla="*/ 0 w 1748768"/>
              <a:gd name="connsiteY0" fmla="*/ 0 h 414529"/>
              <a:gd name="connsiteX1" fmla="*/ 1748768 w 1748768"/>
              <a:gd name="connsiteY1" fmla="*/ 0 h 414529"/>
              <a:gd name="connsiteX2" fmla="*/ 1748768 w 1748768"/>
              <a:gd name="connsiteY2" fmla="*/ 414529 h 414529"/>
              <a:gd name="connsiteX3" fmla="*/ 0 w 1748768"/>
              <a:gd name="connsiteY3" fmla="*/ 414529 h 414529"/>
              <a:gd name="connsiteX4" fmla="*/ 0 w 1748768"/>
              <a:gd name="connsiteY4" fmla="*/ 0 h 414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768" h="414529">
                <a:moveTo>
                  <a:pt x="0" y="0"/>
                </a:moveTo>
                <a:lnTo>
                  <a:pt x="1748768" y="0"/>
                </a:lnTo>
                <a:lnTo>
                  <a:pt x="1748768" y="414529"/>
                </a:lnTo>
                <a:lnTo>
                  <a:pt x="0" y="414529"/>
                </a:lnTo>
                <a:lnTo>
                  <a:pt x="0" y="0"/>
                </a:lnTo>
                <a:close/>
              </a:path>
            </a:pathLst>
          </a:cu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spcFirstLastPara="0" vert="horz" wrap="square" lIns="6985" tIns="6985" rIns="6985" bIns="56383" numCol="1" spcCol="1270" anchor="ctr" anchorCtr="0">
            <a:noAutofit/>
          </a:bodyPr>
          <a:lstStyle/>
          <a:p>
            <a:pPr lvl="0" algn="ctr" defTabSz="488950">
              <a:lnSpc>
                <a:spcPct val="90000"/>
              </a:lnSpc>
              <a:spcBef>
                <a:spcPct val="0"/>
              </a:spcBef>
              <a:spcAft>
                <a:spcPct val="35000"/>
              </a:spcAft>
            </a:pPr>
            <a:r>
              <a:rPr lang="es-MX" sz="1100" b="1" kern="1200" dirty="0" smtClean="0">
                <a:cs typeface="Arial" panose="020B0604020202020204" pitchFamily="34" charset="0"/>
              </a:rPr>
              <a:t>Directora Centros de Idiomas y </a:t>
            </a:r>
            <a:r>
              <a:rPr lang="es-MX" sz="1100" b="1" kern="1200" dirty="0" err="1" smtClean="0">
                <a:cs typeface="Arial" panose="020B0604020202020204" pitchFamily="34" charset="0"/>
              </a:rPr>
              <a:t>Autoacceso</a:t>
            </a:r>
            <a:endParaRPr lang="es-MX" sz="1100" b="1" kern="1200" dirty="0">
              <a:cs typeface="Arial" panose="020B0604020202020204" pitchFamily="34" charset="0"/>
            </a:endParaRPr>
          </a:p>
        </p:txBody>
      </p:sp>
      <p:sp>
        <p:nvSpPr>
          <p:cNvPr id="17" name="16 Forma libre"/>
          <p:cNvSpPr/>
          <p:nvPr/>
        </p:nvSpPr>
        <p:spPr>
          <a:xfrm>
            <a:off x="2712131" y="1789654"/>
            <a:ext cx="1088061" cy="543995"/>
          </a:xfrm>
          <a:custGeom>
            <a:avLst/>
            <a:gdLst>
              <a:gd name="connsiteX0" fmla="*/ 0 w 1088061"/>
              <a:gd name="connsiteY0" fmla="*/ 0 h 543995"/>
              <a:gd name="connsiteX1" fmla="*/ 1088061 w 1088061"/>
              <a:gd name="connsiteY1" fmla="*/ 0 h 543995"/>
              <a:gd name="connsiteX2" fmla="*/ 1088061 w 1088061"/>
              <a:gd name="connsiteY2" fmla="*/ 543995 h 543995"/>
              <a:gd name="connsiteX3" fmla="*/ 0 w 1088061"/>
              <a:gd name="connsiteY3" fmla="*/ 543995 h 543995"/>
              <a:gd name="connsiteX4" fmla="*/ 0 w 1088061"/>
              <a:gd name="connsiteY4" fmla="*/ 0 h 54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061" h="543995">
                <a:moveTo>
                  <a:pt x="0" y="0"/>
                </a:moveTo>
                <a:lnTo>
                  <a:pt x="1088061" y="0"/>
                </a:lnTo>
                <a:lnTo>
                  <a:pt x="1088061" y="543995"/>
                </a:lnTo>
                <a:lnTo>
                  <a:pt x="0" y="543995"/>
                </a:lnTo>
                <a:lnTo>
                  <a:pt x="0" y="0"/>
                </a:lnTo>
                <a:close/>
              </a:path>
            </a:pathLst>
          </a:cu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spcFirstLastPara="0" vert="horz" wrap="square" lIns="6985" tIns="6985" rIns="6985" bIns="56383" numCol="1" spcCol="1270" anchor="ctr" anchorCtr="0">
            <a:noAutofit/>
          </a:bodyPr>
          <a:lstStyle/>
          <a:p>
            <a:pPr lvl="0" algn="ctr" defTabSz="488950">
              <a:lnSpc>
                <a:spcPct val="90000"/>
              </a:lnSpc>
              <a:spcBef>
                <a:spcPct val="0"/>
              </a:spcBef>
              <a:spcAft>
                <a:spcPct val="35000"/>
              </a:spcAft>
            </a:pPr>
            <a:r>
              <a:rPr lang="es-MX" sz="1100" b="1" kern="1200" dirty="0" smtClean="0">
                <a:cs typeface="Arial" panose="020B0604020202020204" pitchFamily="34" charset="0"/>
              </a:rPr>
              <a:t>Administrador</a:t>
            </a:r>
            <a:endParaRPr lang="es-MX" sz="1100" b="1" kern="1200" dirty="0">
              <a:cs typeface="Arial" panose="020B0604020202020204" pitchFamily="34" charset="0"/>
            </a:endParaRPr>
          </a:p>
        </p:txBody>
      </p:sp>
    </p:spTree>
    <p:extLst>
      <p:ext uri="{BB962C8B-B14F-4D97-AF65-F5344CB8AC3E}">
        <p14:creationId xmlns:p14="http://schemas.microsoft.com/office/powerpoint/2010/main" val="864152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16786" y="3528641"/>
            <a:ext cx="7886700" cy="1764576"/>
          </a:xfrm>
        </p:spPr>
        <p:txBody>
          <a:bodyPr>
            <a:normAutofit/>
          </a:bodyPr>
          <a:lstStyle/>
          <a:p>
            <a:pPr marL="0" indent="0" algn="just">
              <a:lnSpc>
                <a:spcPct val="150000"/>
              </a:lnSpc>
              <a:buNone/>
            </a:pPr>
            <a:r>
              <a:rPr lang="es-MX" sz="1800" dirty="0" smtClean="0">
                <a:cs typeface="Times New Roman" pitchFamily="18" charset="0"/>
              </a:rPr>
              <a:t>La </a:t>
            </a:r>
            <a:r>
              <a:rPr lang="es-MX" sz="1800" dirty="0">
                <a:cs typeface="Times New Roman" pitchFamily="18" charset="0"/>
              </a:rPr>
              <a:t>Internacionalización en casa permite que los estudiantes tengan una visión global a través de experiencias interculturales desde diferentes estrategias académicas, tales como la </a:t>
            </a:r>
            <a:r>
              <a:rPr lang="es-MX" sz="1800" b="1" dirty="0">
                <a:cs typeface="Times New Roman" pitchFamily="18" charset="0"/>
              </a:rPr>
              <a:t>Internacionalización del currículo, el multilingüismo y la </a:t>
            </a:r>
            <a:r>
              <a:rPr lang="es-MX" sz="1800" b="1" dirty="0" smtClean="0">
                <a:cs typeface="Times New Roman" pitchFamily="18" charset="0"/>
              </a:rPr>
              <a:t>interculturalidad.</a:t>
            </a:r>
            <a:endParaRPr lang="es-MX" sz="1800" b="1" dirty="0">
              <a:cs typeface="Times New Roman" pitchFamily="18" charset="0"/>
            </a:endParaRPr>
          </a:p>
          <a:p>
            <a:pPr marL="0" indent="0" algn="just">
              <a:lnSpc>
                <a:spcPct val="150000"/>
              </a:lnSpc>
              <a:buNone/>
            </a:pPr>
            <a:endParaRPr lang="es-MX" sz="1800" dirty="0">
              <a:cs typeface="Times New Roman" pitchFamily="18" charset="0"/>
            </a:endParaRPr>
          </a:p>
        </p:txBody>
      </p:sp>
      <p:sp>
        <p:nvSpPr>
          <p:cNvPr id="4" name="3 CuadroTexto"/>
          <p:cNvSpPr txBox="1"/>
          <p:nvPr/>
        </p:nvSpPr>
        <p:spPr>
          <a:xfrm>
            <a:off x="0" y="553624"/>
            <a:ext cx="5644460" cy="369332"/>
          </a:xfrm>
          <a:prstGeom prst="rect">
            <a:avLst/>
          </a:prstGeom>
          <a:solidFill>
            <a:schemeClr val="accent5">
              <a:lumMod val="75000"/>
            </a:schemeClr>
          </a:solidFill>
        </p:spPr>
        <p:txBody>
          <a:bodyPr wrap="square" rtlCol="0">
            <a:spAutoFit/>
          </a:bodyPr>
          <a:lstStyle/>
          <a:p>
            <a:r>
              <a:rPr lang="es-MX" b="1" dirty="0">
                <a:solidFill>
                  <a:schemeClr val="bg1"/>
                </a:solidFill>
                <a:latin typeface="Gill Sans MT" panose="020B0502020104020203" pitchFamily="34" charset="0"/>
              </a:rPr>
              <a:t>¿Que es la Internacionalización en casa?</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1670" y="341966"/>
            <a:ext cx="1905000" cy="1714500"/>
          </a:xfrm>
          <a:prstGeom prst="rect">
            <a:avLst/>
          </a:prstGeom>
        </p:spPr>
      </p:pic>
      <p:sp>
        <p:nvSpPr>
          <p:cNvPr id="2" name="Rectángulo 1"/>
          <p:cNvSpPr/>
          <p:nvPr/>
        </p:nvSpPr>
        <p:spPr>
          <a:xfrm>
            <a:off x="257221" y="1953350"/>
            <a:ext cx="7946265" cy="1678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MX" dirty="0">
                <a:solidFill>
                  <a:schemeClr val="tx1"/>
                </a:solidFill>
                <a:cs typeface="Times New Roman" pitchFamily="18" charset="0"/>
              </a:rPr>
              <a:t>La internacionalización en casa (</a:t>
            </a:r>
            <a:r>
              <a:rPr lang="es-MX" dirty="0" err="1">
                <a:solidFill>
                  <a:schemeClr val="tx1"/>
                </a:solidFill>
                <a:cs typeface="Times New Roman" pitchFamily="18" charset="0"/>
              </a:rPr>
              <a:t>IeC</a:t>
            </a:r>
            <a:r>
              <a:rPr lang="es-MX" dirty="0">
                <a:solidFill>
                  <a:schemeClr val="tx1"/>
                </a:solidFill>
                <a:cs typeface="Times New Roman" pitchFamily="18" charset="0"/>
              </a:rPr>
              <a:t>) es un concepto que se introduce en 1999. El contexto donde se introduce tenía como objetivo hacer que los estudiantes fueran competentes intercultural e internacionalmente, sin dejar su propia ciudad para propósitos relacionados con los estudios (</a:t>
            </a:r>
            <a:r>
              <a:rPr lang="es-MX" dirty="0" err="1">
                <a:solidFill>
                  <a:schemeClr val="tx1"/>
                </a:solidFill>
                <a:cs typeface="Times New Roman" pitchFamily="18" charset="0"/>
              </a:rPr>
              <a:t>Crowther</a:t>
            </a:r>
            <a:r>
              <a:rPr lang="es-MX" dirty="0">
                <a:solidFill>
                  <a:schemeClr val="tx1"/>
                </a:solidFill>
                <a:cs typeface="Times New Roman" pitchFamily="18" charset="0"/>
              </a:rPr>
              <a:t> et al., 2001 en </a:t>
            </a:r>
            <a:r>
              <a:rPr lang="es-MX" dirty="0" err="1">
                <a:solidFill>
                  <a:schemeClr val="tx1"/>
                </a:solidFill>
                <a:cs typeface="Times New Roman" pitchFamily="18" charset="0"/>
              </a:rPr>
              <a:t>Beelen</a:t>
            </a:r>
            <a:r>
              <a:rPr lang="es-MX" dirty="0">
                <a:solidFill>
                  <a:schemeClr val="tx1"/>
                </a:solidFill>
                <a:cs typeface="Times New Roman" pitchFamily="18" charset="0"/>
              </a:rPr>
              <a:t>, 2011).</a:t>
            </a:r>
          </a:p>
        </p:txBody>
      </p:sp>
    </p:spTree>
    <p:extLst>
      <p:ext uri="{BB962C8B-B14F-4D97-AF65-F5344CB8AC3E}">
        <p14:creationId xmlns:p14="http://schemas.microsoft.com/office/powerpoint/2010/main" val="3148496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67690" y="1073785"/>
            <a:ext cx="7886700" cy="4351338"/>
          </a:xfrm>
        </p:spPr>
        <p:txBody>
          <a:bodyPr>
            <a:normAutofit fontScale="92500" lnSpcReduction="20000"/>
          </a:bodyPr>
          <a:lstStyle/>
          <a:p>
            <a:pPr marL="0" indent="0">
              <a:buNone/>
            </a:pPr>
            <a:endParaRPr lang="es-MX" dirty="0" smtClean="0">
              <a:cs typeface="Times New Roman" pitchFamily="18" charset="0"/>
            </a:endParaRPr>
          </a:p>
          <a:p>
            <a:pPr lvl="0"/>
            <a:r>
              <a:rPr lang="es-MX" dirty="0" smtClean="0">
                <a:cs typeface="Times New Roman" pitchFamily="18" charset="0"/>
              </a:rPr>
              <a:t>Plan </a:t>
            </a:r>
            <a:r>
              <a:rPr lang="es-MX" dirty="0">
                <a:cs typeface="Times New Roman" pitchFamily="18" charset="0"/>
              </a:rPr>
              <a:t>de estudios y programas,</a:t>
            </a:r>
          </a:p>
          <a:p>
            <a:pPr lvl="0"/>
            <a:r>
              <a:rPr lang="es-MX" dirty="0">
                <a:cs typeface="Times New Roman" pitchFamily="18" charset="0"/>
              </a:rPr>
              <a:t>Procesos de enseñanza/aprendizaje,</a:t>
            </a:r>
          </a:p>
          <a:p>
            <a:pPr lvl="0"/>
            <a:r>
              <a:rPr lang="es-MX" dirty="0">
                <a:cs typeface="Times New Roman" pitchFamily="18" charset="0"/>
              </a:rPr>
              <a:t>Actividades extracurriculares,</a:t>
            </a:r>
          </a:p>
          <a:p>
            <a:pPr lvl="0"/>
            <a:r>
              <a:rPr lang="es-MX" dirty="0">
                <a:cs typeface="Times New Roman" pitchFamily="18" charset="0"/>
              </a:rPr>
              <a:t>Vinculación con grupos locales étnicos y culturales,</a:t>
            </a:r>
          </a:p>
          <a:p>
            <a:pPr lvl="0"/>
            <a:r>
              <a:rPr lang="es-MX" dirty="0">
                <a:cs typeface="Times New Roman" pitchFamily="18" charset="0"/>
              </a:rPr>
              <a:t>Actividades pedagógicas y de investigación,</a:t>
            </a:r>
          </a:p>
          <a:p>
            <a:pPr lvl="0"/>
            <a:r>
              <a:rPr lang="es-MX" dirty="0">
                <a:cs typeface="Times New Roman" pitchFamily="18" charset="0"/>
              </a:rPr>
              <a:t>Movilidad </a:t>
            </a:r>
            <a:r>
              <a:rPr lang="es-MX" dirty="0" smtClean="0">
                <a:cs typeface="Times New Roman" pitchFamily="18" charset="0"/>
              </a:rPr>
              <a:t>académica</a:t>
            </a:r>
            <a:endParaRPr lang="es-MX" dirty="0">
              <a:cs typeface="Times New Roman" pitchFamily="18" charset="0"/>
            </a:endParaRPr>
          </a:p>
          <a:p>
            <a:pPr lvl="0"/>
            <a:r>
              <a:rPr lang="es-MX" dirty="0" smtClean="0">
                <a:cs typeface="Times New Roman" pitchFamily="18" charset="0"/>
              </a:rPr>
              <a:t>Promoción </a:t>
            </a:r>
            <a:r>
              <a:rPr lang="es-MX" dirty="0">
                <a:cs typeface="Times New Roman" pitchFamily="18" charset="0"/>
              </a:rPr>
              <a:t>de Programas,</a:t>
            </a:r>
          </a:p>
          <a:p>
            <a:pPr lvl="0"/>
            <a:r>
              <a:rPr lang="es-MX" dirty="0" smtClean="0">
                <a:cs typeface="Times New Roman" pitchFamily="18" charset="0"/>
              </a:rPr>
              <a:t>Proyectos </a:t>
            </a:r>
            <a:r>
              <a:rPr lang="es-MX" dirty="0">
                <a:cs typeface="Times New Roman" pitchFamily="18" charset="0"/>
              </a:rPr>
              <a:t>Internacionales</a:t>
            </a:r>
          </a:p>
          <a:p>
            <a:pPr marL="0" indent="0">
              <a:buNone/>
            </a:pPr>
            <a:r>
              <a:rPr lang="es-MX" b="1" dirty="0">
                <a:latin typeface="Times New Roman" pitchFamily="18" charset="0"/>
                <a:cs typeface="Times New Roman" pitchFamily="18" charset="0"/>
              </a:rPr>
              <a:t> </a:t>
            </a:r>
          </a:p>
          <a:p>
            <a:endParaRPr lang="es-MX" dirty="0"/>
          </a:p>
        </p:txBody>
      </p:sp>
      <p:sp>
        <p:nvSpPr>
          <p:cNvPr id="4" name="3 CuadroTexto"/>
          <p:cNvSpPr txBox="1"/>
          <p:nvPr/>
        </p:nvSpPr>
        <p:spPr>
          <a:xfrm>
            <a:off x="-46300" y="115742"/>
            <a:ext cx="2657420" cy="369332"/>
          </a:xfrm>
          <a:prstGeom prst="rect">
            <a:avLst/>
          </a:prstGeom>
          <a:solidFill>
            <a:schemeClr val="accent5">
              <a:lumMod val="75000"/>
            </a:schemeClr>
          </a:solidFill>
        </p:spPr>
        <p:txBody>
          <a:bodyPr wrap="square" rtlCol="0">
            <a:spAutoFit/>
          </a:bodyPr>
          <a:lstStyle/>
          <a:p>
            <a:r>
              <a:rPr lang="es-MX" b="1" dirty="0">
                <a:solidFill>
                  <a:schemeClr val="bg1"/>
                </a:solidFill>
                <a:latin typeface="Gill Sans MT" panose="020B0502020104020203" pitchFamily="34" charset="0"/>
              </a:rPr>
              <a:t>¿Cómo lograrlo?</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1040" y="3836171"/>
            <a:ext cx="3107841" cy="1922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09606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67547" y="1772818"/>
            <a:ext cx="8114849" cy="2308324"/>
          </a:xfrm>
          <a:prstGeom prst="rect">
            <a:avLst/>
          </a:prstGeom>
          <a:noFill/>
          <a:ln w="38100">
            <a:noFill/>
          </a:ln>
        </p:spPr>
        <p:txBody>
          <a:bodyPr wrap="square">
            <a:spAutoFit/>
          </a:bodyPr>
          <a:lstStyle/>
          <a:p>
            <a:pPr algn="just"/>
            <a:r>
              <a:rPr lang="es-MX" b="1" dirty="0">
                <a:latin typeface="Arial" panose="020B0604020202020204" pitchFamily="34" charset="0"/>
                <a:cs typeface="Arial" panose="020B0604020202020204" pitchFamily="34" charset="0"/>
              </a:rPr>
              <a:t>OCDE: </a:t>
            </a:r>
          </a:p>
          <a:p>
            <a:pPr algn="just"/>
            <a:endParaRPr lang="es-MX"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lnSpc>
                <a:spcPct val="150000"/>
              </a:lnSpc>
            </a:pPr>
            <a:r>
              <a:rPr lang="es-MX" b="1" dirty="0">
                <a:solidFill>
                  <a:srgbClr val="002060"/>
                </a:solidFill>
                <a:latin typeface="Arial" panose="020B0604020202020204" pitchFamily="34" charset="0"/>
                <a:cs typeface="Arial" panose="020B0604020202020204" pitchFamily="34" charset="0"/>
              </a:rPr>
              <a:t>Un currículo con orientación internacional en contenido y forma, que busca preparar estudiantes para desempeñarse en un contexto internacional y multicultural, diseñado tanto para estudiantes nacionales como para extranjeros.</a:t>
            </a:r>
          </a:p>
        </p:txBody>
      </p:sp>
      <p:sp>
        <p:nvSpPr>
          <p:cNvPr id="7" name="Rectángulo 6"/>
          <p:cNvSpPr/>
          <p:nvPr/>
        </p:nvSpPr>
        <p:spPr>
          <a:xfrm>
            <a:off x="37877" y="676782"/>
            <a:ext cx="6556603" cy="461665"/>
          </a:xfrm>
          <a:prstGeom prst="rect">
            <a:avLst/>
          </a:prstGeom>
          <a:ln w="57150">
            <a:solidFill>
              <a:srgbClr val="00B050"/>
            </a:solidFill>
          </a:ln>
        </p:spPr>
        <p:txBody>
          <a:bodyPr wrap="none">
            <a:spAutoFit/>
          </a:bodyPr>
          <a:lstStyle/>
          <a:p>
            <a:pPr algn="ctr"/>
            <a:r>
              <a:rPr lang="es-MX" sz="2400" b="1" dirty="0">
                <a:solidFill>
                  <a:schemeClr val="bg2">
                    <a:lumMod val="10000"/>
                  </a:schemeClr>
                </a:solidFill>
                <a:latin typeface="Arial" panose="020B0604020202020204" pitchFamily="34" charset="0"/>
                <a:cs typeface="Arial" panose="020B0604020202020204" pitchFamily="34" charset="0"/>
              </a:rPr>
              <a:t>¿Qué es internacionalización del currículo?</a:t>
            </a:r>
          </a:p>
        </p:txBody>
      </p:sp>
      <p:pic>
        <p:nvPicPr>
          <p:cNvPr id="6" name="Imagen 5" descr="https://encrypted-tbn3.gstatic.com/images?q=tbn:ANd9GcTa8x5nbaFx1xKYg87VRS509FH7mDIXjswZntxb1Kg_59CBjSTb">
            <a:hlinkClick r:id="rId2"/>
          </p:cNvPr>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12800" y="4589293"/>
            <a:ext cx="3024336" cy="1905443"/>
          </a:xfrm>
          <a:prstGeom prst="rect">
            <a:avLst/>
          </a:prstGeom>
          <a:noFill/>
          <a:ln>
            <a:noFill/>
          </a:ln>
        </p:spPr>
      </p:pic>
    </p:spTree>
    <p:extLst>
      <p:ext uri="{BB962C8B-B14F-4D97-AF65-F5344CB8AC3E}">
        <p14:creationId xmlns:p14="http://schemas.microsoft.com/office/powerpoint/2010/main" val="2082393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67544" y="1844827"/>
            <a:ext cx="8280920" cy="2769989"/>
          </a:xfrm>
          <a:prstGeom prst="rect">
            <a:avLst/>
          </a:prstGeom>
          <a:noFill/>
          <a:ln w="38100">
            <a:noFill/>
          </a:ln>
        </p:spPr>
        <p:txBody>
          <a:bodyPr wrap="square">
            <a:spAutoFit/>
          </a:bodyPr>
          <a:lstStyle/>
          <a:p>
            <a:pPr>
              <a:lnSpc>
                <a:spcPct val="150000"/>
              </a:lnSpc>
            </a:pPr>
            <a:endParaRPr lang="en-US" b="1" dirty="0">
              <a:solidFill>
                <a:srgbClr val="002060"/>
              </a:solidFill>
              <a:latin typeface="Arial" panose="020B0604020202020204" pitchFamily="34" charset="0"/>
              <a:cs typeface="Arial" panose="020B0604020202020204" pitchFamily="34" charset="0"/>
            </a:endParaRPr>
          </a:p>
          <a:p>
            <a:pPr>
              <a:lnSpc>
                <a:spcPct val="150000"/>
              </a:lnSpc>
            </a:pPr>
            <a:r>
              <a:rPr lang="en-US" sz="2000" b="1" dirty="0">
                <a:solidFill>
                  <a:srgbClr val="002060"/>
                </a:solidFill>
                <a:latin typeface="Arial" panose="020B0604020202020204" pitchFamily="34" charset="0"/>
                <a:cs typeface="Arial" panose="020B0604020202020204" pitchFamily="34" charset="0"/>
              </a:rPr>
              <a:t>Internationalization of the curriculum is the incorporation of an international and intercultural dimension into the content of the curriculum as well as the teaching and learning arrangements and support services of a program of study. </a:t>
            </a:r>
            <a:r>
              <a:rPr lang="en-US" sz="2000" dirty="0" smtClean="0">
                <a:solidFill>
                  <a:srgbClr val="002060"/>
                </a:solidFill>
                <a:latin typeface="Arial" panose="020B0604020202020204" pitchFamily="34" charset="0"/>
                <a:cs typeface="Arial" panose="020B0604020202020204" pitchFamily="34" charset="0"/>
              </a:rPr>
              <a:t>(B. Leask, 2015)</a:t>
            </a:r>
            <a:endParaRPr lang="en-US" sz="2000" dirty="0">
              <a:solidFill>
                <a:srgbClr val="002060"/>
              </a:solidFill>
              <a:latin typeface="Arial" panose="020B0604020202020204" pitchFamily="34" charset="0"/>
              <a:cs typeface="Arial" panose="020B0604020202020204" pitchFamily="34" charset="0"/>
            </a:endParaRPr>
          </a:p>
          <a:p>
            <a:pPr>
              <a:lnSpc>
                <a:spcPct val="150000"/>
              </a:lnSpc>
            </a:pPr>
            <a:endParaRPr lang="en-US" b="1" dirty="0">
              <a:solidFill>
                <a:srgbClr val="002060"/>
              </a:solidFill>
              <a:latin typeface="Arial" panose="020B0604020202020204" pitchFamily="34" charset="0"/>
              <a:cs typeface="Arial" panose="020B0604020202020204" pitchFamily="34" charset="0"/>
            </a:endParaRPr>
          </a:p>
        </p:txBody>
      </p:sp>
      <p:sp>
        <p:nvSpPr>
          <p:cNvPr id="7" name="Rectángulo 6"/>
          <p:cNvSpPr/>
          <p:nvPr/>
        </p:nvSpPr>
        <p:spPr>
          <a:xfrm>
            <a:off x="67331" y="692696"/>
            <a:ext cx="6702996" cy="648072"/>
          </a:xfrm>
          <a:prstGeom prst="rect">
            <a:avLst/>
          </a:prstGeom>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8" name="Rectángulo 7"/>
          <p:cNvSpPr/>
          <p:nvPr/>
        </p:nvSpPr>
        <p:spPr>
          <a:xfrm>
            <a:off x="37877" y="764707"/>
            <a:ext cx="6556603" cy="461665"/>
          </a:xfrm>
          <a:prstGeom prst="rect">
            <a:avLst/>
          </a:prstGeom>
        </p:spPr>
        <p:txBody>
          <a:bodyPr wrap="none">
            <a:spAutoFit/>
          </a:bodyPr>
          <a:lstStyle/>
          <a:p>
            <a:pPr algn="ctr"/>
            <a:r>
              <a:rPr lang="es-MX" sz="2400" b="1" dirty="0">
                <a:solidFill>
                  <a:schemeClr val="bg2">
                    <a:lumMod val="10000"/>
                  </a:schemeClr>
                </a:solidFill>
                <a:latin typeface="Arial" panose="020B0604020202020204" pitchFamily="34" charset="0"/>
                <a:cs typeface="Arial" panose="020B0604020202020204" pitchFamily="34" charset="0"/>
              </a:rPr>
              <a:t>¿Qué es internacionalización del currículo?</a:t>
            </a:r>
          </a:p>
        </p:txBody>
      </p:sp>
    </p:spTree>
    <p:extLst>
      <p:ext uri="{BB962C8B-B14F-4D97-AF65-F5344CB8AC3E}">
        <p14:creationId xmlns:p14="http://schemas.microsoft.com/office/powerpoint/2010/main" val="3529858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1939" y="1633422"/>
            <a:ext cx="8219256" cy="5649491"/>
          </a:xfrm>
        </p:spPr>
        <p:txBody>
          <a:bodyPr>
            <a:noAutofit/>
          </a:bodyPr>
          <a:lstStyle/>
          <a:p>
            <a:pPr lvl="0">
              <a:lnSpc>
                <a:spcPct val="150000"/>
              </a:lnSpc>
            </a:pPr>
            <a:r>
              <a:rPr lang="es-MX" sz="2000" dirty="0" smtClean="0">
                <a:cs typeface="Times New Roman" pitchFamily="18" charset="0"/>
              </a:rPr>
              <a:t>Requerimiento </a:t>
            </a:r>
            <a:r>
              <a:rPr lang="es-MX" sz="2000" dirty="0">
                <a:cs typeface="Times New Roman" pitchFamily="18" charset="0"/>
              </a:rPr>
              <a:t>del inglés y otros idiomas en alumnos y </a:t>
            </a:r>
            <a:r>
              <a:rPr lang="es-MX" sz="2000" dirty="0" smtClean="0">
                <a:cs typeface="Times New Roman" pitchFamily="18" charset="0"/>
              </a:rPr>
              <a:t>maestros </a:t>
            </a:r>
            <a:r>
              <a:rPr lang="es-MX" sz="2000" dirty="0">
                <a:cs typeface="Times New Roman" pitchFamily="18" charset="0"/>
              </a:rPr>
              <a:t>(visión del idioma como un medio no como un fin).</a:t>
            </a:r>
          </a:p>
          <a:p>
            <a:pPr lvl="0">
              <a:lnSpc>
                <a:spcPct val="150000"/>
              </a:lnSpc>
            </a:pPr>
            <a:r>
              <a:rPr lang="es-MX" sz="2000" dirty="0">
                <a:cs typeface="Times New Roman" pitchFamily="18" charset="0"/>
              </a:rPr>
              <a:t>Obligatoriedad para alumnos de participar en experiencias académicas en el extranjero, cuando tengan la oportunidad; </a:t>
            </a:r>
          </a:p>
          <a:p>
            <a:pPr lvl="0">
              <a:lnSpc>
                <a:spcPct val="150000"/>
              </a:lnSpc>
            </a:pPr>
            <a:r>
              <a:rPr lang="es-MX" sz="2000" dirty="0">
                <a:cs typeface="Times New Roman" pitchFamily="18" charset="0"/>
              </a:rPr>
              <a:t>Los programas educativos deben contar con maestros visitantes, es decir un programa de pares,</a:t>
            </a:r>
          </a:p>
          <a:p>
            <a:pPr lvl="0">
              <a:lnSpc>
                <a:spcPct val="150000"/>
              </a:lnSpc>
            </a:pPr>
            <a:r>
              <a:rPr lang="es-MX" sz="2000" dirty="0">
                <a:cs typeface="Times New Roman" pitchFamily="18" charset="0"/>
              </a:rPr>
              <a:t>Incluir en la bibliografía textos en inglés o en otra lengua, </a:t>
            </a:r>
          </a:p>
          <a:p>
            <a:pPr lvl="0">
              <a:lnSpc>
                <a:spcPct val="150000"/>
              </a:lnSpc>
            </a:pPr>
            <a:r>
              <a:rPr lang="es-MX" sz="2000" dirty="0" smtClean="0">
                <a:cs typeface="Times New Roman" pitchFamily="18" charset="0"/>
              </a:rPr>
              <a:t>Contar </a:t>
            </a:r>
            <a:r>
              <a:rPr lang="es-MX" sz="2000" dirty="0">
                <a:cs typeface="Times New Roman" pitchFamily="18" charset="0"/>
              </a:rPr>
              <a:t>con un  programa de becas internacionales.</a:t>
            </a:r>
          </a:p>
          <a:p>
            <a:pPr>
              <a:lnSpc>
                <a:spcPct val="150000"/>
              </a:lnSpc>
            </a:pPr>
            <a:endParaRPr lang="es-MX" sz="2000" dirty="0">
              <a:cs typeface="Times New Roman" pitchFamily="18"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3977" y="-90153"/>
            <a:ext cx="2253803" cy="1505622"/>
          </a:xfrm>
          <a:prstGeom prst="rect">
            <a:avLst/>
          </a:prstGeom>
        </p:spPr>
      </p:pic>
      <p:sp>
        <p:nvSpPr>
          <p:cNvPr id="2" name="Rectángulo 1"/>
          <p:cNvSpPr/>
          <p:nvPr/>
        </p:nvSpPr>
        <p:spPr>
          <a:xfrm>
            <a:off x="579549" y="296214"/>
            <a:ext cx="1918952" cy="36644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b="1" dirty="0" smtClean="0">
              <a:solidFill>
                <a:schemeClr val="bg1"/>
              </a:solidFill>
              <a:latin typeface="Gill Sans MT" panose="020B0502020104020203" pitchFamily="34" charset="0"/>
            </a:endParaRPr>
          </a:p>
          <a:p>
            <a:r>
              <a:rPr lang="es-MX" b="1" dirty="0" smtClean="0">
                <a:solidFill>
                  <a:schemeClr val="bg1"/>
                </a:solidFill>
                <a:latin typeface="Gill Sans MT" panose="020B0502020104020203" pitchFamily="34" charset="0"/>
              </a:rPr>
              <a:t>Multilingüismo</a:t>
            </a:r>
            <a:endParaRPr lang="es-MX" b="1" dirty="0">
              <a:solidFill>
                <a:schemeClr val="bg1"/>
              </a:solidFill>
              <a:latin typeface="Gill Sans MT" panose="020B0502020104020203" pitchFamily="34" charset="0"/>
            </a:endParaRPr>
          </a:p>
          <a:p>
            <a:endParaRPr lang="es-MX" dirty="0">
              <a:solidFill>
                <a:schemeClr val="bg1"/>
              </a:solidFill>
              <a:cs typeface="Times New Roman" pitchFamily="18" charset="0"/>
            </a:endParaRPr>
          </a:p>
        </p:txBody>
      </p:sp>
    </p:spTree>
    <p:extLst>
      <p:ext uri="{BB962C8B-B14F-4D97-AF65-F5344CB8AC3E}">
        <p14:creationId xmlns:p14="http://schemas.microsoft.com/office/powerpoint/2010/main" val="35553543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99880" y="1700809"/>
            <a:ext cx="7992888" cy="1200329"/>
          </a:xfrm>
          <a:prstGeom prst="rect">
            <a:avLst/>
          </a:prstGeom>
        </p:spPr>
        <p:txBody>
          <a:bodyPr wrap="square">
            <a:spAutoFit/>
          </a:bodyPr>
          <a:lstStyle/>
          <a:p>
            <a:pPr algn="just"/>
            <a:r>
              <a:rPr lang="es-MX" sz="2400" b="1" dirty="0">
                <a:solidFill>
                  <a:srgbClr val="002060"/>
                </a:solidFill>
                <a:latin typeface="Arial" panose="020B0604020202020204" pitchFamily="34" charset="0"/>
                <a:cs typeface="Arial" panose="020B0604020202020204" pitchFamily="34" charset="0"/>
              </a:rPr>
              <a:t>Promover la integración de la dimensión internacional en la función docente de la Universidad Veracruzana</a:t>
            </a:r>
          </a:p>
        </p:txBody>
      </p:sp>
      <p:sp>
        <p:nvSpPr>
          <p:cNvPr id="6" name="Rectángulo 5"/>
          <p:cNvSpPr/>
          <p:nvPr/>
        </p:nvSpPr>
        <p:spPr>
          <a:xfrm>
            <a:off x="499880" y="3997515"/>
            <a:ext cx="7992888" cy="1200329"/>
          </a:xfrm>
          <a:prstGeom prst="rect">
            <a:avLst/>
          </a:prstGeom>
        </p:spPr>
        <p:txBody>
          <a:bodyPr wrap="square">
            <a:spAutoFit/>
          </a:bodyPr>
          <a:lstStyle/>
          <a:p>
            <a:pPr algn="just"/>
            <a:r>
              <a:rPr lang="es-MX" sz="2400" b="1" dirty="0">
                <a:solidFill>
                  <a:srgbClr val="002060"/>
                </a:solidFill>
                <a:latin typeface="Arial" panose="020B0604020202020204" pitchFamily="34" charset="0"/>
                <a:cs typeface="Arial" panose="020B0604020202020204" pitchFamily="34" charset="0"/>
              </a:rPr>
              <a:t>Sentar las bases para la elaboración, operación y seguimiento de un plan para la Internacionalización del Currículo, </a:t>
            </a:r>
            <a:r>
              <a:rPr lang="es-MX" sz="2400" b="1" dirty="0" err="1" smtClean="0">
                <a:solidFill>
                  <a:srgbClr val="002060"/>
                </a:solidFill>
                <a:latin typeface="Arial" panose="020B0604020202020204" pitchFamily="34" charset="0"/>
                <a:cs typeface="Arial" panose="020B0604020202020204" pitchFamily="34" charset="0"/>
              </a:rPr>
              <a:t>IdC</a:t>
            </a:r>
            <a:r>
              <a:rPr lang="es-MX" sz="2400" b="1" dirty="0">
                <a:solidFill>
                  <a:srgbClr val="002060"/>
                </a:solidFill>
                <a:latin typeface="Arial" panose="020B0604020202020204" pitchFamily="34" charset="0"/>
                <a:cs typeface="Arial" panose="020B0604020202020204" pitchFamily="34" charset="0"/>
              </a:rPr>
              <a:t>.</a:t>
            </a:r>
          </a:p>
        </p:txBody>
      </p:sp>
      <p:sp>
        <p:nvSpPr>
          <p:cNvPr id="4" name="Rectángulo 3"/>
          <p:cNvSpPr/>
          <p:nvPr/>
        </p:nvSpPr>
        <p:spPr>
          <a:xfrm>
            <a:off x="381037" y="3218494"/>
            <a:ext cx="886781" cy="461665"/>
          </a:xfrm>
          <a:prstGeom prst="rect">
            <a:avLst/>
          </a:prstGeom>
          <a:ln w="38100">
            <a:solidFill>
              <a:srgbClr val="00B050"/>
            </a:solidFill>
          </a:ln>
        </p:spPr>
        <p:txBody>
          <a:bodyPr wrap="none">
            <a:spAutoFit/>
          </a:bodyPr>
          <a:lstStyle/>
          <a:p>
            <a:pPr algn="ctr"/>
            <a:r>
              <a:rPr lang="es-MX" sz="2400" b="1" dirty="0">
                <a:solidFill>
                  <a:schemeClr val="bg2">
                    <a:lumMod val="10000"/>
                  </a:schemeClr>
                </a:solidFill>
                <a:latin typeface="Arial" panose="020B0604020202020204" pitchFamily="34" charset="0"/>
                <a:cs typeface="Arial" panose="020B0604020202020204" pitchFamily="34" charset="0"/>
              </a:rPr>
              <a:t>Meta</a:t>
            </a:r>
          </a:p>
        </p:txBody>
      </p:sp>
      <p:sp>
        <p:nvSpPr>
          <p:cNvPr id="5" name="Rectángulo 4"/>
          <p:cNvSpPr/>
          <p:nvPr/>
        </p:nvSpPr>
        <p:spPr>
          <a:xfrm>
            <a:off x="309452" y="953672"/>
            <a:ext cx="1414170" cy="461665"/>
          </a:xfrm>
          <a:prstGeom prst="rect">
            <a:avLst/>
          </a:prstGeom>
          <a:ln w="38100">
            <a:solidFill>
              <a:srgbClr val="00B050"/>
            </a:solidFill>
          </a:ln>
        </p:spPr>
        <p:txBody>
          <a:bodyPr wrap="none">
            <a:spAutoFit/>
          </a:bodyPr>
          <a:lstStyle/>
          <a:p>
            <a:pPr algn="ctr"/>
            <a:r>
              <a:rPr lang="es-MX" sz="2400" b="1" dirty="0">
                <a:solidFill>
                  <a:schemeClr val="bg2">
                    <a:lumMod val="10000"/>
                  </a:schemeClr>
                </a:solidFill>
                <a:latin typeface="Arial" panose="020B0604020202020204" pitchFamily="34" charset="0"/>
                <a:cs typeface="Arial" panose="020B0604020202020204" pitchFamily="34" charset="0"/>
              </a:rPr>
              <a:t>Objetivo</a:t>
            </a:r>
          </a:p>
        </p:txBody>
      </p:sp>
      <p:sp>
        <p:nvSpPr>
          <p:cNvPr id="7" name="Rectángulo 6"/>
          <p:cNvSpPr/>
          <p:nvPr/>
        </p:nvSpPr>
        <p:spPr>
          <a:xfrm>
            <a:off x="309452" y="184760"/>
            <a:ext cx="5589287" cy="369332"/>
          </a:xfrm>
          <a:prstGeom prst="rect">
            <a:avLst/>
          </a:prstGeom>
          <a:solidFill>
            <a:srgbClr val="0070C0"/>
          </a:solidFill>
        </p:spPr>
        <p:txBody>
          <a:bodyPr wrap="none">
            <a:spAutoFit/>
          </a:bodyPr>
          <a:lstStyle/>
          <a:p>
            <a:r>
              <a:rPr lang="es-MX" b="1" dirty="0" smtClean="0">
                <a:solidFill>
                  <a:schemeClr val="bg1"/>
                </a:solidFill>
                <a:latin typeface="Gill Sans MT" panose="020B0502020104020203" pitchFamily="34" charset="0"/>
              </a:rPr>
              <a:t>Talleres de Internacionalización del Currículo </a:t>
            </a:r>
            <a:r>
              <a:rPr lang="es-MX" b="1" dirty="0" err="1" smtClean="0">
                <a:solidFill>
                  <a:schemeClr val="bg1"/>
                </a:solidFill>
                <a:latin typeface="Gill Sans MT" panose="020B0502020104020203" pitchFamily="34" charset="0"/>
              </a:rPr>
              <a:t>IdC</a:t>
            </a:r>
            <a:r>
              <a:rPr lang="es-MX" b="1" dirty="0" smtClean="0">
                <a:solidFill>
                  <a:schemeClr val="bg1"/>
                </a:solidFill>
                <a:latin typeface="Gill Sans MT" panose="020B0502020104020203" pitchFamily="34" charset="0"/>
              </a:rPr>
              <a:t> </a:t>
            </a:r>
            <a:endParaRPr lang="es-MX" b="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6483124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39552" y="4826675"/>
            <a:ext cx="8208912" cy="369332"/>
          </a:xfrm>
          <a:prstGeom prst="rect">
            <a:avLst/>
          </a:prstGeom>
        </p:spPr>
        <p:txBody>
          <a:bodyPr wrap="square">
            <a:spAutoFit/>
          </a:bodyPr>
          <a:lstStyle/>
          <a:p>
            <a:r>
              <a:rPr lang="es-ES" cap="all" dirty="0"/>
              <a:t> </a:t>
            </a:r>
            <a:endParaRPr lang="es-MX" cap="all" dirty="0"/>
          </a:p>
        </p:txBody>
      </p:sp>
      <p:sp>
        <p:nvSpPr>
          <p:cNvPr id="3" name="Rectángulo 2"/>
          <p:cNvSpPr/>
          <p:nvPr/>
        </p:nvSpPr>
        <p:spPr>
          <a:xfrm>
            <a:off x="103031" y="0"/>
            <a:ext cx="2185787" cy="461665"/>
          </a:xfrm>
          <a:prstGeom prst="rect">
            <a:avLst/>
          </a:prstGeom>
          <a:ln w="38100">
            <a:solidFill>
              <a:srgbClr val="00B050"/>
            </a:solidFill>
          </a:ln>
        </p:spPr>
        <p:txBody>
          <a:bodyPr wrap="square">
            <a:spAutoFit/>
          </a:bodyPr>
          <a:lstStyle/>
          <a:p>
            <a:r>
              <a:rPr lang="es-MX" sz="2400" b="1" dirty="0" smtClean="0">
                <a:latin typeface="Arial" panose="020B0604020202020204" pitchFamily="34" charset="0"/>
                <a:cs typeface="Arial" panose="020B0604020202020204" pitchFamily="34" charset="0"/>
              </a:rPr>
              <a:t>   </a:t>
            </a:r>
            <a:r>
              <a:rPr lang="es-MX" sz="2400" b="1" dirty="0" err="1" smtClean="0">
                <a:latin typeface="Arial" panose="020B0604020202020204" pitchFamily="34" charset="0"/>
                <a:cs typeface="Arial" panose="020B0604020202020204" pitchFamily="34" charset="0"/>
              </a:rPr>
              <a:t>Numeralia</a:t>
            </a:r>
            <a:endParaRPr lang="es-MX" sz="2400" b="1" dirty="0">
              <a:latin typeface="Arial" panose="020B0604020202020204" pitchFamily="34" charset="0"/>
              <a:cs typeface="Arial" panose="020B0604020202020204" pitchFamily="34" charset="0"/>
            </a:endParaRPr>
          </a:p>
        </p:txBody>
      </p:sp>
      <p:graphicFrame>
        <p:nvGraphicFramePr>
          <p:cNvPr id="9" name="Tabla 8"/>
          <p:cNvGraphicFramePr>
            <a:graphicFrameLocks noGrp="1"/>
          </p:cNvGraphicFramePr>
          <p:nvPr>
            <p:extLst/>
          </p:nvPr>
        </p:nvGraphicFramePr>
        <p:xfrm>
          <a:off x="287624" y="3928055"/>
          <a:ext cx="7272274" cy="2346960"/>
        </p:xfrm>
        <a:graphic>
          <a:graphicData uri="http://schemas.openxmlformats.org/drawingml/2006/table">
            <a:tbl>
              <a:tblPr firstRow="1" bandRow="1">
                <a:tableStyleId>{5C22544A-7EE6-4342-B048-85BDC9FD1C3A}</a:tableStyleId>
              </a:tblPr>
              <a:tblGrid>
                <a:gridCol w="6107298"/>
                <a:gridCol w="1164976"/>
              </a:tblGrid>
              <a:tr h="200839">
                <a:tc>
                  <a:txBody>
                    <a:bodyPr/>
                    <a:lstStyle/>
                    <a:p>
                      <a:pPr marL="0" algn="ctr" defTabSz="914400" rtl="0" eaLnBrk="1" fontAlgn="b" latinLnBrk="0" hangingPunct="1"/>
                      <a:r>
                        <a:rPr lang="es-MX" sz="1600" b="1" u="none" strike="noStrike" kern="1200" dirty="0" smtClean="0">
                          <a:solidFill>
                            <a:schemeClr val="bg1"/>
                          </a:solidFill>
                          <a:effectLst/>
                          <a:latin typeface="+mn-lt"/>
                          <a:ea typeface="+mn-ea"/>
                          <a:cs typeface="+mn-cs"/>
                        </a:rPr>
                        <a:t>Estrategias</a:t>
                      </a:r>
                      <a:endParaRPr lang="es-MX" sz="1600" b="1" u="none" strike="noStrike" kern="1200" dirty="0">
                        <a:solidFill>
                          <a:schemeClr val="bg1"/>
                        </a:solidFill>
                        <a:effectLst/>
                        <a:latin typeface="+mn-lt"/>
                        <a:ea typeface="+mn-ea"/>
                        <a:cs typeface="+mn-cs"/>
                      </a:endParaRPr>
                    </a:p>
                  </a:txBody>
                  <a:tcPr/>
                </a:tc>
                <a:tc>
                  <a:txBody>
                    <a:bodyPr/>
                    <a:lstStyle/>
                    <a:p>
                      <a:pPr algn="ctr"/>
                      <a:r>
                        <a:rPr lang="es-MX" sz="1400" dirty="0" smtClean="0"/>
                        <a:t>    %</a:t>
                      </a:r>
                      <a:endParaRPr lang="es-MX" sz="1400" dirty="0"/>
                    </a:p>
                  </a:txBody>
                  <a:tcPr/>
                </a:tc>
              </a:tr>
              <a:tr h="29221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600" u="none" strike="noStrike" kern="1200" dirty="0" smtClean="0">
                          <a:solidFill>
                            <a:schemeClr val="tx1"/>
                          </a:solidFill>
                          <a:effectLst/>
                          <a:latin typeface="+mn-lt"/>
                          <a:ea typeface="+mn-ea"/>
                          <a:cs typeface="+mn-cs"/>
                        </a:rPr>
                        <a:t>Benchmarking</a:t>
                      </a:r>
                    </a:p>
                  </a:txBody>
                  <a:tcPr/>
                </a:tc>
                <a:tc>
                  <a:txBody>
                    <a:bodyPr/>
                    <a:lstStyle/>
                    <a:p>
                      <a:pPr algn="ctr"/>
                      <a:r>
                        <a:rPr lang="es-MX" sz="1400" dirty="0" smtClean="0"/>
                        <a:t>  8</a:t>
                      </a:r>
                      <a:endParaRPr lang="es-MX" sz="1400" dirty="0"/>
                    </a:p>
                  </a:txBody>
                  <a:tcPr/>
                </a:tc>
              </a:tr>
              <a:tr h="32791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600" u="none" strike="noStrike" kern="1200" dirty="0" smtClean="0">
                          <a:solidFill>
                            <a:schemeClr val="tx1"/>
                          </a:solidFill>
                          <a:effectLst/>
                          <a:latin typeface="+mn-lt"/>
                          <a:ea typeface="+mn-ea"/>
                          <a:cs typeface="+mn-cs"/>
                        </a:rPr>
                        <a:t>Competencias internacionales e interculturales</a:t>
                      </a:r>
                      <a:endParaRPr lang="es-MX" sz="1600" u="none" strike="noStrike" kern="1200" dirty="0">
                        <a:solidFill>
                          <a:schemeClr val="tx1"/>
                        </a:solidFill>
                        <a:effectLst/>
                        <a:latin typeface="+mn-lt"/>
                        <a:ea typeface="+mn-ea"/>
                        <a:cs typeface="+mn-cs"/>
                      </a:endParaRPr>
                    </a:p>
                  </a:txBody>
                  <a:tcPr/>
                </a:tc>
                <a:tc>
                  <a:txBody>
                    <a:bodyPr/>
                    <a:lstStyle/>
                    <a:p>
                      <a:pPr algn="ctr"/>
                      <a:r>
                        <a:rPr lang="es-MX" sz="1400" dirty="0" smtClean="0"/>
                        <a:t>  17</a:t>
                      </a:r>
                      <a:endParaRPr lang="es-MX" sz="1400" dirty="0"/>
                    </a:p>
                  </a:txBody>
                  <a:tcPr/>
                </a:tc>
              </a:tr>
              <a:tr h="29221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600" u="none" strike="noStrike" kern="1200" dirty="0" err="1" smtClean="0">
                          <a:solidFill>
                            <a:schemeClr val="tx1"/>
                          </a:solidFill>
                          <a:effectLst/>
                          <a:latin typeface="+mn-lt"/>
                          <a:ea typeface="+mn-ea"/>
                          <a:cs typeface="+mn-cs"/>
                        </a:rPr>
                        <a:t>TIC’s</a:t>
                      </a:r>
                      <a:endParaRPr lang="es-CO" sz="1600" u="none" strike="noStrike" kern="1200" dirty="0" smtClean="0">
                        <a:solidFill>
                          <a:schemeClr val="tx1"/>
                        </a:solidFill>
                        <a:effectLst/>
                        <a:latin typeface="+mn-lt"/>
                        <a:ea typeface="+mn-ea"/>
                        <a:cs typeface="+mn-cs"/>
                      </a:endParaRPr>
                    </a:p>
                  </a:txBody>
                  <a:tcPr/>
                </a:tc>
                <a:tc>
                  <a:txBody>
                    <a:bodyPr/>
                    <a:lstStyle/>
                    <a:p>
                      <a:pPr algn="ctr"/>
                      <a:r>
                        <a:rPr lang="es-MX" sz="1400" b="0" dirty="0" smtClean="0"/>
                        <a:t>30</a:t>
                      </a:r>
                      <a:endParaRPr lang="es-MX" sz="1400" b="1" dirty="0"/>
                    </a:p>
                  </a:txBody>
                  <a:tcPr/>
                </a:tc>
              </a:tr>
              <a:tr h="33448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600" u="none" strike="noStrike" kern="1200" dirty="0" smtClean="0">
                          <a:solidFill>
                            <a:schemeClr val="tx1"/>
                          </a:solidFill>
                          <a:effectLst/>
                          <a:latin typeface="+mn-lt"/>
                          <a:ea typeface="+mn-ea"/>
                          <a:cs typeface="+mn-cs"/>
                        </a:rPr>
                        <a:t>Flexibilidad curricular</a:t>
                      </a:r>
                      <a:endParaRPr lang="es-MX" sz="1600" u="none" strike="noStrike" kern="1200" dirty="0">
                        <a:solidFill>
                          <a:schemeClr val="tx1"/>
                        </a:solidFill>
                        <a:effectLst/>
                        <a:latin typeface="+mn-lt"/>
                        <a:ea typeface="+mn-ea"/>
                        <a:cs typeface="+mn-cs"/>
                      </a:endParaRPr>
                    </a:p>
                  </a:txBody>
                  <a:tcPr/>
                </a:tc>
                <a:tc>
                  <a:txBody>
                    <a:bodyPr/>
                    <a:lstStyle/>
                    <a:p>
                      <a:pPr algn="ctr"/>
                      <a:r>
                        <a:rPr lang="es-MX" sz="1400" dirty="0" smtClean="0"/>
                        <a:t>  4</a:t>
                      </a:r>
                      <a:endParaRPr lang="es-MX" sz="1400" dirty="0"/>
                    </a:p>
                  </a:txBody>
                  <a:tcPr/>
                </a:tc>
              </a:tr>
              <a:tr h="33448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600" u="none" strike="noStrike" kern="1200" dirty="0" smtClean="0">
                          <a:solidFill>
                            <a:schemeClr val="tx1"/>
                          </a:solidFill>
                          <a:effectLst/>
                          <a:latin typeface="+mn-lt"/>
                          <a:ea typeface="+mn-ea"/>
                          <a:cs typeface="+mn-cs"/>
                        </a:rPr>
                        <a:t>Idiomas</a:t>
                      </a:r>
                      <a:endParaRPr lang="es-MX" sz="1600" u="none" strike="noStrike" kern="1200" dirty="0">
                        <a:solidFill>
                          <a:schemeClr val="tx1"/>
                        </a:solidFill>
                        <a:effectLst/>
                        <a:latin typeface="+mn-lt"/>
                        <a:ea typeface="+mn-ea"/>
                        <a:cs typeface="+mn-cs"/>
                      </a:endParaRPr>
                    </a:p>
                  </a:txBody>
                  <a:tcPr/>
                </a:tc>
                <a:tc>
                  <a:txBody>
                    <a:bodyPr/>
                    <a:lstStyle/>
                    <a:p>
                      <a:pPr algn="ctr"/>
                      <a:r>
                        <a:rPr lang="es-MX" sz="1400" b="0" dirty="0" smtClean="0"/>
                        <a:t>37</a:t>
                      </a:r>
                      <a:endParaRPr lang="es-MX" sz="1400" b="1" dirty="0"/>
                    </a:p>
                  </a:txBody>
                  <a:tcPr/>
                </a:tc>
              </a:tr>
              <a:tr h="292216">
                <a:tc>
                  <a:txBody>
                    <a:bodyPr/>
                    <a:lstStyle/>
                    <a:p>
                      <a:pPr marL="0" algn="l" defTabSz="914400" rtl="0" eaLnBrk="1" fontAlgn="b" latinLnBrk="0" hangingPunct="1"/>
                      <a:r>
                        <a:rPr lang="es-MX" sz="1600" u="none" strike="noStrike" kern="1200" dirty="0" smtClean="0">
                          <a:solidFill>
                            <a:schemeClr val="tx1"/>
                          </a:solidFill>
                          <a:effectLst/>
                          <a:latin typeface="+mn-lt"/>
                          <a:ea typeface="+mn-ea"/>
                          <a:cs typeface="+mn-cs"/>
                        </a:rPr>
                        <a:t>Otras</a:t>
                      </a:r>
                      <a:endParaRPr lang="es-MX" sz="1600" u="none" strike="noStrike" kern="1200" dirty="0">
                        <a:solidFill>
                          <a:schemeClr val="tx1"/>
                        </a:solidFill>
                        <a:effectLst/>
                        <a:latin typeface="+mn-lt"/>
                        <a:ea typeface="+mn-ea"/>
                        <a:cs typeface="+mn-cs"/>
                      </a:endParaRPr>
                    </a:p>
                  </a:txBody>
                  <a:tcPr/>
                </a:tc>
                <a:tc>
                  <a:txBody>
                    <a:bodyPr/>
                    <a:lstStyle/>
                    <a:p>
                      <a:pPr algn="ctr"/>
                      <a:r>
                        <a:rPr lang="es-MX" sz="1400" dirty="0" smtClean="0"/>
                        <a:t>  4</a:t>
                      </a:r>
                      <a:endParaRPr lang="es-MX" sz="1400" dirty="0"/>
                    </a:p>
                  </a:txBody>
                  <a:tcPr/>
                </a:tc>
              </a:tr>
            </a:tbl>
          </a:graphicData>
        </a:graphic>
      </p:graphicFrame>
      <p:graphicFrame>
        <p:nvGraphicFramePr>
          <p:cNvPr id="7" name="Tabla 6"/>
          <p:cNvGraphicFramePr>
            <a:graphicFrameLocks noGrp="1"/>
          </p:cNvGraphicFramePr>
          <p:nvPr>
            <p:extLst/>
          </p:nvPr>
        </p:nvGraphicFramePr>
        <p:xfrm>
          <a:off x="287624" y="761096"/>
          <a:ext cx="7272274" cy="2510136"/>
        </p:xfrm>
        <a:graphic>
          <a:graphicData uri="http://schemas.openxmlformats.org/drawingml/2006/table">
            <a:tbl>
              <a:tblPr>
                <a:tableStyleId>{3B4B98B0-60AC-42C2-AFA5-B58CD77FA1E5}</a:tableStyleId>
              </a:tblPr>
              <a:tblGrid>
                <a:gridCol w="6061661"/>
                <a:gridCol w="1210613"/>
              </a:tblGrid>
              <a:tr h="374300">
                <a:tc gridSpan="2">
                  <a:txBody>
                    <a:bodyPr/>
                    <a:lstStyle/>
                    <a:p>
                      <a:pPr algn="ctr" fontAlgn="b"/>
                      <a:r>
                        <a:rPr lang="es-MX" sz="1600" b="1" u="none" strike="noStrike" dirty="0">
                          <a:solidFill>
                            <a:schemeClr val="bg1"/>
                          </a:solidFill>
                          <a:effectLst/>
                        </a:rPr>
                        <a:t>TIDC </a:t>
                      </a:r>
                      <a:r>
                        <a:rPr lang="es-MX" sz="1600" b="1" u="none" strike="noStrike" dirty="0" err="1">
                          <a:solidFill>
                            <a:schemeClr val="bg1"/>
                          </a:solidFill>
                          <a:effectLst/>
                        </a:rPr>
                        <a:t>sep</a:t>
                      </a:r>
                      <a:r>
                        <a:rPr lang="es-MX" sz="1600" b="1" u="none" strike="noStrike" dirty="0">
                          <a:solidFill>
                            <a:schemeClr val="bg1"/>
                          </a:solidFill>
                          <a:effectLst/>
                        </a:rPr>
                        <a:t> 2014/</a:t>
                      </a:r>
                      <a:r>
                        <a:rPr lang="es-MX" sz="1600" b="1" u="none" strike="noStrike" dirty="0" err="1">
                          <a:solidFill>
                            <a:schemeClr val="bg1"/>
                          </a:solidFill>
                          <a:effectLst/>
                        </a:rPr>
                        <a:t>may</a:t>
                      </a:r>
                      <a:r>
                        <a:rPr lang="es-MX" sz="1600" b="1" u="none" strike="noStrike" dirty="0">
                          <a:solidFill>
                            <a:schemeClr val="bg1"/>
                          </a:solidFill>
                          <a:effectLst/>
                        </a:rPr>
                        <a:t> 2016</a:t>
                      </a:r>
                      <a:endParaRPr lang="es-MX" sz="1600" b="1" i="0" u="none" strike="noStrike" dirty="0">
                        <a:solidFill>
                          <a:schemeClr val="bg1"/>
                        </a:solidFill>
                        <a:effectLst/>
                        <a:latin typeface="Franklin Gothic Book" panose="020B0503020102020204" pitchFamily="34" charset="0"/>
                      </a:endParaRPr>
                    </a:p>
                  </a:txBody>
                  <a:tcPr marL="7620" marR="7620" marT="7620" marB="0" anchor="b">
                    <a:solidFill>
                      <a:srgbClr val="5B9BD5"/>
                    </a:solidFill>
                  </a:tcPr>
                </a:tc>
                <a:tc hMerge="1">
                  <a:txBody>
                    <a:bodyPr/>
                    <a:lstStyle/>
                    <a:p>
                      <a:endParaRPr lang="es-MX"/>
                    </a:p>
                  </a:txBody>
                  <a:tcPr/>
                </a:tc>
              </a:tr>
              <a:tr h="374300">
                <a:tc>
                  <a:txBody>
                    <a:bodyPr/>
                    <a:lstStyle/>
                    <a:p>
                      <a:pPr algn="l" fontAlgn="b"/>
                      <a:r>
                        <a:rPr lang="es-MX" sz="1400" kern="1200" dirty="0"/>
                        <a:t>Número</a:t>
                      </a:r>
                      <a:r>
                        <a:rPr lang="es-MX" sz="1600" u="none" strike="noStrike" dirty="0">
                          <a:effectLst/>
                        </a:rPr>
                        <a:t> de talleres</a:t>
                      </a:r>
                      <a:endParaRPr lang="es-MX" sz="1600" b="1" i="0" u="none" strike="noStrike" dirty="0">
                        <a:solidFill>
                          <a:srgbClr val="000000"/>
                        </a:solidFill>
                        <a:effectLst/>
                        <a:latin typeface="Franklin Gothic Book" panose="020B0503020102020204" pitchFamily="34" charset="0"/>
                      </a:endParaRPr>
                    </a:p>
                  </a:txBody>
                  <a:tcPr marL="7620" marR="7620" marT="7620" marB="0" anchor="b"/>
                </a:tc>
                <a:tc>
                  <a:txBody>
                    <a:bodyPr/>
                    <a:lstStyle/>
                    <a:p>
                      <a:pPr algn="ctr" fontAlgn="b"/>
                      <a:r>
                        <a:rPr lang="es-MX" sz="1600" u="none" strike="noStrike" dirty="0">
                          <a:effectLst/>
                        </a:rPr>
                        <a:t>12</a:t>
                      </a:r>
                      <a:endParaRPr lang="es-MX" sz="1600" b="1" i="0" u="none" strike="noStrike" dirty="0">
                        <a:solidFill>
                          <a:srgbClr val="000000"/>
                        </a:solidFill>
                        <a:effectLst/>
                        <a:latin typeface="Franklin Gothic Book" panose="020B0503020102020204" pitchFamily="34" charset="0"/>
                      </a:endParaRPr>
                    </a:p>
                  </a:txBody>
                  <a:tcPr marL="7620" marR="7620" marT="7620" marB="0" anchor="b"/>
                </a:tc>
              </a:tr>
              <a:tr h="264336">
                <a:tc>
                  <a:txBody>
                    <a:bodyPr/>
                    <a:lstStyle/>
                    <a:p>
                      <a:pPr algn="l" fontAlgn="b"/>
                      <a:r>
                        <a:rPr lang="es-MX" sz="1600" u="none" strike="noStrike">
                          <a:effectLst/>
                        </a:rPr>
                        <a:t> </a:t>
                      </a:r>
                      <a:endParaRPr lang="es-MX" sz="1600" b="1" i="0" u="none" strike="noStrike">
                        <a:solidFill>
                          <a:srgbClr val="000000"/>
                        </a:solidFill>
                        <a:effectLst/>
                        <a:latin typeface="Franklin Gothic Book" panose="020B0503020102020204" pitchFamily="34" charset="0"/>
                      </a:endParaRPr>
                    </a:p>
                  </a:txBody>
                  <a:tcPr marL="7620" marR="7620" marT="7620" marB="0" anchor="b"/>
                </a:tc>
                <a:tc>
                  <a:txBody>
                    <a:bodyPr/>
                    <a:lstStyle/>
                    <a:p>
                      <a:pPr algn="ctr" fontAlgn="b"/>
                      <a:r>
                        <a:rPr lang="es-MX" sz="1600" u="none" strike="noStrike" dirty="0">
                          <a:effectLst/>
                        </a:rPr>
                        <a:t> </a:t>
                      </a:r>
                      <a:endParaRPr lang="es-MX" sz="1600" b="1" i="0" u="none" strike="noStrike" dirty="0">
                        <a:solidFill>
                          <a:srgbClr val="000000"/>
                        </a:solidFill>
                        <a:effectLst/>
                        <a:latin typeface="Franklin Gothic Book" panose="020B0503020102020204" pitchFamily="34" charset="0"/>
                      </a:endParaRPr>
                    </a:p>
                  </a:txBody>
                  <a:tcPr marL="7620" marR="7620" marT="7620" marB="0" anchor="b"/>
                </a:tc>
              </a:tr>
              <a:tr h="374300">
                <a:tc>
                  <a:txBody>
                    <a:bodyPr/>
                    <a:lstStyle/>
                    <a:p>
                      <a:pPr algn="l" fontAlgn="b"/>
                      <a:r>
                        <a:rPr lang="es-MX" sz="1600" u="none" strike="noStrike" dirty="0">
                          <a:effectLst/>
                        </a:rPr>
                        <a:t>Participantes TIDC</a:t>
                      </a:r>
                      <a:endParaRPr lang="es-MX" sz="1600" b="1" i="0" u="none" strike="noStrike" dirty="0">
                        <a:solidFill>
                          <a:srgbClr val="000000"/>
                        </a:solidFill>
                        <a:effectLst/>
                        <a:latin typeface="Franklin Gothic Book" panose="020B0503020102020204" pitchFamily="34" charset="0"/>
                      </a:endParaRPr>
                    </a:p>
                  </a:txBody>
                  <a:tcPr marL="7620" marR="7620" marT="7620" marB="0" anchor="b">
                    <a:solidFill>
                      <a:srgbClr val="D2DEEF"/>
                    </a:solidFill>
                  </a:tcPr>
                </a:tc>
                <a:tc>
                  <a:txBody>
                    <a:bodyPr/>
                    <a:lstStyle/>
                    <a:p>
                      <a:pPr algn="ctr" fontAlgn="b"/>
                      <a:r>
                        <a:rPr lang="es-MX" sz="1600" u="none" strike="noStrike" dirty="0">
                          <a:effectLst/>
                        </a:rPr>
                        <a:t>276</a:t>
                      </a:r>
                      <a:endParaRPr lang="es-MX" sz="1600" b="1" i="0" u="none" strike="noStrike" dirty="0">
                        <a:solidFill>
                          <a:srgbClr val="000000"/>
                        </a:solidFill>
                        <a:effectLst/>
                        <a:latin typeface="Franklin Gothic Book" panose="020B0503020102020204" pitchFamily="34" charset="0"/>
                      </a:endParaRPr>
                    </a:p>
                  </a:txBody>
                  <a:tcPr marL="7620" marR="7620" marT="7620" marB="0" anchor="b">
                    <a:solidFill>
                      <a:srgbClr val="D2DEEF"/>
                    </a:solidFill>
                  </a:tcPr>
                </a:tc>
              </a:tr>
              <a:tr h="374300">
                <a:tc>
                  <a:txBody>
                    <a:bodyPr/>
                    <a:lstStyle/>
                    <a:p>
                      <a:pPr algn="l" fontAlgn="b"/>
                      <a:r>
                        <a:rPr lang="es-MX" sz="1600" u="none" strike="noStrike" dirty="0">
                          <a:effectLst/>
                        </a:rPr>
                        <a:t>Reuniones de seguimiento</a:t>
                      </a:r>
                      <a:endParaRPr lang="es-MX" sz="1600" b="1" i="0" u="none" strike="noStrike" dirty="0">
                        <a:solidFill>
                          <a:srgbClr val="000000"/>
                        </a:solidFill>
                        <a:effectLst/>
                        <a:latin typeface="Franklin Gothic Book" panose="020B0503020102020204" pitchFamily="34" charset="0"/>
                      </a:endParaRPr>
                    </a:p>
                  </a:txBody>
                  <a:tcPr marL="7620" marR="7620" marT="7620" marB="0" anchor="b"/>
                </a:tc>
                <a:tc>
                  <a:txBody>
                    <a:bodyPr/>
                    <a:lstStyle/>
                    <a:p>
                      <a:pPr algn="ctr" fontAlgn="b"/>
                      <a:r>
                        <a:rPr lang="es-MX" sz="1600" u="none" strike="noStrike" dirty="0">
                          <a:effectLst/>
                        </a:rPr>
                        <a:t>134</a:t>
                      </a:r>
                      <a:endParaRPr lang="es-MX" sz="1600" b="1" i="0" u="none" strike="noStrike" dirty="0">
                        <a:solidFill>
                          <a:srgbClr val="000000"/>
                        </a:solidFill>
                        <a:effectLst/>
                        <a:latin typeface="Franklin Gothic Book" panose="020B0503020102020204" pitchFamily="34" charset="0"/>
                      </a:endParaRPr>
                    </a:p>
                  </a:txBody>
                  <a:tcPr marL="7620" marR="7620" marT="7620" marB="0" anchor="b"/>
                </a:tc>
              </a:tr>
              <a:tr h="374300">
                <a:tc>
                  <a:txBody>
                    <a:bodyPr/>
                    <a:lstStyle/>
                    <a:p>
                      <a:pPr algn="l" fontAlgn="b"/>
                      <a:r>
                        <a:rPr lang="es-MX" sz="1600" u="none" strike="noStrike" dirty="0">
                          <a:effectLst/>
                        </a:rPr>
                        <a:t>Talleres en PROFA</a:t>
                      </a:r>
                      <a:endParaRPr lang="es-MX" sz="1600" b="1" i="0" u="none" strike="noStrike" dirty="0">
                        <a:solidFill>
                          <a:srgbClr val="000000"/>
                        </a:solidFill>
                        <a:effectLst/>
                        <a:latin typeface="Franklin Gothic Book" panose="020B0503020102020204" pitchFamily="34" charset="0"/>
                      </a:endParaRPr>
                    </a:p>
                  </a:txBody>
                  <a:tcPr marL="7620" marR="7620" marT="7620" marB="0" anchor="b">
                    <a:solidFill>
                      <a:srgbClr val="D2DEEF"/>
                    </a:solidFill>
                  </a:tcPr>
                </a:tc>
                <a:tc>
                  <a:txBody>
                    <a:bodyPr/>
                    <a:lstStyle/>
                    <a:p>
                      <a:pPr algn="ctr" fontAlgn="b"/>
                      <a:r>
                        <a:rPr lang="es-MX" sz="1600" u="none" strike="noStrike" dirty="0">
                          <a:effectLst/>
                        </a:rPr>
                        <a:t>117</a:t>
                      </a:r>
                      <a:endParaRPr lang="es-MX" sz="1600" b="1" i="0" u="none" strike="noStrike" dirty="0">
                        <a:solidFill>
                          <a:srgbClr val="000000"/>
                        </a:solidFill>
                        <a:effectLst/>
                        <a:latin typeface="Franklin Gothic Book" panose="020B0503020102020204" pitchFamily="34" charset="0"/>
                      </a:endParaRPr>
                    </a:p>
                  </a:txBody>
                  <a:tcPr marL="7620" marR="7620" marT="7620" marB="0" anchor="b">
                    <a:solidFill>
                      <a:srgbClr val="D2DEEF"/>
                    </a:solidFill>
                  </a:tcPr>
                </a:tc>
              </a:tr>
              <a:tr h="374300">
                <a:tc>
                  <a:txBody>
                    <a:bodyPr/>
                    <a:lstStyle/>
                    <a:p>
                      <a:pPr algn="l" fontAlgn="b"/>
                      <a:r>
                        <a:rPr lang="es-MX" sz="1600" u="none" strike="noStrike" dirty="0">
                          <a:effectLst/>
                        </a:rPr>
                        <a:t>Total de participantes</a:t>
                      </a:r>
                      <a:endParaRPr lang="es-MX" sz="1600" b="1" i="0" u="none" strike="noStrike" dirty="0">
                        <a:solidFill>
                          <a:srgbClr val="000000"/>
                        </a:solidFill>
                        <a:effectLst/>
                        <a:latin typeface="Franklin Gothic Book" panose="020B0503020102020204" pitchFamily="34" charset="0"/>
                      </a:endParaRPr>
                    </a:p>
                  </a:txBody>
                  <a:tcPr marL="7620" marR="7620" marT="7620" marB="0" anchor="b"/>
                </a:tc>
                <a:tc>
                  <a:txBody>
                    <a:bodyPr/>
                    <a:lstStyle/>
                    <a:p>
                      <a:pPr algn="ctr" fontAlgn="b"/>
                      <a:r>
                        <a:rPr lang="es-MX" sz="1600" u="none" strike="noStrike" dirty="0">
                          <a:effectLst/>
                        </a:rPr>
                        <a:t>527</a:t>
                      </a:r>
                      <a:endParaRPr lang="es-MX" sz="1600" b="1" i="0" u="none" strike="noStrike" dirty="0">
                        <a:solidFill>
                          <a:srgbClr val="000000"/>
                        </a:solidFill>
                        <a:effectLst/>
                        <a:latin typeface="Franklin Gothic Book" panose="020B0503020102020204" pitchFamily="34" charset="0"/>
                      </a:endParaRPr>
                    </a:p>
                  </a:txBody>
                  <a:tcPr marL="7620" marR="7620" marT="7620" marB="0" anchor="b"/>
                </a:tc>
              </a:tr>
            </a:tbl>
          </a:graphicData>
        </a:graphic>
      </p:graphicFrame>
    </p:spTree>
    <p:extLst>
      <p:ext uri="{BB962C8B-B14F-4D97-AF65-F5344CB8AC3E}">
        <p14:creationId xmlns:p14="http://schemas.microsoft.com/office/powerpoint/2010/main" val="2176755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lidesharecdn.com/currculum-110802112349-phpapp01/95/currculum-4-728.jpg?cb=13324486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31" y="-169463"/>
            <a:ext cx="6386052" cy="63126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tellae.usc.es/red/mod/file/thumbnail.php?file_guid=23680&amp;size=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174" y="1609860"/>
            <a:ext cx="2860978" cy="484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9174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326335" y="-766084"/>
            <a:ext cx="9586453" cy="7211960"/>
            <a:chOff x="-339213" y="-457199"/>
            <a:chExt cx="9586453" cy="7211960"/>
          </a:xfrm>
        </p:grpSpPr>
        <p:grpSp>
          <p:nvGrpSpPr>
            <p:cNvPr id="2" name="Grupo 1"/>
            <p:cNvGrpSpPr/>
            <p:nvPr/>
          </p:nvGrpSpPr>
          <p:grpSpPr>
            <a:xfrm>
              <a:off x="-339213" y="-457199"/>
              <a:ext cx="9586453" cy="7211960"/>
              <a:chOff x="-339213" y="-451988"/>
              <a:chExt cx="9586453" cy="6362501"/>
            </a:xfrm>
          </p:grpSpPr>
          <p:pic>
            <p:nvPicPr>
              <p:cNvPr id="9218" name="Picture 2" descr="Tipos de Currículum 3.- Currículum oculto Se refiere a las enseñanzas encubiertas, latentes, no explícitas.   Son práct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40"/>
                <a:ext cx="9247240" cy="5895473"/>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339213" y="-451988"/>
                <a:ext cx="9586453" cy="189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grpSp>
        <p:pic>
          <p:nvPicPr>
            <p:cNvPr id="1026" name="Picture 2" descr="http://3.bp.blogspot.com/-2V7Fs0GUjYQ/T7kugsmpfoI/AAAAAAAAACI/jUoWFkyMqkQ/s1600/jpg_violenciaescolar1-bf2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453" y="2654506"/>
              <a:ext cx="3906824" cy="39068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ángulo 2"/>
          <p:cNvSpPr/>
          <p:nvPr/>
        </p:nvSpPr>
        <p:spPr>
          <a:xfrm>
            <a:off x="115910" y="154547"/>
            <a:ext cx="2614412" cy="63106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smtClean="0">
                <a:solidFill>
                  <a:schemeClr val="tx1"/>
                </a:solidFill>
                <a:latin typeface="Arial" panose="020B0604020202020204" pitchFamily="34" charset="0"/>
                <a:cs typeface="Arial" panose="020B0604020202020204" pitchFamily="34" charset="0"/>
              </a:rPr>
              <a:t>Currículo Oculto</a:t>
            </a:r>
            <a:endParaRPr lang="es-MX"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6703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49706" y="1095784"/>
            <a:ext cx="5209674" cy="1200329"/>
          </a:xfrm>
          <a:prstGeom prst="rect">
            <a:avLst/>
          </a:prstGeom>
          <a:solidFill>
            <a:srgbClr val="002060"/>
          </a:solidFill>
        </p:spPr>
        <p:txBody>
          <a:bodyPr wrap="square">
            <a:spAutoFit/>
          </a:bodyPr>
          <a:lstStyle/>
          <a:p>
            <a:r>
              <a:rPr lang="es-MX" sz="1350" i="1" dirty="0">
                <a:solidFill>
                  <a:srgbClr val="EEEEEE"/>
                </a:solidFill>
                <a:latin typeface="inherit"/>
                <a:ea typeface="Times New Roman" panose="02020603050405020304" pitchFamily="18" charset="0"/>
                <a:cs typeface="Times New Roman" panose="02020603050405020304" pitchFamily="18" charset="0"/>
              </a:rPr>
              <a:t>“</a:t>
            </a:r>
            <a:r>
              <a:rPr lang="es-MX" i="1" dirty="0">
                <a:solidFill>
                  <a:schemeClr val="bg1"/>
                </a:solidFill>
                <a:latin typeface="inherit"/>
                <a:ea typeface="Times New Roman" panose="02020603050405020304" pitchFamily="18" charset="0"/>
                <a:cs typeface="Times New Roman" panose="02020603050405020304" pitchFamily="18" charset="0"/>
              </a:rPr>
              <a:t>El conjunto de normas, costumbres, creencias, lenguajes y símbolos que se manifiestan en la estructura y el funcionamiento de una institución.” (Barriga, 2009)</a:t>
            </a:r>
            <a:endParaRPr lang="es-MX" dirty="0">
              <a:solidFill>
                <a:schemeClr val="bg1"/>
              </a:solidFill>
            </a:endParaRPr>
          </a:p>
        </p:txBody>
      </p:sp>
      <p:sp>
        <p:nvSpPr>
          <p:cNvPr id="5" name="Rectángulo 4"/>
          <p:cNvSpPr/>
          <p:nvPr/>
        </p:nvSpPr>
        <p:spPr>
          <a:xfrm>
            <a:off x="303247" y="2769606"/>
            <a:ext cx="5457422" cy="2862322"/>
          </a:xfrm>
          <a:prstGeom prst="rect">
            <a:avLst/>
          </a:prstGeom>
          <a:solidFill>
            <a:srgbClr val="002060"/>
          </a:solidFill>
        </p:spPr>
        <p:txBody>
          <a:bodyPr wrap="square">
            <a:spAutoFit/>
          </a:bodyPr>
          <a:lstStyle/>
          <a:p>
            <a:pPr algn="just" fontAlgn="base">
              <a:lnSpc>
                <a:spcPct val="150000"/>
              </a:lnSpc>
              <a:spcAft>
                <a:spcPts val="1350"/>
              </a:spcAft>
            </a:pPr>
            <a:r>
              <a:rPr lang="es-MX" sz="1500" dirty="0">
                <a:solidFill>
                  <a:schemeClr val="bg1"/>
                </a:solidFill>
                <a:latin typeface="Lucida Sans" panose="020B0602030504020204" pitchFamily="34" charset="0"/>
                <a:ea typeface="Times New Roman" panose="02020603050405020304" pitchFamily="18" charset="0"/>
                <a:cs typeface="Times New Roman" panose="02020603050405020304" pitchFamily="18" charset="0"/>
              </a:rPr>
              <a:t>Podemos decir entonces que el currículo oculto son todos aquellos conocimientos, destrezas, actitudes y valores que se adquieren mediante la participación en el proceso de enseñanza y aprendizaje y que nunca llegan a explicarse como metas educativas a lograr de manera intencional, o sea todos aquellos aspectos de la vida cotidiana de la </a:t>
            </a:r>
            <a:r>
              <a:rPr lang="es-MX" sz="1500" dirty="0" smtClean="0">
                <a:solidFill>
                  <a:schemeClr val="bg1"/>
                </a:solidFill>
                <a:latin typeface="Lucida Sans" panose="020B0602030504020204" pitchFamily="34" charset="0"/>
                <a:ea typeface="Times New Roman" panose="02020603050405020304" pitchFamily="18" charset="0"/>
                <a:cs typeface="Times New Roman" panose="02020603050405020304" pitchFamily="18" charset="0"/>
              </a:rPr>
              <a:t>universidad </a:t>
            </a:r>
            <a:r>
              <a:rPr lang="es-MX" sz="1500" dirty="0">
                <a:solidFill>
                  <a:schemeClr val="bg1"/>
                </a:solidFill>
                <a:latin typeface="Lucida Sans" panose="020B0602030504020204" pitchFamily="34" charset="0"/>
                <a:ea typeface="Times New Roman" panose="02020603050405020304" pitchFamily="18" charset="0"/>
                <a:cs typeface="Times New Roman" panose="02020603050405020304" pitchFamily="18" charset="0"/>
              </a:rPr>
              <a:t>que no están previstos en el currículo explícito.</a:t>
            </a:r>
            <a:endParaRPr lang="es-MX" sz="15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4" descr="http://cnbguatemala.org/images/7/7c/Curr%C3%ADculum_ocult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6045" y="1466914"/>
            <a:ext cx="3197955" cy="3479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75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4364" t="27597" r="21394" b="11135"/>
          <a:stretch/>
        </p:blipFill>
        <p:spPr>
          <a:xfrm>
            <a:off x="-115910" y="888642"/>
            <a:ext cx="9350062" cy="5661440"/>
          </a:xfrm>
          <a:prstGeom prst="rect">
            <a:avLst/>
          </a:prstGeom>
        </p:spPr>
      </p:pic>
    </p:spTree>
    <p:extLst>
      <p:ext uri="{BB962C8B-B14F-4D97-AF65-F5344CB8AC3E}">
        <p14:creationId xmlns:p14="http://schemas.microsoft.com/office/powerpoint/2010/main" val="3300475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 Imagen"/>
          <p:cNvPicPr/>
          <p:nvPr/>
        </p:nvPicPr>
        <p:blipFill>
          <a:blip r:embed="rId2" cstate="print">
            <a:extLst>
              <a:ext uri="{28A0092B-C50C-407E-A947-70E740481C1C}">
                <a14:useLocalDpi xmlns:a14="http://schemas.microsoft.com/office/drawing/2010/main" val="0"/>
              </a:ext>
            </a:extLst>
          </a:blip>
          <a:stretch>
            <a:fillRect/>
          </a:stretch>
        </p:blipFill>
        <p:spPr>
          <a:xfrm>
            <a:off x="255178" y="488711"/>
            <a:ext cx="4316821" cy="2991907"/>
          </a:xfrm>
          <a:prstGeom prst="rect">
            <a:avLst/>
          </a:prstGeom>
        </p:spPr>
      </p:pic>
      <p:pic>
        <p:nvPicPr>
          <p:cNvPr id="7" name="0 Imagen"/>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5178" y="3657599"/>
            <a:ext cx="4316821" cy="2657645"/>
          </a:xfrm>
          <a:prstGeom prst="rect">
            <a:avLst/>
          </a:prstGeom>
        </p:spPr>
      </p:pic>
      <p:pic>
        <p:nvPicPr>
          <p:cNvPr id="8" name="0 Imagen"/>
          <p:cNvPicPr/>
          <p:nvPr/>
        </p:nvPicPr>
        <p:blipFill>
          <a:blip r:embed="rId4" cstate="print">
            <a:extLst>
              <a:ext uri="{28A0092B-C50C-407E-A947-70E740481C1C}">
                <a14:useLocalDpi xmlns:a14="http://schemas.microsoft.com/office/drawing/2010/main" val="0"/>
              </a:ext>
            </a:extLst>
          </a:blip>
          <a:stretch>
            <a:fillRect/>
          </a:stretch>
        </p:blipFill>
        <p:spPr>
          <a:xfrm>
            <a:off x="5154791" y="3657599"/>
            <a:ext cx="4105119" cy="2657645"/>
          </a:xfrm>
          <a:prstGeom prst="rect">
            <a:avLst/>
          </a:prstGeom>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4790" y="488711"/>
            <a:ext cx="4105119" cy="2991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80138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1.bp.blogspot.com/-IxcXCyu12Qs/UDvFtj15GRI/AAAAAAAAAAg/1irgxatjj4E/s1600/20100705111836-evaluac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3335"/>
            <a:ext cx="9234152" cy="676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250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850317" y="3028312"/>
            <a:ext cx="5682125" cy="1015663"/>
          </a:xfrm>
          <a:prstGeom prst="rect">
            <a:avLst/>
          </a:prstGeom>
          <a:noFill/>
          <a:ln w="38100">
            <a:noFill/>
          </a:ln>
        </p:spPr>
        <p:txBody>
          <a:bodyPr wrap="square">
            <a:spAutoFit/>
          </a:bodyPr>
          <a:lstStyle/>
          <a:p>
            <a:pPr marL="285744" indent="-285744">
              <a:buFont typeface="Wingdings" panose="05000000000000000000" pitchFamily="2" charset="2"/>
              <a:buChar char="Ø"/>
            </a:pPr>
            <a:r>
              <a:rPr lang="es-MX" sz="2000" b="1" dirty="0">
                <a:solidFill>
                  <a:srgbClr val="002060"/>
                </a:solidFill>
                <a:latin typeface="Arial" panose="020B0604020202020204" pitchFamily="34" charset="0"/>
                <a:cs typeface="Arial" panose="020B0604020202020204" pitchFamily="34" charset="0"/>
              </a:rPr>
              <a:t>Incorporar tendencias internacionales de la disciplina a nivel mundial en el perfil de egreso y los aprendizajes correspondiente</a:t>
            </a:r>
          </a:p>
        </p:txBody>
      </p:sp>
      <p:sp>
        <p:nvSpPr>
          <p:cNvPr id="7" name="Rectángulo 6"/>
          <p:cNvSpPr/>
          <p:nvPr/>
        </p:nvSpPr>
        <p:spPr>
          <a:xfrm>
            <a:off x="-3008" y="692697"/>
            <a:ext cx="5334845" cy="832739"/>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8" name="Rectángulo 7"/>
          <p:cNvSpPr/>
          <p:nvPr/>
        </p:nvSpPr>
        <p:spPr>
          <a:xfrm>
            <a:off x="42258" y="692699"/>
            <a:ext cx="5616116" cy="830997"/>
          </a:xfrm>
          <a:prstGeom prst="rect">
            <a:avLst/>
          </a:prstGeom>
        </p:spPr>
        <p:txBody>
          <a:bodyPr wrap="square">
            <a:spAutoFit/>
          </a:bodyPr>
          <a:lstStyle/>
          <a:p>
            <a:r>
              <a:rPr lang="es-MX" sz="2400" b="1" dirty="0">
                <a:latin typeface="Arial" panose="020B0604020202020204" pitchFamily="34" charset="0"/>
                <a:cs typeface="Arial" panose="020B0604020202020204" pitchFamily="34" charset="0"/>
              </a:rPr>
              <a:t>Estrategias de internacionalización del currículo</a:t>
            </a:r>
          </a:p>
        </p:txBody>
      </p:sp>
      <p:pic>
        <p:nvPicPr>
          <p:cNvPr id="9" name="Imagen 8" descr="Mundoman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0" y="2276873"/>
            <a:ext cx="2791197" cy="2741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84098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39552" y="4826675"/>
            <a:ext cx="8208912" cy="369332"/>
          </a:xfrm>
          <a:prstGeom prst="rect">
            <a:avLst/>
          </a:prstGeom>
        </p:spPr>
        <p:txBody>
          <a:bodyPr wrap="square">
            <a:spAutoFit/>
          </a:bodyPr>
          <a:lstStyle/>
          <a:p>
            <a:r>
              <a:rPr lang="es-ES" cap="all" dirty="0"/>
              <a:t> </a:t>
            </a:r>
            <a:endParaRPr lang="es-MX" cap="all" dirty="0"/>
          </a:p>
        </p:txBody>
      </p:sp>
      <p:sp>
        <p:nvSpPr>
          <p:cNvPr id="6" name="5 Rectángulo"/>
          <p:cNvSpPr/>
          <p:nvPr/>
        </p:nvSpPr>
        <p:spPr>
          <a:xfrm>
            <a:off x="323528" y="1916833"/>
            <a:ext cx="8640960" cy="4093428"/>
          </a:xfrm>
          <a:prstGeom prst="rect">
            <a:avLst/>
          </a:prstGeom>
          <a:noFill/>
          <a:ln w="38100">
            <a:noFill/>
          </a:ln>
        </p:spPr>
        <p:txBody>
          <a:bodyPr wrap="square">
            <a:spAutoFit/>
          </a:bodyPr>
          <a:lstStyle/>
          <a:p>
            <a:pPr marL="457189" indent="-457189">
              <a:buFont typeface="+mj-lt"/>
              <a:buAutoNum type="arabicPeriod"/>
            </a:pPr>
            <a:r>
              <a:rPr lang="es-ES_tradnl" sz="2000" dirty="0" smtClean="0">
                <a:solidFill>
                  <a:srgbClr val="002060"/>
                </a:solidFill>
                <a:latin typeface="Arial" panose="020B0604020202020204" pitchFamily="34" charset="0"/>
                <a:cs typeface="Arial" panose="020B0604020202020204" pitchFamily="34" charset="0"/>
              </a:rPr>
              <a:t>Evaluación comparativa (benchmarking) con programas de calidad de otras universidades</a:t>
            </a:r>
          </a:p>
          <a:p>
            <a:pPr marL="457189" indent="-457189">
              <a:buFont typeface="+mj-lt"/>
              <a:buAutoNum type="arabicPeriod"/>
            </a:pPr>
            <a:endParaRPr lang="es-MX" sz="2000" dirty="0" smtClean="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Incorporar </a:t>
            </a:r>
            <a:r>
              <a:rPr lang="es-MX" sz="2000" dirty="0">
                <a:solidFill>
                  <a:srgbClr val="002060"/>
                </a:solidFill>
                <a:latin typeface="Arial" panose="020B0604020202020204" pitchFamily="34" charset="0"/>
                <a:cs typeface="Arial" panose="020B0604020202020204" pitchFamily="34" charset="0"/>
              </a:rPr>
              <a:t>competencias internacionales e interculturales en el perfil de egreso.</a:t>
            </a:r>
          </a:p>
          <a:p>
            <a:pPr marL="457189" indent="-457189">
              <a:buFont typeface="+mj-lt"/>
              <a:buAutoNum type="arabicPeriod"/>
            </a:pPr>
            <a:endParaRPr lang="es-MX" sz="20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a:solidFill>
                  <a:srgbClr val="002060"/>
                </a:solidFill>
                <a:latin typeface="Arial" panose="020B0604020202020204" pitchFamily="34" charset="0"/>
                <a:cs typeface="Arial" panose="020B0604020202020204" pitchFamily="34" charset="0"/>
              </a:rPr>
              <a:t>Uso de las TICs para colaboración virtual (sincrónica/asincrónica).</a:t>
            </a:r>
          </a:p>
          <a:p>
            <a:pPr marL="457189" indent="-457189">
              <a:buFont typeface="+mj-lt"/>
              <a:buAutoNum type="arabicPeriod"/>
            </a:pPr>
            <a:endParaRPr lang="es-MX" sz="20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a:solidFill>
                  <a:srgbClr val="002060"/>
                </a:solidFill>
                <a:latin typeface="Arial" panose="020B0604020202020204" pitchFamily="34" charset="0"/>
                <a:cs typeface="Arial" panose="020B0604020202020204" pitchFamily="34" charset="0"/>
              </a:rPr>
              <a:t>Establecer una flexibilidad curricular que facilite la movilidad estudiantil (semestre con electivos, reconocimiento de créditos transferibles, etc.)</a:t>
            </a:r>
          </a:p>
          <a:p>
            <a:pPr marL="457189" indent="-457189">
              <a:buFont typeface="+mj-lt"/>
              <a:buAutoNum type="arabicPeriod"/>
            </a:pPr>
            <a:endParaRPr lang="es-MX" sz="20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a:solidFill>
                  <a:srgbClr val="002060"/>
                </a:solidFill>
                <a:latin typeface="Arial" panose="020B0604020202020204" pitchFamily="34" charset="0"/>
                <a:cs typeface="Arial" panose="020B0604020202020204" pitchFamily="34" charset="0"/>
              </a:rPr>
              <a:t>Fomentar el aprendizaje de idiomas.</a:t>
            </a:r>
          </a:p>
          <a:p>
            <a:pPr lvl="0"/>
            <a:endParaRPr lang="es-MX" sz="2000" dirty="0">
              <a:solidFill>
                <a:srgbClr val="002060"/>
              </a:solidFill>
              <a:latin typeface="Arial" panose="020B0604020202020204" pitchFamily="34" charset="0"/>
              <a:cs typeface="Arial" panose="020B0604020202020204" pitchFamily="34" charset="0"/>
            </a:endParaRPr>
          </a:p>
        </p:txBody>
      </p:sp>
      <p:sp>
        <p:nvSpPr>
          <p:cNvPr id="7" name="Rectángulo 6"/>
          <p:cNvSpPr/>
          <p:nvPr/>
        </p:nvSpPr>
        <p:spPr>
          <a:xfrm>
            <a:off x="-108518" y="652046"/>
            <a:ext cx="5334845" cy="832739"/>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3" name="Rectángulo 2"/>
          <p:cNvSpPr/>
          <p:nvPr/>
        </p:nvSpPr>
        <p:spPr>
          <a:xfrm>
            <a:off x="42258" y="652050"/>
            <a:ext cx="5366870" cy="830997"/>
          </a:xfrm>
          <a:prstGeom prst="rect">
            <a:avLst/>
          </a:prstGeom>
          <a:ln w="38100">
            <a:solidFill>
              <a:srgbClr val="00B050"/>
            </a:solidFill>
          </a:ln>
        </p:spPr>
        <p:txBody>
          <a:bodyPr wrap="square">
            <a:spAutoFit/>
          </a:bodyPr>
          <a:lstStyle/>
          <a:p>
            <a:r>
              <a:rPr lang="es-MX" sz="2400" b="1" dirty="0">
                <a:latin typeface="Arial" panose="020B0604020202020204" pitchFamily="34" charset="0"/>
                <a:cs typeface="Arial" panose="020B0604020202020204" pitchFamily="34" charset="0"/>
              </a:rPr>
              <a:t>Estrategias de </a:t>
            </a:r>
            <a:r>
              <a:rPr lang="es-MX" sz="2400" b="1" dirty="0" smtClean="0">
                <a:latin typeface="Arial" panose="020B0604020202020204" pitchFamily="34" charset="0"/>
                <a:cs typeface="Arial" panose="020B0604020202020204" pitchFamily="34" charset="0"/>
              </a:rPr>
              <a:t>Internacionalización </a:t>
            </a:r>
            <a:r>
              <a:rPr lang="es-MX" sz="2400" b="1" dirty="0">
                <a:latin typeface="Arial" panose="020B0604020202020204" pitchFamily="34" charset="0"/>
                <a:cs typeface="Arial" panose="020B0604020202020204" pitchFamily="34" charset="0"/>
              </a:rPr>
              <a:t>del </a:t>
            </a:r>
            <a:r>
              <a:rPr lang="es-MX" sz="2400" b="1" dirty="0" smtClean="0">
                <a:latin typeface="Arial" panose="020B0604020202020204" pitchFamily="34" charset="0"/>
                <a:cs typeface="Arial" panose="020B0604020202020204" pitchFamily="34" charset="0"/>
              </a:rPr>
              <a:t>Currículo (</a:t>
            </a:r>
            <a:r>
              <a:rPr lang="es-MX" sz="2400" b="1" dirty="0" err="1" smtClean="0">
                <a:latin typeface="Arial" panose="020B0604020202020204" pitchFamily="34" charset="0"/>
                <a:cs typeface="Arial" panose="020B0604020202020204" pitchFamily="34" charset="0"/>
              </a:rPr>
              <a:t>IdC</a:t>
            </a:r>
            <a:r>
              <a:rPr lang="es-MX" sz="2400" b="1" dirty="0" smtClean="0">
                <a:latin typeface="Arial" panose="020B0604020202020204" pitchFamily="34" charset="0"/>
                <a:cs typeface="Arial" panose="020B0604020202020204" pitchFamily="34" charset="0"/>
              </a:rPr>
              <a:t>)</a:t>
            </a:r>
            <a:endParaRPr lang="es-MX"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9367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39552" y="4826675"/>
            <a:ext cx="8208912" cy="369332"/>
          </a:xfrm>
          <a:prstGeom prst="rect">
            <a:avLst/>
          </a:prstGeom>
        </p:spPr>
        <p:txBody>
          <a:bodyPr wrap="square">
            <a:spAutoFit/>
          </a:bodyPr>
          <a:lstStyle/>
          <a:p>
            <a:r>
              <a:rPr lang="es-ES" cap="all" dirty="0"/>
              <a:t> </a:t>
            </a:r>
            <a:endParaRPr lang="es-MX" cap="all" dirty="0"/>
          </a:p>
        </p:txBody>
      </p:sp>
      <p:sp>
        <p:nvSpPr>
          <p:cNvPr id="6" name="5 Rectángulo"/>
          <p:cNvSpPr/>
          <p:nvPr/>
        </p:nvSpPr>
        <p:spPr>
          <a:xfrm>
            <a:off x="683571" y="2099356"/>
            <a:ext cx="3744415" cy="3139321"/>
          </a:xfrm>
          <a:prstGeom prst="rect">
            <a:avLst/>
          </a:prstGeom>
          <a:noFill/>
          <a:ln w="38100">
            <a:solidFill>
              <a:schemeClr val="accent1"/>
            </a:solidFill>
          </a:ln>
        </p:spPr>
        <p:txBody>
          <a:bodyPr wrap="square">
            <a:spAutoFit/>
          </a:bodyPr>
          <a:lstStyle/>
          <a:p>
            <a:r>
              <a:rPr lang="es-MX" sz="1400" b="1" dirty="0">
                <a:solidFill>
                  <a:srgbClr val="002060"/>
                </a:solidFill>
                <a:latin typeface="Arial" panose="020B0604020202020204" pitchFamily="34" charset="0"/>
                <a:cs typeface="Arial" panose="020B0604020202020204" pitchFamily="34" charset="0"/>
              </a:rPr>
              <a:t>Cuota de inscripción: 50,000 USD</a:t>
            </a:r>
          </a:p>
          <a:p>
            <a:endParaRPr lang="es-MX" sz="1400" b="1" dirty="0">
              <a:solidFill>
                <a:srgbClr val="002060"/>
              </a:solidFill>
              <a:latin typeface="Arial" panose="020B0604020202020204" pitchFamily="34" charset="0"/>
              <a:cs typeface="Arial" panose="020B0604020202020204" pitchFamily="34" charset="0"/>
            </a:endParaRPr>
          </a:p>
          <a:p>
            <a:r>
              <a:rPr lang="es-MX" sz="1400" b="1" dirty="0">
                <a:solidFill>
                  <a:srgbClr val="002060"/>
                </a:solidFill>
                <a:latin typeface="Arial" panose="020B0604020202020204" pitchFamily="34" charset="0"/>
                <a:cs typeface="Arial" panose="020B0604020202020204" pitchFamily="34" charset="0"/>
              </a:rPr>
              <a:t>Extracción social alumnos: Muy alta</a:t>
            </a:r>
          </a:p>
          <a:p>
            <a:endParaRPr lang="es-MX" sz="1400" b="1" dirty="0">
              <a:solidFill>
                <a:srgbClr val="002060"/>
              </a:solidFill>
              <a:latin typeface="Arial" panose="020B0604020202020204" pitchFamily="34" charset="0"/>
              <a:cs typeface="Arial" panose="020B0604020202020204" pitchFamily="34" charset="0"/>
            </a:endParaRPr>
          </a:p>
          <a:p>
            <a:r>
              <a:rPr lang="es-MX" sz="1400" b="1" dirty="0">
                <a:solidFill>
                  <a:srgbClr val="002060"/>
                </a:solidFill>
                <a:latin typeface="Arial" panose="020B0604020202020204" pitchFamily="34" charset="0"/>
                <a:cs typeface="Arial" panose="020B0604020202020204" pitchFamily="34" charset="0"/>
              </a:rPr>
              <a:t>Selección de Ingreso:    ≠  ≠  ≠</a:t>
            </a:r>
          </a:p>
          <a:p>
            <a:endParaRPr lang="es-MX" sz="1400" b="1" dirty="0">
              <a:solidFill>
                <a:srgbClr val="002060"/>
              </a:solidFill>
              <a:latin typeface="Arial" panose="020B0604020202020204" pitchFamily="34" charset="0"/>
              <a:cs typeface="Arial" panose="020B0604020202020204" pitchFamily="34" charset="0"/>
            </a:endParaRPr>
          </a:p>
          <a:p>
            <a:r>
              <a:rPr lang="es-MX" sz="1400" b="1" dirty="0">
                <a:solidFill>
                  <a:srgbClr val="002060"/>
                </a:solidFill>
                <a:latin typeface="Arial" panose="020B0604020202020204" pitchFamily="34" charset="0"/>
                <a:cs typeface="Arial" panose="020B0604020202020204" pitchFamily="34" charset="0"/>
              </a:rPr>
              <a:t>Reconocimiento Internacional del Claustro: +++++++++++++++++++++</a:t>
            </a:r>
          </a:p>
          <a:p>
            <a:endParaRPr lang="es-MX" sz="1400" b="1" dirty="0">
              <a:solidFill>
                <a:srgbClr val="002060"/>
              </a:solidFill>
              <a:latin typeface="Arial" panose="020B0604020202020204" pitchFamily="34" charset="0"/>
              <a:cs typeface="Arial" panose="020B0604020202020204" pitchFamily="34" charset="0"/>
            </a:endParaRPr>
          </a:p>
          <a:p>
            <a:r>
              <a:rPr lang="es-MX" sz="1400" b="1" dirty="0">
                <a:solidFill>
                  <a:srgbClr val="002060"/>
                </a:solidFill>
                <a:latin typeface="Arial" panose="020B0604020202020204" pitchFamily="34" charset="0"/>
                <a:cs typeface="Arial" panose="020B0604020202020204" pitchFamily="34" charset="0"/>
              </a:rPr>
              <a:t>Producción científica: +++++++++++++</a:t>
            </a:r>
          </a:p>
          <a:p>
            <a:endParaRPr lang="es-MX" sz="1400" b="1" dirty="0">
              <a:solidFill>
                <a:srgbClr val="002060"/>
              </a:solidFill>
              <a:latin typeface="Arial" panose="020B0604020202020204" pitchFamily="34" charset="0"/>
              <a:cs typeface="Arial" panose="020B0604020202020204" pitchFamily="34" charset="0"/>
            </a:endParaRPr>
          </a:p>
          <a:p>
            <a:r>
              <a:rPr lang="es-MX" sz="1400" b="1" dirty="0">
                <a:solidFill>
                  <a:srgbClr val="002060"/>
                </a:solidFill>
                <a:latin typeface="Arial" panose="020B0604020202020204" pitchFamily="34" charset="0"/>
                <a:cs typeface="Arial" panose="020B0604020202020204" pitchFamily="34" charset="0"/>
              </a:rPr>
              <a:t>Aceptación Mercado Laboral: +++++</a:t>
            </a:r>
          </a:p>
          <a:p>
            <a:pPr lvl="0" algn="just"/>
            <a:endParaRPr lang="es-MX" sz="1400" b="1" dirty="0">
              <a:solidFill>
                <a:srgbClr val="002060"/>
              </a:solidFill>
              <a:latin typeface="Arial" panose="020B0604020202020204" pitchFamily="34" charset="0"/>
              <a:cs typeface="Arial" panose="020B0604020202020204" pitchFamily="34" charset="0"/>
            </a:endParaRPr>
          </a:p>
          <a:p>
            <a:pPr lvl="0" algn="just"/>
            <a:endParaRPr lang="es-MX" sz="800" b="1" dirty="0" smtClean="0">
              <a:solidFill>
                <a:srgbClr val="002060"/>
              </a:solidFill>
              <a:latin typeface="Arial" panose="020B0604020202020204" pitchFamily="34" charset="0"/>
              <a:cs typeface="Arial" panose="020B0604020202020204" pitchFamily="34" charset="0"/>
            </a:endParaRPr>
          </a:p>
          <a:p>
            <a:pPr lvl="0" algn="just"/>
            <a:endParaRPr lang="es-MX" sz="800" b="1" dirty="0">
              <a:solidFill>
                <a:srgbClr val="002060"/>
              </a:solidFill>
              <a:latin typeface="Arial" panose="020B0604020202020204" pitchFamily="34" charset="0"/>
              <a:cs typeface="Arial" panose="020B0604020202020204" pitchFamily="34" charset="0"/>
            </a:endParaRPr>
          </a:p>
        </p:txBody>
      </p:sp>
      <p:sp>
        <p:nvSpPr>
          <p:cNvPr id="7" name="6 Rectángulo"/>
          <p:cNvSpPr/>
          <p:nvPr/>
        </p:nvSpPr>
        <p:spPr>
          <a:xfrm>
            <a:off x="4644008" y="2116940"/>
            <a:ext cx="4104456" cy="3139321"/>
          </a:xfrm>
          <a:prstGeom prst="rect">
            <a:avLst/>
          </a:prstGeom>
          <a:noFill/>
          <a:ln w="38100">
            <a:solidFill>
              <a:schemeClr val="accent1"/>
            </a:solidFill>
          </a:ln>
        </p:spPr>
        <p:txBody>
          <a:bodyPr wrap="square">
            <a:spAutoFit/>
          </a:bodyPr>
          <a:lstStyle/>
          <a:p>
            <a:r>
              <a:rPr lang="es-MX" sz="1400" b="1" dirty="0">
                <a:solidFill>
                  <a:srgbClr val="002060"/>
                </a:solidFill>
                <a:latin typeface="Arial" panose="020B0604020202020204" pitchFamily="34" charset="0"/>
                <a:cs typeface="Arial" panose="020B0604020202020204" pitchFamily="34" charset="0"/>
              </a:rPr>
              <a:t>Cuota de inscripción: 400/500 MN</a:t>
            </a:r>
          </a:p>
          <a:p>
            <a:endParaRPr lang="es-MX" sz="1400" b="1" dirty="0">
              <a:solidFill>
                <a:srgbClr val="002060"/>
              </a:solidFill>
              <a:latin typeface="Arial" panose="020B0604020202020204" pitchFamily="34" charset="0"/>
              <a:cs typeface="Arial" panose="020B0604020202020204" pitchFamily="34" charset="0"/>
            </a:endParaRPr>
          </a:p>
          <a:p>
            <a:r>
              <a:rPr lang="es-MX" sz="1400" b="1" dirty="0">
                <a:solidFill>
                  <a:srgbClr val="002060"/>
                </a:solidFill>
                <a:latin typeface="Arial" panose="020B0604020202020204" pitchFamily="34" charset="0"/>
                <a:cs typeface="Arial" panose="020B0604020202020204" pitchFamily="34" charset="0"/>
              </a:rPr>
              <a:t>Extrac. social alumnos: Media a baja</a:t>
            </a:r>
          </a:p>
          <a:p>
            <a:endParaRPr lang="es-MX" sz="1400" b="1" dirty="0">
              <a:solidFill>
                <a:srgbClr val="002060"/>
              </a:solidFill>
              <a:latin typeface="Arial" panose="020B0604020202020204" pitchFamily="34" charset="0"/>
              <a:cs typeface="Arial" panose="020B0604020202020204" pitchFamily="34" charset="0"/>
            </a:endParaRPr>
          </a:p>
          <a:p>
            <a:r>
              <a:rPr lang="es-MX" sz="1400" b="1" dirty="0">
                <a:solidFill>
                  <a:srgbClr val="002060"/>
                </a:solidFill>
                <a:latin typeface="Arial" panose="020B0604020202020204" pitchFamily="34" charset="0"/>
                <a:cs typeface="Arial" panose="020B0604020202020204" pitchFamily="34" charset="0"/>
              </a:rPr>
              <a:t>Selección de Ingreso:    </a:t>
            </a:r>
            <a:r>
              <a:rPr lang="es-MX" sz="2000" b="1" dirty="0">
                <a:solidFill>
                  <a:srgbClr val="002060"/>
                </a:solidFill>
                <a:latin typeface="Arial" panose="020B0604020202020204" pitchFamily="34" charset="0"/>
                <a:cs typeface="Arial" panose="020B0604020202020204" pitchFamily="34" charset="0"/>
              </a:rPr>
              <a:t>≠</a:t>
            </a:r>
          </a:p>
          <a:p>
            <a:endParaRPr lang="es-MX" sz="1400" b="1" dirty="0">
              <a:solidFill>
                <a:srgbClr val="002060"/>
              </a:solidFill>
              <a:latin typeface="Arial" panose="020B0604020202020204" pitchFamily="34" charset="0"/>
              <a:cs typeface="Arial" panose="020B0604020202020204" pitchFamily="34" charset="0"/>
            </a:endParaRPr>
          </a:p>
          <a:p>
            <a:r>
              <a:rPr lang="es-MX" sz="1400" b="1" dirty="0">
                <a:solidFill>
                  <a:srgbClr val="002060"/>
                </a:solidFill>
                <a:latin typeface="Arial" panose="020B0604020202020204" pitchFamily="34" charset="0"/>
                <a:cs typeface="Arial" panose="020B0604020202020204" pitchFamily="34" charset="0"/>
              </a:rPr>
              <a:t>Reconocimiento Internacional del Claustro: +++</a:t>
            </a:r>
          </a:p>
          <a:p>
            <a:endParaRPr lang="es-MX" sz="1400" b="1" dirty="0">
              <a:solidFill>
                <a:srgbClr val="002060"/>
              </a:solidFill>
              <a:latin typeface="Arial" panose="020B0604020202020204" pitchFamily="34" charset="0"/>
              <a:cs typeface="Arial" panose="020B0604020202020204" pitchFamily="34" charset="0"/>
            </a:endParaRPr>
          </a:p>
          <a:p>
            <a:r>
              <a:rPr lang="es-MX" sz="1400" b="1" dirty="0">
                <a:solidFill>
                  <a:srgbClr val="002060"/>
                </a:solidFill>
                <a:latin typeface="Arial" panose="020B0604020202020204" pitchFamily="34" charset="0"/>
                <a:cs typeface="Arial" panose="020B0604020202020204" pitchFamily="34" charset="0"/>
              </a:rPr>
              <a:t>Producción científica: ++</a:t>
            </a:r>
          </a:p>
          <a:p>
            <a:endParaRPr lang="es-MX" sz="1400" b="1" dirty="0">
              <a:solidFill>
                <a:srgbClr val="002060"/>
              </a:solidFill>
              <a:latin typeface="Arial" panose="020B0604020202020204" pitchFamily="34" charset="0"/>
              <a:cs typeface="Arial" panose="020B0604020202020204" pitchFamily="34" charset="0"/>
            </a:endParaRPr>
          </a:p>
          <a:p>
            <a:r>
              <a:rPr lang="es-MX" sz="1400" b="1" dirty="0">
                <a:solidFill>
                  <a:srgbClr val="002060"/>
                </a:solidFill>
                <a:latin typeface="Arial" panose="020B0604020202020204" pitchFamily="34" charset="0"/>
                <a:cs typeface="Arial" panose="020B0604020202020204" pitchFamily="34" charset="0"/>
              </a:rPr>
              <a:t>Aceptación Mercado Laboral: ++</a:t>
            </a:r>
          </a:p>
          <a:p>
            <a:pPr lvl="0" algn="just"/>
            <a:endParaRPr lang="es-MX" sz="800" b="1" dirty="0" smtClean="0">
              <a:solidFill>
                <a:srgbClr val="002060"/>
              </a:solidFill>
              <a:latin typeface="Arial" panose="020B0604020202020204" pitchFamily="34" charset="0"/>
              <a:cs typeface="Arial" panose="020B0604020202020204" pitchFamily="34" charset="0"/>
            </a:endParaRPr>
          </a:p>
          <a:p>
            <a:pPr lvl="0" algn="just"/>
            <a:endParaRPr lang="es-MX" sz="800" b="1" dirty="0">
              <a:solidFill>
                <a:srgbClr val="002060"/>
              </a:solidFill>
              <a:latin typeface="Arial" panose="020B0604020202020204" pitchFamily="34" charset="0"/>
              <a:cs typeface="Arial" panose="020B0604020202020204" pitchFamily="34" charset="0"/>
            </a:endParaRPr>
          </a:p>
          <a:p>
            <a:pPr lvl="0" algn="just"/>
            <a:endParaRPr lang="es-MX" sz="800" b="1" dirty="0">
              <a:solidFill>
                <a:srgbClr val="002060"/>
              </a:solidFill>
              <a:latin typeface="Arial" panose="020B0604020202020204" pitchFamily="34" charset="0"/>
              <a:cs typeface="Arial" panose="020B0604020202020204" pitchFamily="34" charset="0"/>
            </a:endParaRPr>
          </a:p>
        </p:txBody>
      </p:sp>
      <p:sp>
        <p:nvSpPr>
          <p:cNvPr id="3" name="2 CuadroTexto"/>
          <p:cNvSpPr txBox="1"/>
          <p:nvPr/>
        </p:nvSpPr>
        <p:spPr>
          <a:xfrm>
            <a:off x="1763688" y="1507376"/>
            <a:ext cx="1350050" cy="461665"/>
          </a:xfrm>
          <a:prstGeom prst="rect">
            <a:avLst/>
          </a:prstGeom>
          <a:noFill/>
        </p:spPr>
        <p:txBody>
          <a:bodyPr wrap="none" rtlCol="0">
            <a:spAutoFit/>
          </a:bodyPr>
          <a:lstStyle/>
          <a:p>
            <a:r>
              <a:rPr lang="es-MX" sz="2400" b="1" dirty="0">
                <a:solidFill>
                  <a:srgbClr val="002060"/>
                </a:solidFill>
                <a:latin typeface="Arial" panose="020B0604020202020204" pitchFamily="34" charset="0"/>
                <a:cs typeface="Arial" panose="020B0604020202020204" pitchFamily="34" charset="0"/>
              </a:rPr>
              <a:t>Harvard</a:t>
            </a:r>
          </a:p>
        </p:txBody>
      </p:sp>
      <p:sp>
        <p:nvSpPr>
          <p:cNvPr id="8" name="7 CuadroTexto"/>
          <p:cNvSpPr txBox="1"/>
          <p:nvPr/>
        </p:nvSpPr>
        <p:spPr>
          <a:xfrm>
            <a:off x="6300193" y="1524961"/>
            <a:ext cx="612668" cy="461665"/>
          </a:xfrm>
          <a:prstGeom prst="rect">
            <a:avLst/>
          </a:prstGeom>
          <a:noFill/>
        </p:spPr>
        <p:txBody>
          <a:bodyPr wrap="none" rtlCol="0">
            <a:spAutoFit/>
          </a:bodyPr>
          <a:lstStyle/>
          <a:p>
            <a:r>
              <a:rPr lang="es-MX" sz="2400" b="1" dirty="0">
                <a:solidFill>
                  <a:srgbClr val="002060"/>
                </a:solidFill>
                <a:latin typeface="Arial" panose="020B0604020202020204" pitchFamily="34" charset="0"/>
                <a:cs typeface="Arial" panose="020B0604020202020204" pitchFamily="34" charset="0"/>
              </a:rPr>
              <a:t>UV</a:t>
            </a:r>
          </a:p>
        </p:txBody>
      </p:sp>
      <p:sp>
        <p:nvSpPr>
          <p:cNvPr id="4" name="Rectángulo 3"/>
          <p:cNvSpPr/>
          <p:nvPr/>
        </p:nvSpPr>
        <p:spPr>
          <a:xfrm>
            <a:off x="313186" y="602585"/>
            <a:ext cx="4114800" cy="461665"/>
          </a:xfrm>
          <a:prstGeom prst="rect">
            <a:avLst/>
          </a:prstGeom>
          <a:ln w="57150">
            <a:solidFill>
              <a:srgbClr val="00B050"/>
            </a:solidFill>
          </a:ln>
        </p:spPr>
        <p:txBody>
          <a:bodyPr wrap="square">
            <a:spAutoFit/>
          </a:bodyPr>
          <a:lstStyle/>
          <a:p>
            <a:r>
              <a:rPr lang="es-MX" sz="2000" b="1" dirty="0" smtClean="0">
                <a:latin typeface="Arial" panose="020B0604020202020204" pitchFamily="34" charset="0"/>
                <a:cs typeface="Arial" panose="020B0604020202020204" pitchFamily="34" charset="0"/>
              </a:rPr>
              <a:t>   </a:t>
            </a:r>
            <a:r>
              <a:rPr lang="es-MX" sz="2400" b="1" dirty="0" smtClean="0">
                <a:latin typeface="Arial" panose="020B0604020202020204" pitchFamily="34" charset="0"/>
                <a:cs typeface="Arial" panose="020B0604020202020204" pitchFamily="34" charset="0"/>
              </a:rPr>
              <a:t>Riesgos </a:t>
            </a:r>
            <a:r>
              <a:rPr lang="es-MX" sz="2400" b="1" dirty="0">
                <a:latin typeface="Arial" panose="020B0604020202020204" pitchFamily="34" charset="0"/>
                <a:cs typeface="Arial" panose="020B0604020202020204" pitchFamily="34" charset="0"/>
              </a:rPr>
              <a:t>de </a:t>
            </a:r>
            <a:r>
              <a:rPr lang="es-MX" sz="2400" b="1" dirty="0" smtClean="0">
                <a:latin typeface="Arial" panose="020B0604020202020204" pitchFamily="34" charset="0"/>
                <a:cs typeface="Arial" panose="020B0604020202020204" pitchFamily="34" charset="0"/>
              </a:rPr>
              <a:t>comparación</a:t>
            </a:r>
            <a:endParaRPr lang="es-MX"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5687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25306" y="2204866"/>
            <a:ext cx="3744415" cy="1508105"/>
          </a:xfrm>
          <a:prstGeom prst="rect">
            <a:avLst/>
          </a:prstGeom>
          <a:noFill/>
          <a:ln w="38100">
            <a:solidFill>
              <a:schemeClr val="accent1"/>
            </a:solidFill>
          </a:ln>
        </p:spPr>
        <p:txBody>
          <a:bodyPr wrap="square">
            <a:spAutoFit/>
          </a:bodyPr>
          <a:lstStyle/>
          <a:p>
            <a:pPr algn="just"/>
            <a:endParaRPr lang="es-MX" sz="1600" b="1" dirty="0" smtClean="0">
              <a:solidFill>
                <a:srgbClr val="002060"/>
              </a:solidFill>
              <a:latin typeface="Arial" panose="020B0604020202020204" pitchFamily="34" charset="0"/>
              <a:cs typeface="Arial" panose="020B0604020202020204" pitchFamily="34" charset="0"/>
            </a:endParaRPr>
          </a:p>
          <a:p>
            <a:pPr algn="just"/>
            <a:r>
              <a:rPr lang="es-MX" sz="1600" b="1" dirty="0" smtClean="0">
                <a:solidFill>
                  <a:srgbClr val="002060"/>
                </a:solidFill>
                <a:latin typeface="Arial" panose="020B0604020202020204" pitchFamily="34" charset="0"/>
                <a:cs typeface="Arial" panose="020B0604020202020204" pitchFamily="34" charset="0"/>
              </a:rPr>
              <a:t>57 IES </a:t>
            </a:r>
            <a:r>
              <a:rPr lang="es-MX" sz="1600" b="1" dirty="0">
                <a:solidFill>
                  <a:srgbClr val="002060"/>
                </a:solidFill>
                <a:latin typeface="Arial" panose="020B0604020202020204" pitchFamily="34" charset="0"/>
                <a:cs typeface="Arial" panose="020B0604020202020204" pitchFamily="34" charset="0"/>
              </a:rPr>
              <a:t>nacionales</a:t>
            </a:r>
          </a:p>
          <a:p>
            <a:pPr lvl="0" algn="just"/>
            <a:endParaRPr lang="es-MX" sz="1600" b="1" dirty="0" smtClean="0">
              <a:solidFill>
                <a:srgbClr val="002060"/>
              </a:solidFill>
              <a:latin typeface="Arial" panose="020B0604020202020204" pitchFamily="34" charset="0"/>
              <a:cs typeface="Arial" panose="020B0604020202020204" pitchFamily="34" charset="0"/>
            </a:endParaRPr>
          </a:p>
          <a:p>
            <a:pPr lvl="0" algn="just"/>
            <a:r>
              <a:rPr lang="es-MX" sz="1600" b="1" dirty="0" smtClean="0">
                <a:solidFill>
                  <a:srgbClr val="002060"/>
                </a:solidFill>
                <a:latin typeface="Arial" panose="020B0604020202020204" pitchFamily="34" charset="0"/>
                <a:cs typeface="Arial" panose="020B0604020202020204" pitchFamily="34" charset="0"/>
              </a:rPr>
              <a:t>20 IES internacionales</a:t>
            </a:r>
            <a:endParaRPr lang="es-MX" sz="1600" b="1" dirty="0">
              <a:solidFill>
                <a:srgbClr val="002060"/>
              </a:solidFill>
              <a:latin typeface="Arial" panose="020B0604020202020204" pitchFamily="34" charset="0"/>
              <a:cs typeface="Arial" panose="020B0604020202020204" pitchFamily="34" charset="0"/>
            </a:endParaRPr>
          </a:p>
          <a:p>
            <a:pPr lvl="0" algn="just"/>
            <a:endParaRPr lang="es-MX" sz="1400" b="1" dirty="0">
              <a:solidFill>
                <a:srgbClr val="002060"/>
              </a:solidFill>
              <a:latin typeface="Arial" panose="020B0604020202020204" pitchFamily="34" charset="0"/>
              <a:cs typeface="Arial" panose="020B0604020202020204" pitchFamily="34" charset="0"/>
            </a:endParaRPr>
          </a:p>
          <a:p>
            <a:pPr lvl="0" algn="just"/>
            <a:endParaRPr lang="es-MX" sz="1400" b="1" dirty="0">
              <a:solidFill>
                <a:srgbClr val="002060"/>
              </a:solidFill>
              <a:latin typeface="Arial" panose="020B0604020202020204" pitchFamily="34" charset="0"/>
              <a:cs typeface="Arial" panose="020B0604020202020204" pitchFamily="34" charset="0"/>
            </a:endParaRPr>
          </a:p>
        </p:txBody>
      </p:sp>
      <p:sp>
        <p:nvSpPr>
          <p:cNvPr id="7" name="6 Rectángulo"/>
          <p:cNvSpPr/>
          <p:nvPr/>
        </p:nvSpPr>
        <p:spPr>
          <a:xfrm>
            <a:off x="4753325" y="2204865"/>
            <a:ext cx="3779117" cy="2492990"/>
          </a:xfrm>
          <a:prstGeom prst="rect">
            <a:avLst/>
          </a:prstGeom>
          <a:noFill/>
          <a:ln w="38100">
            <a:solidFill>
              <a:schemeClr val="accent1"/>
            </a:solidFill>
          </a:ln>
        </p:spPr>
        <p:txBody>
          <a:bodyPr wrap="square">
            <a:spAutoFit/>
          </a:bodyPr>
          <a:lstStyle/>
          <a:p>
            <a:endParaRPr lang="es-MX" sz="1600" b="1" dirty="0" smtClean="0">
              <a:solidFill>
                <a:srgbClr val="002060"/>
              </a:solidFill>
              <a:latin typeface="Arial" panose="020B0604020202020204" pitchFamily="34" charset="0"/>
              <a:cs typeface="Arial" panose="020B0604020202020204" pitchFamily="34" charset="0"/>
            </a:endParaRPr>
          </a:p>
          <a:p>
            <a:r>
              <a:rPr lang="es-MX" sz="1600" b="1" dirty="0" smtClean="0">
                <a:solidFill>
                  <a:srgbClr val="002060"/>
                </a:solidFill>
                <a:latin typeface="Arial" panose="020B0604020202020204" pitchFamily="34" charset="0"/>
                <a:cs typeface="Arial" panose="020B0604020202020204" pitchFamily="34" charset="0"/>
              </a:rPr>
              <a:t>3 PE de la UV</a:t>
            </a:r>
          </a:p>
          <a:p>
            <a:endParaRPr lang="es-MX" sz="1600" b="1" dirty="0" smtClean="0">
              <a:solidFill>
                <a:srgbClr val="002060"/>
              </a:solidFill>
              <a:latin typeface="Arial" panose="020B0604020202020204" pitchFamily="34" charset="0"/>
              <a:cs typeface="Arial" panose="020B0604020202020204" pitchFamily="34" charset="0"/>
            </a:endParaRPr>
          </a:p>
          <a:p>
            <a:r>
              <a:rPr lang="es-MX" sz="1600" b="1" dirty="0" smtClean="0">
                <a:solidFill>
                  <a:srgbClr val="002060"/>
                </a:solidFill>
                <a:latin typeface="Arial" panose="020B0604020202020204" pitchFamily="34" charset="0"/>
                <a:cs typeface="Arial" panose="020B0604020202020204" pitchFamily="34" charset="0"/>
              </a:rPr>
              <a:t>5 IES Estatales</a:t>
            </a:r>
          </a:p>
          <a:p>
            <a:endParaRPr lang="es-MX" sz="1600" b="1" dirty="0" smtClean="0">
              <a:solidFill>
                <a:srgbClr val="002060"/>
              </a:solidFill>
              <a:latin typeface="Arial" panose="020B0604020202020204" pitchFamily="34" charset="0"/>
              <a:cs typeface="Arial" panose="020B0604020202020204" pitchFamily="34" charset="0"/>
            </a:endParaRPr>
          </a:p>
          <a:p>
            <a:r>
              <a:rPr lang="es-MX" sz="1600" b="1" dirty="0" smtClean="0">
                <a:solidFill>
                  <a:srgbClr val="002060"/>
                </a:solidFill>
                <a:latin typeface="Arial" panose="020B0604020202020204" pitchFamily="34" charset="0"/>
                <a:cs typeface="Arial" panose="020B0604020202020204" pitchFamily="34" charset="0"/>
              </a:rPr>
              <a:t>108 IES nacionales</a:t>
            </a:r>
          </a:p>
          <a:p>
            <a:endParaRPr lang="es-MX" sz="1600" b="1" dirty="0" smtClean="0">
              <a:solidFill>
                <a:srgbClr val="002060"/>
              </a:solidFill>
              <a:latin typeface="Arial" panose="020B0604020202020204" pitchFamily="34" charset="0"/>
              <a:cs typeface="Arial" panose="020B0604020202020204" pitchFamily="34" charset="0"/>
            </a:endParaRPr>
          </a:p>
          <a:p>
            <a:r>
              <a:rPr lang="es-MX" sz="1600" b="1" dirty="0" smtClean="0">
                <a:solidFill>
                  <a:srgbClr val="002060"/>
                </a:solidFill>
                <a:latin typeface="Arial" panose="020B0604020202020204" pitchFamily="34" charset="0"/>
                <a:cs typeface="Arial" panose="020B0604020202020204" pitchFamily="34" charset="0"/>
              </a:rPr>
              <a:t>25 IES internacionales </a:t>
            </a:r>
            <a:endParaRPr lang="es-MX" sz="1600" b="1" dirty="0">
              <a:solidFill>
                <a:srgbClr val="002060"/>
              </a:solidFill>
              <a:latin typeface="Arial" panose="020B0604020202020204" pitchFamily="34" charset="0"/>
              <a:cs typeface="Arial" panose="020B0604020202020204" pitchFamily="34" charset="0"/>
            </a:endParaRPr>
          </a:p>
          <a:p>
            <a:pPr lvl="0" algn="just"/>
            <a:endParaRPr lang="es-MX" sz="1400" b="1" dirty="0">
              <a:solidFill>
                <a:srgbClr val="002060"/>
              </a:solidFill>
              <a:latin typeface="Arial" panose="020B0604020202020204" pitchFamily="34" charset="0"/>
              <a:cs typeface="Arial" panose="020B0604020202020204" pitchFamily="34" charset="0"/>
            </a:endParaRPr>
          </a:p>
          <a:p>
            <a:pPr lvl="0" algn="just"/>
            <a:endParaRPr lang="es-MX" sz="1400" b="1" dirty="0">
              <a:solidFill>
                <a:srgbClr val="002060"/>
              </a:solidFill>
              <a:latin typeface="Arial" panose="020B0604020202020204" pitchFamily="34" charset="0"/>
              <a:cs typeface="Arial" panose="020B0604020202020204" pitchFamily="34" charset="0"/>
            </a:endParaRPr>
          </a:p>
        </p:txBody>
      </p:sp>
      <p:sp>
        <p:nvSpPr>
          <p:cNvPr id="3" name="2 CuadroTexto"/>
          <p:cNvSpPr txBox="1"/>
          <p:nvPr/>
        </p:nvSpPr>
        <p:spPr>
          <a:xfrm>
            <a:off x="1693348" y="1700811"/>
            <a:ext cx="1396536" cy="461665"/>
          </a:xfrm>
          <a:prstGeom prst="rect">
            <a:avLst/>
          </a:prstGeom>
          <a:noFill/>
        </p:spPr>
        <p:txBody>
          <a:bodyPr wrap="none" rtlCol="0">
            <a:spAutoFit/>
          </a:bodyPr>
          <a:lstStyle/>
          <a:p>
            <a:r>
              <a:rPr lang="es-MX" sz="2400" b="1" dirty="0" smtClean="0">
                <a:solidFill>
                  <a:srgbClr val="002060"/>
                </a:solidFill>
                <a:latin typeface="Arial" panose="020B0604020202020204" pitchFamily="34" charset="0"/>
                <a:cs typeface="Arial" panose="020B0604020202020204" pitchFamily="34" charset="0"/>
              </a:rPr>
              <a:t>Biología</a:t>
            </a:r>
            <a:endParaRPr lang="es-MX" sz="2400" b="1" dirty="0">
              <a:solidFill>
                <a:srgbClr val="002060"/>
              </a:solidFill>
              <a:latin typeface="Arial" panose="020B0604020202020204" pitchFamily="34" charset="0"/>
              <a:cs typeface="Arial" panose="020B0604020202020204" pitchFamily="34" charset="0"/>
            </a:endParaRPr>
          </a:p>
        </p:txBody>
      </p:sp>
      <p:sp>
        <p:nvSpPr>
          <p:cNvPr id="8" name="7 CuadroTexto"/>
          <p:cNvSpPr txBox="1"/>
          <p:nvPr/>
        </p:nvSpPr>
        <p:spPr>
          <a:xfrm>
            <a:off x="6159513" y="1700811"/>
            <a:ext cx="1067536" cy="461665"/>
          </a:xfrm>
          <a:prstGeom prst="rect">
            <a:avLst/>
          </a:prstGeom>
          <a:noFill/>
        </p:spPr>
        <p:txBody>
          <a:bodyPr wrap="none" rtlCol="0">
            <a:spAutoFit/>
          </a:bodyPr>
          <a:lstStyle/>
          <a:p>
            <a:r>
              <a:rPr lang="es-MX" sz="2400" b="1" dirty="0" smtClean="0">
                <a:solidFill>
                  <a:srgbClr val="002060"/>
                </a:solidFill>
                <a:latin typeface="Arial" panose="020B0604020202020204" pitchFamily="34" charset="0"/>
                <a:cs typeface="Arial" panose="020B0604020202020204" pitchFamily="34" charset="0"/>
              </a:rPr>
              <a:t>FISPA</a:t>
            </a:r>
            <a:endParaRPr lang="es-MX" sz="2400" b="1" dirty="0">
              <a:solidFill>
                <a:srgbClr val="002060"/>
              </a:solidFill>
              <a:latin typeface="Arial" panose="020B0604020202020204" pitchFamily="34" charset="0"/>
              <a:cs typeface="Arial" panose="020B0604020202020204" pitchFamily="34" charset="0"/>
            </a:endParaRPr>
          </a:p>
        </p:txBody>
      </p:sp>
      <p:sp>
        <p:nvSpPr>
          <p:cNvPr id="4" name="Rectángulo 3"/>
          <p:cNvSpPr/>
          <p:nvPr/>
        </p:nvSpPr>
        <p:spPr>
          <a:xfrm>
            <a:off x="83084" y="759807"/>
            <a:ext cx="7572777" cy="461665"/>
          </a:xfrm>
          <a:prstGeom prst="rect">
            <a:avLst/>
          </a:prstGeom>
          <a:ln w="57150">
            <a:solidFill>
              <a:srgbClr val="00B050"/>
            </a:solidFill>
          </a:ln>
        </p:spPr>
        <p:txBody>
          <a:bodyPr wrap="square">
            <a:spAutoFit/>
          </a:bodyPr>
          <a:lstStyle/>
          <a:p>
            <a:r>
              <a:rPr lang="es-MX" sz="2000" b="1" dirty="0" smtClean="0">
                <a:latin typeface="Arial" panose="020B0604020202020204" pitchFamily="34" charset="0"/>
                <a:cs typeface="Arial" panose="020B0604020202020204" pitchFamily="34" charset="0"/>
              </a:rPr>
              <a:t> </a:t>
            </a:r>
            <a:r>
              <a:rPr lang="es-MX" sz="2400" b="1" dirty="0" smtClean="0">
                <a:latin typeface="Arial" panose="020B0604020202020204" pitchFamily="34" charset="0"/>
                <a:cs typeface="Arial" panose="020B0604020202020204" pitchFamily="34" charset="0"/>
              </a:rPr>
              <a:t>Análisis </a:t>
            </a:r>
            <a:r>
              <a:rPr lang="es-MX" sz="2400" b="1" dirty="0">
                <a:latin typeface="Arial" panose="020B0604020202020204" pitchFamily="34" charset="0"/>
                <a:cs typeface="Arial" panose="020B0604020202020204" pitchFamily="34" charset="0"/>
              </a:rPr>
              <a:t>de las opciones profesionales </a:t>
            </a:r>
            <a:r>
              <a:rPr lang="es-MX" sz="2400" b="1" dirty="0" smtClean="0">
                <a:latin typeface="Arial" panose="020B0604020202020204" pitchFamily="34" charset="0"/>
                <a:cs typeface="Arial" panose="020B0604020202020204" pitchFamily="34" charset="0"/>
              </a:rPr>
              <a:t>afines - UV</a:t>
            </a:r>
            <a:endParaRPr lang="es-MX" sz="2400" b="1" dirty="0">
              <a:latin typeface="Arial" panose="020B0604020202020204" pitchFamily="34" charset="0"/>
              <a:cs typeface="Arial" panose="020B0604020202020204" pitchFamily="34" charset="0"/>
            </a:endParaRPr>
          </a:p>
        </p:txBody>
      </p:sp>
      <p:sp>
        <p:nvSpPr>
          <p:cNvPr id="2" name="1 CuadroTexto"/>
          <p:cNvSpPr txBox="1"/>
          <p:nvPr/>
        </p:nvSpPr>
        <p:spPr>
          <a:xfrm>
            <a:off x="2594464" y="5681248"/>
            <a:ext cx="5240106" cy="646331"/>
          </a:xfrm>
          <a:prstGeom prst="rect">
            <a:avLst/>
          </a:prstGeom>
          <a:noFill/>
        </p:spPr>
        <p:txBody>
          <a:bodyPr wrap="square" rtlCol="0">
            <a:spAutoFit/>
          </a:bodyPr>
          <a:lstStyle/>
          <a:p>
            <a:r>
              <a:rPr lang="es-MX" i="1" dirty="0" smtClean="0">
                <a:hlinkClick r:id="rId3"/>
              </a:rPr>
              <a:t>Fuente: Guía </a:t>
            </a:r>
            <a:r>
              <a:rPr lang="es-MX" i="1" dirty="0">
                <a:hlinkClick r:id="rId3"/>
              </a:rPr>
              <a:t>metodológica para el diseño de planes y programas de estudio</a:t>
            </a:r>
            <a:endParaRPr lang="es-MX" i="1" dirty="0"/>
          </a:p>
        </p:txBody>
      </p:sp>
    </p:spTree>
    <p:extLst>
      <p:ext uri="{BB962C8B-B14F-4D97-AF65-F5344CB8AC3E}">
        <p14:creationId xmlns:p14="http://schemas.microsoft.com/office/powerpoint/2010/main" val="16187820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6"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 name="AutoShape 8"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AutoShape 10"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12"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AutoShape 14"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8" name="AutoShape 16"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AutoShape 18"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0" name="AutoShape 20"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1" name="AutoShape 22"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2" name="AutoShape 24"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3" name="AutoShape 26"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4" name="AutoShape 28"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5" name="AutoShape 30"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2136775" y="183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6" name="AutoShape 32" descr="data:image/jpeg;base64,/9j/4AAQSkZJRgABAQAAAQABAAD/2wCEAAkGBhQSEBASEBAQEBURFxYWFBQUEA8VEBQUFBQWFRUUFBIXGyYeFxkjGRUVHy8gIycpLCwsFR4xNTAqNSYrLCkBCQoKDgwOGg8PGS0gHSIsLSwsNS8uKikvLSwsLDUsLCwpLCksLCksLCksKSwpLCk2KSkpLCkpKSksKiwpKSwtKf/AABEIANcA6gMBIgACEQEDEQH/xAAcAAEAAgMBAQEAAAAAAAAAAAAABAUCAwYBBwj/xABFEAACAQICBQgFCgQFBQEAAAAAAQIDEQQhBRIxQXEGEyJRYYGRoQcykrHBFCMzQlJicqKy0SSCwvBDU2OT4RY0c8PxFf/EABoBAQACAwEAAAAAAAAAAAAAAAABAgMEBQb/xAApEQEBAQACAgAEBAcAAAAAAAAAAQIDEQQxITIzgRIiI3EFE0FCYZHR/9oADAMBAAIRAxEAPwD7iAAAAAAAAAAAAAAAAAAAAAAAAAAAAAAAAAAAAAAAAAAAAAAAAAAAAAAAACNjNIU6SvVq06S65zjH3vMpcXy7w0E3F1avbCnJQ/3J6sfMDowfNtJemehC6hzCf3sRGcu+FFSX5jmMf6ba021R8VTjTj4z15eSA+3kXGaVpUk3WrUqSW1zqQilxuz5fyNo19LRrSxOkcRTVKUU6VGy1oyWsm5zus7TWUVbV2nYYP0b6Po9OeHhWkvr4mUq723v863GPckBtfpDwkrrDSq42SvlhaFasm0r252K5tPjJF5o3GSq04znRq4dy/w6vNc4lu1ublKKv1XNE9L0oKyzS3Rj0e7d4FggPQAAAAAAAAAAAAAAAAAAAAAAARNJaWo4eGviK9GhBu2tVqQpxu80taTSvk8uw56p6ScLLW+TQxeOcXZrC4PE1Uuq9TVULdtzp6+FjOynCM7O61oxlZrY1fYzZqgcfW5RaSqXWG0TzS3TxeKoRvf/AE6Tk0+JRcp8NpiGFxGIq4vDQVKnr81RhWlLJpyTneCsld3s9h1Gk8RUjippVKiVotJSyV1Z2XGPmZ6PU8T8rpVpudJwdK2rBX5xSUukkn6rXtAfmzSHKXFNt/KJpva4KEJP+ZLWfic7isXOo71Kk6j65zlJ+ZbaQw0oOUJrpU24S/FBuEvzRZTVVmBtoMssLLYe6H5JYzEW5jBYmpszVGeqr7Lzdopd53uhPQbpCpZ13h8Is8pVOdqdnRpdH84F/wChHHWxVelfKpSUkut0p/tUZ3XLF1oShUjUfNy6LVo9GfWpdTV+9dpXclvRxS0bNVueq4iqk1eVoUlGVtZRpx2uy2ybOzxuFjXoyhLONSO3jnGS7U7PuA4vB1HKMrtttPNu72dZ3lKd0n1pPxR8+0WnCo6c8pQk4y4p2/vidxo2unTgrq6VrXV+jl8AJgAAAAAAAAAAAAAAAAAAAAAAABoxWKUEm97skrXbe5G8odL1/wCIim8owTXGUmm/yoDVj6blXhNpLXhla/1ZPr7GidyfglTb3znKXcnqryiisxWlaXylRlVo09WnaMZ1acHJvN6sZNN93UaNG6TkqlGLd460ks01qy1tjWTCeq5/EckMDVr1qtTB0ZynVnJuUq7Tbm7vU19VXeezeXmi9G4aj9BhcLRvvp0KUJe0lfzK6pNxqVI/ZnL9Ta8rGyGKfWEOpoYlXTd3xk2vMmfLUclTxr6zctIPrAu8biro3aExGtS/BKUe7avJo5mvpDJiGMawurH/ABHKcvw31Yx71FN8bAbdLYfXrTxNGzglFVHfNtZa8VvjbK/YXeisRBpwla7tPPqa3eDPndbSVdKpToShGc1Zc5fUvdeuktmRP0Lo/F01PFV8a8VOMbczSpalCNNS1p6iaTlK2eyO9Z5WhaSdd9voOExSk5RvfV2dqf8AbJZzvJ7GKpVbi004Xv8AzKx0RKoAAAAAAAAAAAAAAAAAAAAAHJcr24VadRbJR1X2OLcl4pvwOnr17ZLaVeOwca0JQnmpb96e6S7UwOYw2haGJvPEUKVdpNRc43aWeSe21ywwGioqFNUoxpxglqxXqrPW39ps0Rh9Wk0neyte1r2327Tbo3GLKO+OT7LBPd66V3KPBu/PxWWyovstZKT7Nivw6ylVc+h/IFJXb25X25dTWxrsZyumuStpWoyUN7jK7p/ytK8eFmghUrEmXyztC5MYvdSUu2Najbzkn5FjgeRFeTXPSp0VvUW51PcorzArIydSWqu97orrfnYv6GG6OW6xNfJxU4pU9id31yey8nvfu3HlToxsBS4vCRV3axL0DXs1224DDYL5RNuX0UHZr/Mlvj+Fb/DrNVOOpXqRWVpuy3JPNJdmYF/yf0LToc66es3OTbu1aEbtxhFboq/F92V0V2Fl6slvsn8GWIAAAAAAAAAAAAAAAAAAADGpOybMiJi5526gNEncwqRumk7XTV+q6MjOlTu7AaMBo20bXyta9ij0voeeHfPxetGT+cWfRbyU1915Jrc89jduyjG2wwxFtVqSTTVmnsae1WAotD6Wys3dHlTEqdSTvvsuBTYvAyoTsrunJ9CV29XfqSfue/iScLIDo8LUiltXhYmQmnvXiUNKsSoVgLWUrbTndNLWnGFP1qjsuze5cErvuLT5Zk1J3v4kbRsFKvKTz1YWj2a0s/cgMqFBQjGMVZRVl+7IdbQ0ZVJVNeS1rXSUbXWW0usTQ+su/wDcigS8JQjGK1bvtbuyQRcJU2olAAAAAAAAAAAAAAAAAAAAK6crtsnVXkyvAEzCwyv1kMsYLJAetkCrUu/cScVLK3WQwIWml8xU7LPwkmUWHrHRaVpXw9Z/dfjuONVXVk08n1bwL6nNm6Ncp6WLJUcUmgJ0sQZ6IxdsQk/rRkvdJe5lVVxVjzRVe9em+1rxjJAd2Qa9OzJWGnePAxxcMr9QEWnKzTLFFYT6MrxQGwAAAAAAAAAAAAAAAAAAa6/qvgQCwrLovgV4HqLIrCyiwIuM2ojkrGRyTIoGOl1/Cz4L9SK+OBp1oalWN1uaynF3WcZbs/8A4WOl/wDtanZFeTREwErJd4FPj+SNSF3Sqxq/dmtSftK8W+KRz0q1VSnHmql4uz6Emk0rvNZbM9p9BdTaUGLqO+q9ibaXbNpv3Ac1ho1Zu7vbffJ8LHQaIoWq0l2t+EZM2YTDb7EnR9P5+PZGT/SviB0WDlnbrJNZdF8CJh/WRLqvovgBXk3C+qQidhl0UBtAAAAAAAAAAAAAAAAAAHjRXNWLIhYmFnxA0k3DTvHgQjZQq2fYBMqQumiA422ljc5XT3KOeHxDhKlGcJRUotScam9STvdOzXZtRTfJnjnels5ur1FhpOtahUi/rWS4tr4X8DRhZpJZle9KxxMYumppRb1lJWetZW2XTyb2FlhcPfam+4tLLO4iyz4VKWd+0p8bQ+cvbb8C/oYR7/8Aki6awnR1kvVz7t5KEejQSjcj4NWrr8EvfE2xr9BLrI9OVq1N9tvaTX7AX+Fj0uBvxMrRfaVy0xQp3169OL6teLl7KzIlblTRnKEIOpLWko3UGo3bsvWtlwMV5sZvVsXmNX1E8sacbJIhYaF3wJ5lUAAAAAAAAAAAAAAAAAAANdandGdzzWAr2jwaS0jRhnOtSg/vVIJvxZT1uVdBbHOp+GEre1KyMeuXGfdi849X1F9RxFsns9xz3L7CqVGlWjnzctV/hqWX6lAh1+WT+pR75zXuS+JV47lBWqxlCTgoyycYwWavfbJt7t1jT5/I494uZe2fj4d51NLDk0rUYvrlN/mt8Dq8FXSPnuA0k6S1Urxu3bqvtsWMeU1t0vAzePy5uJO/UU5cX8VvT6FGonvRC0njIxhJZNtbDjf+rO2S7maK2lpVMknFPbKWWXYtrZs/il9MPVW+Hq3iuBG0nJOlV39GXkrmmnXtHLcV2kcf0ZRT9dW7ntf99Zj5dzOLatjN1qSIFHglwJdCrqyjL7Moy9mSfwIVIzrT6MrdT9x5uamfzOxZb8H1qhTsjaasPW1oRkvrJPxVzaeol7+LiAAJAAAAAAAAAAAAAAOf5bco54HDc/TpxqvnIQalJxSU21rXSe+3idAcn6UYX0XiX9l0ZeziKTflcpyWzNsX45LqSuIr+lbFT+rCn/49W/jOMiurcsp1PpHiJ9jxDa8LJHOHp5/etb+a2/euxnGc+pF7DT0FspTXB0zbDlBD7NXwg/6jnkzJMw/gk9Mnt0tPTVN/bXY4r9zatJQ65ewzlzKNVrY2ZJYx3Lq6dVSV4u64NbOJ6yq0TinZp7813Oz+BYc6yv8ANkReOmJqasbra8l+/kVn/wCpOGyTfY8147iTpHOG15NPueT95T4zFRpRu9+xb5P4LtL559d/k9ovFL7Tp6crNZOK4R/dmnCVZc9CUpNttJtvc8rcCq0XXc3VlJ3b1FlsS6TsluRPJ5eTevy6va2ePOfUdIj23Z5HNJGafHxZp3DL27TBcpMTSsoVW4rZGpHXjZZWTdpLxL7B+kPYq9Fr71NqS9mVn5s+YxqPrkv5pGarS+3L2pGxx+TzcfrX+/ixb4OPXuPtWA5SYetZU60G/syvCfsysyzTPgnyiT2yk+Lv7zqvR9pGs8ZCk61V0+bqNwcrw6OrZpP1c3uOl4/n3epjWfbS5fEmZdSvqQPEenVaIAAAAAAAAAABQcvaWtozHr/QqNcYxcl5pF+QdOUdfDYiD+tSqLxg0V1O5Vs3qx+dbmRpoO8IvsXuNh52u2yMkzEIqlmZGCMkyBNwlXV5qW67T4SbRcXKKa+ah/N+pmGN5RSiuilHJZvpSlK2dlsXmYZi7vwZL6i10ppGFGm5VM9a6jBetN22LsWV3u70cTWxEpy1pu78kupLcjzF4ydWbnUk5PYupJbklsRrRvcfFMT/ACouNCerU/EvKP8AyWSK7Qv0cvx+6MSwTNfk+ajIyTMQjGNiZkma0zJMhLO51voxjfG1H1UJedSmvgzkTt/RVTvWxcvs06UfanUf9Bs+HO+bLD5F/Sr6WgED0bigAAAAAAAAAAGFSF009jVn35GZjID8zwhbo/Zbj7La+BkStM0dTF4uC2QxFdLgq07eViKee3OtWO5L3O3qPTFHpjSyRkjBGSISmTXzVPg/1M5rSEr1Zdll5L4nTTXzNLg/1yOUxM71JvrlL32J8b5rWTXqMEz08BuKLzQ/0T/HL+lfAnJkLRK+Zjxl+q3wJiNHk+ajM9MUeooMkzJMwMkQlmj6D6J6OWMl1ypR9mEpf+w+eo+neiiH8LXf2q78qdNfA3PBnfNGt5V/SrtkADvuQAAAAAAAAAAAeNAAfAeXVBQ0njor/MjL/co0pvzkylTAODz/AFK7XH8k/Z6egGFd6j1AEJWEvoaXB/qkcYpXz68/EAt43937sm/6Mj1AG0ov9F/Qw7/1SJR4DR381GSPQCg9RkgCBkfWPRhG2AT+1Vqv89vgAb/8P+r9mr5f0/v/ANdaADuOUAAAAAP/2Q=="/>
          <p:cNvSpPr>
            <a:spLocks noChangeAspect="1" noChangeArrowheads="1"/>
          </p:cNvSpPr>
          <p:nvPr/>
        </p:nvSpPr>
        <p:spPr bwMode="auto">
          <a:xfrm>
            <a:off x="2289175" y="198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7" name="AutoShape 2" descr="data:image/jpeg;base64,/9j/4AAQSkZJRgABAQAAAQABAAD/2wCEAAkGBhQSEBQTEhQWFRUUFRQVFxUVFBQUFBUWFhQVFBQXFRYYHCYeFxkjGRUUHy8gJScpLCwsFR4xNTAqNSYrLCkBCQoKDQwMEA4OFSkkHhwwLCw2KSkqNjUwMjUpMSkqLDYpLCwsKSswKSk1KSkpLDUpNTU2KTUpKSkpKSkxNS42Kf/AABEIANgA6gMBIgACEQEDEQH/xAAcAAEAAgIDAQAAAAAAAAAAAAAABAUDBgECBwj/xABFEAABAwICBgcFBQQIBwAAAAABAAIDBBEhMQUSQVFhcQYTIoGRobEHMkLB8BRSYnLRI4KSojNDRHPC0uHxFTRTY4Ojsv/EABUBAQEAAAAAAAAAAAAAAAAAAAAB/8QAFhEBAQEAAAAAAAAAAAAAAAAAABEB/9oADAMBAAIRAxEAPwD3FERAREQEREBERAREQEREBERAREQEREBERAREQEREBERAREQEREBERAWOecMaXOIDWguJOQAFyTyCyLq9gIscRuOIQavS+1DRr8qyJv8Aea0Q8ZGtVtSdJ6WW3V1MD75as0br8rOWgdMfY+DeXR9mHM0xOrGf7px/oz+E9ndqryWroSx7mSx6r2GzmvZZzTxBHnt2IPqy6XXyhCNT+jJZfPq3OjJ72EKxh6T1kdtSrqW2yH2iRw/heSCg+n0XzjB7TtJsyq3O/PFA7/AD5q0pvbTpBtg4U0ls9aKRrj3tksPBB70i8Yp/bzML9ZRxO3alQ9njrRuVzQe3encQJqeeLe5upM0Y7Q0hxFtzfFB6cihaJ0zDUxNlge2SN2Tm79oIOII3HFTUBEWCtrGRRvkkcGsY0uc4mwa1ou4ngAg4rK6OJhfK9kbBm57g1o7zgqqXpxRNJBqY7jA4k5Z5BeC9L+lD9IVLpn6wjBIhidlEzIHVy6x2bjnja9gFS6o3DwQfRjvaPo8f2ln8Mn+VYJPalo8f2gHkyT5hfPYau1kHvjva3o8f1rjyjco7/bHQjIynlGPm5eGhcoPbHe2ii2MnP7jB/jWB/tsptkMx56g+a8bCuuivReWvnEUfZaLGSUi7Y2E58XGx1W7bbgUHuPQ/pfHpCJ742vZ1b9RzXjbqhwsRgcHDl636gaD0HFSQNghbqsb3lxOLnOPxOJxJU9AREQEREBERARCVXHT8F7dY0/lu7zaCEFjZUHSroXT17LTNs9osyVlhKzkdrfwuuOF8VbRV7HC4Pkf0WdrgRcIPnTpZ0FqKB15Brwk2bOwHU4CQZxO54HYTktdkwbxv9fPwX1XLC1zS1wBaQQQRcEHMEHML5b6QVEbqiUwtDIusf1bW4NEesdS3Aix70FRLMRkV0bWO4Hy9F0lcsTUE9tSDnh5jxWUKAp+j4blBsPQ/plNo+XWYdaN1teMk2cPkRsOY4i4P0FoHT8VXC2aF12nMfE02uWuGw+RzFwvmqq0aWDWGLcLna2+V+F9v0bDox0omoZhJEbg4PYfde3cR9etw+lyV4/7ZOmGu/wCwRO7LS11QRtdg6OHkMHu/cG8LZtMe1GFujftMJBleerjidiWzEX7YGbGi7idoFszZeGvcSS5xLnOJc5zsXOc4kuc47SSSTzQdbLrJIGi5NvnyG1Y6qp1BvO7ZzKq5Hkm5Nz9eAQXFJUNc4XBtzsT+i3D/AIXD1YcyNuGNzdxIO27r/V157Sy2K3vo3X6zNU7PQ/XmEHeOhhcdV8bbHa0BjhxBG3ncLXq2lMUjo3Ylptf7wOLXDgWkHvWwVDurfYkDHC5AuNizz9G5a0w9QztuIjLnBzWah1nB5daxDbOva5IcLZIKXo50flrahsEIxOLnkXZEy9i93oBmThhiR73orRtNoulEbey0G5ce1JK8jFzrDtONshgALCwC56I9EoqCnEUface1JIRZ0j7WudwGQbkB3k89L6PXp7jNjg7uPZd5Ov3IOrOlTXe4x1t7iG+Qup1LpTXtdtr7jf5BaZot2A5LZ9FNuR9ZYoLxECICIiAiIgLQaqm6qd7Ngdh+U9pvkbdy35at0sp7SxyfeBYebTrN8nO8EE3ReLfD1VzEMPH1VNoTEeCumZDkgrekEw6l8esWulY5gc22s3WGqXi+FxfC+2y8zd7I6V2AfUjDA9ZCdm4xraarSHWSOfsJs3g34fLHvUqnmQea6S9hb7EwVQP4Zoi3/wBkZcP5QtR0v7ONIU1y+nc9g/rICJmW3kN7TRzaF9EQ1Cks3jA+X+iD5NYbnlgeHPcVsGhoNu5fQGnug1JWi9RCwv2SsuyYf+RoBPI3HBaFpb2Xy0rS6nJqI73IsOvaB+EYS/u2d+EoNUr5NSndvfZg7zc/ytctfIXtns76PxS00j5oo5WveGtEjGvFmA3IDgR7ziP3eC032q01DDK2mpaeOORtnzPjGqGgi7ItUHVufeOGA1fvINDjbt8OAPzNgTyG5ZAFzZc2QVNUzEkqIQrbSEW3f9FbL0Q6BCQNnqx2DYshxBeDYh0pGLWnY0YnM2FgQ1vo50Uqax37CPsA2dK86kLTuL/iP4WgngvW+i3sviiIMsr5n2xDP2MQ8O24cdZvJX1FAA1oaQGtFmtY0Na0DY0CwA4WVtTyACwQTNHaIgh/o42NO9rGh3e89o95VlYHafFVTahZ46hBZNculXAHscw5OaW+IssEM11La64QeeaPFnEHf/qVtuhW49x+S118FqqVuQ1z5uuPULatHRBove5IQWCLgFcoCIiAiIgKi03acdU0jXY4G590ECxaSOBKvVotFWHXcd7nHxcSg2PRNI+PB4txBuPFTNIPtBIRsjef5SutBVa7OVh5qHo3SH2hkzHEAh0jCNzSXNb5DyQadE+1vrYp8MyrC0g2OBBseYwPms0cqC6inU2CoVDHOpkNQg2OCoXLXXdwJVRHV2WWKu3ILCsc+OmmdBG10rWSvYzBokls5wvb7zrXPFeADoppCZ7nupahz3uL3ukYIi5zjdxPWFu05DAZbF73FIS25OeP6LtZB4rS+yyvfmyKPjJO30jDyrij9is7rdZUws3hjJJT5li9SRB5vW+yJlO2OR0xmDJGl7HRtY1wDXWAAJJ7fV3BNi0OU6IHWuTc4+J2rb9MkmB43Wd4EE+V1qFsUFhHMpUc6qmvWZkyC2bMszJlVMnUhkyC2gnxusOltOOiMTW/EbuP4bgWHPHwWCnkVb0kmDnsAzaMe8k+WHmgz6RINQXtyf1bv5tT5eatoajJaLH0ellrW1Lqp4axoEVOB+zA1Cx2uS63acXuwbfEY4LYqPSGOq7BwwIOYKDb6OS4UhVuh33B5j0KskBERAREQF55Us6uWRu57/DWJHkQvQ1rHSbQjnO66Ma1wA9ozwwDgNuGBHAIK0GeaCWKmkEcrg3UkJcA39owuNwCb6uuMsz3rroTRM8EmpPIJHkHXkbcB4c4kHHbhYqV0ddax34q30thIx28EeBv/iRbsio6TaJLXGZmLHW1/wALstbkdu481RA2XoVLIHtsbHCxByIK1zSvRVzbuhxbnqE2c3g0nBw4Gx5oikDlkbOsTqST/pv/AIHH0C5ZSvOAY/lqP/RBnbUEqwoWl7g0d53BRqXQ0jveGoN7s+5ufjZbXovRzWNFufE8Sg5ipychYKQ2jG0rOSsDqsbMUHP2RvFdHUe4+K4+2HcsjKoHPBBDlizDhmLcwc1pddSGJ5Ye4727D9bQV6I9gIxVRpXRIkGq7Aj3XDMfqOCDTQ5c6yy1ujZIj2mm2xzblp/TkVjio3uyjeeTHfog7sepDHrvT6DnP9U4fmLW+pup8XR+W/aAaNp1gbdwxKDFC+wv9XUGWmLjrHMqdMBraoyHjzPNdiBZBEohZwHAepVppKjD4S613sALSPetcXbxFr4b1Ww++f3fmtgon2QS9D0hjiAd7xxPAnZ3CynLgLlAREQEREBY5/dPI+iyLBXSasTzuY4+DSUGn9H3YN5D0Vv0mNoGyD4Htvyddh8y3wVLoTAN5D0W0VFMJYHsOTmkXzI3G3A49yCo0TpQYYrYuvBbfgvPHxPp5Sx+BGOHuuGxzTtBV3S6SJGaC4jwJsuvW3NztWCGTslctcgmQm7reKmg2UKlyJXesk7GGf0UHMs+seCxqtpdIhyvaYC18+KCLqlcKyWKanBywKDDBPbA5eiz1JGqbmw3qBK/VBJwtmqio0qXuDdg2cEHasrLkbr4D5lSaarFgTfwKqpsSpmj3Wwugv6Z91llFwQoEMyma9wg1qrh1XFQ3zXwVzpWC+Kg6N0W5+s4AdkGwOAc+3ZBwOANie5BDp/fPMeivqNU7NDVTThG04/fB+YUuGmrR8EI/MT8iUGzRO7IXdQ9HtlDf2uprX/q9bVt+8b3zUxAREQEREBRtJUxkhkY0gF7HNucQNYW+akog1+i6NOZm9vc0/qrqGn1Ra9/JZkQUvSfRokpnG3aiaXtO3si7hyIFvDctPpJDgt60/Lq0sx/7bh/ENUeq0GB1kGxwS9lZ2PVTT1OCmQzhBdURwPP9Enwt3rBQ1AxCyTyXB4FBp80phne3YHG3I9oeRC2PRelL2xVfpXQjpnF8ZF8GlpwvYYEH5HdmqSjrXQvs4EFpsQcwUHoP2/GwCyVGkGMZrONvUncFrNbWlzGyREWB7YJsRewBG8Z4ZqBJVuldc9w2AbAgn19eZXXOA2D5nioDHWcTwt4/wCy7Pco7zZBMa7AKXSuxVeyRS6eRBZskUiKpVZ9oC6/aUFw8awxU6hiDY2gc+84lUtNVK6pH3byQZ0REBERAREQEREBERAREQVXSj/lJeTf/tq0aOMlejaQpesifGfjaW8iRge44rQKQkGzhYgkEbiDYjxug62LcwfArJFU7lsmipBcKfX6HilF9UX3t7LvEZ96DVoqwjap8NbdQdJaKdEC4dpm0/E38wGziPJYdHT4oNrgg2jJ3rsUfSOgGze80hwwDm4O5biOBupNFVAix271IrGF8T2sdqvLXBrtxINig8/rmCN5jjcXgEDED3twtnmptLFqtxzVUGPikLXtLXjYc7b2naLbQp0U1xjhwQSeJWHScRa5oIsdUG27E59wV5oXRZvruGOy/wAI3ncqnTDteQuGRwH5RgP170ENsiysqFHsuYYnOcGtBc45AfWA4oJX2pd4Xl/ugnjs8VdaN6LtAvLZ7t3wD/N34cFctomtFgBhwQUNLTEZq80ecxy+axStAXfRxuXcLD1KCeiIgIiICIiAiIgIiICIiAtS6U6JLXdewYG2uNxyDuRwB423lbauksYcCCLgixBxBBwIKDR6Ctstjo9IYLW9MaLNPJYe473D6tPEeYx3rvRVaDbHAPxGfkVR1mgwDrRjVOZZk0/l+6fLkp9FVKybjniEGu0k2zIjYcCDuKsYztUir0W12IwdvHz3rrTwWwde/wBYoMU1OyQWe1rhucAfXJcUmiI2m7I2t42y5FWIpgMQL/WxZriyCt0tLqR6gzfhxt8R9B3qhMGsplZP1khOzIch+ufestNR3PBBXx6EMhsMBvOz9T9YLYdGaGZC2zRcnNx953PcOAwWWnAvYZDzKloOLLpIcFkUaqfggrqyeysdHwarBfM4nmdndgO5QKKn15NY+60+LtnhnzsrcBByiIgIiICIiAiIgIiICIiAiIgi6RoGyxuY7I5HaCMiOIWiGN0chY7BzTY/qOBFj3r0Var0worOZKNvYdzFy0+GsPBBjop1fUc61SimVzS1CDYWrHLCCsFPVhSOtCDpDJsOYUHS1VbsNzPvct3M+nNdqqq1XG2dh444lVb8NZzsbY8ygkU1PvU0j4Rmfq54KlparjxVvSVA4BBYxQgLIujJAV2ug5UGsBJDRmfLeVNc5YYG3Jd3D5/XBB3hiDWgDILIiICIiAiIgIiICIiAiIgIiICIiAoelqLrYXs2kdn8wxb5gKYiDzeB9uHDdvCsoKhZuk2iix5maOw7F/4XbzwO/fzVO2pA2hBfw1alf8QAyzVXo3R8suIBa37zgQO4Zu9OKxS074nu6y2sR2bG4Lb4keG3HBBZCW5udqyVFOXxva3MjDmLEDvIt3qDSy3VpEcEGr09RbP/AGO0K3papZa7Qwl7TTqv3/C7822/EeB2Uz2vhdqyNLTs3H8pyKDZoatTY6m61mCtVjT1aC3dIpMLbAKvhdrEDvPIfQHerNAREQEREBERAREQEREBERAREQEREBERBwRdYY6GNpu1jAd4a0HyCzogLWul9MRqSjIXa7hcgtJ4XuO8LZV1kjDgQQCCLEHEEHYQg0OlqbK0hrFxpLoo5pLoMR9wmxH5XHMcD4qoeJI/fY9vNrgPG1kGyRVYWaWVr2kPAc3aCLj/AH4rXqSdzjZrXOPBpPnkFsej9FuFnSZ7GjG3Fx2nhlzQQpuiAOMbywn4XDXA4XuD4kqPH0eqGnOMjfrOHlqraliFQCcCCLONwcBqkA+qDHQUXVtsTdxzOXcNwUpYxO2wNxYi4xzAzI3rtri9ri+7buQdkXUyjeNgz2nJcPmAFyQBvJwQd1wCo9Q8OBZcX+7cXNscv1XFK6w7RABFwLjAAYn0QSkXUyC17jx8FyHIOUXF0ug5REQEREBERAREQEREBERAREQFxZEQLLlEQcOFwojqUkEYAahY0C9rHMnDgMOCIg71FPrG+qDzJAwxANgbi+zgkkBN7Adq1zc3uLcNwKIgCA3vh75d3apaO/JcRwO7ANrNF9pJNiPDEoiDv1R1sLBtyTncki1uA29wWL7IdW2HuBu3PG/ciIO76e+txdcYkW7IbnbA5o2JwDQAGgWwBw45jHbzuiIOnVSWz2b+DrXwxx1SpSIg/9k="/>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9" name="AutoShape 4" descr="data:image/jpeg;base64,/9j/4AAQSkZJRgABAQAAAQABAAD/2wCEAAkGBhQSEBQTEhQWFRUUFRQVFxUVFBQUFBUWFhQVFBQXFRYYHCYeFxkjGRUUHy8gJScpLCwsFR4xNTAqNSYrLCkBCQoKDQwMEA4OFSkkHhwwLCw2KSkqNjUwMjUpMSkqLDYpLCwsKSswKSk1KSkpLDUpNTU2KTUpKSkpKSkxNS42Kf/AABEIANgA6gMBIgACEQEDEQH/xAAcAAEAAgIDAQAAAAAAAAAAAAAABAUDBgECBwj/xABFEAABAwICBgcFBQQIBwAAAAABAAIDBBEhMQUSQVFhcQYTIoGRobEHMkLB8BRSYnLRI4KSojNDRHPC0uHxFTRTY4Ojsv/EABUBAQEAAAAAAAAAAAAAAAAAAAAB/8QAFhEBAQEAAAAAAAAAAAAAAAAAABEB/9oADAMBAAIRAxEAPwD3FERAREQEREBERAREQEREBERAREQEREBERAREQEREBERAREQEREBERAWOecMaXOIDWguJOQAFyTyCyLq9gIscRuOIQavS+1DRr8qyJv8Aea0Q8ZGtVtSdJ6WW3V1MD75as0br8rOWgdMfY+DeXR9mHM0xOrGf7px/oz+E9ndqryWroSx7mSx6r2GzmvZZzTxBHnt2IPqy6XXyhCNT+jJZfPq3OjJ72EKxh6T1kdtSrqW2yH2iRw/heSCg+n0XzjB7TtJsyq3O/PFA7/AD5q0pvbTpBtg4U0ls9aKRrj3tksPBB70i8Yp/bzML9ZRxO3alQ9njrRuVzQe3encQJqeeLe5upM0Y7Q0hxFtzfFB6cihaJ0zDUxNlge2SN2Tm79oIOII3HFTUBEWCtrGRRvkkcGsY0uc4mwa1ou4ngAg4rK6OJhfK9kbBm57g1o7zgqqXpxRNJBqY7jA4k5Z5BeC9L+lD9IVLpn6wjBIhidlEzIHVy6x2bjnja9gFS6o3DwQfRjvaPo8f2ln8Mn+VYJPalo8f2gHkyT5hfPYau1kHvjva3o8f1rjyjco7/bHQjIynlGPm5eGhcoPbHe2ii2MnP7jB/jWB/tsptkMx56g+a8bCuuivReWvnEUfZaLGSUi7Y2E58XGx1W7bbgUHuPQ/pfHpCJ742vZ1b9RzXjbqhwsRgcHDl636gaD0HFSQNghbqsb3lxOLnOPxOJxJU9AREQEREBERARCVXHT8F7dY0/lu7zaCEFjZUHSroXT17LTNs9osyVlhKzkdrfwuuOF8VbRV7HC4Pkf0WdrgRcIPnTpZ0FqKB15Brwk2bOwHU4CQZxO54HYTktdkwbxv9fPwX1XLC1zS1wBaQQQRcEHMEHML5b6QVEbqiUwtDIusf1bW4NEesdS3Aix70FRLMRkV0bWO4Hy9F0lcsTUE9tSDnh5jxWUKAp+j4blBsPQ/plNo+XWYdaN1teMk2cPkRsOY4i4P0FoHT8VXC2aF12nMfE02uWuGw+RzFwvmqq0aWDWGLcLna2+V+F9v0bDox0omoZhJEbg4PYfde3cR9etw+lyV4/7ZOmGu/wCwRO7LS11QRtdg6OHkMHu/cG8LZtMe1GFujftMJBleerjidiWzEX7YGbGi7idoFszZeGvcSS5xLnOJc5zsXOc4kuc47SSSTzQdbLrJIGi5NvnyG1Y6qp1BvO7ZzKq5Hkm5Nz9eAQXFJUNc4XBtzsT+i3D/AIXD1YcyNuGNzdxIO27r/V157Sy2K3vo3X6zNU7PQ/XmEHeOhhcdV8bbHa0BjhxBG3ncLXq2lMUjo3Ylptf7wOLXDgWkHvWwVDurfYkDHC5AuNizz9G5a0w9QztuIjLnBzWah1nB5daxDbOva5IcLZIKXo50flrahsEIxOLnkXZEy9i93oBmThhiR73orRtNoulEbey0G5ce1JK8jFzrDtONshgALCwC56I9EoqCnEUface1JIRZ0j7WudwGQbkB3k89L6PXp7jNjg7uPZd5Ov3IOrOlTXe4x1t7iG+Qup1LpTXtdtr7jf5BaZot2A5LZ9FNuR9ZYoLxECICIiAiIgLQaqm6qd7Ngdh+U9pvkbdy35at0sp7SxyfeBYebTrN8nO8EE3ReLfD1VzEMPH1VNoTEeCumZDkgrekEw6l8esWulY5gc22s3WGqXi+FxfC+2y8zd7I6V2AfUjDA9ZCdm4xraarSHWSOfsJs3g34fLHvUqnmQea6S9hb7EwVQP4Zoi3/wBkZcP5QtR0v7ONIU1y+nc9g/rICJmW3kN7TRzaF9EQ1Cks3jA+X+iD5NYbnlgeHPcVsGhoNu5fQGnug1JWi9RCwv2SsuyYf+RoBPI3HBaFpb2Xy0rS6nJqI73IsOvaB+EYS/u2d+EoNUr5NSndvfZg7zc/ytctfIXtns76PxS00j5oo5WveGtEjGvFmA3IDgR7ziP3eC032q01DDK2mpaeOORtnzPjGqGgi7ItUHVufeOGA1fvINDjbt8OAPzNgTyG5ZAFzZc2QVNUzEkqIQrbSEW3f9FbL0Q6BCQNnqx2DYshxBeDYh0pGLWnY0YnM2FgQ1vo50Uqax37CPsA2dK86kLTuL/iP4WgngvW+i3sviiIMsr5n2xDP2MQ8O24cdZvJX1FAA1oaQGtFmtY0Na0DY0CwA4WVtTyACwQTNHaIgh/o42NO9rGh3e89o95VlYHafFVTahZ46hBZNculXAHscw5OaW+IssEM11La64QeeaPFnEHf/qVtuhW49x+S118FqqVuQ1z5uuPULatHRBove5IQWCLgFcoCIiAiIgKi03acdU0jXY4G590ECxaSOBKvVotFWHXcd7nHxcSg2PRNI+PB4txBuPFTNIPtBIRsjef5SutBVa7OVh5qHo3SH2hkzHEAh0jCNzSXNb5DyQadE+1vrYp8MyrC0g2OBBseYwPms0cqC6inU2CoVDHOpkNQg2OCoXLXXdwJVRHV2WWKu3ILCsc+OmmdBG10rWSvYzBokls5wvb7zrXPFeADoppCZ7nupahz3uL3ukYIi5zjdxPWFu05DAZbF73FIS25OeP6LtZB4rS+yyvfmyKPjJO30jDyrij9is7rdZUws3hjJJT5li9SRB5vW+yJlO2OR0xmDJGl7HRtY1wDXWAAJJ7fV3BNi0OU6IHWuTc4+J2rb9MkmB43Wd4EE+V1qFsUFhHMpUc6qmvWZkyC2bMszJlVMnUhkyC2gnxusOltOOiMTW/EbuP4bgWHPHwWCnkVb0kmDnsAzaMe8k+WHmgz6RINQXtyf1bv5tT5eatoajJaLH0ellrW1Lqp4axoEVOB+zA1Cx2uS63acXuwbfEY4LYqPSGOq7BwwIOYKDb6OS4UhVuh33B5j0KskBERAREQF55Us6uWRu57/DWJHkQvQ1rHSbQjnO66Ma1wA9ozwwDgNuGBHAIK0GeaCWKmkEcrg3UkJcA39owuNwCb6uuMsz3rroTRM8EmpPIJHkHXkbcB4c4kHHbhYqV0ddax34q30thIx28EeBv/iRbsio6TaJLXGZmLHW1/wALstbkdu481RA2XoVLIHtsbHCxByIK1zSvRVzbuhxbnqE2c3g0nBw4Gx5oikDlkbOsTqST/pv/AIHH0C5ZSvOAY/lqP/RBnbUEqwoWl7g0d53BRqXQ0jveGoN7s+5ufjZbXovRzWNFufE8Sg5ipychYKQ2jG0rOSsDqsbMUHP2RvFdHUe4+K4+2HcsjKoHPBBDlizDhmLcwc1pddSGJ5Ye4727D9bQV6I9gIxVRpXRIkGq7Aj3XDMfqOCDTQ5c6yy1ujZIj2mm2xzblp/TkVjio3uyjeeTHfog7sepDHrvT6DnP9U4fmLW+pup8XR+W/aAaNp1gbdwxKDFC+wv9XUGWmLjrHMqdMBraoyHjzPNdiBZBEohZwHAepVppKjD4S613sALSPetcXbxFr4b1Ww++f3fmtgon2QS9D0hjiAd7xxPAnZ3CynLgLlAREQEREBY5/dPI+iyLBXSasTzuY4+DSUGn9H3YN5D0Vv0mNoGyD4Htvyddh8y3wVLoTAN5D0W0VFMJYHsOTmkXzI3G3A49yCo0TpQYYrYuvBbfgvPHxPp5Sx+BGOHuuGxzTtBV3S6SJGaC4jwJsuvW3NztWCGTslctcgmQm7reKmg2UKlyJXesk7GGf0UHMs+seCxqtpdIhyvaYC18+KCLqlcKyWKanBywKDDBPbA5eiz1JGqbmw3qBK/VBJwtmqio0qXuDdg2cEHasrLkbr4D5lSaarFgTfwKqpsSpmj3Wwugv6Z91llFwQoEMyma9wg1qrh1XFQ3zXwVzpWC+Kg6N0W5+s4AdkGwOAc+3ZBwOANie5BDp/fPMeivqNU7NDVTThG04/fB+YUuGmrR8EI/MT8iUGzRO7IXdQ9HtlDf2uprX/q9bVt+8b3zUxAREQEREBRtJUxkhkY0gF7HNucQNYW+akog1+i6NOZm9vc0/qrqGn1Ra9/JZkQUvSfRokpnG3aiaXtO3si7hyIFvDctPpJDgt60/Lq0sx/7bh/ENUeq0GB1kGxwS9lZ2PVTT1OCmQzhBdURwPP9Enwt3rBQ1AxCyTyXB4FBp80phne3YHG3I9oeRC2PRelL2xVfpXQjpnF8ZF8GlpwvYYEH5HdmqSjrXQvs4EFpsQcwUHoP2/GwCyVGkGMZrONvUncFrNbWlzGyREWB7YJsRewBG8Z4ZqBJVuldc9w2AbAgn19eZXXOA2D5nioDHWcTwt4/wCy7Pco7zZBMa7AKXSuxVeyRS6eRBZskUiKpVZ9oC6/aUFw8awxU6hiDY2gc+84lUtNVK6pH3byQZ0REBERAREQEREBERAREQVXSj/lJeTf/tq0aOMlejaQpesifGfjaW8iRge44rQKQkGzhYgkEbiDYjxug62LcwfArJFU7lsmipBcKfX6HilF9UX3t7LvEZ96DVoqwjap8NbdQdJaKdEC4dpm0/E38wGziPJYdHT4oNrgg2jJ3rsUfSOgGze80hwwDm4O5biOBupNFVAix271IrGF8T2sdqvLXBrtxINig8/rmCN5jjcXgEDED3twtnmptLFqtxzVUGPikLXtLXjYc7b2naLbQp0U1xjhwQSeJWHScRa5oIsdUG27E59wV5oXRZvruGOy/wAI3ncqnTDteQuGRwH5RgP170ENsiysqFHsuYYnOcGtBc45AfWA4oJX2pd4Xl/ugnjs8VdaN6LtAvLZ7t3wD/N34cFctomtFgBhwQUNLTEZq80ecxy+axStAXfRxuXcLD1KCeiIgIiICIiAiIgIiICIiAtS6U6JLXdewYG2uNxyDuRwB423lbauksYcCCLgixBxBBwIKDR6Ctstjo9IYLW9MaLNPJYe473D6tPEeYx3rvRVaDbHAPxGfkVR1mgwDrRjVOZZk0/l+6fLkp9FVKybjniEGu0k2zIjYcCDuKsYztUir0W12IwdvHz3rrTwWwde/wBYoMU1OyQWe1rhucAfXJcUmiI2m7I2t42y5FWIpgMQL/WxZriyCt0tLqR6gzfhxt8R9B3qhMGsplZP1khOzIch+ufestNR3PBBXx6EMhsMBvOz9T9YLYdGaGZC2zRcnNx953PcOAwWWnAvYZDzKloOLLpIcFkUaqfggrqyeysdHwarBfM4nmdndgO5QKKn15NY+60+LtnhnzsrcBByiIgIiICIiAiIgIiICIiAiIgi6RoGyxuY7I5HaCMiOIWiGN0chY7BzTY/qOBFj3r0Var0worOZKNvYdzFy0+GsPBBjop1fUc61SimVzS1CDYWrHLCCsFPVhSOtCDpDJsOYUHS1VbsNzPvct3M+nNdqqq1XG2dh444lVb8NZzsbY8ygkU1PvU0j4Rmfq54KlparjxVvSVA4BBYxQgLIujJAV2ug5UGsBJDRmfLeVNc5YYG3Jd3D5/XBB3hiDWgDILIiICIiAiIgIiICIiAiIgIiICIiAoelqLrYXs2kdn8wxb5gKYiDzeB9uHDdvCsoKhZuk2iix5maOw7F/4XbzwO/fzVO2pA2hBfw1alf8QAyzVXo3R8suIBa37zgQO4Zu9OKxS074nu6y2sR2bG4Lb4keG3HBBZCW5udqyVFOXxva3MjDmLEDvIt3qDSy3VpEcEGr09RbP/AGO0K3papZa7Qwl7TTqv3/C7822/EeB2Uz2vhdqyNLTs3H8pyKDZoatTY6m61mCtVjT1aC3dIpMLbAKvhdrEDvPIfQHerNAREQEREBERAREQEREBERAREQEREBERBwRdYY6GNpu1jAd4a0HyCzogLWul9MRqSjIXa7hcgtJ4XuO8LZV1kjDgQQCCLEHEEHYQg0OlqbK0hrFxpLoo5pLoMR9wmxH5XHMcD4qoeJI/fY9vNrgPG1kGyRVYWaWVr2kPAc3aCLj/AH4rXqSdzjZrXOPBpPnkFsej9FuFnSZ7GjG3Fx2nhlzQQpuiAOMbywn4XDXA4XuD4kqPH0eqGnOMjfrOHlqraliFQCcCCLONwcBqkA+qDHQUXVtsTdxzOXcNwUpYxO2wNxYi4xzAzI3rtri9ri+7buQdkXUyjeNgz2nJcPmAFyQBvJwQd1wCo9Q8OBZcX+7cXNscv1XFK6w7RABFwLjAAYn0QSkXUyC17jx8FyHIOUXF0ug5REQEREBERAREQEREBERAREQFxZEQLLlEQcOFwojqUkEYAahY0C9rHMnDgMOCIg71FPrG+qDzJAwxANgbi+zgkkBN7Adq1zc3uLcNwKIgCA3vh75d3apaO/JcRwO7ANrNF9pJNiPDEoiDv1R1sLBtyTncki1uA29wWL7IdW2HuBu3PG/ciIO76e+txdcYkW7IbnbA5o2JwDQAGgWwBw45jHbzuiIOnVSWz2b+DrXwxx1SpSIg/9k="/>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1" name="AutoShape 6" descr="data:image/jpeg;base64,/9j/4AAQSkZJRgABAQAAAQABAAD/2wCEAAkGBhQREBUUEBQUFBUWFRQVFxQUFBUWFBQVFhcVFBUUFBQYHCYeFxojGRUVHy8gIycpLCwsFx4xNTAqNSYrLCkBCQoKDgwOGg8PGikcHyQpKSktLCotLCksLC4tLio1LCwpKSwpKSksLCksLyksLCwpKSksLCkpKSwpKSwsKSwpKf/AABEIARMAtwMBIgACEQEDEQH/xAAcAAABBAMBAAAAAAAAAAAAAAAAAQIGBwQFCAP/xABJEAABAwIDAwgFCQUHAwUAAAABAAIDBBEFEiEGBzETIkFRYXGBkTJyobHBFCNCUmKSstHwCBUzgsIkNERTY4Oik9LhF0Nz0/H/xAAaAQEAAwEBAQAAAAAAAAAAAAAAAQIEAwUG/8QALxEAAgEDAwIEBAYDAAAAAAAAAAECAxEhBBIxQWEzUXGxBRMy0SIjgaHB8RQ0cv/aAAwDAQACEQMRAD8AuxJZPITbKCwBOCaE8IAQhCEAkKchANKQJxSWQBdF00hKEJFKanpEAiLIISBABSWTrpEA0pLJxSIAsmEL0TSgPMpE6yFAMqySycksrFRqcFB9tN6tPhs3IyRTvfla+7Wtayzr2s9x14HgFE5v2iG/QpD3vmHuDPioJuXKksqOk/aDlPoQwt9blHe4hYVRvxrHei+FnqxH+slCC/kq5vqN7Nc/jVkeoyNntDLrXTbc1b/SrJz/ALzx7AUFzqArGmxCJnpyRt9Z7R7yuWpsXkeee9z/AFpCfeV5h5PANHefhopFzpufaujZ6VVAP91h9gKwJt41AzjUA+qyR3tDbLnGXN9cN7g34krzpaswyNkExzsIc3M82BGtxlcFAudCu3tUHQ+Q90TvinR72MPPGV474pPgCufRj7RxbT/dl+Ei9JNrYrW+TwG3S35Q0nvPKKcC50MzeZhx/wASB3slH9K9G7xMPP8Aio/HMPeFzg7amE8aW3a2eQH/AJZgs+OrgmpJpYopWSROhGUyCQP5RxGlmAiwa4+A430jAudEM21oTwq6fxlaPeVlw7QUz/RqIHd00Z+K5nwbBq+sJFNTOeQA7VzW2B0vz3DRSGn3TYw/jHBHf68rD+DMguX+KyM8HsPc5v5pwlaeBB7iFR8O4nEHfxKqmZ6okefwNWcz9nuU+niH3YD/APYhJcqQqDbBbrP3ZM6V1VLM4tLMluTisbXLm5nZjpprop2hJ5EITyEqgHqlSIVioyaBrxZ7Q4dTgCPasX9yQf5EP/SZ+SzkIDVT7MUr/Tpqd3rQxn3tWun3b4a/0qKn/ljDfw2UmQhJC5NzuFO/wtvVmnHueqZ3s4XQUdS2moGOEjNZnmV7wCRdsYDidbG5PaB1roTazHhQ0U9S4X5NhIH1nmzWN8Xlo8VyHWVb5ZHySOzPe5z3OPFznEucfEkqGQeRKTOkKTKqkASm3TuTSOjQCXQkyospAuVTzZCcswnEJi3MY5KLKcptq+Rrm5h02ffyUCsrv3U7FipwOpa+Z7W1by0hpblj5JzQ19iOJI111bYacURIm63amOSoblNnX5zSOdlOhPaNfcrtsuSthKswVrJLiwcGHtDzZdaQuu0HrAPsUoC2SWT0iEjChOcE0ISIQhKUiA9UIQpKghCwqrG4IjllnhYep8jGnyJQGahR+p2/w+P0qyDweHfhutLiG+fDoweTfJO4AnLFE7W32nAADtUXQNxvCwj5VhdVFexMRc31o7St/wCTAPFckkK1Nvd8s9X81Q56eIss/M6MSvcb3GZpOVtrDQgnW6q10RHG3g5p9gKq5ImzGZUt0mdJmQqLdI4pLpLoAuhACe2HrLR3n8roSMCtLc1j8jI6qnDvmzyMmUi4GeRkEpHVdr2fdVZiJnS4nub8SQre3P0kbKcyND88k7W35jiGMsL5RzgBeTh0kG97WpN2RaCuyrqGu5EjQEtc02OoJC63gx2DKAZ4r2FwZWXvbW4uueNrtm5X4jUGioHzRukzseyCZzDnDXuy25tg5zhbosvWl2JxuX0aUs7X8gzzzuv7F0RU6F/f9Ne3yiC/Vysf5r1jxWF3oyxnukafiqLp9zmMSD5yaCK/QZHX8o4yPavV24OvPGshP803/apyC8HYjEOMkY73t/Ne6o6m/ZylOs1bGPUhc/2ue1W7sts+2hpIqZj3yCMEZ3nnEklx06Bc6DoFkBs7ISoQkchCFJA2RlwQb2II0JB16iNR3hVLVfs9Qukc5tXIAXEgPjD3C/W/MMx7bK3EICp4f2eaa3PqZyfstjaPIh3vWRHuQp2sfTtmmyyZXvk+bzjkzzIxzbZSXOce1oVoKM1G0rIqucyOtHFTOf6Or+SLnylrvsggWPHNpwXGptvFPq/bJ0gnZtdEc+bx9mKfDqkU8Eskz2tDpC8NDWZgCxgy8XW1PYR22iJd2BbDaHG31tVLUS2zyvLiBwaLANaOwNAHgsCyucxufsScoOpOskQgRzgeATU6yLIBiE5IhIWV6bsqm+HRGIsY5hcOTYQHvcJGtzm7bkmxdoSTYt0BsqMXS+5SIfuaDQXzTm9tReaQaHwVZR3KxaMrMlGy8b42PgksTEW2I4EPaHfizLdrV0d/lc2mnJQG/Wbygi3XYDzW0XXghghCEIBCEIAQhCAEIQgAlROTerhjSR8rYSCRzWyOGnUQ2x7wpYq+xHcfh8ri5gliubkRvBbr0APBsOwFAZk++DDmjSV7vVif8QFX23e2EQFTFzmzPpmsYMrco+U8nLKHuzXDhGMugOrj1KR1O4ijjIkbLOWsIc6N5Y5rwPo3DWlt1F9od2s+I1dRJSmK7C3OJHkPe54zAizbDmhotosdRxlWjFrKTaNEFJUpNcYRUjUql+JbpsRh9KkkcOuItk9jCT7FGq3BpYTaaOSM9UjHM/EFpM5iIsgxlNLSoIFITUJEJApLoslsgBdOblo8uD0/byjvOeb4ALmVrR0ldR7rGBuEUwF9Ig6/rkuPtVkDQY7tm6hx5rbgsqKOEZHHKDI11RyYza5bnS9jxHh70u/WnJtJTzt9UsfbzLVH96WB1dVUwvoYHzWidG4saLMc2WRwBcdBo8Hio1Tbr8ZfqYGtH+q+n9oBJUNy6FsFuU29/D3ek+WP14X/ANN1tKbeFh8no1UQ9Yln4wFUv/onXTPJbJTwgZWubnkcQ8NBflszVtzpqslv7PVSfTrY/CN5/qCRbauQ1Z2Loo8Vhm/gyxyeo9rvcVlqqdldxfyOriqX1heYnh4ayHJmIvoXF7tNddNQrWVyBEJUIAQhCAEIQgMfED80/wBUqFbCAnEq82IbkpQHcAeY7S3TwOvbbum1cPm3+qVF9iHfP1QP1aV3gWPFvNpPisEv9uP/AC/c1R8CXqiXqAb49snUNGGQODZ5nZW6BxbGNZHgHQfRaCel3Yp+uVd5eOOq8UqX5rtbIYmdIDIjkFuoEhzu9xW5mUijndpKQPITy09aTIqAa9115Fe1kwhAed04FLlRlQChoXUW64H9104/0I7eIcVy6GrqXdW6+FUp/wBFjfui35qYg3GzDDllJFg6Qke4+0LcveACToALk9gWLhI+b4W5zvesqWMOaQeBBB7jorEml2VxdtQyRwcC7lXkjKWkNJtGSD1tat4oLu4gvJUyHiDEzThzo2S37+c0eB61OlyoOTprdyda6ipvbwCEIXY4ghCEAIQhACEIQHjWfw3eqfcodsRJarnb1wQH7r5mj8SmVSLscPsu9xUI2PFq9x64ZR9yWL/vK8+rjVQ9GbaSvp5/oTWvqRHE95IAYxzySbABoLrk9A0XGr5cxueJ1PedSuo97NS6PB6osBJcxrNOhr3tY4nsykrltwW5mIcElkgSqoGuCZZehTHhAMQEXQVAFXUW6N4OE0tuLY7ebiffceC5duumNzN/3XDcg6W0HDV7uPTYPDe9pVogmuHkZbXv0jw0KXEqjk4ZHji1j3C/WGkha5lUGTQsGmflh90NNvM3TtrpMtDOfsW8yG/FJu0W+xeCvJLuR7dhPcVLekSMNzxPMyAm2nBgFujyvOVU26hh+Uu0IOV5dYvygEgBrgbgG4zWNuPTaytlctM38tXOmotvdgQhC0HAEIQgBCEIAQhCAbILtI7CoLs67LXR/abUt77lj/6FOyFBaEBtdAf9WUfeikt7QvN1WK9J93/Bv0uaVRdvuTWsnDI3vIuGtc63C9gTZUDi+yMNbJLKwcg4vJytALATzrEaX48RZXptAy9LKB9QquIaMBj81xdznG2nZbu0WurJpnOhTjKN2VXUbuaxtyxjZQOmN7b/AHXWK1VVs/UxfxIJm98b7edrK1zXAhwYyQ5Q42a43IaCTxFuF9LrGwrap5e5ozFrDY6tc3qBDmnXwVFUdi0qEL2vYqN8RHEEd4KY2nc7g1x7mk+5dCZy4ZrX7x+rKL41tGGEAEZuzo8FPzLh6ZLqVL+7Jf8AKk+478k04fJ/lv8AulWNUV73WdI/k2ngS3Q8RxPcfJYMkoLvTDtdQNCR2AhN5z+SvMg7aCQ/Qd5LojdBVtjwyJjnAFrXuc2+rS6aTU99wtBgWB0DyxwL5ASA5jrAtPTdoIuBp3qd1Gz8VHA8s5sbXuk7QwsylnWRY2/QVlJ8lXTSwbY4UZZYZXlzORdI4NFudnbls/u46Lz2z/uMvc38bVGNjd4T552QTtYM4Ni3QMNrsYB080XuelylG2B/sjx9YtHmVWtUToya8mdYUZU60FLq0/3InurgDZqmxJ0aLn1n8Oy6sZV9uxb89VH1PMlxPturBVdH4SGtVqzS7ewIQhazGCEIQAhCEAIQhACgs8VqqI34VDHf8mxn8XtU6UCxpzWS5r+hID5Sg28wvK+IYlTl3+x6GhzuXYmOMNvTy2/y3e4qvMPeTG2/HKQdepxVjYkxxhkDPSLHAd9iq+w2O3QRq4WNxxOunetlfoRpHhmO6lyk821/Fa+TB8zs3V0W991LpGDJdaaWoABtr4rhwbkkzHnnc2I9dvaqy5S85c7nc4g62NjporGrrmJ2nQq3EuR5uNL6+fFXRyrdCS1xFTCxj7lrPRtpbp1tx8eC0M+EFzua0tA4HgNOkKV4RAC0Eag9KMYiyhLtlXTXJp8OiyTRAE3LgHc62lx0hXDtu57sMkdGC45Wkga6BwJPcBr5qk6esyzMPHK8H2jzVr7w8YczDQ2MgOkeyO9/o2Ln+xtvFXi1ZnBq84+pEt2VBy9Y15uOTfnd911tfWy+asrbgn5LYdLh7AStXu32XFKx7wSRIIy0utchzGyO4dGZ2X+UrO26ltHGOtx93/lcK626eT8zsp/M1MEuF/Zq92Orqs9OeMHruGm/tup2oTu0H96PXKz8A+N1Nl30fgxMut8aX6eyBCELUZAQhCAEIQgBCEIAVfbaRlomy9OY8OkBp/M+CsFa3EMAinJMmbUW0dbTp87rFrKEq0Uo9Hc16SsqM7yM2knzxsePpNa7zAPxUb2sZaRjutpHiCT/AFKSwQhjQ1ugGgHUFqdq6bNDmHFhv4HQ/BaZpuBypSSqXRCa+sdbK3if15W96ZHGGNAA14k9ZWR8nDiDqNCPO1/cFH4JpY6wxVEuSJwHJS5BbNf0Xk8CVjR6rlbJnV+IFsLmBmYkG1hqfPgq1qYXkuzNy36+Nlb82ByObdksDzmY0XBb6Yab3aTpr1KH47h0rcznugADntuL/QbnPvV0cZtS6mLs1XiJoaTp+tVl4/PzT1dCj2C8o593ANaOw3ceoDq7Vt9oLNijaDc2JPYCSQPJQ8MbntNLg4vUxX+u0+1XFjmx0lfHFllbExuZ9i0uLnPtra4tZot4lVPsnRmWrja3U5h5n9HyXR0MWVoaOgALrTju5M05uFmuTGwfDvk8EcQcXcmwNzEWvbpt0KO7duB5Np00cb+TR7SPJS5QLeBMOWaOlrB7y73Bcde7ULd0X0C3V033Zl7sY7QTHrmP4Wke9TJRLdi3+w3+tLIe7gLHyUtXfTK1KJx1bvWkCEIWgzAhCEAIQhACEIQAhCEAJskYcCCLgggjrB0KcsesxCOEXmkZGCbAve1gJ6gXEICCYhRGmlLDwvdrvrN6+/oP/wCLGrKNsg5wuNVJttMTp2015HAk6xFpBJJ4EHpafaotQ1ge0WPH46rFNbZYPUoVNyyaqSiDL5HOYLjRriNRwNvLyUbxDD9b3vrfiTc9ZKm1RF2LSVzQPSslzs8mgeeTGvE+4LXV1eX6nuHcNAkxevzPNu4LDimawgycB0cfDtP6KGZu5Ym7WgbTu5eX032bE08ecbZz7bdgcVcoK5mw/aqQ1Ild1gNbfRvQPG2nn1q4qaud8sgnizhso5Cojyuy52sLopr2sNAWk+qtlOFo5MVWW6WCcKuNvZ/nZesNb+B+g8bKZ4HjzKrlchBMcj2aG4cAea4d407weixNebcVhMsxtw5Qd4YGM+JXnfEfoiu/3N/w1fmN9vsTTd9Flw+LtzH2kfBSNaPYqPLQQD7JPgXOI9hW8W2j4cfRGLUP82XqwQhC6nEEIQgBCEIAQmveGgkkAAXJOgAHEkqmtut+RBfDhoFhdpqXa69cLeH8zr36BwKAtnFMcgpW5qmaOIdBkeG39UHU+Ci8W9qjmm5GlLpX2JvlcxlhxsXAEnh0cL6rm+txCSZ5fM90j3cXPcXOPeTqvXB8SNPPHMPoOBt1jg4eIuFW5JY+2u9zEYqqSFmSFjTzcjAXuYRdpzvvrY9ACjOxOGyYriTflL3yBt5ZHPcXEtBADbk/ScQO66329bCRNBFWRagANcR0xv1Y7wcbfzrL3D04tVSdN4meFnuPw8lxrycYNl6cbysbveNCHuha23zbg/ToDRcrVbOucYwAbOaXM+4Ta/8AKQpBtTgzzHJJCM0hY5pb0uBH0ftXA71FMFbN8pyiN7eUGY5mubkc0ekbjQW0Pgs2nlB0HnKdzbJONVYxaxt6nE5WcWE9rSCD8VHcVqp5eDC0dZVgtwwcXm/dw8yvOemb0ALJLWwXGTYtO5csqn9zycQ0950HmkZs4SbyOv2N0AVi1FCDdaaWMX0CotXJ8YL/AOJDrk1+FU/IfwgGn62UF/g8jMPArc0+IzA35WS/Xndf3rzhpi42aLlbCHC/reQXGdRyeWaI04RWEbXDdrKhpvdrzwu9ouR1ZhYrdUOAU1cDJNG8PLjmGc5bk3Nuw3I/V1HRT29C1+0gDzPBbnARNGTcssTcWkY7w0KvSqu63fiXcy14JJuH4X2wTeGEMaGtFgBYDqCevKCbMOBHYRZeq9+ElJXR4TvfIIQhXIBCEIAWNiOJR08bpZ3tjY0XLnmwH5ns6VkrmnevtdJV10rM5MML3RxsB5t281z7dLi4HXqsFDYNjvI3tSV2anpLx03Aki0k4+19Vn2eJ6eNhWd7p915t/NVA5OTEZ1ALZ3c4iytoZKKfXK0st0mJ18pHa06dlmrP3O0bqSevpZfTY6FwP1m/OAOHYRlPiqp2cxx1HVMmbchuj2j6TD6Te/pHaAroraphMeI0nPyROEltOWgdYlpHQWu1F+BBCrVhvg0uTpB2abJVVHVYpstdhu1dNVMDopmHQXaXBrwT0Fp1BWc4gjQr5epGUXlWPepNNKzPCeoWIXkrMMIXlLlaLuc0AcSSAB4lURowY+VY0lA09hWpxPeHRw3DXmZ3VELj75s3yuodjG9Soku2BrYG9ejn+ZFh5eK10tLVnwrepnqaulDrf0LBknipWZqiRkY+04Anu6T4KN4pvTgZcQMdKes8xnt5x8lWkrpZ3lzuUlcfpc57vPVZEOzdS/0YJfFhaPN1l6VPQQX1u/7HnVNdOX0KxsMZ28qakZc3Jt+rHdt+93ErX020tQzhK89jjce1bKLd7WuFxE3uMsYPlmXjU7JVkIu+meR1saJB/wJstipQSskjG6lRu7bJJs3vSqo3BvKlvrjNEe/6vfqrf2Y3hiV4hq2CGV1gxwN4pD1Nd0HsK53w193WI6VPKIiSLkn3+z1g8RY9GqKmo5hj2G/d9Wfc6AQoJu62vfKXUlUfnowCx50MsfX2uHT/wCFO12jLciko7WCEIVipB96u3H7vpckJ/tE12s642/Sl8L2Haewrm2odc3PTqt3tftNJX1T55NMxs1t9GRj0GDuHHrJJ6VoXlUbA0lMZwTnppGigAmX1T0xiAdmUk2S21lojk9OFzgXRnotxLOo9Y4GwUaSE2U3sC7qPdJh1dE2enqJWiXnZWcm6NhNnFuVzbtsHDmk6aLIg3DsYLtr52DoysDT7HqlcPxaan/gTSxEm55OR7PPKRdbaTeFiLm5fltTb/5XA/eGvtU4ZNy66Xc8xjfnK+vd2CRrf6XLBxLY/B4NKud7yOiorXX+4HNPsVH1ON1Ev8Wonk9eaRw8nOWFfqVbRXCJ3MuKbF9nYfQiiefswzS+2Tm+1a+q3nYdH/daEnt5OCEeYzH2KqykJUkXZO8Q3tTOFoYYoh1uL5CO70W+bSo5U7YVchuaiQdkZ5MeUdlpkhP6/XgoF2bVm1FW3hVVH/WkPvPctrhu8+vhIPLCQfVlYxwPeQA72qKpmZSQXVgW1mHY0RDXwtpas6Rzxmwe7oGc9P2X3HUbryxzZ+XDpQyTnNN8kg9F7fHgRcXHRfpFiabv5q5dhtsxiVE+hrjmkjAdFKdX2GjX9pBIaesOHWVPIMOercCySJ2WWIh8bu7iwnqP66VeuEYi2ogjmZ6MjGuHZcajwNx4Lnh5LS+N3pMJBHdx7xbUHqKsjctiTjHPA51wxzXsB6A7MHW7LgHxVOJX88HS9428iy0IQupzONXlMKHuSKhI1/R3pCh3FIoIEcdEWQUiAAi/67UvAJCgFCRKkKkCX8kqEzNdQAPFF0tr9ydZAMJ8SgM69U9eMknUpAkj76JGDpTQE5xQgRzlsdnMW+TVUUvQ13PHXG7myD7pPjZawJwUkli7cudBUsmGrXfNvI4OLdWu8W/hW+3XYuIcUj5wyVDHRjqzHnM/5ADxWto4P3jg9uMjI7Dr5SD0fEsAH8yhOBYm5tg02cxwljPSHNN7D3+Chk8HYSFrtnsXbV0sM7eEjGut1O4Ob4OBHglVyDj9/pJSdEkyZIdFzAA8UFCRAOTXcPFPKYeIUgU8U1F0BQByQJHJVJA2R2nsSsYmkXPd716IBCEJV5yyW70A2WToXmGoaLr0UgadEwlK5NQCjggo6UPQEt2Hx90Aexp0uH+NrH3BaPFRyVS8s0GbO3sB5wHhcjwXjhk+WUdunnw9tl745EczXHpuPLX4qQX3uDx7lqOWE/8AtSZmi/BktzYdge1/mhQf9n3EsmIOjJ0lhkbb7TC2RvsEiERJXUnBeH0UIVAAOiUJEKSB54+CYePghCAEIQgECcUIQCFK1IhAK5Yz+KEID0YNEFIhAeZQ1CFIBnFD+KEIABWzxh5LRfoPwKEKQb3dVO5uJQlpsbya/wCzMEIQqslH/9k=">
            <a:hlinkClick r:id="rId2"/>
          </p:cNvPr>
          <p:cNvSpPr>
            <a:spLocks noChangeAspect="1" noChangeArrowheads="1"/>
          </p:cNvSpPr>
          <p:nvPr/>
        </p:nvSpPr>
        <p:spPr bwMode="auto">
          <a:xfrm>
            <a:off x="155575" y="-1790700"/>
            <a:ext cx="24955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2" name="AutoShape 8" descr="data:image/jpeg;base64,/9j/4AAQSkZJRgABAQAAAQABAAD/2wCEAAkGBhQREBUUEBQUFBUWFRQVFxQUFBUWFBQVFhcVFBUUFBQYHCYeFxojGRUVHy8gIycpLCwsFx4xNTAqNSYrLCkBCQoKDgwOGg8PGikcHyQpKSktLCotLCksLC4tLio1LCwpKSwpKSksLCksLyksLCwpKSksLCkpKSwpKSwsKSwpKf/AABEIARMAtwMBIgACEQEDEQH/xAAcAAABBAMBAAAAAAAAAAAAAAAAAQIGBwQFCAP/xABJEAABAwIDAwgFCQUHAwUAAAABAAIDBBEFEiEGBzETIkFRYXGBkTJyobHBFCNCUmKSstHwCBUzgsIkNERTY4Oik9LhF0Nz0/H/xAAaAQEAAwEBAQAAAAAAAAAAAAAAAQIEAwUG/8QALxEAAgEDAwIEBAYDAAAAAAAAAAECAxEhBBIxQWEzUXGxBRMy0SIjgaHB8RQ0cv/aAAwDAQACEQMRAD8AuxJZPITbKCwBOCaE8IAQhCEAkKchANKQJxSWQBdF00hKEJFKanpEAiLIISBABSWTrpEA0pLJxSIAsmEL0TSgPMpE6yFAMqySycksrFRqcFB9tN6tPhs3IyRTvfla+7Wtayzr2s9x14HgFE5v2iG/QpD3vmHuDPioJuXKksqOk/aDlPoQwt9blHe4hYVRvxrHei+FnqxH+slCC/kq5vqN7Nc/jVkeoyNntDLrXTbc1b/SrJz/ALzx7AUFzqArGmxCJnpyRt9Z7R7yuWpsXkeee9z/AFpCfeV5h5PANHefhopFzpufaujZ6VVAP91h9gKwJt41AzjUA+qyR3tDbLnGXN9cN7g34krzpaswyNkExzsIc3M82BGtxlcFAudCu3tUHQ+Q90TvinR72MPPGV474pPgCufRj7RxbT/dl+Ei9JNrYrW+TwG3S35Q0nvPKKcC50MzeZhx/wASB3slH9K9G7xMPP8Aio/HMPeFzg7amE8aW3a2eQH/AJZgs+OrgmpJpYopWSROhGUyCQP5RxGlmAiwa4+A430jAudEM21oTwq6fxlaPeVlw7QUz/RqIHd00Z+K5nwbBq+sJFNTOeQA7VzW2B0vz3DRSGn3TYw/jHBHf68rD+DMguX+KyM8HsPc5v5pwlaeBB7iFR8O4nEHfxKqmZ6okefwNWcz9nuU+niH3YD/APYhJcqQqDbBbrP3ZM6V1VLM4tLMluTisbXLm5nZjpprop2hJ5EITyEqgHqlSIVioyaBrxZ7Q4dTgCPasX9yQf5EP/SZ+SzkIDVT7MUr/Tpqd3rQxn3tWun3b4a/0qKn/ljDfw2UmQhJC5NzuFO/wtvVmnHueqZ3s4XQUdS2moGOEjNZnmV7wCRdsYDidbG5PaB1roTazHhQ0U9S4X5NhIH1nmzWN8Xlo8VyHWVb5ZHySOzPe5z3OPFznEucfEkqGQeRKTOkKTKqkASm3TuTSOjQCXQkyospAuVTzZCcswnEJi3MY5KLKcptq+Rrm5h02ffyUCsrv3U7FipwOpa+Z7W1by0hpblj5JzQ19iOJI111bYacURIm63amOSoblNnX5zSOdlOhPaNfcrtsuSthKswVrJLiwcGHtDzZdaQuu0HrAPsUoC2SWT0iEjChOcE0ISIQhKUiA9UIQpKghCwqrG4IjllnhYep8jGnyJQGahR+p2/w+P0qyDweHfhutLiG+fDoweTfJO4AnLFE7W32nAADtUXQNxvCwj5VhdVFexMRc31o7St/wCTAPFckkK1Nvd8s9X81Q56eIss/M6MSvcb3GZpOVtrDQgnW6q10RHG3g5p9gKq5ImzGZUt0mdJmQqLdI4pLpLoAuhACe2HrLR3n8roSMCtLc1j8jI6qnDvmzyMmUi4GeRkEpHVdr2fdVZiJnS4nub8SQre3P0kbKcyND88k7W35jiGMsL5RzgBeTh0kG97WpN2RaCuyrqGu5EjQEtc02OoJC63gx2DKAZ4r2FwZWXvbW4uueNrtm5X4jUGioHzRukzseyCZzDnDXuy25tg5zhbosvWl2JxuX0aUs7X8gzzzuv7F0RU6F/f9Ne3yiC/Vysf5r1jxWF3oyxnukafiqLp9zmMSD5yaCK/QZHX8o4yPavV24OvPGshP803/apyC8HYjEOMkY73t/Ne6o6m/ZylOs1bGPUhc/2ue1W7sts+2hpIqZj3yCMEZ3nnEklx06Bc6DoFkBs7ISoQkchCFJA2RlwQb2II0JB16iNR3hVLVfs9Qukc5tXIAXEgPjD3C/W/MMx7bK3EICp4f2eaa3PqZyfstjaPIh3vWRHuQp2sfTtmmyyZXvk+bzjkzzIxzbZSXOce1oVoKM1G0rIqucyOtHFTOf6Or+SLnylrvsggWPHNpwXGptvFPq/bJ0gnZtdEc+bx9mKfDqkU8Eskz2tDpC8NDWZgCxgy8XW1PYR22iJd2BbDaHG31tVLUS2zyvLiBwaLANaOwNAHgsCyucxufsScoOpOskQgRzgeATU6yLIBiE5IhIWV6bsqm+HRGIsY5hcOTYQHvcJGtzm7bkmxdoSTYt0BsqMXS+5SIfuaDQXzTm9tReaQaHwVZR3KxaMrMlGy8b42PgksTEW2I4EPaHfizLdrV0d/lc2mnJQG/Wbygi3XYDzW0XXghghCEIBCEIAQhCAEIQgAlROTerhjSR8rYSCRzWyOGnUQ2x7wpYq+xHcfh8ri5gliubkRvBbr0APBsOwFAZk++DDmjSV7vVif8QFX23e2EQFTFzmzPpmsYMrco+U8nLKHuzXDhGMugOrj1KR1O4ijjIkbLOWsIc6N5Y5rwPo3DWlt1F9od2s+I1dRJSmK7C3OJHkPe54zAizbDmhotosdRxlWjFrKTaNEFJUpNcYRUjUql+JbpsRh9KkkcOuItk9jCT7FGq3BpYTaaOSM9UjHM/EFpM5iIsgxlNLSoIFITUJEJApLoslsgBdOblo8uD0/byjvOeb4ALmVrR0ldR7rGBuEUwF9Ig6/rkuPtVkDQY7tm6hx5rbgsqKOEZHHKDI11RyYza5bnS9jxHh70u/WnJtJTzt9UsfbzLVH96WB1dVUwvoYHzWidG4saLMc2WRwBcdBo8Hio1Tbr8ZfqYGtH+q+n9oBJUNy6FsFuU29/D3ek+WP14X/ANN1tKbeFh8no1UQ9Yln4wFUv/onXTPJbJTwgZWubnkcQ8NBflszVtzpqslv7PVSfTrY/CN5/qCRbauQ1Z2Loo8Vhm/gyxyeo9rvcVlqqdldxfyOriqX1heYnh4ayHJmIvoXF7tNddNQrWVyBEJUIAQhCAEIQgMfED80/wBUqFbCAnEq82IbkpQHcAeY7S3TwOvbbum1cPm3+qVF9iHfP1QP1aV3gWPFvNpPisEv9uP/AC/c1R8CXqiXqAb49snUNGGQODZ5nZW6BxbGNZHgHQfRaCel3Yp+uVd5eOOq8UqX5rtbIYmdIDIjkFuoEhzu9xW5mUijndpKQPITy09aTIqAa9115Fe1kwhAed04FLlRlQChoXUW64H9104/0I7eIcVy6GrqXdW6+FUp/wBFjfui35qYg3GzDDllJFg6Qke4+0LcveACToALk9gWLhI+b4W5zvesqWMOaQeBBB7jorEml2VxdtQyRwcC7lXkjKWkNJtGSD1tat4oLu4gvJUyHiDEzThzo2S37+c0eB61OlyoOTprdyda6ipvbwCEIXY4ghCEAIQhACEIQHjWfw3eqfcodsRJarnb1wQH7r5mj8SmVSLscPsu9xUI2PFq9x64ZR9yWL/vK8+rjVQ9GbaSvp5/oTWvqRHE95IAYxzySbABoLrk9A0XGr5cxueJ1PedSuo97NS6PB6osBJcxrNOhr3tY4nsykrltwW5mIcElkgSqoGuCZZehTHhAMQEXQVAFXUW6N4OE0tuLY7ebiffceC5duumNzN/3XDcg6W0HDV7uPTYPDe9pVogmuHkZbXv0jw0KXEqjk4ZHji1j3C/WGkha5lUGTQsGmflh90NNvM3TtrpMtDOfsW8yG/FJu0W+xeCvJLuR7dhPcVLekSMNzxPMyAm2nBgFujyvOVU26hh+Uu0IOV5dYvygEgBrgbgG4zWNuPTaytlctM38tXOmotvdgQhC0HAEIQgBCEIAQhCAbILtI7CoLs67LXR/abUt77lj/6FOyFBaEBtdAf9WUfeikt7QvN1WK9J93/Bv0uaVRdvuTWsnDI3vIuGtc63C9gTZUDi+yMNbJLKwcg4vJytALATzrEaX48RZXptAy9LKB9QquIaMBj81xdznG2nZbu0WurJpnOhTjKN2VXUbuaxtyxjZQOmN7b/AHXWK1VVs/UxfxIJm98b7edrK1zXAhwYyQ5Q42a43IaCTxFuF9LrGwrap5e5ozFrDY6tc3qBDmnXwVFUdi0qEL2vYqN8RHEEd4KY2nc7g1x7mk+5dCZy4ZrX7x+rKL41tGGEAEZuzo8FPzLh6ZLqVL+7Jf8AKk+478k04fJ/lv8AulWNUV73WdI/k2ngS3Q8RxPcfJYMkoLvTDtdQNCR2AhN5z+SvMg7aCQ/Qd5LojdBVtjwyJjnAFrXuc2+rS6aTU99wtBgWB0DyxwL5ASA5jrAtPTdoIuBp3qd1Gz8VHA8s5sbXuk7QwsylnWRY2/QVlJ8lXTSwbY4UZZYZXlzORdI4NFudnbls/u46Lz2z/uMvc38bVGNjd4T552QTtYM4Ni3QMNrsYB080XuelylG2B/sjx9YtHmVWtUToya8mdYUZU60FLq0/3InurgDZqmxJ0aLn1n8Oy6sZV9uxb89VH1PMlxPturBVdH4SGtVqzS7ewIQhazGCEIQAhCEAIQhACgs8VqqI34VDHf8mxn8XtU6UCxpzWS5r+hID5Sg28wvK+IYlTl3+x6GhzuXYmOMNvTy2/y3e4qvMPeTG2/HKQdepxVjYkxxhkDPSLHAd9iq+w2O3QRq4WNxxOunetlfoRpHhmO6lyk821/Fa+TB8zs3V0W991LpGDJdaaWoABtr4rhwbkkzHnnc2I9dvaqy5S85c7nc4g62NjporGrrmJ2nQq3EuR5uNL6+fFXRyrdCS1xFTCxj7lrPRtpbp1tx8eC0M+EFzua0tA4HgNOkKV4RAC0Eag9KMYiyhLtlXTXJp8OiyTRAE3LgHc62lx0hXDtu57sMkdGC45Wkga6BwJPcBr5qk6esyzMPHK8H2jzVr7w8YczDQ2MgOkeyO9/o2Ln+xtvFXi1ZnBq84+pEt2VBy9Y15uOTfnd911tfWy+asrbgn5LYdLh7AStXu32XFKx7wSRIIy0utchzGyO4dGZ2X+UrO26ltHGOtx93/lcK626eT8zsp/M1MEuF/Zq92Orqs9OeMHruGm/tup2oTu0H96PXKz8A+N1Nl30fgxMut8aX6eyBCELUZAQhCAEIQgBCEIAVfbaRlomy9OY8OkBp/M+CsFa3EMAinJMmbUW0dbTp87rFrKEq0Uo9Hc16SsqM7yM2knzxsePpNa7zAPxUb2sZaRjutpHiCT/AFKSwQhjQ1ugGgHUFqdq6bNDmHFhv4HQ/BaZpuBypSSqXRCa+sdbK3if15W96ZHGGNAA14k9ZWR8nDiDqNCPO1/cFH4JpY6wxVEuSJwHJS5BbNf0Xk8CVjR6rlbJnV+IFsLmBmYkG1hqfPgq1qYXkuzNy36+Nlb82ByObdksDzmY0XBb6Yab3aTpr1KH47h0rcznugADntuL/QbnPvV0cZtS6mLs1XiJoaTp+tVl4/PzT1dCj2C8o593ANaOw3ceoDq7Vt9oLNijaDc2JPYCSQPJQ8MbntNLg4vUxX+u0+1XFjmx0lfHFllbExuZ9i0uLnPtra4tZot4lVPsnRmWrja3U5h5n9HyXR0MWVoaOgALrTju5M05uFmuTGwfDvk8EcQcXcmwNzEWvbpt0KO7duB5Np00cb+TR7SPJS5QLeBMOWaOlrB7y73Bcde7ULd0X0C3V033Zl7sY7QTHrmP4Wke9TJRLdi3+w3+tLIe7gLHyUtXfTK1KJx1bvWkCEIWgzAhCEAIQhACEIQAhCEAJskYcCCLgggjrB0KcsesxCOEXmkZGCbAve1gJ6gXEICCYhRGmlLDwvdrvrN6+/oP/wCLGrKNsg5wuNVJttMTp2015HAk6xFpBJJ4EHpafaotQ1ge0WPH46rFNbZYPUoVNyyaqSiDL5HOYLjRriNRwNvLyUbxDD9b3vrfiTc9ZKm1RF2LSVzQPSslzs8mgeeTGvE+4LXV1eX6nuHcNAkxevzPNu4LDimawgycB0cfDtP6KGZu5Ym7WgbTu5eX032bE08ecbZz7bdgcVcoK5mw/aqQ1Ild1gNbfRvQPG2nn1q4qaud8sgnizhso5Cojyuy52sLopr2sNAWk+qtlOFo5MVWW6WCcKuNvZ/nZesNb+B+g8bKZ4HjzKrlchBMcj2aG4cAea4d407weixNebcVhMsxtw5Qd4YGM+JXnfEfoiu/3N/w1fmN9vsTTd9Flw+LtzH2kfBSNaPYqPLQQD7JPgXOI9hW8W2j4cfRGLUP82XqwQhC6nEEIQgBCEIAQmveGgkkAAXJOgAHEkqmtut+RBfDhoFhdpqXa69cLeH8zr36BwKAtnFMcgpW5qmaOIdBkeG39UHU+Ci8W9qjmm5GlLpX2JvlcxlhxsXAEnh0cL6rm+txCSZ5fM90j3cXPcXOPeTqvXB8SNPPHMPoOBt1jg4eIuFW5JY+2u9zEYqqSFmSFjTzcjAXuYRdpzvvrY9ACjOxOGyYriTflL3yBt5ZHPcXEtBADbk/ScQO66329bCRNBFWRagANcR0xv1Y7wcbfzrL3D04tVSdN4meFnuPw8lxrycYNl6cbysbveNCHuha23zbg/ToDRcrVbOucYwAbOaXM+4Ta/8AKQpBtTgzzHJJCM0hY5pb0uBH0ftXA71FMFbN8pyiN7eUGY5mubkc0ekbjQW0Pgs2nlB0HnKdzbJONVYxaxt6nE5WcWE9rSCD8VHcVqp5eDC0dZVgtwwcXm/dw8yvOemb0ALJLWwXGTYtO5csqn9zycQ0950HmkZs4SbyOv2N0AVi1FCDdaaWMX0CotXJ8YL/AOJDrk1+FU/IfwgGn62UF/g8jMPArc0+IzA35WS/Xndf3rzhpi42aLlbCHC/reQXGdRyeWaI04RWEbXDdrKhpvdrzwu9ouR1ZhYrdUOAU1cDJNG8PLjmGc5bk3Nuw3I/V1HRT29C1+0gDzPBbnARNGTcssTcWkY7w0KvSqu63fiXcy14JJuH4X2wTeGEMaGtFgBYDqCevKCbMOBHYRZeq9+ElJXR4TvfIIQhXIBCEIAWNiOJR08bpZ3tjY0XLnmwH5ns6VkrmnevtdJV10rM5MML3RxsB5t281z7dLi4HXqsFDYNjvI3tSV2anpLx03Aki0k4+19Vn2eJ6eNhWd7p915t/NVA5OTEZ1ALZ3c4iytoZKKfXK0st0mJ18pHa06dlmrP3O0bqSevpZfTY6FwP1m/OAOHYRlPiqp2cxx1HVMmbchuj2j6TD6Te/pHaAroraphMeI0nPyROEltOWgdYlpHQWu1F+BBCrVhvg0uTpB2abJVVHVYpstdhu1dNVMDopmHQXaXBrwT0Fp1BWc4gjQr5epGUXlWPepNNKzPCeoWIXkrMMIXlLlaLuc0AcSSAB4lURowY+VY0lA09hWpxPeHRw3DXmZ3VELj75s3yuodjG9Soku2BrYG9ejn+ZFh5eK10tLVnwrepnqaulDrf0LBknipWZqiRkY+04Anu6T4KN4pvTgZcQMdKes8xnt5x8lWkrpZ3lzuUlcfpc57vPVZEOzdS/0YJfFhaPN1l6VPQQX1u/7HnVNdOX0KxsMZ28qakZc3Jt+rHdt+93ErX020tQzhK89jjce1bKLd7WuFxE3uMsYPlmXjU7JVkIu+meR1saJB/wJstipQSskjG6lRu7bJJs3vSqo3BvKlvrjNEe/6vfqrf2Y3hiV4hq2CGV1gxwN4pD1Nd0HsK53w193WI6VPKIiSLkn3+z1g8RY9GqKmo5hj2G/d9Wfc6AQoJu62vfKXUlUfnowCx50MsfX2uHT/wCFO12jLciko7WCEIVipB96u3H7vpckJ/tE12s642/Sl8L2Haewrm2odc3PTqt3tftNJX1T55NMxs1t9GRj0GDuHHrJJ6VoXlUbA0lMZwTnppGigAmX1T0xiAdmUk2S21lojk9OFzgXRnotxLOo9Y4GwUaSE2U3sC7qPdJh1dE2enqJWiXnZWcm6NhNnFuVzbtsHDmk6aLIg3DsYLtr52DoysDT7HqlcPxaan/gTSxEm55OR7PPKRdbaTeFiLm5fltTb/5XA/eGvtU4ZNy66Xc8xjfnK+vd2CRrf6XLBxLY/B4NKud7yOiorXX+4HNPsVH1ON1Ev8Wonk9eaRw8nOWFfqVbRXCJ3MuKbF9nYfQiiefswzS+2Tm+1a+q3nYdH/daEnt5OCEeYzH2KqykJUkXZO8Q3tTOFoYYoh1uL5CO70W+bSo5U7YVchuaiQdkZ5MeUdlpkhP6/XgoF2bVm1FW3hVVH/WkPvPctrhu8+vhIPLCQfVlYxwPeQA72qKpmZSQXVgW1mHY0RDXwtpas6Rzxmwe7oGc9P2X3HUbryxzZ+XDpQyTnNN8kg9F7fHgRcXHRfpFiabv5q5dhtsxiVE+hrjmkjAdFKdX2GjX9pBIaesOHWVPIMOercCySJ2WWIh8bu7iwnqP66VeuEYi2ogjmZ6MjGuHZcajwNx4Lnh5LS+N3pMJBHdx7xbUHqKsjctiTjHPA51wxzXsB6A7MHW7LgHxVOJX88HS9428iy0IQupzONXlMKHuSKhI1/R3pCh3FIoIEcdEWQUiAAi/67UvAJCgFCRKkKkCX8kqEzNdQAPFF0tr9ydZAMJ8SgM69U9eMknUpAkj76JGDpTQE5xQgRzlsdnMW+TVUUvQ13PHXG7myD7pPjZawJwUkli7cudBUsmGrXfNvI4OLdWu8W/hW+3XYuIcUj5wyVDHRjqzHnM/5ADxWto4P3jg9uMjI7Dr5SD0fEsAH8yhOBYm5tg02cxwljPSHNN7D3+Chk8HYSFrtnsXbV0sM7eEjGut1O4Ob4OBHglVyDj9/pJSdEkyZIdFzAA8UFCRAOTXcPFPKYeIUgU8U1F0BQByQJHJVJA2R2nsSsYmkXPd716IBCEJV5yyW70A2WToXmGoaLr0UgadEwlK5NQCjggo6UPQEt2Hx90Aexp0uH+NrH3BaPFRyVS8s0GbO3sB5wHhcjwXjhk+WUdunnw9tl745EczXHpuPLX4qQX3uDx7lqOWE/8AtSZmi/BktzYdge1/mhQf9n3EsmIOjJ0lhkbb7TC2RvsEiERJXUnBeH0UIVAAOiUJEKSB54+CYePghCAEIQgECcUIQCFK1IhAK5Yz+KEID0YNEFIhAeZQ1CFIBnFD+KEIABWzxh5LRfoPwKEKQb3dVO5uJQlpsbya/wCzMEIQqslH/9k=">
            <a:hlinkClick r:id="rId2"/>
          </p:cNvPr>
          <p:cNvSpPr>
            <a:spLocks noChangeAspect="1" noChangeArrowheads="1"/>
          </p:cNvSpPr>
          <p:nvPr/>
        </p:nvSpPr>
        <p:spPr bwMode="auto">
          <a:xfrm>
            <a:off x="307975" y="-1638300"/>
            <a:ext cx="24955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3" name="AutoShape 10" descr="data:image/jpeg;base64,/9j/4AAQSkZJRgABAQAAAQABAAD/2wCEAAkGBhQREBUUEBQUFBUWFRQVFxQUFBUWFBQVFhcVFBUUFBQYHCYeFxojGRUVHy8gIycpLCwsFx4xNTAqNSYrLCkBCQoKDgwOGg8PGikcHyQpKSktLCotLCksLC4tLio1LCwpKSwpKSksLCksLyksLCwpKSksLCkpKSwpKSwsKSwpKf/AABEIARMAtwMBIgACEQEDEQH/xAAcAAABBAMBAAAAAAAAAAAAAAAAAQIGBwQFCAP/xABJEAABAwIDAwgFCQUHAwUAAAABAAIDBBEFEiEGBzETIkFRYXGBkTJyobHBFCNCUmKSstHwCBUzgsIkNERTY4Oik9LhF0Nz0/H/xAAaAQEAAwEBAQAAAAAAAAAAAAAAAQIEAwUG/8QALxEAAgEDAwIEBAYDAAAAAAAAAAECAxEhBBIxQWEzUXGxBRMy0SIjgaHB8RQ0cv/aAAwDAQACEQMRAD8AuxJZPITbKCwBOCaE8IAQhCEAkKchANKQJxSWQBdF00hKEJFKanpEAiLIISBABSWTrpEA0pLJxSIAsmEL0TSgPMpE6yFAMqySycksrFRqcFB9tN6tPhs3IyRTvfla+7Wtayzr2s9x14HgFE5v2iG/QpD3vmHuDPioJuXKksqOk/aDlPoQwt9blHe4hYVRvxrHei+FnqxH+slCC/kq5vqN7Nc/jVkeoyNntDLrXTbc1b/SrJz/ALzx7AUFzqArGmxCJnpyRt9Z7R7yuWpsXkeee9z/AFpCfeV5h5PANHefhopFzpufaujZ6VVAP91h9gKwJt41AzjUA+qyR3tDbLnGXN9cN7g34krzpaswyNkExzsIc3M82BGtxlcFAudCu3tUHQ+Q90TvinR72MPPGV474pPgCufRj7RxbT/dl+Ei9JNrYrW+TwG3S35Q0nvPKKcC50MzeZhx/wASB3slH9K9G7xMPP8Aio/HMPeFzg7amE8aW3a2eQH/AJZgs+OrgmpJpYopWSROhGUyCQP5RxGlmAiwa4+A430jAudEM21oTwq6fxlaPeVlw7QUz/RqIHd00Z+K5nwbBq+sJFNTOeQA7VzW2B0vz3DRSGn3TYw/jHBHf68rD+DMguX+KyM8HsPc5v5pwlaeBB7iFR8O4nEHfxKqmZ6okefwNWcz9nuU+niH3YD/APYhJcqQqDbBbrP3ZM6V1VLM4tLMluTisbXLm5nZjpprop2hJ5EITyEqgHqlSIVioyaBrxZ7Q4dTgCPasX9yQf5EP/SZ+SzkIDVT7MUr/Tpqd3rQxn3tWun3b4a/0qKn/ljDfw2UmQhJC5NzuFO/wtvVmnHueqZ3s4XQUdS2moGOEjNZnmV7wCRdsYDidbG5PaB1roTazHhQ0U9S4X5NhIH1nmzWN8Xlo8VyHWVb5ZHySOzPe5z3OPFznEucfEkqGQeRKTOkKTKqkASm3TuTSOjQCXQkyospAuVTzZCcswnEJi3MY5KLKcptq+Rrm5h02ffyUCsrv3U7FipwOpa+Z7W1by0hpblj5JzQ19iOJI111bYacURIm63amOSoblNnX5zSOdlOhPaNfcrtsuSthKswVrJLiwcGHtDzZdaQuu0HrAPsUoC2SWT0iEjChOcE0ISIQhKUiA9UIQpKghCwqrG4IjllnhYep8jGnyJQGahR+p2/w+P0qyDweHfhutLiG+fDoweTfJO4AnLFE7W32nAADtUXQNxvCwj5VhdVFexMRc31o7St/wCTAPFckkK1Nvd8s9X81Q56eIss/M6MSvcb3GZpOVtrDQgnW6q10RHG3g5p9gKq5ImzGZUt0mdJmQqLdI4pLpLoAuhACe2HrLR3n8roSMCtLc1j8jI6qnDvmzyMmUi4GeRkEpHVdr2fdVZiJnS4nub8SQre3P0kbKcyND88k7W35jiGMsL5RzgBeTh0kG97WpN2RaCuyrqGu5EjQEtc02OoJC63gx2DKAZ4r2FwZWXvbW4uueNrtm5X4jUGioHzRukzseyCZzDnDXuy25tg5zhbosvWl2JxuX0aUs7X8gzzzuv7F0RU6F/f9Ne3yiC/Vysf5r1jxWF3oyxnukafiqLp9zmMSD5yaCK/QZHX8o4yPavV24OvPGshP803/apyC8HYjEOMkY73t/Ne6o6m/ZylOs1bGPUhc/2ue1W7sts+2hpIqZj3yCMEZ3nnEklx06Bc6DoFkBs7ISoQkchCFJA2RlwQb2II0JB16iNR3hVLVfs9Qukc5tXIAXEgPjD3C/W/MMx7bK3EICp4f2eaa3PqZyfstjaPIh3vWRHuQp2sfTtmmyyZXvk+bzjkzzIxzbZSXOce1oVoKM1G0rIqucyOtHFTOf6Or+SLnylrvsggWPHNpwXGptvFPq/bJ0gnZtdEc+bx9mKfDqkU8Eskz2tDpC8NDWZgCxgy8XW1PYR22iJd2BbDaHG31tVLUS2zyvLiBwaLANaOwNAHgsCyucxufsScoOpOskQgRzgeATU6yLIBiE5IhIWV6bsqm+HRGIsY5hcOTYQHvcJGtzm7bkmxdoSTYt0BsqMXS+5SIfuaDQXzTm9tReaQaHwVZR3KxaMrMlGy8b42PgksTEW2I4EPaHfizLdrV0d/lc2mnJQG/Wbygi3XYDzW0XXghghCEIBCEIAQhCAEIQgAlROTerhjSR8rYSCRzWyOGnUQ2x7wpYq+xHcfh8ri5gliubkRvBbr0APBsOwFAZk++DDmjSV7vVif8QFX23e2EQFTFzmzPpmsYMrco+U8nLKHuzXDhGMugOrj1KR1O4ijjIkbLOWsIc6N5Y5rwPo3DWlt1F9od2s+I1dRJSmK7C3OJHkPe54zAizbDmhotosdRxlWjFrKTaNEFJUpNcYRUjUql+JbpsRh9KkkcOuItk9jCT7FGq3BpYTaaOSM9UjHM/EFpM5iIsgxlNLSoIFITUJEJApLoslsgBdOblo8uD0/byjvOeb4ALmVrR0ldR7rGBuEUwF9Ig6/rkuPtVkDQY7tm6hx5rbgsqKOEZHHKDI11RyYza5bnS9jxHh70u/WnJtJTzt9UsfbzLVH96WB1dVUwvoYHzWidG4saLMc2WRwBcdBo8Hio1Tbr8ZfqYGtH+q+n9oBJUNy6FsFuU29/D3ek+WP14X/ANN1tKbeFh8no1UQ9Yln4wFUv/onXTPJbJTwgZWubnkcQ8NBflszVtzpqslv7PVSfTrY/CN5/qCRbauQ1Z2Loo8Vhm/gyxyeo9rvcVlqqdldxfyOriqX1heYnh4ayHJmIvoXF7tNddNQrWVyBEJUIAQhCAEIQgMfED80/wBUqFbCAnEq82IbkpQHcAeY7S3TwOvbbum1cPm3+qVF9iHfP1QP1aV3gWPFvNpPisEv9uP/AC/c1R8CXqiXqAb49snUNGGQODZ5nZW6BxbGNZHgHQfRaCel3Yp+uVd5eOOq8UqX5rtbIYmdIDIjkFuoEhzu9xW5mUijndpKQPITy09aTIqAa9115Fe1kwhAed04FLlRlQChoXUW64H9104/0I7eIcVy6GrqXdW6+FUp/wBFjfui35qYg3GzDDllJFg6Qke4+0LcveACToALk9gWLhI+b4W5zvesqWMOaQeBBB7jorEml2VxdtQyRwcC7lXkjKWkNJtGSD1tat4oLu4gvJUyHiDEzThzo2S37+c0eB61OlyoOTprdyda6ipvbwCEIXY4ghCEAIQhACEIQHjWfw3eqfcodsRJarnb1wQH7r5mj8SmVSLscPsu9xUI2PFq9x64ZR9yWL/vK8+rjVQ9GbaSvp5/oTWvqRHE95IAYxzySbABoLrk9A0XGr5cxueJ1PedSuo97NS6PB6osBJcxrNOhr3tY4nsykrltwW5mIcElkgSqoGuCZZehTHhAMQEXQVAFXUW6N4OE0tuLY7ebiffceC5duumNzN/3XDcg6W0HDV7uPTYPDe9pVogmuHkZbXv0jw0KXEqjk4ZHji1j3C/WGkha5lUGTQsGmflh90NNvM3TtrpMtDOfsW8yG/FJu0W+xeCvJLuR7dhPcVLekSMNzxPMyAm2nBgFujyvOVU26hh+Uu0IOV5dYvygEgBrgbgG4zWNuPTaytlctM38tXOmotvdgQhC0HAEIQgBCEIAQhCAbILtI7CoLs67LXR/abUt77lj/6FOyFBaEBtdAf9WUfeikt7QvN1WK9J93/Bv0uaVRdvuTWsnDI3vIuGtc63C9gTZUDi+yMNbJLKwcg4vJytALATzrEaX48RZXptAy9LKB9QquIaMBj81xdznG2nZbu0WurJpnOhTjKN2VXUbuaxtyxjZQOmN7b/AHXWK1VVs/UxfxIJm98b7edrK1zXAhwYyQ5Q42a43IaCTxFuF9LrGwrap5e5ozFrDY6tc3qBDmnXwVFUdi0qEL2vYqN8RHEEd4KY2nc7g1x7mk+5dCZy4ZrX7x+rKL41tGGEAEZuzo8FPzLh6ZLqVL+7Jf8AKk+478k04fJ/lv8AulWNUV73WdI/k2ngS3Q8RxPcfJYMkoLvTDtdQNCR2AhN5z+SvMg7aCQ/Qd5LojdBVtjwyJjnAFrXuc2+rS6aTU99wtBgWB0DyxwL5ASA5jrAtPTdoIuBp3qd1Gz8VHA8s5sbXuk7QwsylnWRY2/QVlJ8lXTSwbY4UZZYZXlzORdI4NFudnbls/u46Lz2z/uMvc38bVGNjd4T552QTtYM4Ni3QMNrsYB080XuelylG2B/sjx9YtHmVWtUToya8mdYUZU60FLq0/3InurgDZqmxJ0aLn1n8Oy6sZV9uxb89VH1PMlxPturBVdH4SGtVqzS7ewIQhazGCEIQAhCEAIQhACgs8VqqI34VDHf8mxn8XtU6UCxpzWS5r+hID5Sg28wvK+IYlTl3+x6GhzuXYmOMNvTy2/y3e4qvMPeTG2/HKQdepxVjYkxxhkDPSLHAd9iq+w2O3QRq4WNxxOunetlfoRpHhmO6lyk821/Fa+TB8zs3V0W991LpGDJdaaWoABtr4rhwbkkzHnnc2I9dvaqy5S85c7nc4g62NjporGrrmJ2nQq3EuR5uNL6+fFXRyrdCS1xFTCxj7lrPRtpbp1tx8eC0M+EFzua0tA4HgNOkKV4RAC0Eag9KMYiyhLtlXTXJp8OiyTRAE3LgHc62lx0hXDtu57sMkdGC45Wkga6BwJPcBr5qk6esyzMPHK8H2jzVr7w8YczDQ2MgOkeyO9/o2Ln+xtvFXi1ZnBq84+pEt2VBy9Y15uOTfnd911tfWy+asrbgn5LYdLh7AStXu32XFKx7wSRIIy0utchzGyO4dGZ2X+UrO26ltHGOtx93/lcK626eT8zsp/M1MEuF/Zq92Orqs9OeMHruGm/tup2oTu0H96PXKz8A+N1Nl30fgxMut8aX6eyBCELUZAQhCAEIQgBCEIAVfbaRlomy9OY8OkBp/M+CsFa3EMAinJMmbUW0dbTp87rFrKEq0Uo9Hc16SsqM7yM2knzxsePpNa7zAPxUb2sZaRjutpHiCT/AFKSwQhjQ1ugGgHUFqdq6bNDmHFhv4HQ/BaZpuBypSSqXRCa+sdbK3if15W96ZHGGNAA14k9ZWR8nDiDqNCPO1/cFH4JpY6wxVEuSJwHJS5BbNf0Xk8CVjR6rlbJnV+IFsLmBmYkG1hqfPgq1qYXkuzNy36+Nlb82ByObdksDzmY0XBb6Yab3aTpr1KH47h0rcznugADntuL/QbnPvV0cZtS6mLs1XiJoaTp+tVl4/PzT1dCj2C8o593ANaOw3ceoDq7Vt9oLNijaDc2JPYCSQPJQ8MbntNLg4vUxX+u0+1XFjmx0lfHFllbExuZ9i0uLnPtra4tZot4lVPsnRmWrja3U5h5n9HyXR0MWVoaOgALrTju5M05uFmuTGwfDvk8EcQcXcmwNzEWvbpt0KO7duB5Np00cb+TR7SPJS5QLeBMOWaOlrB7y73Bcde7ULd0X0C3V033Zl7sY7QTHrmP4Wke9TJRLdi3+w3+tLIe7gLHyUtXfTK1KJx1bvWkCEIWgzAhCEAIQhACEIQAhCEAJskYcCCLgggjrB0KcsesxCOEXmkZGCbAve1gJ6gXEICCYhRGmlLDwvdrvrN6+/oP/wCLGrKNsg5wuNVJttMTp2015HAk6xFpBJJ4EHpafaotQ1ge0WPH46rFNbZYPUoVNyyaqSiDL5HOYLjRriNRwNvLyUbxDD9b3vrfiTc9ZKm1RF2LSVzQPSslzs8mgeeTGvE+4LXV1eX6nuHcNAkxevzPNu4LDimawgycB0cfDtP6KGZu5Ym7WgbTu5eX032bE08ecbZz7bdgcVcoK5mw/aqQ1Ild1gNbfRvQPG2nn1q4qaud8sgnizhso5Cojyuy52sLopr2sNAWk+qtlOFo5MVWW6WCcKuNvZ/nZesNb+B+g8bKZ4HjzKrlchBMcj2aG4cAea4d407weixNebcVhMsxtw5Qd4YGM+JXnfEfoiu/3N/w1fmN9vsTTd9Flw+LtzH2kfBSNaPYqPLQQD7JPgXOI9hW8W2j4cfRGLUP82XqwQhC6nEEIQgBCEIAQmveGgkkAAXJOgAHEkqmtut+RBfDhoFhdpqXa69cLeH8zr36BwKAtnFMcgpW5qmaOIdBkeG39UHU+Ci8W9qjmm5GlLpX2JvlcxlhxsXAEnh0cL6rm+txCSZ5fM90j3cXPcXOPeTqvXB8SNPPHMPoOBt1jg4eIuFW5JY+2u9zEYqqSFmSFjTzcjAXuYRdpzvvrY9ACjOxOGyYriTflL3yBt5ZHPcXEtBADbk/ScQO66329bCRNBFWRagANcR0xv1Y7wcbfzrL3D04tVSdN4meFnuPw8lxrycYNl6cbysbveNCHuha23zbg/ToDRcrVbOucYwAbOaXM+4Ta/8AKQpBtTgzzHJJCM0hY5pb0uBH0ftXA71FMFbN8pyiN7eUGY5mubkc0ekbjQW0Pgs2nlB0HnKdzbJONVYxaxt6nE5WcWE9rSCD8VHcVqp5eDC0dZVgtwwcXm/dw8yvOemb0ALJLWwXGTYtO5csqn9zycQ0950HmkZs4SbyOv2N0AVi1FCDdaaWMX0CotXJ8YL/AOJDrk1+FU/IfwgGn62UF/g8jMPArc0+IzA35WS/Xndf3rzhpi42aLlbCHC/reQXGdRyeWaI04RWEbXDdrKhpvdrzwu9ouR1ZhYrdUOAU1cDJNG8PLjmGc5bk3Nuw3I/V1HRT29C1+0gDzPBbnARNGTcssTcWkY7w0KvSqu63fiXcy14JJuH4X2wTeGEMaGtFgBYDqCevKCbMOBHYRZeq9+ElJXR4TvfIIQhXIBCEIAWNiOJR08bpZ3tjY0XLnmwH5ns6VkrmnevtdJV10rM5MML3RxsB5t281z7dLi4HXqsFDYNjvI3tSV2anpLx03Aki0k4+19Vn2eJ6eNhWd7p915t/NVA5OTEZ1ALZ3c4iytoZKKfXK0st0mJ18pHa06dlmrP3O0bqSevpZfTY6FwP1m/OAOHYRlPiqp2cxx1HVMmbchuj2j6TD6Te/pHaAroraphMeI0nPyROEltOWgdYlpHQWu1F+BBCrVhvg0uTpB2abJVVHVYpstdhu1dNVMDopmHQXaXBrwT0Fp1BWc4gjQr5epGUXlWPepNNKzPCeoWIXkrMMIXlLlaLuc0AcSSAB4lURowY+VY0lA09hWpxPeHRw3DXmZ3VELj75s3yuodjG9Soku2BrYG9ejn+ZFh5eK10tLVnwrepnqaulDrf0LBknipWZqiRkY+04Anu6T4KN4pvTgZcQMdKes8xnt5x8lWkrpZ3lzuUlcfpc57vPVZEOzdS/0YJfFhaPN1l6VPQQX1u/7HnVNdOX0KxsMZ28qakZc3Jt+rHdt+93ErX020tQzhK89jjce1bKLd7WuFxE3uMsYPlmXjU7JVkIu+meR1saJB/wJstipQSskjG6lRu7bJJs3vSqo3BvKlvrjNEe/6vfqrf2Y3hiV4hq2CGV1gxwN4pD1Nd0HsK53w193WI6VPKIiSLkn3+z1g8RY9GqKmo5hj2G/d9Wfc6AQoJu62vfKXUlUfnowCx50MsfX2uHT/wCFO12jLciko7WCEIVipB96u3H7vpckJ/tE12s642/Sl8L2Haewrm2odc3PTqt3tftNJX1T55NMxs1t9GRj0GDuHHrJJ6VoXlUbA0lMZwTnppGigAmX1T0xiAdmUk2S21lojk9OFzgXRnotxLOo9Y4GwUaSE2U3sC7qPdJh1dE2enqJWiXnZWcm6NhNnFuVzbtsHDmk6aLIg3DsYLtr52DoysDT7HqlcPxaan/gTSxEm55OR7PPKRdbaTeFiLm5fltTb/5XA/eGvtU4ZNy66Xc8xjfnK+vd2CRrf6XLBxLY/B4NKud7yOiorXX+4HNPsVH1ON1Ev8Wonk9eaRw8nOWFfqVbRXCJ3MuKbF9nYfQiiefswzS+2Tm+1a+q3nYdH/daEnt5OCEeYzH2KqykJUkXZO8Q3tTOFoYYoh1uL5CO70W+bSo5U7YVchuaiQdkZ5MeUdlpkhP6/XgoF2bVm1FW3hVVH/WkPvPctrhu8+vhIPLCQfVlYxwPeQA72qKpmZSQXVgW1mHY0RDXwtpas6Rzxmwe7oGc9P2X3HUbryxzZ+XDpQyTnNN8kg9F7fHgRcXHRfpFiabv5q5dhtsxiVE+hrjmkjAdFKdX2GjX9pBIaesOHWVPIMOercCySJ2WWIh8bu7iwnqP66VeuEYi2ogjmZ6MjGuHZcajwNx4Lnh5LS+N3pMJBHdx7xbUHqKsjctiTjHPA51wxzXsB6A7MHW7LgHxVOJX88HS9428iy0IQupzONXlMKHuSKhI1/R3pCh3FIoIEcdEWQUiAAi/67UvAJCgFCRKkKkCX8kqEzNdQAPFF0tr9ydZAMJ8SgM69U9eMknUpAkj76JGDpTQE5xQgRzlsdnMW+TVUUvQ13PHXG7myD7pPjZawJwUkli7cudBUsmGrXfNvI4OLdWu8W/hW+3XYuIcUj5wyVDHRjqzHnM/5ADxWto4P3jg9uMjI7Dr5SD0fEsAH8yhOBYm5tg02cxwljPSHNN7D3+Chk8HYSFrtnsXbV0sM7eEjGut1O4Ob4OBHglVyDj9/pJSdEkyZIdFzAA8UFCRAOTXcPFPKYeIUgU8U1F0BQByQJHJVJA2R2nsSsYmkXPd716IBCEJV5yyW70A2WToXmGoaLr0UgadEwlK5NQCjggo6UPQEt2Hx90Aexp0uH+NrH3BaPFRyVS8s0GbO3sB5wHhcjwXjhk+WUdunnw9tl745EczXHpuPLX4qQX3uDx7lqOWE/8AtSZmi/BktzYdge1/mhQf9n3EsmIOjJ0lhkbb7TC2RvsEiERJXUnBeH0UIVAAOiUJEKSB54+CYePghCAEIQgECcUIQCFK1IhAK5Yz+KEID0YNEFIhAeZQ1CFIBnFD+KEIABWzxh5LRfoPwKEKQb3dVO5uJQlpsbya/wCzMEIQqslH/9k=">
            <a:hlinkClick r:id="rId2"/>
          </p:cNvPr>
          <p:cNvSpPr>
            <a:spLocks noChangeAspect="1" noChangeArrowheads="1"/>
          </p:cNvSpPr>
          <p:nvPr/>
        </p:nvSpPr>
        <p:spPr bwMode="auto">
          <a:xfrm>
            <a:off x="460375" y="-1485900"/>
            <a:ext cx="24955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4" name="AutoShape 12" descr="data:image/jpeg;base64,/9j/4AAQSkZJRgABAQAAAQABAAD/2wCEAAkGBhQREBUUEBQUFBUWFRQVFxQUFBUWFBQVFhcVFBUUFBQYHCYeFxojGRUVHy8gIycpLCwsFx4xNTAqNSYrLCkBCQoKDgwOGg8PGikcHyQpKSktLCotLCksLC4tLio1LCwpKSwpKSksLCksLyksLCwpKSksLCkpKSwpKSwsKSwpKf/AABEIARMAtwMBIgACEQEDEQH/xAAcAAABBAMBAAAAAAAAAAAAAAAAAQIGBwQFCAP/xABJEAABAwIDAwgFCQUHAwUAAAABAAIDBBEFEiEGBzETIkFRYXGBkTJyobHBFCNCUmKSstHwCBUzgsIkNERTY4Oik9LhF0Nz0/H/xAAaAQEAAwEBAQAAAAAAAAAAAAAAAQIEAwUG/8QALxEAAgEDAwIEBAYDAAAAAAAAAAECAxEhBBIxQWEzUXGxBRMy0SIjgaHB8RQ0cv/aAAwDAQACEQMRAD8AuxJZPITbKCwBOCaE8IAQhCEAkKchANKQJxSWQBdF00hKEJFKanpEAiLIISBABSWTrpEA0pLJxSIAsmEL0TSgPMpE6yFAMqySycksrFRqcFB9tN6tPhs3IyRTvfla+7Wtayzr2s9x14HgFE5v2iG/QpD3vmHuDPioJuXKksqOk/aDlPoQwt9blHe4hYVRvxrHei+FnqxH+slCC/kq5vqN7Nc/jVkeoyNntDLrXTbc1b/SrJz/ALzx7AUFzqArGmxCJnpyRt9Z7R7yuWpsXkeee9z/AFpCfeV5h5PANHefhopFzpufaujZ6VVAP91h9gKwJt41AzjUA+qyR3tDbLnGXN9cN7g34krzpaswyNkExzsIc3M82BGtxlcFAudCu3tUHQ+Q90TvinR72MPPGV474pPgCufRj7RxbT/dl+Ei9JNrYrW+TwG3S35Q0nvPKKcC50MzeZhx/wASB3slH9K9G7xMPP8Aio/HMPeFzg7amE8aW3a2eQH/AJZgs+OrgmpJpYopWSROhGUyCQP5RxGlmAiwa4+A430jAudEM21oTwq6fxlaPeVlw7QUz/RqIHd00Z+K5nwbBq+sJFNTOeQA7VzW2B0vz3DRSGn3TYw/jHBHf68rD+DMguX+KyM8HsPc5v5pwlaeBB7iFR8O4nEHfxKqmZ6okefwNWcz9nuU+niH3YD/APYhJcqQqDbBbrP3ZM6V1VLM4tLMluTisbXLm5nZjpprop2hJ5EITyEqgHqlSIVioyaBrxZ7Q4dTgCPasX9yQf5EP/SZ+SzkIDVT7MUr/Tpqd3rQxn3tWun3b4a/0qKn/ljDfw2UmQhJC5NzuFO/wtvVmnHueqZ3s4XQUdS2moGOEjNZnmV7wCRdsYDidbG5PaB1roTazHhQ0U9S4X5NhIH1nmzWN8Xlo8VyHWVb5ZHySOzPe5z3OPFznEucfEkqGQeRKTOkKTKqkASm3TuTSOjQCXQkyospAuVTzZCcswnEJi3MY5KLKcptq+Rrm5h02ffyUCsrv3U7FipwOpa+Z7W1by0hpblj5JzQ19iOJI111bYacURIm63amOSoblNnX5zSOdlOhPaNfcrtsuSthKswVrJLiwcGHtDzZdaQuu0HrAPsUoC2SWT0iEjChOcE0ISIQhKUiA9UIQpKghCwqrG4IjllnhYep8jGnyJQGahR+p2/w+P0qyDweHfhutLiG+fDoweTfJO4AnLFE7W32nAADtUXQNxvCwj5VhdVFexMRc31o7St/wCTAPFckkK1Nvd8s9X81Q56eIss/M6MSvcb3GZpOVtrDQgnW6q10RHG3g5p9gKq5ImzGZUt0mdJmQqLdI4pLpLoAuhACe2HrLR3n8roSMCtLc1j8jI6qnDvmzyMmUi4GeRkEpHVdr2fdVZiJnS4nub8SQre3P0kbKcyND88k7W35jiGMsL5RzgBeTh0kG97WpN2RaCuyrqGu5EjQEtc02OoJC63gx2DKAZ4r2FwZWXvbW4uueNrtm5X4jUGioHzRukzseyCZzDnDXuy25tg5zhbosvWl2JxuX0aUs7X8gzzzuv7F0RU6F/f9Ne3yiC/Vysf5r1jxWF3oyxnukafiqLp9zmMSD5yaCK/QZHX8o4yPavV24OvPGshP803/apyC8HYjEOMkY73t/Ne6o6m/ZylOs1bGPUhc/2ue1W7sts+2hpIqZj3yCMEZ3nnEklx06Bc6DoFkBs7ISoQkchCFJA2RlwQb2II0JB16iNR3hVLVfs9Qukc5tXIAXEgPjD3C/W/MMx7bK3EICp4f2eaa3PqZyfstjaPIh3vWRHuQp2sfTtmmyyZXvk+bzjkzzIxzbZSXOce1oVoKM1G0rIqucyOtHFTOf6Or+SLnylrvsggWPHNpwXGptvFPq/bJ0gnZtdEc+bx9mKfDqkU8Eskz2tDpC8NDWZgCxgy8XW1PYR22iJd2BbDaHG31tVLUS2zyvLiBwaLANaOwNAHgsCyucxufsScoOpOskQgRzgeATU6yLIBiE5IhIWV6bsqm+HRGIsY5hcOTYQHvcJGtzm7bkmxdoSTYt0BsqMXS+5SIfuaDQXzTm9tReaQaHwVZR3KxaMrMlGy8b42PgksTEW2I4EPaHfizLdrV0d/lc2mnJQG/Wbygi3XYDzW0XXghghCEIBCEIAQhCAEIQgAlROTerhjSR8rYSCRzWyOGnUQ2x7wpYq+xHcfh8ri5gliubkRvBbr0APBsOwFAZk++DDmjSV7vVif8QFX23e2EQFTFzmzPpmsYMrco+U8nLKHuzXDhGMugOrj1KR1O4ijjIkbLOWsIc6N5Y5rwPo3DWlt1F9od2s+I1dRJSmK7C3OJHkPe54zAizbDmhotosdRxlWjFrKTaNEFJUpNcYRUjUql+JbpsRh9KkkcOuItk9jCT7FGq3BpYTaaOSM9UjHM/EFpM5iIsgxlNLSoIFITUJEJApLoslsgBdOblo8uD0/byjvOeb4ALmVrR0ldR7rGBuEUwF9Ig6/rkuPtVkDQY7tm6hx5rbgsqKOEZHHKDI11RyYza5bnS9jxHh70u/WnJtJTzt9UsfbzLVH96WB1dVUwvoYHzWidG4saLMc2WRwBcdBo8Hio1Tbr8ZfqYGtH+q+n9oBJUNy6FsFuU29/D3ek+WP14X/ANN1tKbeFh8no1UQ9Yln4wFUv/onXTPJbJTwgZWubnkcQ8NBflszVtzpqslv7PVSfTrY/CN5/qCRbauQ1Z2Loo8Vhm/gyxyeo9rvcVlqqdldxfyOriqX1heYnh4ayHJmIvoXF7tNddNQrWVyBEJUIAQhCAEIQgMfED80/wBUqFbCAnEq82IbkpQHcAeY7S3TwOvbbum1cPm3+qVF9iHfP1QP1aV3gWPFvNpPisEv9uP/AC/c1R8CXqiXqAb49snUNGGQODZ5nZW6BxbGNZHgHQfRaCel3Yp+uVd5eOOq8UqX5rtbIYmdIDIjkFuoEhzu9xW5mUijndpKQPITy09aTIqAa9115Fe1kwhAed04FLlRlQChoXUW64H9104/0I7eIcVy6GrqXdW6+FUp/wBFjfui35qYg3GzDDllJFg6Qke4+0LcveACToALk9gWLhI+b4W5zvesqWMOaQeBBB7jorEml2VxdtQyRwcC7lXkjKWkNJtGSD1tat4oLu4gvJUyHiDEzThzo2S37+c0eB61OlyoOTprdyda6ipvbwCEIXY4ghCEAIQhACEIQHjWfw3eqfcodsRJarnb1wQH7r5mj8SmVSLscPsu9xUI2PFq9x64ZR9yWL/vK8+rjVQ9GbaSvp5/oTWvqRHE95IAYxzySbABoLrk9A0XGr5cxueJ1PedSuo97NS6PB6osBJcxrNOhr3tY4nsykrltwW5mIcElkgSqoGuCZZehTHhAMQEXQVAFXUW6N4OE0tuLY7ebiffceC5duumNzN/3XDcg6W0HDV7uPTYPDe9pVogmuHkZbXv0jw0KXEqjk4ZHji1j3C/WGkha5lUGTQsGmflh90NNvM3TtrpMtDOfsW8yG/FJu0W+xeCvJLuR7dhPcVLekSMNzxPMyAm2nBgFujyvOVU26hh+Uu0IOV5dYvygEgBrgbgG4zWNuPTaytlctM38tXOmotvdgQhC0HAEIQgBCEIAQhCAbILtI7CoLs67LXR/abUt77lj/6FOyFBaEBtdAf9WUfeikt7QvN1WK9J93/Bv0uaVRdvuTWsnDI3vIuGtc63C9gTZUDi+yMNbJLKwcg4vJytALATzrEaX48RZXptAy9LKB9QquIaMBj81xdznG2nZbu0WurJpnOhTjKN2VXUbuaxtyxjZQOmN7b/AHXWK1VVs/UxfxIJm98b7edrK1zXAhwYyQ5Q42a43IaCTxFuF9LrGwrap5e5ozFrDY6tc3qBDmnXwVFUdi0qEL2vYqN8RHEEd4KY2nc7g1x7mk+5dCZy4ZrX7x+rKL41tGGEAEZuzo8FPzLh6ZLqVL+7Jf8AKk+478k04fJ/lv8AulWNUV73WdI/k2ngS3Q8RxPcfJYMkoLvTDtdQNCR2AhN5z+SvMg7aCQ/Qd5LojdBVtjwyJjnAFrXuc2+rS6aTU99wtBgWB0DyxwL5ASA5jrAtPTdoIuBp3qd1Gz8VHA8s5sbXuk7QwsylnWRY2/QVlJ8lXTSwbY4UZZYZXlzORdI4NFudnbls/u46Lz2z/uMvc38bVGNjd4T552QTtYM4Ni3QMNrsYB080XuelylG2B/sjx9YtHmVWtUToya8mdYUZU60FLq0/3InurgDZqmxJ0aLn1n8Oy6sZV9uxb89VH1PMlxPturBVdH4SGtVqzS7ewIQhazGCEIQAhCEAIQhACgs8VqqI34VDHf8mxn8XtU6UCxpzWS5r+hID5Sg28wvK+IYlTl3+x6GhzuXYmOMNvTy2/y3e4qvMPeTG2/HKQdepxVjYkxxhkDPSLHAd9iq+w2O3QRq4WNxxOunetlfoRpHhmO6lyk821/Fa+TB8zs3V0W991LpGDJdaaWoABtr4rhwbkkzHnnc2I9dvaqy5S85c7nc4g62NjporGrrmJ2nQq3EuR5uNL6+fFXRyrdCS1xFTCxj7lrPRtpbp1tx8eC0M+EFzua0tA4HgNOkKV4RAC0Eag9KMYiyhLtlXTXJp8OiyTRAE3LgHc62lx0hXDtu57sMkdGC45Wkga6BwJPcBr5qk6esyzMPHK8H2jzVr7w8YczDQ2MgOkeyO9/o2Ln+xtvFXi1ZnBq84+pEt2VBy9Y15uOTfnd911tfWy+asrbgn5LYdLh7AStXu32XFKx7wSRIIy0utchzGyO4dGZ2X+UrO26ltHGOtx93/lcK626eT8zsp/M1MEuF/Zq92Orqs9OeMHruGm/tup2oTu0H96PXKz8A+N1Nl30fgxMut8aX6eyBCELUZAQhCAEIQgBCEIAVfbaRlomy9OY8OkBp/M+CsFa3EMAinJMmbUW0dbTp87rFrKEq0Uo9Hc16SsqM7yM2knzxsePpNa7zAPxUb2sZaRjutpHiCT/AFKSwQhjQ1ugGgHUFqdq6bNDmHFhv4HQ/BaZpuBypSSqXRCa+sdbK3if15W96ZHGGNAA14k9ZWR8nDiDqNCPO1/cFH4JpY6wxVEuSJwHJS5BbNf0Xk8CVjR6rlbJnV+IFsLmBmYkG1hqfPgq1qYXkuzNy36+Nlb82ByObdksDzmY0XBb6Yab3aTpr1KH47h0rcznugADntuL/QbnPvV0cZtS6mLs1XiJoaTp+tVl4/PzT1dCj2C8o593ANaOw3ceoDq7Vt9oLNijaDc2JPYCSQPJQ8MbntNLg4vUxX+u0+1XFjmx0lfHFllbExuZ9i0uLnPtra4tZot4lVPsnRmWrja3U5h5n9HyXR0MWVoaOgALrTju5M05uFmuTGwfDvk8EcQcXcmwNzEWvbpt0KO7duB5Np00cb+TR7SPJS5QLeBMOWaOlrB7y73Bcde7ULd0X0C3V033Zl7sY7QTHrmP4Wke9TJRLdi3+w3+tLIe7gLHyUtXfTK1KJx1bvWkCEIWgzAhCEAIQhACEIQAhCEAJskYcCCLgggjrB0KcsesxCOEXmkZGCbAve1gJ6gXEICCYhRGmlLDwvdrvrN6+/oP/wCLGrKNsg5wuNVJttMTp2015HAk6xFpBJJ4EHpafaotQ1ge0WPH46rFNbZYPUoVNyyaqSiDL5HOYLjRriNRwNvLyUbxDD9b3vrfiTc9ZKm1RF2LSVzQPSslzs8mgeeTGvE+4LXV1eX6nuHcNAkxevzPNu4LDimawgycB0cfDtP6KGZu5Ym7WgbTu5eX032bE08ecbZz7bdgcVcoK5mw/aqQ1Ild1gNbfRvQPG2nn1q4qaud8sgnizhso5Cojyuy52sLopr2sNAWk+qtlOFo5MVWW6WCcKuNvZ/nZesNb+B+g8bKZ4HjzKrlchBMcj2aG4cAea4d407weixNebcVhMsxtw5Qd4YGM+JXnfEfoiu/3N/w1fmN9vsTTd9Flw+LtzH2kfBSNaPYqPLQQD7JPgXOI9hW8W2j4cfRGLUP82XqwQhC6nEEIQgBCEIAQmveGgkkAAXJOgAHEkqmtut+RBfDhoFhdpqXa69cLeH8zr36BwKAtnFMcgpW5qmaOIdBkeG39UHU+Ci8W9qjmm5GlLpX2JvlcxlhxsXAEnh0cL6rm+txCSZ5fM90j3cXPcXOPeTqvXB8SNPPHMPoOBt1jg4eIuFW5JY+2u9zEYqqSFmSFjTzcjAXuYRdpzvvrY9ACjOxOGyYriTflL3yBt5ZHPcXEtBADbk/ScQO66329bCRNBFWRagANcR0xv1Y7wcbfzrL3D04tVSdN4meFnuPw8lxrycYNl6cbysbveNCHuha23zbg/ToDRcrVbOucYwAbOaXM+4Ta/8AKQpBtTgzzHJJCM0hY5pb0uBH0ftXA71FMFbN8pyiN7eUGY5mubkc0ekbjQW0Pgs2nlB0HnKdzbJONVYxaxt6nE5WcWE9rSCD8VHcVqp5eDC0dZVgtwwcXm/dw8yvOemb0ALJLWwXGTYtO5csqn9zycQ0950HmkZs4SbyOv2N0AVi1FCDdaaWMX0CotXJ8YL/AOJDrk1+FU/IfwgGn62UF/g8jMPArc0+IzA35WS/Xndf3rzhpi42aLlbCHC/reQXGdRyeWaI04RWEbXDdrKhpvdrzwu9ouR1ZhYrdUOAU1cDJNG8PLjmGc5bk3Nuw3I/V1HRT29C1+0gDzPBbnARNGTcssTcWkY7w0KvSqu63fiXcy14JJuH4X2wTeGEMaGtFgBYDqCevKCbMOBHYRZeq9+ElJXR4TvfIIQhXIBCEIAWNiOJR08bpZ3tjY0XLnmwH5ns6VkrmnevtdJV10rM5MML3RxsB5t281z7dLi4HXqsFDYNjvI3tSV2anpLx03Aki0k4+19Vn2eJ6eNhWd7p915t/NVA5OTEZ1ALZ3c4iytoZKKfXK0st0mJ18pHa06dlmrP3O0bqSevpZfTY6FwP1m/OAOHYRlPiqp2cxx1HVMmbchuj2j6TD6Te/pHaAroraphMeI0nPyROEltOWgdYlpHQWu1F+BBCrVhvg0uTpB2abJVVHVYpstdhu1dNVMDopmHQXaXBrwT0Fp1BWc4gjQr5epGUXlWPepNNKzPCeoWIXkrMMIXlLlaLuc0AcSSAB4lURowY+VY0lA09hWpxPeHRw3DXmZ3VELj75s3yuodjG9Soku2BrYG9ejn+ZFh5eK10tLVnwrepnqaulDrf0LBknipWZqiRkY+04Anu6T4KN4pvTgZcQMdKes8xnt5x8lWkrpZ3lzuUlcfpc57vPVZEOzdS/0YJfFhaPN1l6VPQQX1u/7HnVNdOX0KxsMZ28qakZc3Jt+rHdt+93ErX020tQzhK89jjce1bKLd7WuFxE3uMsYPlmXjU7JVkIu+meR1saJB/wJstipQSskjG6lRu7bJJs3vSqo3BvKlvrjNEe/6vfqrf2Y3hiV4hq2CGV1gxwN4pD1Nd0HsK53w193WI6VPKIiSLkn3+z1g8RY9GqKmo5hj2G/d9Wfc6AQoJu62vfKXUlUfnowCx50MsfX2uHT/wCFO12jLciko7WCEIVipB96u3H7vpckJ/tE12s642/Sl8L2Haewrm2odc3PTqt3tftNJX1T55NMxs1t9GRj0GDuHHrJJ6VoXlUbA0lMZwTnppGigAmX1T0xiAdmUk2S21lojk9OFzgXRnotxLOo9Y4GwUaSE2U3sC7qPdJh1dE2enqJWiXnZWcm6NhNnFuVzbtsHDmk6aLIg3DsYLtr52DoysDT7HqlcPxaan/gTSxEm55OR7PPKRdbaTeFiLm5fltTb/5XA/eGvtU4ZNy66Xc8xjfnK+vd2CRrf6XLBxLY/B4NKud7yOiorXX+4HNPsVH1ON1Ev8Wonk9eaRw8nOWFfqVbRXCJ3MuKbF9nYfQiiefswzS+2Tm+1a+q3nYdH/daEnt5OCEeYzH2KqykJUkXZO8Q3tTOFoYYoh1uL5CO70W+bSo5U7YVchuaiQdkZ5MeUdlpkhP6/XgoF2bVm1FW3hVVH/WkPvPctrhu8+vhIPLCQfVlYxwPeQA72qKpmZSQXVgW1mHY0RDXwtpas6Rzxmwe7oGc9P2X3HUbryxzZ+XDpQyTnNN8kg9F7fHgRcXHRfpFiabv5q5dhtsxiVE+hrjmkjAdFKdX2GjX9pBIaesOHWVPIMOercCySJ2WWIh8bu7iwnqP66VeuEYi2ogjmZ6MjGuHZcajwNx4Lnh5LS+N3pMJBHdx7xbUHqKsjctiTjHPA51wxzXsB6A7MHW7LgHxVOJX88HS9428iy0IQupzONXlMKHuSKhI1/R3pCh3FIoIEcdEWQUiAAi/67UvAJCgFCRKkKkCX8kqEzNdQAPFF0tr9ydZAMJ8SgM69U9eMknUpAkj76JGDpTQE5xQgRzlsdnMW+TVUUvQ13PHXG7myD7pPjZawJwUkli7cudBUsmGrXfNvI4OLdWu8W/hW+3XYuIcUj5wyVDHRjqzHnM/5ADxWto4P3jg9uMjI7Dr5SD0fEsAH8yhOBYm5tg02cxwljPSHNN7D3+Chk8HYSFrtnsXbV0sM7eEjGut1O4Ob4OBHglVyDj9/pJSdEkyZIdFzAA8UFCRAOTXcPFPKYeIUgU8U1F0BQByQJHJVJA2R2nsSsYmkXPd716IBCEJV5yyW70A2WToXmGoaLr0UgadEwlK5NQCjggo6UPQEt2Hx90Aexp0uH+NrH3BaPFRyVS8s0GbO3sB5wHhcjwXjhk+WUdunnw9tl745EczXHpuPLX4qQX3uDx7lqOWE/8AtSZmi/BktzYdge1/mhQf9n3EsmIOjJ0lhkbb7TC2RvsEiERJXUnBeH0UIVAAOiUJEKSB54+CYePghCAEIQgECcUIQCFK1IhAK5Yz+KEID0YNEFIhAeZQ1CFIBnFD+KEIABWzxh5LRfoPwKEKQb3dVO5uJQlpsbya/wCzMEIQqslH/9k=">
            <a:hlinkClick r:id="rId2"/>
          </p:cNvPr>
          <p:cNvSpPr>
            <a:spLocks noChangeAspect="1" noChangeArrowheads="1"/>
          </p:cNvSpPr>
          <p:nvPr/>
        </p:nvSpPr>
        <p:spPr bwMode="auto">
          <a:xfrm>
            <a:off x="612775" y="-1333500"/>
            <a:ext cx="24955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8" name="17 Rectángulo"/>
          <p:cNvSpPr/>
          <p:nvPr/>
        </p:nvSpPr>
        <p:spPr>
          <a:xfrm>
            <a:off x="1527175" y="772210"/>
            <a:ext cx="5781129" cy="725488"/>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solidFill>
                  <a:schemeClr val="tx1"/>
                </a:solidFill>
              </a:rPr>
              <a:t>PROGRAMA DE DOBLE GRADO</a:t>
            </a:r>
            <a:endParaRPr lang="es-MX" sz="2400" b="1" dirty="0">
              <a:solidFill>
                <a:schemeClr val="tx1"/>
              </a:solidFill>
            </a:endParaRPr>
          </a:p>
        </p:txBody>
      </p:sp>
      <p:sp>
        <p:nvSpPr>
          <p:cNvPr id="20" name="19 Rectángulo"/>
          <p:cNvSpPr/>
          <p:nvPr/>
        </p:nvSpPr>
        <p:spPr>
          <a:xfrm>
            <a:off x="2736359" y="2029624"/>
            <a:ext cx="5931839" cy="1644650"/>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000" b="1" dirty="0" smtClean="0">
                <a:solidFill>
                  <a:schemeClr val="tx1"/>
                </a:solidFill>
                <a:effectLst>
                  <a:outerShdw blurRad="38100" dist="38100" dir="2700000" algn="tl">
                    <a:srgbClr val="000000">
                      <a:alpha val="43137"/>
                    </a:srgbClr>
                  </a:outerShdw>
                </a:effectLst>
              </a:rPr>
              <a:t>Confiere dos títulos individuales de nivel equivalente después de haber cumplido los requisitos del convenio colaborativo que hayan establecido las dos IES participantes</a:t>
            </a:r>
            <a:r>
              <a:rPr lang="es-MX" sz="2400" b="1" dirty="0" smtClean="0">
                <a:solidFill>
                  <a:schemeClr val="tx1"/>
                </a:solidFill>
                <a:effectLst>
                  <a:outerShdw blurRad="38100" dist="38100" dir="2700000" algn="tl">
                    <a:srgbClr val="000000">
                      <a:alpha val="43137"/>
                    </a:srgbClr>
                  </a:outerShdw>
                </a:effectLst>
              </a:rPr>
              <a:t>.</a:t>
            </a:r>
            <a:endParaRPr lang="es-MX" sz="2400" b="1" dirty="0">
              <a:solidFill>
                <a:schemeClr val="tx1"/>
              </a:solidFill>
              <a:effectLst>
                <a:outerShdw blurRad="38100" dist="38100" dir="2700000" algn="tl">
                  <a:srgbClr val="000000">
                    <a:alpha val="43137"/>
                  </a:srgbClr>
                </a:outerShdw>
              </a:effectLst>
            </a:endParaRPr>
          </a:p>
        </p:txBody>
      </p:sp>
      <p:pic>
        <p:nvPicPr>
          <p:cNvPr id="25" name="Picture 2" descr="https://encrypted-tbn1.gstatic.com/images?q=tbn:ANd9GcTuS6Kpsq1FFtJNc_UDEWY9RsvdgosnFRkJ21Q4A1pFe9VSHsZ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742" y="1844674"/>
            <a:ext cx="2228850" cy="2057401"/>
          </a:xfrm>
          <a:prstGeom prst="rect">
            <a:avLst/>
          </a:prstGeom>
          <a:solidFill>
            <a:schemeClr val="bg1"/>
          </a:solidFill>
          <a:extLst/>
        </p:spPr>
      </p:pic>
      <p:sp>
        <p:nvSpPr>
          <p:cNvPr id="26" name="25 Rectángulo"/>
          <p:cNvSpPr/>
          <p:nvPr/>
        </p:nvSpPr>
        <p:spPr>
          <a:xfrm>
            <a:off x="215900" y="4098924"/>
            <a:ext cx="6419180" cy="2388890"/>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smtClean="0"/>
          </a:p>
          <a:p>
            <a:pPr marL="285750" indent="-285750">
              <a:buFont typeface="Wingdings" panose="05000000000000000000" pitchFamily="2" charset="2"/>
              <a:buChar char="Ø"/>
            </a:pPr>
            <a:r>
              <a:rPr lang="es-MX" b="1" dirty="0" smtClean="0">
                <a:solidFill>
                  <a:schemeClr val="tx1"/>
                </a:solidFill>
                <a:effectLst>
                  <a:outerShdw blurRad="38100" dist="38100" dir="2700000" algn="tl">
                    <a:srgbClr val="000000">
                      <a:alpha val="43137"/>
                    </a:srgbClr>
                  </a:outerShdw>
                </a:effectLst>
              </a:rPr>
              <a:t>Definición  de requisitos ( Cursos  y créditos, carga de trabajo, resultados y competencias)</a:t>
            </a:r>
          </a:p>
          <a:p>
            <a:pPr marL="285750" indent="-285750">
              <a:buFont typeface="Wingdings" panose="05000000000000000000" pitchFamily="2" charset="2"/>
              <a:buChar char="Ø"/>
            </a:pPr>
            <a:r>
              <a:rPr lang="es-MX" b="1" dirty="0" smtClean="0">
                <a:solidFill>
                  <a:schemeClr val="tx1"/>
                </a:solidFill>
                <a:effectLst>
                  <a:outerShdw blurRad="38100" dist="38100" dir="2700000" algn="tl">
                    <a:srgbClr val="000000">
                      <a:alpha val="43137"/>
                    </a:srgbClr>
                  </a:outerShdw>
                </a:effectLst>
              </a:rPr>
              <a:t>Sostenibilidad del Programa. </a:t>
            </a:r>
          </a:p>
          <a:p>
            <a:pPr marL="285750" indent="-285750">
              <a:buFont typeface="Wingdings" panose="05000000000000000000" pitchFamily="2" charset="2"/>
              <a:buChar char="Ø"/>
            </a:pPr>
            <a:r>
              <a:rPr lang="es-MX" b="1" dirty="0" smtClean="0">
                <a:solidFill>
                  <a:schemeClr val="tx1"/>
                </a:solidFill>
                <a:effectLst>
                  <a:outerShdw blurRad="38100" dist="38100" dir="2700000" algn="tl">
                    <a:srgbClr val="000000">
                      <a:alpha val="43137"/>
                    </a:srgbClr>
                  </a:outerShdw>
                </a:effectLst>
              </a:rPr>
              <a:t>Incremento de la calidad  y  de la  visibilidad  institucional</a:t>
            </a:r>
          </a:p>
          <a:p>
            <a:pPr marL="285750" indent="-285750">
              <a:buFont typeface="Wingdings" panose="05000000000000000000" pitchFamily="2" charset="2"/>
              <a:buChar char="Ø"/>
            </a:pPr>
            <a:r>
              <a:rPr lang="es-MX" b="1" dirty="0" smtClean="0">
                <a:solidFill>
                  <a:schemeClr val="tx1"/>
                </a:solidFill>
                <a:effectLst>
                  <a:outerShdw blurRad="38100" dist="38100" dir="2700000" algn="tl">
                    <a:srgbClr val="000000">
                      <a:alpha val="43137"/>
                    </a:srgbClr>
                  </a:outerShdw>
                </a:effectLst>
              </a:rPr>
              <a:t>Idioma</a:t>
            </a:r>
          </a:p>
          <a:p>
            <a:pPr marL="285750" indent="-285750">
              <a:buFont typeface="Wingdings" panose="05000000000000000000" pitchFamily="2" charset="2"/>
              <a:buChar char="Ø"/>
            </a:pPr>
            <a:r>
              <a:rPr lang="es-MX" b="1" dirty="0" smtClean="0">
                <a:solidFill>
                  <a:schemeClr val="tx1"/>
                </a:solidFill>
                <a:effectLst>
                  <a:outerShdw blurRad="38100" dist="38100" dir="2700000" algn="tl">
                    <a:srgbClr val="000000">
                      <a:alpha val="43137"/>
                    </a:srgbClr>
                  </a:outerShdw>
                </a:effectLst>
              </a:rPr>
              <a:t>Armonizar las reglamentaciones </a:t>
            </a:r>
          </a:p>
          <a:p>
            <a:pPr marL="285750" indent="-285750">
              <a:buFont typeface="Wingdings" panose="05000000000000000000" pitchFamily="2" charset="2"/>
              <a:buChar char="Ø"/>
            </a:pPr>
            <a:r>
              <a:rPr lang="es-MX" b="1" dirty="0">
                <a:solidFill>
                  <a:schemeClr val="tx1"/>
                </a:solidFill>
                <a:effectLst>
                  <a:outerShdw blurRad="38100" dist="38100" dir="2700000" algn="tl">
                    <a:srgbClr val="000000">
                      <a:alpha val="43137"/>
                    </a:srgbClr>
                  </a:outerShdw>
                </a:effectLst>
              </a:rPr>
              <a:t>Cada IES  otorga un titulo</a:t>
            </a:r>
          </a:p>
          <a:p>
            <a:endParaRPr lang="es-MX" u="sng" dirty="0"/>
          </a:p>
        </p:txBody>
      </p:sp>
      <p:pic>
        <p:nvPicPr>
          <p:cNvPr id="28" name="Picture 2" descr="https://encrypted-tbn1.gstatic.com/images?q=tbn:ANd9GcQ2K1IekEEB_xgmZqSvqR6W54rAShMwDaBsBih43aBxZw6BAU6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313" y="4177491"/>
            <a:ext cx="2448272" cy="231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61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ppt_w</p:attrName>
                                        </p:attrNameLst>
                                      </p:cBhvr>
                                      <p:tavLst>
                                        <p:tav tm="0" fmla="#ppt_w*sin(2.5*pi*$)">
                                          <p:val>
                                            <p:fltVal val="0"/>
                                          </p:val>
                                        </p:tav>
                                        <p:tav tm="100000">
                                          <p:val>
                                            <p:fltVal val="1"/>
                                          </p:val>
                                        </p:tav>
                                      </p:tavLst>
                                    </p:anim>
                                    <p:anim calcmode="lin" valueType="num">
                                      <p:cBhvr>
                                        <p:cTn id="9" dur="2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0" name="Rectangle 12"/>
          <p:cNvSpPr>
            <a:spLocks noGrp="1" noChangeArrowheads="1"/>
          </p:cNvSpPr>
          <p:nvPr>
            <p:ph type="title"/>
          </p:nvPr>
        </p:nvSpPr>
        <p:spPr>
          <a:xfrm>
            <a:off x="-316534" y="1994891"/>
            <a:ext cx="2989342" cy="863600"/>
          </a:xfrm>
        </p:spPr>
        <p:txBody>
          <a:bodyPr>
            <a:normAutofit/>
          </a:bodyPr>
          <a:lstStyle/>
          <a:p>
            <a:pPr algn="ctr"/>
            <a:r>
              <a:rPr lang="" sz="2600" b="1" dirty="0" smtClean="0">
                <a:latin typeface="Arial" panose="020B0604020202020204" pitchFamily="34" charset="0"/>
                <a:cs typeface="Arial" panose="020B0604020202020204" pitchFamily="34" charset="0"/>
              </a:rPr>
              <a:t>Objetivo</a:t>
            </a:r>
            <a:endParaRPr lang="en-US" sz="2600" b="1" dirty="0">
              <a:latin typeface="Arial" panose="020B0604020202020204" pitchFamily="34" charset="0"/>
              <a:cs typeface="Arial" panose="020B0604020202020204" pitchFamily="34" charset="0"/>
            </a:endParaRPr>
          </a:p>
        </p:txBody>
      </p:sp>
      <p:sp>
        <p:nvSpPr>
          <p:cNvPr id="68623" name="Rectangle 15"/>
          <p:cNvSpPr>
            <a:spLocks noGrp="1" noChangeArrowheads="1"/>
          </p:cNvSpPr>
          <p:nvPr>
            <p:ph type="body" sz="half" idx="1"/>
          </p:nvPr>
        </p:nvSpPr>
        <p:spPr>
          <a:xfrm>
            <a:off x="490133" y="2733108"/>
            <a:ext cx="4136082" cy="3474273"/>
          </a:xfrm>
          <a:solidFill>
            <a:schemeClr val="bg1"/>
          </a:solidFill>
        </p:spPr>
        <p:txBody>
          <a:bodyPr>
            <a:normAutofit/>
          </a:bodyPr>
          <a:lstStyle/>
          <a:p>
            <a:pPr marL="0" indent="0">
              <a:buNone/>
            </a:pPr>
            <a:r>
              <a:rPr lang="" sz="2600" dirty="0">
                <a:solidFill>
                  <a:schemeClr val="tx1">
                    <a:lumMod val="95000"/>
                    <a:lumOff val="5000"/>
                  </a:schemeClr>
                </a:solidFill>
                <a:latin typeface="Arial" panose="020B0604020202020204" pitchFamily="34" charset="0"/>
                <a:cs typeface="Arial" panose="020B0604020202020204" pitchFamily="34" charset="0"/>
              </a:rPr>
              <a:t>Promover e implementar una experiencia de internacionalización </a:t>
            </a:r>
            <a:r>
              <a:rPr lang="" sz="2600" dirty="0" smtClean="0">
                <a:solidFill>
                  <a:schemeClr val="tx1">
                    <a:lumMod val="95000"/>
                    <a:lumOff val="5000"/>
                  </a:schemeClr>
                </a:solidFill>
                <a:latin typeface="Arial" panose="020B0604020202020204" pitchFamily="34" charset="0"/>
                <a:cs typeface="Arial" panose="020B0604020202020204" pitchFamily="34" charset="0"/>
              </a:rPr>
              <a:t>abierta y accesible a todos </a:t>
            </a:r>
            <a:r>
              <a:rPr lang="" sz="2600" dirty="0">
                <a:solidFill>
                  <a:schemeClr val="tx1">
                    <a:lumMod val="95000"/>
                    <a:lumOff val="5000"/>
                  </a:schemeClr>
                </a:solidFill>
                <a:latin typeface="Arial" panose="020B0604020202020204" pitchFamily="34" charset="0"/>
                <a:cs typeface="Arial" panose="020B0604020202020204" pitchFamily="34" charset="0"/>
              </a:rPr>
              <a:t>los </a:t>
            </a:r>
            <a:r>
              <a:rPr lang="" sz="2600" dirty="0" smtClean="0">
                <a:solidFill>
                  <a:schemeClr val="tx1">
                    <a:lumMod val="95000"/>
                    <a:lumOff val="5000"/>
                  </a:schemeClr>
                </a:solidFill>
                <a:latin typeface="Arial" panose="020B0604020202020204" pitchFamily="34" charset="0"/>
                <a:cs typeface="Arial" panose="020B0604020202020204" pitchFamily="34" charset="0"/>
              </a:rPr>
              <a:t>alumnos de </a:t>
            </a:r>
            <a:r>
              <a:rPr lang="" sz="2600" dirty="0">
                <a:solidFill>
                  <a:schemeClr val="tx1">
                    <a:lumMod val="95000"/>
                    <a:lumOff val="5000"/>
                  </a:schemeClr>
                </a:solidFill>
                <a:latin typeface="Arial" panose="020B0604020202020204" pitchFamily="34" charset="0"/>
                <a:cs typeface="Arial" panose="020B0604020202020204" pitchFamily="34" charset="0"/>
              </a:rPr>
              <a:t>la asignatura Sistemas de Información Contable (3º año carrera de Contador)</a:t>
            </a:r>
          </a:p>
          <a:p>
            <a:pPr marL="0" indent="0">
              <a:buNone/>
            </a:pPr>
            <a:endParaRPr lang="en-US" sz="2600" dirty="0">
              <a:latin typeface="Arial" panose="020B0604020202020204" pitchFamily="34" charset="0"/>
              <a:cs typeface="Arial" panose="020B0604020202020204" pitchFamily="34" charset="0"/>
            </a:endParaRPr>
          </a:p>
        </p:txBody>
      </p:sp>
      <p:pic>
        <p:nvPicPr>
          <p:cNvPr id="1026" name="Picture 2" descr="http://www.unpa.edu.ar/sites/default/files/editor/noticias/UART-Ingresantes.jpg"/>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07930" y="3280885"/>
            <a:ext cx="4089567" cy="3067175"/>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442433" y="665784"/>
            <a:ext cx="5466091" cy="830997"/>
          </a:xfrm>
          <a:prstGeom prst="rect">
            <a:avLst/>
          </a:prstGeom>
          <a:noFill/>
          <a:ln w="57150">
            <a:solidFill>
              <a:srgbClr val="00B050"/>
            </a:solidFill>
          </a:ln>
        </p:spPr>
        <p:txBody>
          <a:bodyPr wrap="square" rtlCol="0">
            <a:spAutoFit/>
          </a:bodyPr>
          <a:lstStyle/>
          <a:p>
            <a:pPr algn="ctr"/>
            <a:r>
              <a:rPr lang="es-MX" sz="2400" b="1" dirty="0">
                <a:latin typeface="Arial" panose="020B0604020202020204" pitchFamily="34" charset="0"/>
                <a:cs typeface="Arial" panose="020B0604020202020204" pitchFamily="34" charset="0"/>
              </a:rPr>
              <a:t>Internacionalización en casa. </a:t>
            </a:r>
            <a:endParaRPr lang="es-MX" sz="2400" b="1" dirty="0" smtClean="0">
              <a:latin typeface="Arial" panose="020B0604020202020204" pitchFamily="34" charset="0"/>
              <a:cs typeface="Arial" panose="020B0604020202020204" pitchFamily="34" charset="0"/>
            </a:endParaRPr>
          </a:p>
          <a:p>
            <a:pPr algn="ctr"/>
            <a:r>
              <a:rPr lang="es-MX" sz="2400" b="1" dirty="0" smtClean="0">
                <a:latin typeface="Arial" panose="020B0604020202020204" pitchFamily="34" charset="0"/>
                <a:cs typeface="Arial" panose="020B0604020202020204" pitchFamily="34" charset="0"/>
              </a:rPr>
              <a:t>Una </a:t>
            </a:r>
            <a:r>
              <a:rPr lang="es-MX" sz="2400" b="1" dirty="0">
                <a:latin typeface="Arial" panose="020B0604020202020204" pitchFamily="34" charset="0"/>
                <a:cs typeface="Arial" panose="020B0604020202020204" pitchFamily="34" charset="0"/>
              </a:rPr>
              <a:t>experiencia en aulas masivas </a:t>
            </a:r>
          </a:p>
        </p:txBody>
      </p:sp>
      <p:sp>
        <p:nvSpPr>
          <p:cNvPr id="3" name="Rectángulo 2"/>
          <p:cNvSpPr/>
          <p:nvPr/>
        </p:nvSpPr>
        <p:spPr>
          <a:xfrm>
            <a:off x="5007930" y="1801089"/>
            <a:ext cx="4089567" cy="348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s-AR" sz="2400" b="1" dirty="0" smtClean="0">
                <a:solidFill>
                  <a:schemeClr val="tx1"/>
                </a:solidFill>
                <a:latin typeface="Arial" panose="020B0604020202020204" pitchFamily="34" charset="0"/>
                <a:cs typeface="Arial" panose="020B0604020202020204" pitchFamily="34" charset="0"/>
              </a:rPr>
              <a:t>Contexto</a:t>
            </a:r>
          </a:p>
          <a:p>
            <a:pPr fontAlgn="base">
              <a:spcBef>
                <a:spcPct val="0"/>
              </a:spcBef>
              <a:spcAft>
                <a:spcPct val="0"/>
              </a:spcAft>
            </a:pPr>
            <a:endParaRPr lang="es-AR" sz="2400" b="1" dirty="0" smtClean="0">
              <a:solidFill>
                <a:schemeClr val="tx1"/>
              </a:solidFill>
              <a:latin typeface="Arial" panose="020B0604020202020204" pitchFamily="34" charset="0"/>
              <a:cs typeface="Arial" panose="020B0604020202020204" pitchFamily="34" charset="0"/>
            </a:endParaRPr>
          </a:p>
          <a:p>
            <a:pPr fontAlgn="base">
              <a:spcBef>
                <a:spcPct val="0"/>
              </a:spcBef>
              <a:spcAft>
                <a:spcPct val="0"/>
              </a:spcAft>
            </a:pPr>
            <a:r>
              <a:rPr lang="es-AR" sz="2400" dirty="0" smtClean="0">
                <a:solidFill>
                  <a:schemeClr val="tx1"/>
                </a:solidFill>
                <a:latin typeface="Arial" panose="020B0604020202020204" pitchFamily="34" charset="0"/>
                <a:cs typeface="Arial" panose="020B0604020202020204" pitchFamily="34" charset="0"/>
              </a:rPr>
              <a:t>Baja </a:t>
            </a:r>
            <a:r>
              <a:rPr lang="es-AR" sz="2400" dirty="0">
                <a:solidFill>
                  <a:schemeClr val="tx1"/>
                </a:solidFill>
                <a:latin typeface="Arial" panose="020B0604020202020204" pitchFamily="34" charset="0"/>
                <a:cs typeface="Arial" panose="020B0604020202020204" pitchFamily="34" charset="0"/>
              </a:rPr>
              <a:t>participación de alumnos </a:t>
            </a:r>
          </a:p>
          <a:p>
            <a:pPr fontAlgn="base">
              <a:spcBef>
                <a:spcPct val="0"/>
              </a:spcBef>
              <a:spcAft>
                <a:spcPct val="0"/>
              </a:spcAft>
            </a:pPr>
            <a:r>
              <a:rPr lang="es-AR" sz="2400" dirty="0">
                <a:solidFill>
                  <a:schemeClr val="tx1"/>
                </a:solidFill>
                <a:latin typeface="Arial" panose="020B0604020202020204" pitchFamily="34" charset="0"/>
                <a:cs typeface="Arial" panose="020B0604020202020204" pitchFamily="34" charset="0"/>
              </a:rPr>
              <a:t>de la carrera </a:t>
            </a:r>
          </a:p>
          <a:p>
            <a:pPr fontAlgn="base">
              <a:spcBef>
                <a:spcPct val="0"/>
              </a:spcBef>
              <a:spcAft>
                <a:spcPct val="0"/>
              </a:spcAft>
            </a:pPr>
            <a:r>
              <a:rPr lang="es-AR" sz="2400" dirty="0">
                <a:solidFill>
                  <a:schemeClr val="tx1"/>
                </a:solidFill>
                <a:latin typeface="Arial" panose="020B0604020202020204" pitchFamily="34" charset="0"/>
                <a:cs typeface="Arial" panose="020B0604020202020204" pitchFamily="34" charset="0"/>
              </a:rPr>
              <a:t>de Contador en programas </a:t>
            </a:r>
          </a:p>
          <a:p>
            <a:pPr fontAlgn="base">
              <a:spcBef>
                <a:spcPct val="0"/>
              </a:spcBef>
              <a:spcAft>
                <a:spcPct val="0"/>
              </a:spcAft>
            </a:pPr>
            <a:r>
              <a:rPr lang="es-AR" sz="2400" dirty="0">
                <a:solidFill>
                  <a:schemeClr val="tx1"/>
                </a:solidFill>
                <a:latin typeface="Arial" panose="020B0604020202020204" pitchFamily="34" charset="0"/>
                <a:cs typeface="Arial" panose="020B0604020202020204" pitchFamily="34" charset="0"/>
              </a:rPr>
              <a:t>de movilidad </a:t>
            </a:r>
            <a:r>
              <a:rPr lang="es-AR" sz="2400" dirty="0" smtClean="0">
                <a:solidFill>
                  <a:schemeClr val="tx1"/>
                </a:solidFill>
                <a:latin typeface="Arial" panose="020B0604020202020204" pitchFamily="34" charset="0"/>
                <a:cs typeface="Arial" panose="020B0604020202020204" pitchFamily="34" charset="0"/>
              </a:rPr>
              <a:t>estudiantil</a:t>
            </a:r>
            <a:endParaRPr lang="es-AR"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371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8620"/>
                                        </p:tgtEl>
                                        <p:attrNameLst>
                                          <p:attrName>style.visibility</p:attrName>
                                        </p:attrNameLst>
                                      </p:cBhvr>
                                      <p:to>
                                        <p:strVal val="visible"/>
                                      </p:to>
                                    </p:set>
                                    <p:animEffect transition="in" filter="fade">
                                      <p:cBhvr>
                                        <p:cTn id="17" dur="500"/>
                                        <p:tgtEl>
                                          <p:spTgt spid="68620"/>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68623">
                                            <p:bg/>
                                          </p:spTgt>
                                        </p:tgtEl>
                                        <p:attrNameLst>
                                          <p:attrName>style.visibility</p:attrName>
                                        </p:attrNameLst>
                                      </p:cBhvr>
                                      <p:to>
                                        <p:strVal val="visible"/>
                                      </p:to>
                                    </p:set>
                                    <p:animEffect transition="in" filter="fade">
                                      <p:cBhvr>
                                        <p:cTn id="20" dur="1000"/>
                                        <p:tgtEl>
                                          <p:spTgt spid="68623">
                                            <p:bg/>
                                          </p:spTgt>
                                        </p:tgtEl>
                                      </p:cBhvr>
                                    </p:animEffect>
                                    <p:anim calcmode="lin" valueType="num">
                                      <p:cBhvr>
                                        <p:cTn id="21" dur="1000" fill="hold"/>
                                        <p:tgtEl>
                                          <p:spTgt spid="68623">
                                            <p:bg/>
                                          </p:spTgt>
                                        </p:tgtEl>
                                        <p:attrNameLst>
                                          <p:attrName>ppt_x</p:attrName>
                                        </p:attrNameLst>
                                      </p:cBhvr>
                                      <p:tavLst>
                                        <p:tav tm="0">
                                          <p:val>
                                            <p:strVal val="#ppt_x"/>
                                          </p:val>
                                        </p:tav>
                                        <p:tav tm="100000">
                                          <p:val>
                                            <p:strVal val="#ppt_x"/>
                                          </p:val>
                                        </p:tav>
                                      </p:tavLst>
                                    </p:anim>
                                    <p:anim calcmode="lin" valueType="num">
                                      <p:cBhvr>
                                        <p:cTn id="22" dur="1000" fill="hold"/>
                                        <p:tgtEl>
                                          <p:spTgt spid="68623">
                                            <p:bg/>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8623">
                                            <p:txEl>
                                              <p:pRg st="0" end="0"/>
                                            </p:txEl>
                                          </p:spTgt>
                                        </p:tgtEl>
                                        <p:attrNameLst>
                                          <p:attrName>style.visibility</p:attrName>
                                        </p:attrNameLst>
                                      </p:cBhvr>
                                      <p:to>
                                        <p:strVal val="visible"/>
                                      </p:to>
                                    </p:set>
                                    <p:animEffect transition="in" filter="fade">
                                      <p:cBhvr>
                                        <p:cTn id="25" dur="1000"/>
                                        <p:tgtEl>
                                          <p:spTgt spid="68623">
                                            <p:txEl>
                                              <p:pRg st="0" end="0"/>
                                            </p:txEl>
                                          </p:spTgt>
                                        </p:tgtEl>
                                      </p:cBhvr>
                                    </p:animEffect>
                                    <p:anim calcmode="lin" valueType="num">
                                      <p:cBhvr>
                                        <p:cTn id="26" dur="1000" fill="hold"/>
                                        <p:tgtEl>
                                          <p:spTgt spid="6862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68623">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0" grpId="0"/>
      <p:bldP spid="68623" grpId="0" build="p"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Text Box 5"/>
          <p:cNvSpPr txBox="1">
            <a:spLocks noChangeArrowheads="1"/>
          </p:cNvSpPr>
          <p:nvPr/>
        </p:nvSpPr>
        <p:spPr bwMode="auto">
          <a:xfrm>
            <a:off x="5775325" y="2632075"/>
            <a:ext cx="1387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5789" name="Rectangle 13"/>
          <p:cNvSpPr>
            <a:spLocks noGrp="1" noChangeArrowheads="1"/>
          </p:cNvSpPr>
          <p:nvPr>
            <p:ph type="body" sz="half" idx="1"/>
          </p:nvPr>
        </p:nvSpPr>
        <p:spPr>
          <a:xfrm>
            <a:off x="246185" y="1917526"/>
            <a:ext cx="4685855" cy="4414525"/>
          </a:xfrm>
          <a:solidFill>
            <a:schemeClr val="bg1"/>
          </a:solidFill>
        </p:spPr>
        <p:txBody>
          <a:bodyPr/>
          <a:lstStyle/>
          <a:p>
            <a:pPr>
              <a:buNone/>
            </a:pPr>
            <a:endParaRPr lang="es-AR" dirty="0" smtClean="0">
              <a:effectLst>
                <a:outerShdw blurRad="38100" dist="38100" dir="2700000" algn="tl">
                  <a:srgbClr val="000000">
                    <a:alpha val="43137"/>
                  </a:srgbClr>
                </a:outerShdw>
              </a:effectLst>
            </a:endParaRPr>
          </a:p>
          <a:p>
            <a:pPr>
              <a:buNone/>
            </a:pPr>
            <a:r>
              <a:rPr lang="es-AR" sz="2600" dirty="0" smtClean="0">
                <a:latin typeface="Arial" panose="020B0604020202020204" pitchFamily="34" charset="0"/>
                <a:cs typeface="Arial" panose="020B0604020202020204" pitchFamily="34" charset="0"/>
              </a:rPr>
              <a:t>   Acceso a todos los estudiantes locales a </a:t>
            </a:r>
            <a:r>
              <a:rPr lang="es-AR" sz="2600" dirty="0" smtClean="0">
                <a:solidFill>
                  <a:schemeClr val="accent2">
                    <a:lumMod val="50000"/>
                  </a:schemeClr>
                </a:solidFill>
                <a:latin typeface="Arial" panose="020B0604020202020204" pitchFamily="34" charset="0"/>
                <a:cs typeface="Arial" panose="020B0604020202020204" pitchFamily="34" charset="0"/>
              </a:rPr>
              <a:t>rendir</a:t>
            </a:r>
            <a:r>
              <a:rPr lang="es-AR" sz="2600" dirty="0" smtClean="0">
                <a:latin typeface="Arial" panose="020B0604020202020204" pitchFamily="34" charset="0"/>
                <a:cs typeface="Arial" panose="020B0604020202020204" pitchFamily="34" charset="0"/>
              </a:rPr>
              <a:t> </a:t>
            </a:r>
            <a:r>
              <a:rPr lang="es-AR" sz="2600" dirty="0" smtClean="0">
                <a:solidFill>
                  <a:schemeClr val="accent2">
                    <a:lumMod val="50000"/>
                  </a:schemeClr>
                </a:solidFill>
                <a:latin typeface="Arial" panose="020B0604020202020204" pitchFamily="34" charset="0"/>
                <a:cs typeface="Arial" panose="020B0604020202020204" pitchFamily="34" charset="0"/>
              </a:rPr>
              <a:t>un</a:t>
            </a:r>
            <a:r>
              <a:rPr lang="es-AR" sz="2600" dirty="0" smtClean="0">
                <a:latin typeface="Arial" panose="020B0604020202020204" pitchFamily="34" charset="0"/>
                <a:cs typeface="Arial" panose="020B0604020202020204" pitchFamily="34" charset="0"/>
              </a:rPr>
              <a:t> </a:t>
            </a:r>
            <a:r>
              <a:rPr lang="es-AR" sz="2600" dirty="0" smtClean="0">
                <a:solidFill>
                  <a:schemeClr val="accent2">
                    <a:lumMod val="50000"/>
                  </a:schemeClr>
                </a:solidFill>
                <a:latin typeface="Arial" panose="020B0604020202020204" pitchFamily="34" charset="0"/>
                <a:cs typeface="Arial" panose="020B0604020202020204" pitchFamily="34" charset="0"/>
              </a:rPr>
              <a:t>examen</a:t>
            </a:r>
            <a:r>
              <a:rPr lang="es-AR" sz="2600" dirty="0" smtClean="0">
                <a:latin typeface="Arial" panose="020B0604020202020204" pitchFamily="34" charset="0"/>
                <a:cs typeface="Arial" panose="020B0604020202020204" pitchFamily="34" charset="0"/>
              </a:rPr>
              <a:t> (de proceso o de acreditación), idéntico al utilizado  por  una universidad extranjera  (en una facultad y asignatura, afín a la propia), para evaluar a sus alumnos.</a:t>
            </a:r>
            <a:endParaRPr lang="en-US" sz="2600" dirty="0">
              <a:latin typeface="Arial" panose="020B0604020202020204" pitchFamily="34" charset="0"/>
              <a:cs typeface="Arial" panose="020B0604020202020204" pitchFamily="34" charset="0"/>
            </a:endParaRPr>
          </a:p>
        </p:txBody>
      </p:sp>
      <p:sp>
        <p:nvSpPr>
          <p:cNvPr id="7" name="Rectangle 12"/>
          <p:cNvSpPr txBox="1">
            <a:spLocks noChangeArrowheads="1"/>
          </p:cNvSpPr>
          <p:nvPr/>
        </p:nvSpPr>
        <p:spPr bwMode="auto">
          <a:xfrm>
            <a:off x="2379203" y="931901"/>
            <a:ext cx="4608020" cy="509054"/>
          </a:xfrm>
          <a:prstGeom prst="rect">
            <a:avLst/>
          </a:prstGeom>
          <a:noFill/>
          <a:ln w="5715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 sz="2800" i="0" u="none" strike="noStrike" kern="0" cap="none" spc="0" normalizeH="0" baseline="0" noProof="0" dirty="0" smtClean="0">
                <a:ln>
                  <a:noFill/>
                </a:ln>
                <a:effectLst/>
                <a:uLnTx/>
                <a:uFillTx/>
                <a:latin typeface="Arial" panose="020B0604020202020204" pitchFamily="34" charset="0"/>
                <a:ea typeface="+mj-ea"/>
                <a:cs typeface="Arial" panose="020B0604020202020204" pitchFamily="34" charset="0"/>
              </a:rPr>
              <a:t>La propuesta de la cátedra</a:t>
            </a:r>
            <a:endParaRPr kumimoji="0" lang="en-US" sz="2800" i="0" u="none" strike="noStrike" kern="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pic>
        <p:nvPicPr>
          <p:cNvPr id="12290" name="Picture 2" descr="Resultado de imagen para imagenes de examenes"/>
          <p:cNvPicPr>
            <a:picLocks noChangeAspect="1" noChangeArrowheads="1"/>
          </p:cNvPicPr>
          <p:nvPr/>
        </p:nvPicPr>
        <p:blipFill>
          <a:blip r:embed="rId3" cstate="print"/>
          <a:srcRect/>
          <a:stretch>
            <a:fillRect/>
          </a:stretch>
        </p:blipFill>
        <p:spPr bwMode="auto">
          <a:xfrm>
            <a:off x="4860032" y="3379723"/>
            <a:ext cx="4254382" cy="2952328"/>
          </a:xfrm>
          <a:prstGeom prst="rect">
            <a:avLst/>
          </a:prstGeom>
          <a:noFill/>
        </p:spPr>
      </p:pic>
    </p:spTree>
    <p:extLst>
      <p:ext uri="{BB962C8B-B14F-4D97-AF65-F5344CB8AC3E}">
        <p14:creationId xmlns:p14="http://schemas.microsoft.com/office/powerpoint/2010/main" val="27732325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899124" y="422018"/>
            <a:ext cx="2247874" cy="584775"/>
          </a:xfrm>
          <a:prstGeom prst="rect">
            <a:avLst/>
          </a:prstGeom>
          <a:noFill/>
          <a:ln w="57150">
            <a:solidFill>
              <a:srgbClr val="00B050"/>
            </a:solidFill>
          </a:ln>
        </p:spPr>
        <p:txBody>
          <a:bodyPr wrap="square" rtlCol="0">
            <a:spAutoFit/>
          </a:bodyPr>
          <a:lstStyle/>
          <a:p>
            <a:pPr algn="ctr"/>
            <a:r>
              <a:rPr lang="" sz="3200" kern="0" dirty="0">
                <a:latin typeface="Arial" panose="020B0604020202020204" pitchFamily="34" charset="0"/>
                <a:cs typeface="Arial" panose="020B0604020202020204" pitchFamily="34" charset="0"/>
              </a:rPr>
              <a:t>El proceso</a:t>
            </a:r>
            <a:endParaRPr lang="es-MX" sz="3200" dirty="0"/>
          </a:p>
        </p:txBody>
      </p:sp>
      <p:sp>
        <p:nvSpPr>
          <p:cNvPr id="6" name="5 CuadroTexto"/>
          <p:cNvSpPr txBox="1"/>
          <p:nvPr/>
        </p:nvSpPr>
        <p:spPr>
          <a:xfrm>
            <a:off x="1230923" y="1230975"/>
            <a:ext cx="6875585" cy="461665"/>
          </a:xfrm>
          <a:prstGeom prst="rect">
            <a:avLst/>
          </a:prstGeom>
          <a:noFill/>
        </p:spPr>
        <p:txBody>
          <a:bodyPr wrap="squar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Pasos</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requeridos</a:t>
            </a:r>
            <a:r>
              <a:rPr lang="en-US" sz="2400" b="1" dirty="0">
                <a:solidFill>
                  <a:schemeClr val="accent2">
                    <a:lumMod val="50000"/>
                  </a:schemeClr>
                </a:solidFill>
                <a:latin typeface="Arial" panose="020B0604020202020204" pitchFamily="34" charset="0"/>
                <a:cs typeface="Arial" panose="020B0604020202020204" pitchFamily="34" charset="0"/>
              </a:rPr>
              <a:t> para </a:t>
            </a:r>
            <a:r>
              <a:rPr lang="en-US" sz="2400" b="1" dirty="0" err="1">
                <a:solidFill>
                  <a:schemeClr val="accent2">
                    <a:lumMod val="50000"/>
                  </a:schemeClr>
                </a:solidFill>
                <a:latin typeface="Arial" panose="020B0604020202020204" pitchFamily="34" charset="0"/>
                <a:cs typeface="Arial" panose="020B0604020202020204" pitchFamily="34" charset="0"/>
              </a:rPr>
              <a:t>formalizar</a:t>
            </a:r>
            <a:r>
              <a:rPr lang="en-US" sz="2400" b="1" dirty="0">
                <a:solidFill>
                  <a:schemeClr val="accent2">
                    <a:lumMod val="50000"/>
                  </a:schemeClr>
                </a:solidFill>
                <a:latin typeface="Arial" panose="020B0604020202020204" pitchFamily="34" charset="0"/>
                <a:cs typeface="Arial" panose="020B0604020202020204" pitchFamily="34" charset="0"/>
              </a:rPr>
              <a:t> la </a:t>
            </a:r>
            <a:r>
              <a:rPr lang="en-US" sz="2400" b="1" dirty="0" err="1">
                <a:solidFill>
                  <a:schemeClr val="accent2">
                    <a:lumMod val="50000"/>
                  </a:schemeClr>
                </a:solidFill>
                <a:latin typeface="Arial" panose="020B0604020202020204" pitchFamily="34" charset="0"/>
                <a:cs typeface="Arial" panose="020B0604020202020204" pitchFamily="34" charset="0"/>
              </a:rPr>
              <a:t>actividad</a:t>
            </a:r>
            <a:endParaRPr lang="es-MX" sz="2400" dirty="0">
              <a:latin typeface="Arial" panose="020B0604020202020204" pitchFamily="34" charset="0"/>
              <a:cs typeface="Arial" panose="020B0604020202020204" pitchFamily="34" charset="0"/>
            </a:endParaRPr>
          </a:p>
        </p:txBody>
      </p:sp>
      <p:graphicFrame>
        <p:nvGraphicFramePr>
          <p:cNvPr id="8" name="Group 373"/>
          <p:cNvGraphicFramePr>
            <a:graphicFrameLocks/>
          </p:cNvGraphicFramePr>
          <p:nvPr>
            <p:extLst/>
          </p:nvPr>
        </p:nvGraphicFramePr>
        <p:xfrm>
          <a:off x="386863" y="1692642"/>
          <a:ext cx="8581291" cy="3811344"/>
        </p:xfrm>
        <a:graphic>
          <a:graphicData uri="http://schemas.openxmlformats.org/drawingml/2006/table">
            <a:tbl>
              <a:tblPr/>
              <a:tblGrid>
                <a:gridCol w="1125062"/>
                <a:gridCol w="1076405"/>
                <a:gridCol w="987882"/>
                <a:gridCol w="1063117"/>
                <a:gridCol w="1214448"/>
                <a:gridCol w="987228"/>
                <a:gridCol w="1063169"/>
                <a:gridCol w="1063980"/>
              </a:tblGrid>
              <a:tr h="1688619">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kern="1200" cap="none" normalizeH="0" baseline="0" dirty="0" err="1" smtClean="0">
                          <a:ln>
                            <a:noFill/>
                          </a:ln>
                          <a:solidFill>
                            <a:schemeClr val="tx2"/>
                          </a:solidFill>
                          <a:effectLst/>
                          <a:latin typeface="Arial Narrow" pitchFamily="34" charset="0"/>
                          <a:ea typeface="+mn-ea"/>
                          <a:cs typeface="Arial" charset="0"/>
                        </a:rPr>
                        <a:t>Seleccionar</a:t>
                      </a:r>
                      <a:r>
                        <a:rPr kumimoji="0" lang="en-US" sz="1400" b="1" i="0" u="none" strike="noStrike" kern="1200" cap="none" normalizeH="0" baseline="0" dirty="0" smtClean="0">
                          <a:ln>
                            <a:noFill/>
                          </a:ln>
                          <a:solidFill>
                            <a:schemeClr val="tx2"/>
                          </a:solidFill>
                          <a:effectLst/>
                          <a:latin typeface="Arial Narrow" pitchFamily="34" charset="0"/>
                          <a:ea typeface="+mn-ea"/>
                          <a:cs typeface="Arial" charset="0"/>
                        </a:rPr>
                        <a:t> Universidad</a:t>
                      </a:r>
                    </a:p>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kern="1200" cap="none" normalizeH="0" baseline="0" dirty="0" err="1" smtClean="0">
                          <a:ln>
                            <a:noFill/>
                          </a:ln>
                          <a:solidFill>
                            <a:schemeClr val="tx2"/>
                          </a:solidFill>
                          <a:effectLst/>
                          <a:latin typeface="Arial Narrow" pitchFamily="34" charset="0"/>
                          <a:ea typeface="+mn-ea"/>
                          <a:cs typeface="Arial" charset="0"/>
                        </a:rPr>
                        <a:t>extranjera</a:t>
                      </a:r>
                      <a:endParaRPr kumimoji="0" lang="en-US" sz="1400" b="1" i="0" u="none" strike="noStrike" kern="1200" cap="none" normalizeH="0" baseline="0" dirty="0" smtClean="0">
                        <a:ln>
                          <a:noFill/>
                        </a:ln>
                        <a:solidFill>
                          <a:schemeClr val="tx2"/>
                        </a:solidFill>
                        <a:effectLst/>
                        <a:latin typeface="Arial Narrow" pitchFamily="34" charset="0"/>
                        <a:ea typeface="+mn-ea"/>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kern="1200" cap="none" normalizeH="0" baseline="0" dirty="0" smtClean="0">
                        <a:ln>
                          <a:noFill/>
                        </a:ln>
                        <a:solidFill>
                          <a:schemeClr val="tx2"/>
                        </a:solidFill>
                        <a:effectLst/>
                        <a:latin typeface="Arial Narrow" pitchFamily="34" charset="0"/>
                        <a:ea typeface="+mn-ea"/>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cap="none" normalizeH="0" baseline="0" dirty="0" smtClean="0">
                        <a:ln>
                          <a:noFill/>
                        </a:ln>
                        <a:solidFill>
                          <a:schemeClr val="tx2"/>
                        </a:solidFill>
                        <a:effectLst/>
                        <a:latin typeface="Arial Narrow" pitchFamily="34" charset="0"/>
                        <a:cs typeface="Times New Roman" pitchFamily="18" charset="0"/>
                      </a:endParaRPr>
                    </a:p>
                  </a:txBody>
                  <a:tcPr anchor="b"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kern="1200" cap="none" normalizeH="0" baseline="0" dirty="0" err="1" smtClean="0">
                          <a:ln>
                            <a:noFill/>
                          </a:ln>
                          <a:solidFill>
                            <a:schemeClr val="tx2"/>
                          </a:solidFill>
                          <a:effectLst/>
                          <a:latin typeface="Arial Narrow" pitchFamily="34" charset="0"/>
                          <a:ea typeface="+mn-ea"/>
                          <a:cs typeface="Arial" charset="0"/>
                        </a:rPr>
                        <a:t>Seleccionar</a:t>
                      </a:r>
                      <a:r>
                        <a:rPr kumimoji="0" lang="en-US" sz="1400" b="1" i="0" u="none" strike="noStrike" kern="1200" cap="none" normalizeH="0" baseline="0" dirty="0" smtClean="0">
                          <a:ln>
                            <a:noFill/>
                          </a:ln>
                          <a:solidFill>
                            <a:schemeClr val="tx2"/>
                          </a:solidFill>
                          <a:effectLst/>
                          <a:latin typeface="Arial Narrow" pitchFamily="34" charset="0"/>
                          <a:ea typeface="+mn-ea"/>
                          <a:cs typeface="Arial" charset="0"/>
                        </a:rPr>
                        <a:t> </a:t>
                      </a:r>
                      <a:r>
                        <a:rPr kumimoji="0" lang="en-US" sz="1400" b="1" i="0" u="none" strike="noStrike" kern="1200" cap="none" normalizeH="0" baseline="0" dirty="0" err="1" smtClean="0">
                          <a:ln>
                            <a:noFill/>
                          </a:ln>
                          <a:solidFill>
                            <a:schemeClr val="tx2"/>
                          </a:solidFill>
                          <a:effectLst/>
                          <a:latin typeface="Arial Narrow" pitchFamily="34" charset="0"/>
                          <a:ea typeface="+mn-ea"/>
                          <a:cs typeface="Arial" charset="0"/>
                        </a:rPr>
                        <a:t>Carrera</a:t>
                      </a:r>
                      <a:endParaRPr kumimoji="0" lang="en-US" sz="1400" b="1" i="0" u="none" strike="noStrike" kern="1200" cap="none" normalizeH="0" baseline="0" dirty="0" smtClean="0">
                        <a:ln>
                          <a:noFill/>
                        </a:ln>
                        <a:solidFill>
                          <a:schemeClr val="tx2"/>
                        </a:solidFill>
                        <a:effectLst/>
                        <a:latin typeface="Arial Narrow" pitchFamily="34" charset="0"/>
                        <a:ea typeface="+mn-ea"/>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kern="1200" cap="none" normalizeH="0" baseline="0" dirty="0" smtClean="0">
                        <a:ln>
                          <a:noFill/>
                        </a:ln>
                        <a:solidFill>
                          <a:schemeClr val="tx2"/>
                        </a:solidFill>
                        <a:effectLst/>
                        <a:latin typeface="Arial Narrow" pitchFamily="34" charset="0"/>
                        <a:ea typeface="+mn-ea"/>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cap="none" normalizeH="0" baseline="0" dirty="0" smtClean="0">
                        <a:ln>
                          <a:noFill/>
                        </a:ln>
                        <a:solidFill>
                          <a:schemeClr val="tx2"/>
                        </a:solidFill>
                        <a:effectLst/>
                        <a:latin typeface="Arial Narrow" pitchFamily="34" charset="0"/>
                        <a:cs typeface="Times New Roman" pitchFamily="18"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kern="1200" cap="none" normalizeH="0" baseline="0" dirty="0" err="1" smtClean="0">
                          <a:ln>
                            <a:noFill/>
                          </a:ln>
                          <a:solidFill>
                            <a:schemeClr val="tx2"/>
                          </a:solidFill>
                          <a:effectLst/>
                          <a:latin typeface="Arial Narrow" pitchFamily="34" charset="0"/>
                          <a:ea typeface="+mn-ea"/>
                          <a:cs typeface="Arial" charset="0"/>
                        </a:rPr>
                        <a:t>Ubicar</a:t>
                      </a:r>
                      <a:r>
                        <a:rPr kumimoji="0" lang="en-US" sz="1400" b="1" i="0" u="none" strike="noStrike" kern="1200" cap="none" normalizeH="0" baseline="0" dirty="0" smtClean="0">
                          <a:ln>
                            <a:noFill/>
                          </a:ln>
                          <a:solidFill>
                            <a:schemeClr val="tx2"/>
                          </a:solidFill>
                          <a:effectLst/>
                          <a:latin typeface="Arial Narrow" pitchFamily="34" charset="0"/>
                          <a:ea typeface="+mn-ea"/>
                          <a:cs typeface="Arial" charset="0"/>
                        </a:rPr>
                        <a:t> </a:t>
                      </a:r>
                      <a:r>
                        <a:rPr kumimoji="0" lang="en-US" sz="1400" b="1" i="0" u="none" strike="noStrike" kern="1200" cap="none" normalizeH="0" baseline="0" dirty="0" err="1" smtClean="0">
                          <a:ln>
                            <a:noFill/>
                          </a:ln>
                          <a:solidFill>
                            <a:schemeClr val="tx2"/>
                          </a:solidFill>
                          <a:effectLst/>
                          <a:latin typeface="Arial Narrow" pitchFamily="34" charset="0"/>
                          <a:ea typeface="+mn-ea"/>
                          <a:cs typeface="Arial" charset="0"/>
                        </a:rPr>
                        <a:t>asignatura</a:t>
                      </a:r>
                      <a:r>
                        <a:rPr kumimoji="0" lang="en-US" sz="1400" b="1" i="0" u="none" strike="noStrike" kern="1200" cap="none" normalizeH="0" baseline="0" dirty="0" smtClean="0">
                          <a:ln>
                            <a:noFill/>
                          </a:ln>
                          <a:solidFill>
                            <a:schemeClr val="tx2"/>
                          </a:solidFill>
                          <a:effectLst/>
                          <a:latin typeface="Arial Narrow" pitchFamily="34" charset="0"/>
                          <a:ea typeface="+mn-ea"/>
                          <a:cs typeface="Arial" charset="0"/>
                        </a:rPr>
                        <a:t> </a:t>
                      </a:r>
                      <a:r>
                        <a:rPr kumimoji="0" lang="en-US" sz="1400" b="1" i="0" u="none" strike="noStrike" kern="1200" cap="none" normalizeH="0" baseline="0" dirty="0" err="1" smtClean="0">
                          <a:ln>
                            <a:noFill/>
                          </a:ln>
                          <a:solidFill>
                            <a:schemeClr val="tx2"/>
                          </a:solidFill>
                          <a:effectLst/>
                          <a:latin typeface="Arial Narrow" pitchFamily="34" charset="0"/>
                          <a:ea typeface="+mn-ea"/>
                          <a:cs typeface="Arial" charset="0"/>
                        </a:rPr>
                        <a:t>afín</a:t>
                      </a:r>
                      <a:endParaRPr kumimoji="0" lang="en-US" sz="1400" b="1" i="0" u="none" strike="noStrike" kern="1200" cap="none" normalizeH="0" baseline="0" dirty="0" smtClean="0">
                        <a:ln>
                          <a:noFill/>
                        </a:ln>
                        <a:solidFill>
                          <a:schemeClr val="tx2"/>
                        </a:solidFill>
                        <a:effectLst/>
                        <a:latin typeface="Arial Narrow" pitchFamily="34" charset="0"/>
                        <a:ea typeface="+mn-ea"/>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kern="1200" cap="none" normalizeH="0" baseline="0" dirty="0" smtClean="0">
                        <a:ln>
                          <a:noFill/>
                        </a:ln>
                        <a:solidFill>
                          <a:schemeClr val="tx2"/>
                        </a:solidFill>
                        <a:effectLst/>
                        <a:latin typeface="Arial Narrow" pitchFamily="34" charset="0"/>
                        <a:ea typeface="+mn-ea"/>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cap="none" normalizeH="0" baseline="0" dirty="0" smtClean="0">
                        <a:ln>
                          <a:noFill/>
                        </a:ln>
                        <a:solidFill>
                          <a:schemeClr val="tx2"/>
                        </a:solidFill>
                        <a:effectLst/>
                        <a:latin typeface="Arial Narrow" pitchFamily="34" charset="0"/>
                        <a:cs typeface="Times New Roman" pitchFamily="18"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kern="1200" cap="none" normalizeH="0" baseline="0" dirty="0" err="1" smtClean="0">
                          <a:ln>
                            <a:noFill/>
                          </a:ln>
                          <a:solidFill>
                            <a:schemeClr val="tx2"/>
                          </a:solidFill>
                          <a:effectLst/>
                          <a:latin typeface="Arial Narrow" pitchFamily="34" charset="0"/>
                          <a:ea typeface="+mn-ea"/>
                          <a:cs typeface="Arial" charset="0"/>
                        </a:rPr>
                        <a:t>Contactar</a:t>
                      </a:r>
                      <a:r>
                        <a:rPr kumimoji="0" lang="en-US" sz="1400" b="1" i="0" u="none" strike="noStrike" kern="1200" cap="none" normalizeH="0" baseline="0" dirty="0" smtClean="0">
                          <a:ln>
                            <a:noFill/>
                          </a:ln>
                          <a:solidFill>
                            <a:schemeClr val="tx2"/>
                          </a:solidFill>
                          <a:effectLst/>
                          <a:latin typeface="Arial Narrow" pitchFamily="34" charset="0"/>
                          <a:ea typeface="+mn-ea"/>
                          <a:cs typeface="Arial" charset="0"/>
                        </a:rPr>
                        <a:t> </a:t>
                      </a:r>
                      <a:r>
                        <a:rPr kumimoji="0" lang="en-US" sz="1400" b="1" i="0" u="none" strike="noStrike" kern="1200" cap="none" normalizeH="0" baseline="0" dirty="0" err="1" smtClean="0">
                          <a:ln>
                            <a:noFill/>
                          </a:ln>
                          <a:solidFill>
                            <a:schemeClr val="tx2"/>
                          </a:solidFill>
                          <a:effectLst/>
                          <a:latin typeface="Arial Narrow" pitchFamily="34" charset="0"/>
                          <a:ea typeface="+mn-ea"/>
                          <a:cs typeface="Arial" charset="0"/>
                        </a:rPr>
                        <a:t>docentes</a:t>
                      </a:r>
                      <a:endParaRPr kumimoji="0" lang="en-US" sz="1400" b="1" i="0" u="none" strike="noStrike" kern="1200" cap="none" normalizeH="0" baseline="0" dirty="0" smtClean="0">
                        <a:ln>
                          <a:noFill/>
                        </a:ln>
                        <a:solidFill>
                          <a:schemeClr val="tx2"/>
                        </a:solidFill>
                        <a:effectLst/>
                        <a:latin typeface="Arial Narrow" pitchFamily="34" charset="0"/>
                        <a:ea typeface="+mn-ea"/>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kern="1200" cap="none" normalizeH="0" baseline="0" dirty="0" smtClean="0">
                        <a:ln>
                          <a:noFill/>
                        </a:ln>
                        <a:solidFill>
                          <a:schemeClr val="tx2"/>
                        </a:solidFill>
                        <a:effectLst/>
                        <a:latin typeface="Arial Narrow" pitchFamily="34" charset="0"/>
                        <a:ea typeface="+mn-ea"/>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cap="none" normalizeH="0" baseline="0" dirty="0" smtClean="0">
                        <a:ln>
                          <a:noFill/>
                        </a:ln>
                        <a:solidFill>
                          <a:schemeClr val="tx2"/>
                        </a:solidFill>
                        <a:effectLst/>
                        <a:latin typeface="Arial Narrow" pitchFamily="34" charset="0"/>
                        <a:cs typeface="Times New Roman" pitchFamily="18"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cap="none" normalizeH="0" baseline="0" dirty="0" err="1" smtClean="0">
                          <a:ln>
                            <a:noFill/>
                          </a:ln>
                          <a:solidFill>
                            <a:schemeClr val="tx2"/>
                          </a:solidFill>
                          <a:effectLst/>
                          <a:latin typeface="Arial Narrow" pitchFamily="34" charset="0"/>
                          <a:cs typeface="Arial" charset="0"/>
                        </a:rPr>
                        <a:t>Acuerdo</a:t>
                      </a:r>
                      <a:r>
                        <a:rPr kumimoji="0" lang="en-US" sz="1400" b="1" i="0" u="none" strike="noStrike" cap="none" normalizeH="0" baseline="0" dirty="0" smtClean="0">
                          <a:ln>
                            <a:noFill/>
                          </a:ln>
                          <a:solidFill>
                            <a:schemeClr val="tx2"/>
                          </a:solidFill>
                          <a:effectLst/>
                          <a:latin typeface="Arial Narrow" pitchFamily="34" charset="0"/>
                          <a:cs typeface="Arial" charset="0"/>
                        </a:rPr>
                        <a:t>  </a:t>
                      </a:r>
                      <a:r>
                        <a:rPr kumimoji="0" lang="en-US" sz="1400" b="1" i="0" u="none" strike="noStrike" cap="none" normalizeH="0" baseline="0" dirty="0" err="1" smtClean="0">
                          <a:ln>
                            <a:noFill/>
                          </a:ln>
                          <a:solidFill>
                            <a:schemeClr val="tx2"/>
                          </a:solidFill>
                          <a:effectLst/>
                          <a:latin typeface="Arial Narrow" pitchFamily="34" charset="0"/>
                          <a:cs typeface="Arial" charset="0"/>
                        </a:rPr>
                        <a:t>para</a:t>
                      </a:r>
                      <a:r>
                        <a:rPr kumimoji="0" lang="en-US" sz="1400" b="1" i="0" u="none" strike="noStrike" cap="none" normalizeH="0" baseline="0" dirty="0" smtClean="0">
                          <a:ln>
                            <a:noFill/>
                          </a:ln>
                          <a:solidFill>
                            <a:schemeClr val="tx2"/>
                          </a:solidFill>
                          <a:effectLst/>
                          <a:latin typeface="Arial Narrow" pitchFamily="34" charset="0"/>
                          <a:cs typeface="Arial" charset="0"/>
                        </a:rPr>
                        <a:t> </a:t>
                      </a:r>
                      <a:r>
                        <a:rPr kumimoji="0" lang="en-US" sz="1400" b="1" i="0" u="none" strike="noStrike" cap="none" normalizeH="0" baseline="0" dirty="0" err="1" smtClean="0">
                          <a:ln>
                            <a:noFill/>
                          </a:ln>
                          <a:solidFill>
                            <a:schemeClr val="tx2"/>
                          </a:solidFill>
                          <a:effectLst/>
                          <a:latin typeface="Arial Narrow" pitchFamily="34" charset="0"/>
                          <a:cs typeface="Arial" charset="0"/>
                        </a:rPr>
                        <a:t>intercambiar</a:t>
                      </a:r>
                      <a:r>
                        <a:rPr kumimoji="0" lang="en-US" sz="1400" b="1" i="0" u="none" strike="noStrike" cap="none" normalizeH="0" baseline="0" dirty="0" smtClean="0">
                          <a:ln>
                            <a:noFill/>
                          </a:ln>
                          <a:solidFill>
                            <a:schemeClr val="tx2"/>
                          </a:solidFill>
                          <a:effectLst/>
                          <a:latin typeface="Arial Narrow" pitchFamily="34" charset="0"/>
                          <a:cs typeface="Arial" charset="0"/>
                        </a:rPr>
                        <a:t> </a:t>
                      </a:r>
                      <a:r>
                        <a:rPr kumimoji="0" lang="en-US" sz="1400" b="1" i="0" u="none" strike="noStrike" cap="none" normalizeH="0" baseline="0" dirty="0" err="1" smtClean="0">
                          <a:ln>
                            <a:noFill/>
                          </a:ln>
                          <a:solidFill>
                            <a:schemeClr val="tx2"/>
                          </a:solidFill>
                          <a:effectLst/>
                          <a:latin typeface="Arial Narrow" pitchFamily="34" charset="0"/>
                          <a:cs typeface="Arial" charset="0"/>
                        </a:rPr>
                        <a:t>instrumentos</a:t>
                      </a:r>
                      <a:r>
                        <a:rPr kumimoji="0" lang="en-US" sz="1400" b="1" i="0" u="none" strike="noStrike" cap="none" normalizeH="0" baseline="0" dirty="0" smtClean="0">
                          <a:ln>
                            <a:noFill/>
                          </a:ln>
                          <a:solidFill>
                            <a:schemeClr val="tx2"/>
                          </a:solidFill>
                          <a:effectLst/>
                          <a:latin typeface="Arial Narrow" pitchFamily="34" charset="0"/>
                          <a:cs typeface="Arial" charset="0"/>
                        </a:rPr>
                        <a:t> de </a:t>
                      </a:r>
                      <a:r>
                        <a:rPr kumimoji="0" lang="en-US" sz="1400" b="1" i="0" u="none" strike="noStrike" cap="none" normalizeH="0" baseline="0" dirty="0" err="1" smtClean="0">
                          <a:ln>
                            <a:noFill/>
                          </a:ln>
                          <a:solidFill>
                            <a:schemeClr val="tx2"/>
                          </a:solidFill>
                          <a:effectLst/>
                          <a:latin typeface="Arial Narrow" pitchFamily="34" charset="0"/>
                          <a:cs typeface="Arial" charset="0"/>
                        </a:rPr>
                        <a:t>evaluación</a:t>
                      </a:r>
                      <a:endParaRPr kumimoji="0" lang="en-US" sz="1400" b="1" i="0" u="none" strike="noStrike" cap="none" normalizeH="0" baseline="0" dirty="0" smtClean="0">
                        <a:ln>
                          <a:noFill/>
                        </a:ln>
                        <a:solidFill>
                          <a:schemeClr val="tx2"/>
                        </a:solidFill>
                        <a:effectLst/>
                        <a:latin typeface="Arial Narrow" pitchFamily="34" charset="0"/>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cap="none" normalizeH="0" baseline="0" dirty="0" smtClean="0">
                        <a:ln>
                          <a:noFill/>
                        </a:ln>
                        <a:solidFill>
                          <a:schemeClr val="tx2"/>
                        </a:solidFill>
                        <a:effectLst/>
                        <a:latin typeface="Arial Narrow" pitchFamily="34" charset="0"/>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cap="none" normalizeH="0" baseline="0" dirty="0" smtClean="0">
                        <a:ln>
                          <a:noFill/>
                        </a:ln>
                        <a:solidFill>
                          <a:schemeClr val="tx2"/>
                        </a:solidFill>
                        <a:effectLst/>
                        <a:latin typeface="Arial Narrow" pitchFamily="34" charset="0"/>
                        <a:cs typeface="Times New Roman" pitchFamily="18"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cap="none" normalizeH="0" baseline="0" dirty="0" err="1" smtClean="0">
                          <a:ln>
                            <a:noFill/>
                          </a:ln>
                          <a:solidFill>
                            <a:schemeClr val="tx2"/>
                          </a:solidFill>
                          <a:effectLst/>
                          <a:latin typeface="Arial Narrow" pitchFamily="34" charset="0"/>
                          <a:cs typeface="Arial" charset="0"/>
                        </a:rPr>
                        <a:t>Adaptar</a:t>
                      </a:r>
                      <a:r>
                        <a:rPr kumimoji="0" lang="en-US" sz="1400" b="1" i="0" u="none" strike="noStrike" cap="none" normalizeH="0" baseline="0" dirty="0" smtClean="0">
                          <a:ln>
                            <a:noFill/>
                          </a:ln>
                          <a:solidFill>
                            <a:schemeClr val="tx2"/>
                          </a:solidFill>
                          <a:effectLst/>
                          <a:latin typeface="Arial Narrow" pitchFamily="34" charset="0"/>
                          <a:cs typeface="Arial" charset="0"/>
                        </a:rPr>
                        <a:t> los </a:t>
                      </a:r>
                      <a:r>
                        <a:rPr kumimoji="0" lang="en-US" sz="1400" b="1" i="0" u="none" strike="noStrike" cap="none" normalizeH="0" baseline="0" dirty="0" err="1" smtClean="0">
                          <a:ln>
                            <a:noFill/>
                          </a:ln>
                          <a:solidFill>
                            <a:schemeClr val="tx2"/>
                          </a:solidFill>
                          <a:effectLst/>
                          <a:latin typeface="Arial Narrow" pitchFamily="34" charset="0"/>
                          <a:cs typeface="Arial" charset="0"/>
                        </a:rPr>
                        <a:t>exámenes</a:t>
                      </a:r>
                      <a:endParaRPr kumimoji="0" lang="en-US" sz="1400" b="1" i="0" u="none" strike="noStrike" cap="none" normalizeH="0" baseline="0" dirty="0" smtClean="0">
                        <a:ln>
                          <a:noFill/>
                        </a:ln>
                        <a:solidFill>
                          <a:schemeClr val="tx2"/>
                        </a:solidFill>
                        <a:effectLst/>
                        <a:latin typeface="Arial Narrow" pitchFamily="34" charset="0"/>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cap="none" normalizeH="0" baseline="0" dirty="0" smtClean="0">
                        <a:ln>
                          <a:noFill/>
                        </a:ln>
                        <a:solidFill>
                          <a:schemeClr val="tx2"/>
                        </a:solidFill>
                        <a:effectLst/>
                        <a:latin typeface="Arial Narrow" pitchFamily="34" charset="0"/>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cap="none" normalizeH="0" baseline="0" dirty="0" smtClean="0">
                        <a:ln>
                          <a:noFill/>
                        </a:ln>
                        <a:solidFill>
                          <a:schemeClr val="tx2"/>
                        </a:solidFill>
                        <a:effectLst/>
                        <a:latin typeface="Arial Narrow" pitchFamily="34" charset="0"/>
                        <a:cs typeface="Times New Roman" pitchFamily="18"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cap="none" normalizeH="0" baseline="0" dirty="0" err="1" smtClean="0">
                          <a:ln>
                            <a:noFill/>
                          </a:ln>
                          <a:solidFill>
                            <a:schemeClr val="tx2"/>
                          </a:solidFill>
                          <a:effectLst/>
                          <a:latin typeface="Arial Narrow" pitchFamily="34" charset="0"/>
                          <a:cs typeface="Arial" charset="0"/>
                        </a:rPr>
                        <a:t>Puesta</a:t>
                      </a:r>
                      <a:r>
                        <a:rPr kumimoji="0" lang="en-US" sz="1400" b="1" i="0" u="none" strike="noStrike" cap="none" normalizeH="0" baseline="0" dirty="0" smtClean="0">
                          <a:ln>
                            <a:noFill/>
                          </a:ln>
                          <a:solidFill>
                            <a:schemeClr val="tx2"/>
                          </a:solidFill>
                          <a:effectLst/>
                          <a:latin typeface="Arial Narrow" pitchFamily="34" charset="0"/>
                          <a:cs typeface="Arial" charset="0"/>
                        </a:rPr>
                        <a:t> a </a:t>
                      </a:r>
                      <a:r>
                        <a:rPr kumimoji="0" lang="en-US" sz="1400" b="1" i="0" u="none" strike="noStrike" cap="none" normalizeH="0" baseline="0" dirty="0" err="1" smtClean="0">
                          <a:ln>
                            <a:noFill/>
                          </a:ln>
                          <a:solidFill>
                            <a:schemeClr val="tx2"/>
                          </a:solidFill>
                          <a:effectLst/>
                          <a:latin typeface="Arial Narrow" pitchFamily="34" charset="0"/>
                          <a:cs typeface="Arial" charset="0"/>
                        </a:rPr>
                        <a:t>disposición</a:t>
                      </a:r>
                      <a:r>
                        <a:rPr kumimoji="0" lang="en-US" sz="1400" b="1" i="0" u="none" strike="noStrike" cap="none" normalizeH="0" baseline="0" dirty="0" smtClean="0">
                          <a:ln>
                            <a:noFill/>
                          </a:ln>
                          <a:solidFill>
                            <a:schemeClr val="tx2"/>
                          </a:solidFill>
                          <a:effectLst/>
                          <a:latin typeface="Arial Narrow" pitchFamily="34" charset="0"/>
                          <a:cs typeface="Arial" charset="0"/>
                        </a:rPr>
                        <a:t> de los </a:t>
                      </a:r>
                      <a:r>
                        <a:rPr kumimoji="0" lang="en-US" sz="1400" b="1" i="0" u="none" strike="noStrike" cap="none" normalizeH="0" baseline="0" dirty="0" err="1" smtClean="0">
                          <a:ln>
                            <a:noFill/>
                          </a:ln>
                          <a:solidFill>
                            <a:schemeClr val="tx2"/>
                          </a:solidFill>
                          <a:effectLst/>
                          <a:latin typeface="Arial Narrow" pitchFamily="34" charset="0"/>
                          <a:cs typeface="Arial" charset="0"/>
                        </a:rPr>
                        <a:t>exámenes</a:t>
                      </a:r>
                      <a:endParaRPr kumimoji="0" lang="en-US" sz="1400" b="1" i="0" u="none" strike="noStrike" cap="none" normalizeH="0" baseline="0" dirty="0" smtClean="0">
                        <a:ln>
                          <a:noFill/>
                        </a:ln>
                        <a:solidFill>
                          <a:schemeClr val="tx2"/>
                        </a:solidFill>
                        <a:effectLst/>
                        <a:latin typeface="Arial Narrow" pitchFamily="34" charset="0"/>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cap="none" normalizeH="0" baseline="0" dirty="0" smtClean="0">
                        <a:ln>
                          <a:noFill/>
                        </a:ln>
                        <a:solidFill>
                          <a:schemeClr val="tx2"/>
                        </a:solidFill>
                        <a:effectLst/>
                        <a:latin typeface="Arial Narrow" pitchFamily="34" charset="0"/>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cap="none" normalizeH="0" baseline="0" dirty="0" smtClean="0">
                        <a:ln>
                          <a:noFill/>
                        </a:ln>
                        <a:solidFill>
                          <a:schemeClr val="tx2"/>
                        </a:solidFill>
                        <a:effectLst/>
                        <a:latin typeface="Arial Narrow" pitchFamily="34" charset="0"/>
                        <a:cs typeface="Times New Roman" pitchFamily="18"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cap="none" normalizeH="0" baseline="0" dirty="0" err="1" smtClean="0">
                          <a:ln>
                            <a:noFill/>
                          </a:ln>
                          <a:solidFill>
                            <a:schemeClr val="tx2"/>
                          </a:solidFill>
                          <a:effectLst/>
                          <a:latin typeface="Arial Narrow" pitchFamily="34" charset="0"/>
                          <a:cs typeface="Arial" charset="0"/>
                        </a:rPr>
                        <a:t>Corrección</a:t>
                      </a:r>
                      <a:r>
                        <a:rPr kumimoji="0" lang="en-US" sz="1400" b="1" i="0" u="none" strike="noStrike" cap="none" normalizeH="0" baseline="0" dirty="0" smtClean="0">
                          <a:ln>
                            <a:noFill/>
                          </a:ln>
                          <a:solidFill>
                            <a:schemeClr val="tx2"/>
                          </a:solidFill>
                          <a:effectLst/>
                          <a:latin typeface="Arial Narrow" pitchFamily="34" charset="0"/>
                          <a:cs typeface="Arial" charset="0"/>
                        </a:rPr>
                        <a:t> e </a:t>
                      </a:r>
                      <a:r>
                        <a:rPr kumimoji="0" lang="en-US" sz="1400" b="1" i="0" u="none" strike="noStrike" cap="none" normalizeH="0" baseline="0" dirty="0" err="1" smtClean="0">
                          <a:ln>
                            <a:noFill/>
                          </a:ln>
                          <a:solidFill>
                            <a:schemeClr val="tx2"/>
                          </a:solidFill>
                          <a:effectLst/>
                          <a:latin typeface="Arial Narrow" pitchFamily="34" charset="0"/>
                          <a:cs typeface="Arial" charset="0"/>
                        </a:rPr>
                        <a:t>informe</a:t>
                      </a:r>
                      <a:r>
                        <a:rPr kumimoji="0" lang="en-US" sz="1400" b="1" i="0" u="none" strike="noStrike" cap="none" normalizeH="0" baseline="0" dirty="0" smtClean="0">
                          <a:ln>
                            <a:noFill/>
                          </a:ln>
                          <a:solidFill>
                            <a:schemeClr val="tx2"/>
                          </a:solidFill>
                          <a:effectLst/>
                          <a:latin typeface="Arial Narrow" pitchFamily="34" charset="0"/>
                          <a:cs typeface="Arial" charset="0"/>
                        </a:rPr>
                        <a:t> de </a:t>
                      </a:r>
                      <a:r>
                        <a:rPr kumimoji="0" lang="en-US" sz="1400" b="1" i="0" u="none" strike="noStrike" cap="none" normalizeH="0" baseline="0" dirty="0" err="1" smtClean="0">
                          <a:ln>
                            <a:noFill/>
                          </a:ln>
                          <a:solidFill>
                            <a:schemeClr val="tx2"/>
                          </a:solidFill>
                          <a:effectLst/>
                          <a:latin typeface="Arial Narrow" pitchFamily="34" charset="0"/>
                          <a:cs typeface="Arial" charset="0"/>
                        </a:rPr>
                        <a:t>resultados</a:t>
                      </a:r>
                      <a:endParaRPr kumimoji="0" lang="en-US" sz="1400" b="1" i="0" u="none" strike="noStrike" cap="none" normalizeH="0" baseline="0" dirty="0" smtClean="0">
                        <a:ln>
                          <a:noFill/>
                        </a:ln>
                        <a:solidFill>
                          <a:schemeClr val="tx2"/>
                        </a:solidFill>
                        <a:effectLst/>
                        <a:latin typeface="Arial Narrow" pitchFamily="34" charset="0"/>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cap="none" normalizeH="0" baseline="0" dirty="0" smtClean="0">
                        <a:ln>
                          <a:noFill/>
                        </a:ln>
                        <a:solidFill>
                          <a:schemeClr val="tx2"/>
                        </a:solidFill>
                        <a:effectLst/>
                        <a:latin typeface="Arial Narrow" pitchFamily="34" charset="0"/>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400" b="1" i="0" u="none" strike="noStrike" cap="none" normalizeH="0" baseline="0" dirty="0" smtClean="0">
                        <a:ln>
                          <a:noFill/>
                        </a:ln>
                        <a:solidFill>
                          <a:schemeClr val="tx2"/>
                        </a:solidFill>
                        <a:effectLst/>
                        <a:latin typeface="Arial Narrow" pitchFamily="34" charset="0"/>
                        <a:cs typeface="Times New Roman" pitchFamily="18" charset="0"/>
                      </a:endParaRPr>
                    </a:p>
                  </a:txBody>
                  <a:tcPr anchor="b" horzOverflow="overflow">
                    <a:lnL>
                      <a:noFill/>
                    </a:lnL>
                    <a:lnR cap="flat">
                      <a:noFill/>
                    </a:lnR>
                    <a:lnT cap="flat">
                      <a:noFill/>
                    </a:lnT>
                    <a:lnB>
                      <a:noFill/>
                    </a:lnB>
                    <a:lnTlToBr>
                      <a:noFill/>
                    </a:lnTlToBr>
                    <a:lnBlToTr>
                      <a:noFill/>
                    </a:lnBlToTr>
                    <a:noFill/>
                  </a:tcPr>
                </a:tc>
              </a:tr>
              <a:tr h="346032">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cap="none" normalizeH="0" baseline="0" dirty="0" smtClean="0">
                          <a:ln>
                            <a:noFill/>
                          </a:ln>
                          <a:solidFill>
                            <a:schemeClr val="tx1"/>
                          </a:solidFill>
                          <a:effectLst/>
                          <a:latin typeface="Arial Narrow" pitchFamily="34" charset="0"/>
                          <a:cs typeface="Arial" charset="0"/>
                        </a:rPr>
                        <a:t>1ª </a:t>
                      </a:r>
                      <a:r>
                        <a:rPr kumimoji="0" lang="en-US" sz="1400" b="1" i="0" u="none" strike="noStrike" cap="none" normalizeH="0" baseline="0" dirty="0" err="1" smtClean="0">
                          <a:ln>
                            <a:noFill/>
                          </a:ln>
                          <a:solidFill>
                            <a:schemeClr val="tx1"/>
                          </a:solidFill>
                          <a:effectLst/>
                          <a:latin typeface="Arial Narrow" pitchFamily="34" charset="0"/>
                          <a:cs typeface="Arial" charset="0"/>
                        </a:rPr>
                        <a:t>paso</a:t>
                      </a:r>
                      <a:endParaRPr kumimoji="0" lang="en-US" sz="14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b" horzOverflow="overflow">
                    <a:lnL cap="flat">
                      <a:noFill/>
                    </a:lnL>
                    <a:lnR>
                      <a:noFill/>
                    </a:lnR>
                    <a:lnT>
                      <a:noFill/>
                    </a:lnT>
                    <a:lnB>
                      <a:noFill/>
                    </a:lnB>
                    <a:lnTlToBr>
                      <a:noFill/>
                    </a:lnTlToBr>
                    <a:lnBlToTr>
                      <a:noFill/>
                    </a:lnBlToTr>
                    <a:solidFill>
                      <a:srgbClr val="ACA35D"/>
                    </a:solid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cap="none" normalizeH="0" baseline="0" dirty="0" smtClean="0">
                          <a:ln>
                            <a:noFill/>
                          </a:ln>
                          <a:solidFill>
                            <a:schemeClr val="tx1"/>
                          </a:solidFill>
                          <a:effectLst/>
                          <a:latin typeface="Arial Narrow" pitchFamily="34" charset="0"/>
                          <a:cs typeface="Arial" charset="0"/>
                        </a:rPr>
                        <a:t>2ª </a:t>
                      </a:r>
                      <a:r>
                        <a:rPr kumimoji="0" lang="en-US" sz="1400" b="1" i="0" u="none" strike="noStrike" cap="none" normalizeH="0" baseline="0" dirty="0" err="1" smtClean="0">
                          <a:ln>
                            <a:noFill/>
                          </a:ln>
                          <a:solidFill>
                            <a:schemeClr val="tx1"/>
                          </a:solidFill>
                          <a:effectLst/>
                          <a:latin typeface="Arial Narrow" pitchFamily="34" charset="0"/>
                          <a:cs typeface="Arial" charset="0"/>
                        </a:rPr>
                        <a:t>paso</a:t>
                      </a:r>
                      <a:endParaRPr kumimoji="0" lang="en-US" sz="14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b" horzOverflow="overflow">
                    <a:lnL>
                      <a:noFill/>
                    </a:lnL>
                    <a:lnR>
                      <a:noFill/>
                    </a:lnR>
                    <a:lnT>
                      <a:noFill/>
                    </a:lnT>
                    <a:lnB>
                      <a:noFill/>
                    </a:lnB>
                    <a:lnTlToBr>
                      <a:noFill/>
                    </a:lnTlToBr>
                    <a:lnBlToTr>
                      <a:noFill/>
                    </a:lnBlToTr>
                    <a:solidFill>
                      <a:srgbClr val="ACA35D"/>
                    </a:solid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cap="none" normalizeH="0" baseline="0" dirty="0" smtClean="0">
                          <a:ln>
                            <a:noFill/>
                          </a:ln>
                          <a:solidFill>
                            <a:schemeClr val="tx1"/>
                          </a:solidFill>
                          <a:effectLst/>
                          <a:latin typeface="Arial Narrow" pitchFamily="34" charset="0"/>
                          <a:cs typeface="Arial" charset="0"/>
                        </a:rPr>
                        <a:t>3ª </a:t>
                      </a:r>
                      <a:r>
                        <a:rPr kumimoji="0" lang="en-US" sz="1400" b="1" i="0" u="none" strike="noStrike" cap="none" normalizeH="0" baseline="0" dirty="0" err="1" smtClean="0">
                          <a:ln>
                            <a:noFill/>
                          </a:ln>
                          <a:solidFill>
                            <a:schemeClr val="tx1"/>
                          </a:solidFill>
                          <a:effectLst/>
                          <a:latin typeface="Arial Narrow" pitchFamily="34" charset="0"/>
                          <a:cs typeface="Arial" charset="0"/>
                        </a:rPr>
                        <a:t>paso</a:t>
                      </a:r>
                      <a:endParaRPr kumimoji="0" lang="en-US" sz="14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b" horzOverflow="overflow">
                    <a:lnL>
                      <a:noFill/>
                    </a:lnL>
                    <a:lnR>
                      <a:noFill/>
                    </a:lnR>
                    <a:lnT>
                      <a:noFill/>
                    </a:lnT>
                    <a:lnB>
                      <a:noFill/>
                    </a:lnB>
                    <a:lnTlToBr>
                      <a:noFill/>
                    </a:lnTlToBr>
                    <a:lnBlToTr>
                      <a:noFill/>
                    </a:lnBlToTr>
                    <a:solidFill>
                      <a:srgbClr val="ACA35D"/>
                    </a:solid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cap="none" normalizeH="0" baseline="0" dirty="0" smtClean="0">
                          <a:ln>
                            <a:noFill/>
                          </a:ln>
                          <a:solidFill>
                            <a:schemeClr val="tx1"/>
                          </a:solidFill>
                          <a:effectLst/>
                          <a:latin typeface="Arial Narrow" pitchFamily="34" charset="0"/>
                          <a:cs typeface="Arial" charset="0"/>
                        </a:rPr>
                        <a:t>4ª </a:t>
                      </a:r>
                      <a:r>
                        <a:rPr kumimoji="0" lang="en-US" sz="1400" b="1" i="0" u="none" strike="noStrike" cap="none" normalizeH="0" baseline="0" dirty="0" err="1" smtClean="0">
                          <a:ln>
                            <a:noFill/>
                          </a:ln>
                          <a:solidFill>
                            <a:schemeClr val="tx1"/>
                          </a:solidFill>
                          <a:effectLst/>
                          <a:latin typeface="Arial Narrow" pitchFamily="34" charset="0"/>
                          <a:cs typeface="Arial" charset="0"/>
                        </a:rPr>
                        <a:t>paso</a:t>
                      </a:r>
                      <a:endParaRPr kumimoji="0" lang="en-US" sz="14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b" horzOverflow="overflow">
                    <a:lnL>
                      <a:noFill/>
                    </a:lnL>
                    <a:lnR>
                      <a:noFill/>
                    </a:lnR>
                    <a:lnT>
                      <a:noFill/>
                    </a:lnT>
                    <a:lnB>
                      <a:noFill/>
                    </a:lnB>
                    <a:lnTlToBr>
                      <a:noFill/>
                    </a:lnTlToBr>
                    <a:lnBlToTr>
                      <a:noFill/>
                    </a:lnBlToTr>
                    <a:solidFill>
                      <a:srgbClr val="ACA35D"/>
                    </a:solid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cap="none" normalizeH="0" baseline="0" dirty="0" smtClean="0">
                          <a:ln>
                            <a:noFill/>
                          </a:ln>
                          <a:solidFill>
                            <a:schemeClr val="tx1"/>
                          </a:solidFill>
                          <a:effectLst/>
                          <a:latin typeface="Arial Narrow" pitchFamily="34" charset="0"/>
                          <a:cs typeface="Arial" charset="0"/>
                        </a:rPr>
                        <a:t>5ª </a:t>
                      </a:r>
                      <a:r>
                        <a:rPr kumimoji="0" lang="en-US" sz="1400" b="1" i="0" u="none" strike="noStrike" cap="none" normalizeH="0" baseline="0" dirty="0" err="1" smtClean="0">
                          <a:ln>
                            <a:noFill/>
                          </a:ln>
                          <a:solidFill>
                            <a:schemeClr val="tx1"/>
                          </a:solidFill>
                          <a:effectLst/>
                          <a:latin typeface="Arial Narrow" pitchFamily="34" charset="0"/>
                          <a:cs typeface="Arial" charset="0"/>
                        </a:rPr>
                        <a:t>paso</a:t>
                      </a:r>
                      <a:endParaRPr kumimoji="0" lang="en-US" sz="14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b" horzOverflow="overflow">
                    <a:lnL>
                      <a:noFill/>
                    </a:lnL>
                    <a:lnR>
                      <a:noFill/>
                    </a:lnR>
                    <a:lnT>
                      <a:noFill/>
                    </a:lnT>
                    <a:lnB>
                      <a:noFill/>
                    </a:lnB>
                    <a:lnTlToBr>
                      <a:noFill/>
                    </a:lnTlToBr>
                    <a:lnBlToTr>
                      <a:noFill/>
                    </a:lnBlToTr>
                    <a:solidFill>
                      <a:srgbClr val="ACA35D"/>
                    </a:solid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cap="none" normalizeH="0" baseline="0" dirty="0" smtClean="0">
                          <a:ln>
                            <a:noFill/>
                          </a:ln>
                          <a:solidFill>
                            <a:schemeClr val="tx1"/>
                          </a:solidFill>
                          <a:effectLst/>
                          <a:latin typeface="Arial Narrow" pitchFamily="34" charset="0"/>
                          <a:cs typeface="Arial" charset="0"/>
                        </a:rPr>
                        <a:t>6ª </a:t>
                      </a:r>
                      <a:r>
                        <a:rPr kumimoji="0" lang="en-US" sz="1400" b="1" i="0" u="none" strike="noStrike" cap="none" normalizeH="0" baseline="0" dirty="0" err="1" smtClean="0">
                          <a:ln>
                            <a:noFill/>
                          </a:ln>
                          <a:solidFill>
                            <a:schemeClr val="tx1"/>
                          </a:solidFill>
                          <a:effectLst/>
                          <a:latin typeface="Arial Narrow" pitchFamily="34" charset="0"/>
                          <a:cs typeface="Arial" charset="0"/>
                        </a:rPr>
                        <a:t>paso</a:t>
                      </a:r>
                      <a:endParaRPr kumimoji="0" lang="en-US" sz="14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b" horzOverflow="overflow">
                    <a:lnL>
                      <a:noFill/>
                    </a:lnL>
                    <a:lnR>
                      <a:noFill/>
                    </a:lnR>
                    <a:lnT>
                      <a:noFill/>
                    </a:lnT>
                    <a:lnB>
                      <a:noFill/>
                    </a:lnB>
                    <a:lnTlToBr>
                      <a:noFill/>
                    </a:lnTlToBr>
                    <a:lnBlToTr>
                      <a:noFill/>
                    </a:lnBlToTr>
                    <a:solidFill>
                      <a:srgbClr val="ACA35D"/>
                    </a:solid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cap="none" normalizeH="0" baseline="0" dirty="0" smtClean="0">
                          <a:ln>
                            <a:noFill/>
                          </a:ln>
                          <a:solidFill>
                            <a:schemeClr val="tx1"/>
                          </a:solidFill>
                          <a:effectLst/>
                          <a:latin typeface="Arial Narrow" pitchFamily="34" charset="0"/>
                          <a:cs typeface="Arial" charset="0"/>
                        </a:rPr>
                        <a:t>7ª </a:t>
                      </a:r>
                      <a:r>
                        <a:rPr kumimoji="0" lang="en-US" sz="1400" b="1" i="0" u="none" strike="noStrike" cap="none" normalizeH="0" baseline="0" dirty="0" err="1" smtClean="0">
                          <a:ln>
                            <a:noFill/>
                          </a:ln>
                          <a:solidFill>
                            <a:schemeClr val="tx1"/>
                          </a:solidFill>
                          <a:effectLst/>
                          <a:latin typeface="Arial Narrow" pitchFamily="34" charset="0"/>
                          <a:cs typeface="Arial" charset="0"/>
                        </a:rPr>
                        <a:t>paso</a:t>
                      </a:r>
                      <a:endParaRPr kumimoji="0" lang="en-US" sz="14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b" horzOverflow="overflow">
                    <a:lnL>
                      <a:noFill/>
                    </a:lnL>
                    <a:lnR>
                      <a:noFill/>
                    </a:lnR>
                    <a:lnT>
                      <a:noFill/>
                    </a:lnT>
                    <a:lnB>
                      <a:noFill/>
                    </a:lnB>
                    <a:lnTlToBr>
                      <a:noFill/>
                    </a:lnTlToBr>
                    <a:lnBlToTr>
                      <a:noFill/>
                    </a:lnBlToTr>
                    <a:solidFill>
                      <a:srgbClr val="ACA35D"/>
                    </a:solid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400" b="1" i="0" u="none" strike="noStrike" cap="none" normalizeH="0" baseline="0" dirty="0" smtClean="0">
                          <a:ln>
                            <a:noFill/>
                          </a:ln>
                          <a:solidFill>
                            <a:schemeClr val="tx1"/>
                          </a:solidFill>
                          <a:effectLst/>
                          <a:latin typeface="Arial Narrow" pitchFamily="34" charset="0"/>
                          <a:cs typeface="Arial" charset="0"/>
                        </a:rPr>
                        <a:t>8ª </a:t>
                      </a:r>
                      <a:r>
                        <a:rPr kumimoji="0" lang="en-US" sz="1400" b="1" i="0" u="none" strike="noStrike" cap="none" normalizeH="0" baseline="0" dirty="0" err="1" smtClean="0">
                          <a:ln>
                            <a:noFill/>
                          </a:ln>
                          <a:solidFill>
                            <a:schemeClr val="tx1"/>
                          </a:solidFill>
                          <a:effectLst/>
                          <a:latin typeface="Arial Narrow" pitchFamily="34" charset="0"/>
                          <a:cs typeface="Arial" charset="0"/>
                        </a:rPr>
                        <a:t>paso</a:t>
                      </a:r>
                      <a:endParaRPr kumimoji="0" lang="en-US" sz="14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b" horzOverflow="overflow">
                    <a:lnL>
                      <a:noFill/>
                    </a:lnL>
                    <a:lnR cap="flat">
                      <a:noFill/>
                    </a:lnR>
                    <a:lnT>
                      <a:noFill/>
                    </a:lnT>
                    <a:lnB>
                      <a:noFill/>
                    </a:lnB>
                    <a:lnTlToBr>
                      <a:noFill/>
                    </a:lnTlToBr>
                    <a:lnBlToTr>
                      <a:noFill/>
                    </a:lnBlToTr>
                    <a:solidFill>
                      <a:srgbClr val="ACA35D"/>
                    </a:solidFill>
                  </a:tcPr>
                </a:tc>
              </a:tr>
              <a:tr h="1776693">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100" b="1" i="0" u="none" strike="noStrike" cap="none" normalizeH="0" baseline="0" dirty="0" err="1" smtClean="0">
                          <a:ln>
                            <a:noFill/>
                          </a:ln>
                          <a:solidFill>
                            <a:schemeClr val="tx1"/>
                          </a:solidFill>
                          <a:effectLst/>
                          <a:latin typeface="Arial Narrow" pitchFamily="34" charset="0"/>
                          <a:cs typeface="Arial" charset="0"/>
                        </a:rPr>
                        <a:t>Ubicar</a:t>
                      </a:r>
                      <a:r>
                        <a:rPr kumimoji="0" lang="en-US" sz="1100" b="1" i="0" u="none" strike="noStrike" cap="none" normalizeH="0" baseline="0" dirty="0" smtClean="0">
                          <a:ln>
                            <a:noFill/>
                          </a:ln>
                          <a:solidFill>
                            <a:schemeClr val="tx1"/>
                          </a:solidFill>
                          <a:effectLst/>
                          <a:latin typeface="Arial Narrow" pitchFamily="34" charset="0"/>
                          <a:cs typeface="Arial" charset="0"/>
                        </a:rPr>
                        <a:t> </a:t>
                      </a:r>
                      <a:r>
                        <a:rPr kumimoji="0" lang="en-US" sz="1100" b="1" i="0" u="none" strike="noStrike" cap="none" normalizeH="0" baseline="0" dirty="0" err="1" smtClean="0">
                          <a:ln>
                            <a:noFill/>
                          </a:ln>
                          <a:solidFill>
                            <a:schemeClr val="tx1"/>
                          </a:solidFill>
                          <a:effectLst/>
                          <a:latin typeface="Arial Narrow" pitchFamily="34" charset="0"/>
                          <a:cs typeface="Arial" charset="0"/>
                        </a:rPr>
                        <a:t>universidad</a:t>
                      </a:r>
                      <a:r>
                        <a:rPr kumimoji="0" lang="en-US" sz="1100" b="1" i="0" u="none" strike="noStrike" cap="none" normalizeH="0" baseline="0" dirty="0" smtClean="0">
                          <a:ln>
                            <a:noFill/>
                          </a:ln>
                          <a:solidFill>
                            <a:schemeClr val="tx1"/>
                          </a:solidFill>
                          <a:effectLst/>
                          <a:latin typeface="Arial Narrow" pitchFamily="34" charset="0"/>
                          <a:cs typeface="Arial" charset="0"/>
                        </a:rPr>
                        <a:t> con </a:t>
                      </a:r>
                      <a:r>
                        <a:rPr kumimoji="0" lang="en-US" sz="1100" b="1" i="0" u="none" strike="noStrike" cap="none" normalizeH="0" baseline="0" dirty="0" err="1" smtClean="0">
                          <a:ln>
                            <a:noFill/>
                          </a:ln>
                          <a:solidFill>
                            <a:schemeClr val="tx1"/>
                          </a:solidFill>
                          <a:effectLst/>
                          <a:latin typeface="Arial Narrow" pitchFamily="34" charset="0"/>
                          <a:cs typeface="Arial" charset="0"/>
                        </a:rPr>
                        <a:t>trayectoria</a:t>
                      </a:r>
                      <a:r>
                        <a:rPr kumimoji="0" lang="en-US" sz="1100" b="1" i="0" u="none" strike="noStrike" cap="none" normalizeH="0" baseline="0" dirty="0" smtClean="0">
                          <a:ln>
                            <a:noFill/>
                          </a:ln>
                          <a:solidFill>
                            <a:schemeClr val="tx1"/>
                          </a:solidFill>
                          <a:effectLst/>
                          <a:latin typeface="Arial Narrow" pitchFamily="34" charset="0"/>
                          <a:cs typeface="Arial" charset="0"/>
                        </a:rPr>
                        <a:t> </a:t>
                      </a:r>
                      <a:r>
                        <a:rPr kumimoji="0" lang="en-US" sz="1100" b="1" i="0" u="none" strike="noStrike" cap="none" normalizeH="0" baseline="0" dirty="0" err="1" smtClean="0">
                          <a:ln>
                            <a:noFill/>
                          </a:ln>
                          <a:solidFill>
                            <a:schemeClr val="tx1"/>
                          </a:solidFill>
                          <a:effectLst/>
                          <a:latin typeface="Arial Narrow" pitchFamily="34" charset="0"/>
                          <a:cs typeface="Arial" charset="0"/>
                        </a:rPr>
                        <a:t>compartida</a:t>
                      </a:r>
                      <a:r>
                        <a:rPr kumimoji="0" lang="en-US" sz="1100" b="1" i="0" u="none" strike="noStrike" cap="none" normalizeH="0" baseline="0" dirty="0" smtClean="0">
                          <a:ln>
                            <a:noFill/>
                          </a:ln>
                          <a:solidFill>
                            <a:schemeClr val="tx1"/>
                          </a:solidFill>
                          <a:effectLst/>
                          <a:latin typeface="Arial Narrow" pitchFamily="34" charset="0"/>
                          <a:cs typeface="Arial" charset="0"/>
                        </a:rPr>
                        <a:t>.</a:t>
                      </a:r>
                    </a:p>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100" b="1" i="0" u="none" strike="noStrike" cap="none" normalizeH="0" baseline="0" dirty="0" smtClean="0">
                          <a:ln>
                            <a:noFill/>
                          </a:ln>
                          <a:solidFill>
                            <a:schemeClr val="tx1"/>
                          </a:solidFill>
                          <a:effectLst/>
                          <a:latin typeface="Arial Narrow" pitchFamily="34" charset="0"/>
                          <a:cs typeface="Arial" charset="0"/>
                        </a:rPr>
                        <a:t>UV y UNCuyo </a:t>
                      </a:r>
                      <a:r>
                        <a:rPr kumimoji="0" lang="en-US" sz="1100" b="1" i="0" u="none" strike="noStrike" cap="none" normalizeH="0" baseline="0" dirty="0" err="1" smtClean="0">
                          <a:ln>
                            <a:noFill/>
                          </a:ln>
                          <a:solidFill>
                            <a:schemeClr val="tx1"/>
                          </a:solidFill>
                          <a:effectLst/>
                          <a:latin typeface="Arial Narrow" pitchFamily="34" charset="0"/>
                          <a:cs typeface="Arial" charset="0"/>
                        </a:rPr>
                        <a:t>socias</a:t>
                      </a:r>
                      <a:r>
                        <a:rPr kumimoji="0" lang="en-US" sz="1100" b="1" i="0" u="none" strike="noStrike" cap="none" normalizeH="0" baseline="0" dirty="0" smtClean="0">
                          <a:ln>
                            <a:noFill/>
                          </a:ln>
                          <a:solidFill>
                            <a:schemeClr val="tx1"/>
                          </a:solidFill>
                          <a:effectLst/>
                          <a:latin typeface="Arial Narrow" pitchFamily="34" charset="0"/>
                          <a:cs typeface="Arial" charset="0"/>
                        </a:rPr>
                        <a:t> en Red INNOVA</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b"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100" b="1" i="0" u="none" strike="noStrike" cap="none" normalizeH="0" baseline="0" dirty="0" err="1" smtClean="0">
                          <a:ln>
                            <a:noFill/>
                          </a:ln>
                          <a:solidFill>
                            <a:schemeClr val="tx1"/>
                          </a:solidFill>
                          <a:effectLst/>
                          <a:latin typeface="Arial Narrow" pitchFamily="34" charset="0"/>
                          <a:cs typeface="Arial" charset="0"/>
                        </a:rPr>
                        <a:t>Importante</a:t>
                      </a:r>
                      <a:r>
                        <a:rPr kumimoji="0" lang="en-US" sz="1100" b="1" i="0" u="none" strike="noStrike" cap="none" normalizeH="0" baseline="0" dirty="0" smtClean="0">
                          <a:ln>
                            <a:noFill/>
                          </a:ln>
                          <a:solidFill>
                            <a:schemeClr val="tx1"/>
                          </a:solidFill>
                          <a:effectLst/>
                          <a:latin typeface="Arial Narrow" pitchFamily="34" charset="0"/>
                          <a:cs typeface="Arial" charset="0"/>
                        </a:rPr>
                        <a:t> </a:t>
                      </a:r>
                      <a:r>
                        <a:rPr kumimoji="0" lang="en-US" sz="1100" b="1" i="0" u="none" strike="noStrike" cap="none" normalizeH="0" baseline="0" dirty="0" err="1" smtClean="0">
                          <a:ln>
                            <a:noFill/>
                          </a:ln>
                          <a:solidFill>
                            <a:schemeClr val="tx1"/>
                          </a:solidFill>
                          <a:effectLst/>
                          <a:latin typeface="Arial Narrow" pitchFamily="34" charset="0"/>
                          <a:cs typeface="Arial" charset="0"/>
                        </a:rPr>
                        <a:t>que</a:t>
                      </a:r>
                      <a:r>
                        <a:rPr kumimoji="0" lang="en-US" sz="1100" b="1" i="0" u="none" strike="noStrike" cap="none" normalizeH="0" baseline="0" dirty="0" smtClean="0">
                          <a:ln>
                            <a:noFill/>
                          </a:ln>
                          <a:solidFill>
                            <a:schemeClr val="tx1"/>
                          </a:solidFill>
                          <a:effectLst/>
                          <a:latin typeface="Arial Narrow" pitchFamily="34" charset="0"/>
                          <a:cs typeface="Arial" charset="0"/>
                        </a:rPr>
                        <a:t> la </a:t>
                      </a:r>
                      <a:r>
                        <a:rPr kumimoji="0" lang="en-US" sz="1100" b="1" i="0" u="none" strike="noStrike" cap="none" normalizeH="0" baseline="0" dirty="0" err="1" smtClean="0">
                          <a:ln>
                            <a:noFill/>
                          </a:ln>
                          <a:solidFill>
                            <a:schemeClr val="tx1"/>
                          </a:solidFill>
                          <a:effectLst/>
                          <a:latin typeface="Arial Narrow" pitchFamily="34" charset="0"/>
                          <a:cs typeface="Arial" charset="0"/>
                        </a:rPr>
                        <a:t>carrera</a:t>
                      </a:r>
                      <a:r>
                        <a:rPr kumimoji="0" lang="en-US" sz="1100" b="1" i="0" u="none" strike="noStrike" cap="none" normalizeH="0" baseline="0" dirty="0" smtClean="0">
                          <a:ln>
                            <a:noFill/>
                          </a:ln>
                          <a:solidFill>
                            <a:schemeClr val="tx1"/>
                          </a:solidFill>
                          <a:effectLst/>
                          <a:latin typeface="Arial Narrow" pitchFamily="34" charset="0"/>
                          <a:cs typeface="Arial" charset="0"/>
                        </a:rPr>
                        <a:t> sea la </a:t>
                      </a:r>
                      <a:r>
                        <a:rPr kumimoji="0" lang="en-US" sz="1100" b="1" i="0" u="none" strike="noStrike" cap="none" normalizeH="0" baseline="0" dirty="0" err="1" smtClean="0">
                          <a:ln>
                            <a:noFill/>
                          </a:ln>
                          <a:solidFill>
                            <a:schemeClr val="tx1"/>
                          </a:solidFill>
                          <a:effectLst/>
                          <a:latin typeface="Arial Narrow" pitchFamily="34" charset="0"/>
                          <a:cs typeface="Arial" charset="0"/>
                        </a:rPr>
                        <a:t>misma</a:t>
                      </a:r>
                      <a:r>
                        <a:rPr kumimoji="0" lang="en-US" sz="1100" b="1" i="0" u="none" strike="noStrike" cap="none" normalizeH="0" baseline="0" dirty="0" smtClean="0">
                          <a:ln>
                            <a:noFill/>
                          </a:ln>
                          <a:solidFill>
                            <a:schemeClr val="tx1"/>
                          </a:solidFill>
                          <a:effectLst/>
                          <a:latin typeface="Arial Narrow" pitchFamily="34" charset="0"/>
                          <a:cs typeface="Arial" charset="0"/>
                        </a:rPr>
                        <a:t> en </a:t>
                      </a:r>
                      <a:r>
                        <a:rPr kumimoji="0" lang="en-US" sz="1100" b="1" i="0" u="none" strike="noStrike" cap="none" normalizeH="0" baseline="0" dirty="0" err="1" smtClean="0">
                          <a:ln>
                            <a:noFill/>
                          </a:ln>
                          <a:solidFill>
                            <a:schemeClr val="tx1"/>
                          </a:solidFill>
                          <a:effectLst/>
                          <a:latin typeface="Arial Narrow" pitchFamily="34" charset="0"/>
                          <a:cs typeface="Arial" charset="0"/>
                        </a:rPr>
                        <a:t>ambas</a:t>
                      </a:r>
                      <a:r>
                        <a:rPr kumimoji="0" lang="en-US" sz="1100" b="1" i="0" u="none" strike="noStrike" cap="none" normalizeH="0" baseline="0" dirty="0" smtClean="0">
                          <a:ln>
                            <a:noFill/>
                          </a:ln>
                          <a:solidFill>
                            <a:schemeClr val="tx1"/>
                          </a:solidFill>
                          <a:effectLst/>
                          <a:latin typeface="Arial Narrow" pitchFamily="34" charset="0"/>
                          <a:cs typeface="Arial" charset="0"/>
                        </a:rPr>
                        <a:t> </a:t>
                      </a:r>
                      <a:r>
                        <a:rPr kumimoji="0" lang="en-US" sz="1100" b="1" i="0" u="none" strike="noStrike" cap="none" normalizeH="0" baseline="0" dirty="0" err="1" smtClean="0">
                          <a:ln>
                            <a:noFill/>
                          </a:ln>
                          <a:solidFill>
                            <a:schemeClr val="tx1"/>
                          </a:solidFill>
                          <a:effectLst/>
                          <a:latin typeface="Arial Narrow" pitchFamily="34" charset="0"/>
                          <a:cs typeface="Arial" charset="0"/>
                        </a:rPr>
                        <a:t>universidades</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100" b="1" i="0" u="none" strike="noStrike" cap="none" normalizeH="0" baseline="0" dirty="0" err="1" smtClean="0">
                          <a:ln>
                            <a:noFill/>
                          </a:ln>
                          <a:solidFill>
                            <a:schemeClr val="tx1"/>
                          </a:solidFill>
                          <a:effectLst/>
                          <a:latin typeface="Arial Narrow" pitchFamily="34" charset="0"/>
                          <a:cs typeface="Arial" charset="0"/>
                        </a:rPr>
                        <a:t>Relevamiento</a:t>
                      </a:r>
                      <a:r>
                        <a:rPr kumimoji="0" lang="en-US" sz="1100" b="1" i="0" u="none" strike="noStrike" cap="none" normalizeH="0" baseline="0" dirty="0" smtClean="0">
                          <a:ln>
                            <a:noFill/>
                          </a:ln>
                          <a:solidFill>
                            <a:schemeClr val="tx1"/>
                          </a:solidFill>
                          <a:effectLst/>
                          <a:latin typeface="Arial Narrow" pitchFamily="34" charset="0"/>
                          <a:cs typeface="Arial" charset="0"/>
                        </a:rPr>
                        <a:t> de </a:t>
                      </a:r>
                      <a:r>
                        <a:rPr kumimoji="0" lang="en-US" sz="1100" b="1" i="0" u="none" strike="noStrike" cap="none" normalizeH="0" baseline="0" dirty="0" err="1" smtClean="0">
                          <a:ln>
                            <a:noFill/>
                          </a:ln>
                          <a:solidFill>
                            <a:schemeClr val="tx1"/>
                          </a:solidFill>
                          <a:effectLst/>
                          <a:latin typeface="Arial Narrow" pitchFamily="34" charset="0"/>
                          <a:cs typeface="Arial" charset="0"/>
                        </a:rPr>
                        <a:t>contenidos</a:t>
                      </a:r>
                      <a:r>
                        <a:rPr kumimoji="0" lang="en-US" sz="1100" b="1" i="0" u="none" strike="noStrike" cap="none" normalizeH="0" baseline="0" dirty="0" smtClean="0">
                          <a:ln>
                            <a:noFill/>
                          </a:ln>
                          <a:solidFill>
                            <a:schemeClr val="tx1"/>
                          </a:solidFill>
                          <a:effectLst/>
                          <a:latin typeface="Arial Narrow" pitchFamily="34" charset="0"/>
                          <a:cs typeface="Arial" charset="0"/>
                        </a:rPr>
                        <a:t> </a:t>
                      </a:r>
                      <a:r>
                        <a:rPr kumimoji="0" lang="en-US" sz="1100" b="1" i="0" u="none" strike="noStrike" cap="none" normalizeH="0" baseline="0" dirty="0" err="1" smtClean="0">
                          <a:ln>
                            <a:noFill/>
                          </a:ln>
                          <a:solidFill>
                            <a:schemeClr val="tx1"/>
                          </a:solidFill>
                          <a:effectLst/>
                          <a:latin typeface="Arial Narrow" pitchFamily="34" charset="0"/>
                          <a:cs typeface="Arial" charset="0"/>
                        </a:rPr>
                        <a:t>mínimos</a:t>
                      </a:r>
                      <a:r>
                        <a:rPr kumimoji="0" lang="en-US" sz="1100" b="1" i="0" u="none" strike="noStrike" cap="none" normalizeH="0" baseline="0" dirty="0" smtClean="0">
                          <a:ln>
                            <a:noFill/>
                          </a:ln>
                          <a:solidFill>
                            <a:schemeClr val="tx1"/>
                          </a:solidFill>
                          <a:effectLst/>
                          <a:latin typeface="Arial Narrow" pitchFamily="34" charset="0"/>
                          <a:cs typeface="Arial" charset="0"/>
                        </a:rPr>
                        <a:t> y </a:t>
                      </a:r>
                      <a:r>
                        <a:rPr kumimoji="0" lang="en-US" sz="1100" b="1" i="0" u="none" strike="noStrike" cap="none" normalizeH="0" baseline="0" dirty="0" err="1" smtClean="0">
                          <a:ln>
                            <a:noFill/>
                          </a:ln>
                          <a:solidFill>
                            <a:schemeClr val="tx1"/>
                          </a:solidFill>
                          <a:effectLst/>
                          <a:latin typeface="Arial Narrow" pitchFamily="34" charset="0"/>
                          <a:cs typeface="Arial" charset="0"/>
                        </a:rPr>
                        <a:t>programas</a:t>
                      </a:r>
                      <a:r>
                        <a:rPr kumimoji="0" lang="en-US" sz="1100" b="1" i="0" u="none" strike="noStrike" cap="none" normalizeH="0" baseline="0" dirty="0" smtClean="0">
                          <a:ln>
                            <a:noFill/>
                          </a:ln>
                          <a:solidFill>
                            <a:schemeClr val="tx1"/>
                          </a:solidFill>
                          <a:effectLst/>
                          <a:latin typeface="Arial Narrow" pitchFamily="34" charset="0"/>
                          <a:cs typeface="Arial" charset="0"/>
                        </a:rPr>
                        <a:t> de </a:t>
                      </a:r>
                      <a:r>
                        <a:rPr kumimoji="0" lang="en-US" sz="1100" b="1" i="0" u="none" strike="noStrike" cap="none" normalizeH="0" baseline="0" dirty="0" err="1" smtClean="0">
                          <a:ln>
                            <a:noFill/>
                          </a:ln>
                          <a:solidFill>
                            <a:schemeClr val="tx1"/>
                          </a:solidFill>
                          <a:effectLst/>
                          <a:latin typeface="Arial Narrow" pitchFamily="34" charset="0"/>
                          <a:cs typeface="Arial" charset="0"/>
                        </a:rPr>
                        <a:t>estudios</a:t>
                      </a:r>
                      <a:endParaRPr kumimoji="0" lang="en-US" sz="1100" b="1" i="0" u="none" strike="noStrike" cap="none" normalizeH="0" baseline="0" dirty="0" smtClean="0">
                        <a:ln>
                          <a:noFill/>
                        </a:ln>
                        <a:solidFill>
                          <a:schemeClr val="tx1"/>
                        </a:solidFill>
                        <a:effectLst/>
                        <a:latin typeface="Arial Narrow" pitchFamily="34" charset="0"/>
                        <a:cs typeface="Times New Roman" pitchFamily="18"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Ayuda</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de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referentes</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institucionales</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de la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universidad</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extranjera</a:t>
                      </a:r>
                      <a:endParaRPr kumimoji="0" lang="en-US" sz="1100" b="1" i="0" u="none" strike="noStrike" kern="1200" cap="none" normalizeH="0" baseline="0" dirty="0" smtClean="0">
                        <a:ln>
                          <a:noFill/>
                        </a:ln>
                        <a:solidFill>
                          <a:schemeClr val="tx1"/>
                        </a:solidFill>
                        <a:effectLst/>
                        <a:latin typeface="Arial Narrow" pitchFamily="34" charset="0"/>
                        <a:ea typeface="+mn-ea"/>
                        <a:cs typeface="Arial"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endParaRPr kumimoji="0" lang="en-US" sz="1100" b="1" i="0" u="none" strike="noStrike" kern="1200" cap="none" normalizeH="0" baseline="0" dirty="0" smtClean="0">
                        <a:ln>
                          <a:noFill/>
                        </a:ln>
                        <a:solidFill>
                          <a:schemeClr val="tx1"/>
                        </a:solidFill>
                        <a:effectLst/>
                        <a:latin typeface="Arial Narrow" pitchFamily="34" charset="0"/>
                        <a:ea typeface="+mn-ea"/>
                        <a:cs typeface="Arial" charset="0"/>
                      </a:endParaRPr>
                    </a:p>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Explicitar</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 los pares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extranjeros</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de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qué</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se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trata</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la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propuesta</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y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ofrecer</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reciprocidad</a:t>
                      </a:r>
                      <a:endParaRPr kumimoji="0" lang="en-US" sz="1100" b="1" i="0" u="none" strike="noStrike" kern="1200" cap="none" normalizeH="0" baseline="0" dirty="0" smtClean="0">
                        <a:ln>
                          <a:noFill/>
                        </a:ln>
                        <a:solidFill>
                          <a:schemeClr val="tx1"/>
                        </a:solidFill>
                        <a:effectLst/>
                        <a:latin typeface="Arial Narrow" pitchFamily="34" charset="0"/>
                        <a:ea typeface="+mn-ea"/>
                        <a:cs typeface="Arial"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Ajustar</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los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vocabos</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técnicos</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preferentemente</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poner</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entre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paréntesis</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el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significado</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de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las</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palabras</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a:t>
                      </a:r>
                    </a:p>
                  </a:txBody>
                  <a:tcPr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Determinar</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una</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fecha</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dentro</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del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calendario</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académico</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para</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que</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los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alumnos</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realicen</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el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examen</a:t>
                      </a:r>
                      <a:endParaRPr kumimoji="0" lang="en-US" sz="1100" b="1" i="0" u="none" strike="noStrike" kern="1200" cap="none" normalizeH="0" baseline="0" dirty="0" smtClean="0">
                        <a:ln>
                          <a:noFill/>
                        </a:ln>
                        <a:solidFill>
                          <a:schemeClr val="tx1"/>
                        </a:solidFill>
                        <a:effectLst/>
                        <a:latin typeface="Arial Narrow" pitchFamily="34" charset="0"/>
                        <a:ea typeface="+mn-ea"/>
                        <a:cs typeface="Arial"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tx1"/>
                        </a:buClr>
                        <a:buSzTx/>
                        <a:buFontTx/>
                        <a:buNone/>
                        <a:tabLst/>
                      </a:pP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La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universidad</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extranjera</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envía</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el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examen</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testigo</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Corrección</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de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examen</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por</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docentes</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de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otra</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r>
                        <a:rPr kumimoji="0" lang="en-US" sz="1100" b="1" i="0" u="none" strike="noStrike" kern="1200" cap="none" normalizeH="0" baseline="0" dirty="0" err="1" smtClean="0">
                          <a:ln>
                            <a:noFill/>
                          </a:ln>
                          <a:solidFill>
                            <a:schemeClr val="tx1"/>
                          </a:solidFill>
                          <a:effectLst/>
                          <a:latin typeface="Arial Narrow" pitchFamily="34" charset="0"/>
                          <a:ea typeface="+mn-ea"/>
                          <a:cs typeface="Arial" charset="0"/>
                        </a:rPr>
                        <a:t>cátedra</a:t>
                      </a:r>
                      <a:r>
                        <a:rPr kumimoji="0" lang="en-US" sz="1100" b="1" i="0" u="none" strike="noStrike" kern="1200" cap="none" normalizeH="0" baseline="0" dirty="0" smtClean="0">
                          <a:ln>
                            <a:noFill/>
                          </a:ln>
                          <a:solidFill>
                            <a:schemeClr val="tx1"/>
                          </a:solidFill>
                          <a:effectLst/>
                          <a:latin typeface="Arial Narrow" pitchFamily="34" charset="0"/>
                          <a:ea typeface="+mn-ea"/>
                          <a:cs typeface="Arial" charset="0"/>
                        </a:rPr>
                        <a:t> </a:t>
                      </a:r>
                    </a:p>
                  </a:txBody>
                  <a:tcPr anchor="b"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3489738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4165" t="27245" r="20999" b="12720"/>
          <a:stretch/>
        </p:blipFill>
        <p:spPr>
          <a:xfrm>
            <a:off x="-128487" y="940158"/>
            <a:ext cx="9388397" cy="5651942"/>
          </a:xfrm>
          <a:prstGeom prst="rect">
            <a:avLst/>
          </a:prstGeom>
        </p:spPr>
      </p:pic>
    </p:spTree>
    <p:extLst>
      <p:ext uri="{BB962C8B-B14F-4D97-AF65-F5344CB8AC3E}">
        <p14:creationId xmlns:p14="http://schemas.microsoft.com/office/powerpoint/2010/main" val="4015682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4" name="Rectangle 1032"/>
          <p:cNvSpPr>
            <a:spLocks noGrp="1" noChangeArrowheads="1"/>
          </p:cNvSpPr>
          <p:nvPr>
            <p:ph type="title"/>
          </p:nvPr>
        </p:nvSpPr>
        <p:spPr>
          <a:xfrm>
            <a:off x="1187624" y="246190"/>
            <a:ext cx="7705725" cy="863600"/>
          </a:xfrm>
        </p:spPr>
        <p:txBody>
          <a:bodyPr>
            <a:normAutofit/>
          </a:bodyPr>
          <a:lstStyle/>
          <a:p>
            <a:pPr lvl="0" algn="ctr">
              <a:defRPr/>
            </a:pPr>
            <a:r>
              <a:rPr lang="" sz="2800" dirty="0" smtClean="0">
                <a:latin typeface="Arial" panose="020B0604020202020204" pitchFamily="34" charset="0"/>
                <a:cs typeface="Arial" panose="020B0604020202020204" pitchFamily="34" charset="0"/>
              </a:rPr>
              <a:t>Los resultados de la experiencia</a:t>
            </a:r>
            <a:endParaRPr lang="en-US" sz="2800" dirty="0">
              <a:latin typeface="Arial" panose="020B0604020202020204" pitchFamily="34" charset="0"/>
              <a:cs typeface="Arial" panose="020B0604020202020204" pitchFamily="34" charset="0"/>
            </a:endParaRPr>
          </a:p>
        </p:txBody>
      </p:sp>
      <p:sp>
        <p:nvSpPr>
          <p:cNvPr id="70661" name="Text Box 1029"/>
          <p:cNvSpPr txBox="1">
            <a:spLocks noChangeArrowheads="1"/>
          </p:cNvSpPr>
          <p:nvPr/>
        </p:nvSpPr>
        <p:spPr bwMode="auto">
          <a:xfrm>
            <a:off x="5867400" y="30480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Tahoma" pitchFamily="34" charset="0"/>
            </a:endParaRPr>
          </a:p>
          <a:p>
            <a:pPr algn="l"/>
            <a:endParaRPr lang="en-US">
              <a:latin typeface="Tahoma" pitchFamily="34" charset="0"/>
            </a:endParaRPr>
          </a:p>
        </p:txBody>
      </p:sp>
      <p:sp>
        <p:nvSpPr>
          <p:cNvPr id="70666" name="Rectangle 1034"/>
          <p:cNvSpPr>
            <a:spLocks noGrp="1" noChangeArrowheads="1"/>
          </p:cNvSpPr>
          <p:nvPr>
            <p:ph type="body" sz="half" idx="1"/>
          </p:nvPr>
        </p:nvSpPr>
        <p:spPr>
          <a:xfrm>
            <a:off x="545123" y="1484785"/>
            <a:ext cx="4274527" cy="4920800"/>
          </a:xfrm>
        </p:spPr>
        <p:txBody>
          <a:bodyPr/>
          <a:lstStyle/>
          <a:p>
            <a:r>
              <a:rPr lang="en-US" sz="2100" dirty="0" smtClean="0">
                <a:latin typeface="Arial" panose="020B0604020202020204" pitchFamily="34" charset="0"/>
                <a:cs typeface="Arial" panose="020B0604020202020204" pitchFamily="34" charset="0"/>
              </a:rPr>
              <a:t>Alta </a:t>
            </a:r>
            <a:r>
              <a:rPr lang="en-US" sz="2100" dirty="0" err="1" smtClean="0">
                <a:latin typeface="Arial" panose="020B0604020202020204" pitchFamily="34" charset="0"/>
                <a:cs typeface="Arial" panose="020B0604020202020204" pitchFamily="34" charset="0"/>
              </a:rPr>
              <a:t>adhesión</a:t>
            </a:r>
            <a:r>
              <a:rPr lang="en-US" sz="2100" dirty="0" smtClean="0">
                <a:latin typeface="Arial" panose="020B0604020202020204" pitchFamily="34" charset="0"/>
                <a:cs typeface="Arial" panose="020B0604020202020204" pitchFamily="34" charset="0"/>
              </a:rPr>
              <a:t> de </a:t>
            </a:r>
            <a:r>
              <a:rPr lang="en-US" sz="2100" dirty="0" err="1" smtClean="0">
                <a:latin typeface="Arial" panose="020B0604020202020204" pitchFamily="34" charset="0"/>
                <a:cs typeface="Arial" panose="020B0604020202020204" pitchFamily="34" charset="0"/>
              </a:rPr>
              <a:t>alumnos</a:t>
            </a:r>
            <a:r>
              <a:rPr lang="en-US" sz="2100" dirty="0" smtClean="0">
                <a:latin typeface="Arial" panose="020B0604020202020204" pitchFamily="34" charset="0"/>
                <a:cs typeface="Arial" panose="020B0604020202020204" pitchFamily="34" charset="0"/>
              </a:rPr>
              <a:t> a la </a:t>
            </a:r>
            <a:r>
              <a:rPr lang="en-US" sz="2100" dirty="0" err="1" smtClean="0">
                <a:latin typeface="Arial" panose="020B0604020202020204" pitchFamily="34" charset="0"/>
                <a:cs typeface="Arial" panose="020B0604020202020204" pitchFamily="34" charset="0"/>
              </a:rPr>
              <a:t>propuesta</a:t>
            </a:r>
            <a:r>
              <a:rPr lang="en-US" sz="2100" dirty="0" smtClean="0">
                <a:latin typeface="Arial" panose="020B0604020202020204" pitchFamily="34" charset="0"/>
                <a:cs typeface="Arial" panose="020B0604020202020204" pitchFamily="34" charset="0"/>
              </a:rPr>
              <a:t> (</a:t>
            </a:r>
            <a:r>
              <a:rPr lang="en-US" sz="2100" dirty="0" err="1" smtClean="0">
                <a:latin typeface="Arial" panose="020B0604020202020204" pitchFamily="34" charset="0"/>
                <a:cs typeface="Arial" panose="020B0604020202020204" pitchFamily="34" charset="0"/>
              </a:rPr>
              <a:t>voluntaria</a:t>
            </a:r>
            <a:r>
              <a:rPr lang="en-US" sz="2100" dirty="0" smtClean="0">
                <a:latin typeface="Arial" panose="020B0604020202020204" pitchFamily="34" charset="0"/>
                <a:cs typeface="Arial" panose="020B0604020202020204" pitchFamily="34" charset="0"/>
              </a:rPr>
              <a:t>)</a:t>
            </a:r>
          </a:p>
          <a:p>
            <a:endParaRPr lang="en-US" sz="2100" dirty="0" smtClean="0">
              <a:latin typeface="Arial" panose="020B0604020202020204" pitchFamily="34" charset="0"/>
              <a:cs typeface="Arial" panose="020B0604020202020204" pitchFamily="34" charset="0"/>
            </a:endParaRPr>
          </a:p>
          <a:p>
            <a:r>
              <a:rPr lang="en-US" sz="2100" dirty="0" err="1" smtClean="0">
                <a:latin typeface="Arial" panose="020B0604020202020204" pitchFamily="34" charset="0"/>
                <a:cs typeface="Arial" panose="020B0604020202020204" pitchFamily="34" charset="0"/>
              </a:rPr>
              <a:t>Muy</a:t>
            </a:r>
            <a:r>
              <a:rPr lang="en-US" sz="2100" dirty="0" smtClean="0">
                <a:latin typeface="Arial" panose="020B0604020202020204" pitchFamily="34" charset="0"/>
                <a:cs typeface="Arial" panose="020B0604020202020204" pitchFamily="34" charset="0"/>
              </a:rPr>
              <a:t> </a:t>
            </a:r>
            <a:r>
              <a:rPr lang="en-US" sz="2100" dirty="0" err="1" smtClean="0">
                <a:latin typeface="Arial" panose="020B0604020202020204" pitchFamily="34" charset="0"/>
                <a:cs typeface="Arial" panose="020B0604020202020204" pitchFamily="34" charset="0"/>
              </a:rPr>
              <a:t>buenos</a:t>
            </a:r>
            <a:r>
              <a:rPr lang="en-US" sz="2100" dirty="0" smtClean="0">
                <a:latin typeface="Arial" panose="020B0604020202020204" pitchFamily="34" charset="0"/>
                <a:cs typeface="Arial" panose="020B0604020202020204" pitchFamily="34" charset="0"/>
              </a:rPr>
              <a:t> </a:t>
            </a:r>
            <a:r>
              <a:rPr lang="en-US" sz="2100" dirty="0" err="1" smtClean="0">
                <a:latin typeface="Arial" panose="020B0604020202020204" pitchFamily="34" charset="0"/>
                <a:cs typeface="Arial" panose="020B0604020202020204" pitchFamily="34" charset="0"/>
              </a:rPr>
              <a:t>resultados</a:t>
            </a:r>
            <a:r>
              <a:rPr lang="en-US" sz="2100" dirty="0" smtClean="0">
                <a:latin typeface="Arial" panose="020B0604020202020204" pitchFamily="34" charset="0"/>
                <a:cs typeface="Arial" panose="020B0604020202020204" pitchFamily="34" charset="0"/>
              </a:rPr>
              <a:t> </a:t>
            </a:r>
            <a:r>
              <a:rPr lang="en-US" sz="2100" dirty="0" err="1" smtClean="0">
                <a:latin typeface="Arial" panose="020B0604020202020204" pitchFamily="34" charset="0"/>
                <a:cs typeface="Arial" panose="020B0604020202020204" pitchFamily="34" charset="0"/>
              </a:rPr>
              <a:t>generales</a:t>
            </a:r>
            <a:endParaRPr lang="en-US" sz="2100" dirty="0" smtClean="0">
              <a:latin typeface="Arial" panose="020B0604020202020204" pitchFamily="34" charset="0"/>
              <a:cs typeface="Arial" panose="020B0604020202020204" pitchFamily="34" charset="0"/>
            </a:endParaRPr>
          </a:p>
          <a:p>
            <a:endParaRPr lang="en-US" sz="2100" dirty="0" smtClean="0">
              <a:latin typeface="Arial" panose="020B0604020202020204" pitchFamily="34" charset="0"/>
              <a:cs typeface="Arial" panose="020B0604020202020204" pitchFamily="34" charset="0"/>
            </a:endParaRPr>
          </a:p>
          <a:p>
            <a:r>
              <a:rPr lang="en-US" sz="2100" dirty="0" err="1" smtClean="0">
                <a:latin typeface="Arial" panose="020B0604020202020204" pitchFamily="34" charset="0"/>
                <a:cs typeface="Arial" panose="020B0604020202020204" pitchFamily="34" charset="0"/>
              </a:rPr>
              <a:t>Experiencia</a:t>
            </a:r>
            <a:r>
              <a:rPr lang="en-US" sz="2100" dirty="0" smtClean="0">
                <a:latin typeface="Arial" panose="020B0604020202020204" pitchFamily="34" charset="0"/>
                <a:cs typeface="Arial" panose="020B0604020202020204" pitchFamily="34" charset="0"/>
              </a:rPr>
              <a:t> </a:t>
            </a:r>
            <a:r>
              <a:rPr lang="en-US" sz="2100" dirty="0" err="1" smtClean="0">
                <a:latin typeface="Arial" panose="020B0604020202020204" pitchFamily="34" charset="0"/>
                <a:cs typeface="Arial" panose="020B0604020202020204" pitchFamily="34" charset="0"/>
              </a:rPr>
              <a:t>valorada</a:t>
            </a:r>
            <a:r>
              <a:rPr lang="en-US" sz="2100" dirty="0" smtClean="0">
                <a:latin typeface="Arial" panose="020B0604020202020204" pitchFamily="34" charset="0"/>
                <a:cs typeface="Arial" panose="020B0604020202020204" pitchFamily="34" charset="0"/>
              </a:rPr>
              <a:t> </a:t>
            </a:r>
            <a:r>
              <a:rPr lang="en-US" sz="2100" dirty="0" err="1" smtClean="0">
                <a:latin typeface="Arial" panose="020B0604020202020204" pitchFamily="34" charset="0"/>
                <a:cs typeface="Arial" panose="020B0604020202020204" pitchFamily="34" charset="0"/>
              </a:rPr>
              <a:t>positivamente</a:t>
            </a:r>
            <a:r>
              <a:rPr lang="en-US" sz="2100" dirty="0" smtClean="0">
                <a:latin typeface="Arial" panose="020B0604020202020204" pitchFamily="34" charset="0"/>
                <a:cs typeface="Arial" panose="020B0604020202020204" pitchFamily="34" charset="0"/>
              </a:rPr>
              <a:t> en </a:t>
            </a:r>
            <a:r>
              <a:rPr lang="en-US" sz="2100" dirty="0" err="1" smtClean="0">
                <a:latin typeface="Arial" panose="020B0604020202020204" pitchFamily="34" charset="0"/>
                <a:cs typeface="Arial" panose="020B0604020202020204" pitchFamily="34" charset="0"/>
              </a:rPr>
              <a:t>las</a:t>
            </a:r>
            <a:r>
              <a:rPr lang="en-US" sz="2100" dirty="0" smtClean="0">
                <a:latin typeface="Arial" panose="020B0604020202020204" pitchFamily="34" charset="0"/>
                <a:cs typeface="Arial" panose="020B0604020202020204" pitchFamily="34" charset="0"/>
              </a:rPr>
              <a:t> </a:t>
            </a:r>
            <a:r>
              <a:rPr lang="en-US" sz="2100" dirty="0" err="1" smtClean="0">
                <a:latin typeface="Arial" panose="020B0604020202020204" pitchFamily="34" charset="0"/>
                <a:cs typeface="Arial" panose="020B0604020202020204" pitchFamily="34" charset="0"/>
              </a:rPr>
              <a:t>encuestas</a:t>
            </a:r>
            <a:r>
              <a:rPr lang="en-US" sz="2100" dirty="0" smtClean="0">
                <a:latin typeface="Arial" panose="020B0604020202020204" pitchFamily="34" charset="0"/>
                <a:cs typeface="Arial" panose="020B0604020202020204" pitchFamily="34" charset="0"/>
              </a:rPr>
              <a:t> de fin de </a:t>
            </a:r>
            <a:r>
              <a:rPr lang="en-US" sz="2100" dirty="0" err="1" smtClean="0">
                <a:latin typeface="Arial" panose="020B0604020202020204" pitchFamily="34" charset="0"/>
                <a:cs typeface="Arial" panose="020B0604020202020204" pitchFamily="34" charset="0"/>
              </a:rPr>
              <a:t>cursado</a:t>
            </a:r>
            <a:endParaRPr lang="en-US" sz="2100" dirty="0" smtClean="0">
              <a:latin typeface="Arial" panose="020B0604020202020204" pitchFamily="34" charset="0"/>
              <a:cs typeface="Arial" panose="020B0604020202020204" pitchFamily="34" charset="0"/>
            </a:endParaRPr>
          </a:p>
          <a:p>
            <a:endParaRPr lang="en-US" sz="2100" dirty="0" smtClean="0">
              <a:latin typeface="Arial" panose="020B0604020202020204" pitchFamily="34" charset="0"/>
              <a:cs typeface="Arial" panose="020B0604020202020204" pitchFamily="34" charset="0"/>
            </a:endParaRPr>
          </a:p>
          <a:p>
            <a:r>
              <a:rPr lang="en-US" sz="2100" dirty="0" err="1" smtClean="0">
                <a:latin typeface="Arial" panose="020B0604020202020204" pitchFamily="34" charset="0"/>
                <a:cs typeface="Arial" panose="020B0604020202020204" pitchFamily="34" charset="0"/>
              </a:rPr>
              <a:t>Impacto</a:t>
            </a:r>
            <a:r>
              <a:rPr lang="en-US" sz="2100" dirty="0" smtClean="0">
                <a:latin typeface="Arial" panose="020B0604020202020204" pitchFamily="34" charset="0"/>
                <a:cs typeface="Arial" panose="020B0604020202020204" pitchFamily="34" charset="0"/>
              </a:rPr>
              <a:t> </a:t>
            </a:r>
            <a:r>
              <a:rPr lang="en-US" sz="2100" dirty="0" err="1" smtClean="0">
                <a:latin typeface="Arial" panose="020B0604020202020204" pitchFamily="34" charset="0"/>
                <a:cs typeface="Arial" panose="020B0604020202020204" pitchFamily="34" charset="0"/>
              </a:rPr>
              <a:t>colateral</a:t>
            </a:r>
            <a:r>
              <a:rPr lang="en-US" sz="2100" dirty="0" smtClean="0">
                <a:latin typeface="Arial" panose="020B0604020202020204" pitchFamily="34" charset="0"/>
                <a:cs typeface="Arial" panose="020B0604020202020204" pitchFamily="34" charset="0"/>
              </a:rPr>
              <a:t>: </a:t>
            </a:r>
            <a:r>
              <a:rPr lang="en-US" sz="2100" dirty="0" err="1" smtClean="0">
                <a:latin typeface="Arial" panose="020B0604020202020204" pitchFamily="34" charset="0"/>
                <a:cs typeface="Arial" panose="020B0604020202020204" pitchFamily="34" charset="0"/>
              </a:rPr>
              <a:t>testear</a:t>
            </a:r>
            <a:r>
              <a:rPr lang="en-US" sz="2100" dirty="0" smtClean="0">
                <a:latin typeface="Arial" panose="020B0604020202020204" pitchFamily="34" charset="0"/>
                <a:cs typeface="Arial" panose="020B0604020202020204" pitchFamily="34" charset="0"/>
              </a:rPr>
              <a:t> el </a:t>
            </a:r>
            <a:r>
              <a:rPr lang="en-US" sz="2100" dirty="0" err="1" smtClean="0">
                <a:latin typeface="Arial" panose="020B0604020202020204" pitchFamily="34" charset="0"/>
                <a:cs typeface="Arial" panose="020B0604020202020204" pitchFamily="34" charset="0"/>
              </a:rPr>
              <a:t>nivel</a:t>
            </a:r>
            <a:r>
              <a:rPr lang="en-US" sz="2100" dirty="0" smtClean="0">
                <a:latin typeface="Arial" panose="020B0604020202020204" pitchFamily="34" charset="0"/>
                <a:cs typeface="Arial" panose="020B0604020202020204" pitchFamily="34" charset="0"/>
              </a:rPr>
              <a:t> de </a:t>
            </a:r>
            <a:r>
              <a:rPr lang="en-US" sz="2100" dirty="0" err="1" smtClean="0">
                <a:latin typeface="Arial" panose="020B0604020202020204" pitchFamily="34" charset="0"/>
                <a:cs typeface="Arial" panose="020B0604020202020204" pitchFamily="34" charset="0"/>
              </a:rPr>
              <a:t>conocimientos</a:t>
            </a:r>
            <a:r>
              <a:rPr lang="en-US" sz="2100" dirty="0" smtClean="0">
                <a:latin typeface="Arial" panose="020B0604020202020204" pitchFamily="34" charset="0"/>
                <a:cs typeface="Arial" panose="020B0604020202020204" pitchFamily="34" charset="0"/>
              </a:rPr>
              <a:t> en </a:t>
            </a:r>
            <a:r>
              <a:rPr lang="en-US" sz="2100" dirty="0" err="1" smtClean="0">
                <a:latin typeface="Arial" panose="020B0604020202020204" pitchFamily="34" charset="0"/>
                <a:cs typeface="Arial" panose="020B0604020202020204" pitchFamily="34" charset="0"/>
              </a:rPr>
              <a:t>materia</a:t>
            </a:r>
            <a:r>
              <a:rPr lang="en-US" sz="2100" dirty="0" smtClean="0">
                <a:latin typeface="Arial" panose="020B0604020202020204" pitchFamily="34" charset="0"/>
                <a:cs typeface="Arial" panose="020B0604020202020204" pitchFamily="34" charset="0"/>
              </a:rPr>
              <a:t> </a:t>
            </a:r>
            <a:r>
              <a:rPr lang="en-US" sz="2100" dirty="0" err="1" smtClean="0">
                <a:latin typeface="Arial" panose="020B0604020202020204" pitchFamily="34" charset="0"/>
                <a:cs typeface="Arial" panose="020B0604020202020204" pitchFamily="34" charset="0"/>
              </a:rPr>
              <a:t>contable</a:t>
            </a:r>
            <a:endParaRPr lang="en-US" sz="2100" dirty="0" smtClean="0">
              <a:latin typeface="Arial" panose="020B0604020202020204" pitchFamily="34" charset="0"/>
              <a:cs typeface="Arial" panose="020B0604020202020204" pitchFamily="34" charset="0"/>
            </a:endParaRPr>
          </a:p>
        </p:txBody>
      </p:sp>
      <p:sp>
        <p:nvSpPr>
          <p:cNvPr id="6" name="5 Rectángulo"/>
          <p:cNvSpPr/>
          <p:nvPr/>
        </p:nvSpPr>
        <p:spPr bwMode="auto">
          <a:xfrm>
            <a:off x="4819650" y="1268760"/>
            <a:ext cx="4035992" cy="1008112"/>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defTabSz="914400" eaLnBrk="1" latinLnBrk="0" hangingPunct="1">
              <a:lnSpc>
                <a:spcPct val="100000"/>
              </a:lnSpc>
              <a:buClrTx/>
              <a:buSzTx/>
              <a:buFontTx/>
              <a:buNone/>
              <a:tabLst/>
            </a:pPr>
            <a:r>
              <a:rPr lang="es-AR" sz="2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Participó el 74% de los </a:t>
            </a:r>
          </a:p>
          <a:p>
            <a:pPr marL="0" marR="0" indent="0" defTabSz="914400" eaLnBrk="1" latinLnBrk="0" hangingPunct="1">
              <a:lnSpc>
                <a:spcPct val="100000"/>
              </a:lnSpc>
              <a:buClrTx/>
              <a:buSzTx/>
              <a:buFontTx/>
              <a:buNone/>
              <a:tabLst/>
            </a:pPr>
            <a:r>
              <a:rPr lang="es-AR" sz="2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alumnos</a:t>
            </a:r>
          </a:p>
        </p:txBody>
      </p:sp>
      <p:sp>
        <p:nvSpPr>
          <p:cNvPr id="7" name="6 Rectángulo"/>
          <p:cNvSpPr/>
          <p:nvPr/>
        </p:nvSpPr>
        <p:spPr bwMode="auto">
          <a:xfrm>
            <a:off x="4819650" y="2564904"/>
            <a:ext cx="4088747" cy="1080120"/>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r>
              <a:rPr lang="es-AR" sz="2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El 100% superó</a:t>
            </a:r>
          </a:p>
          <a:p>
            <a:r>
              <a:rPr lang="es-AR" sz="2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los 60 puntos</a:t>
            </a:r>
          </a:p>
        </p:txBody>
      </p:sp>
      <p:sp>
        <p:nvSpPr>
          <p:cNvPr id="8" name="7 Rectángulo"/>
          <p:cNvSpPr/>
          <p:nvPr/>
        </p:nvSpPr>
        <p:spPr bwMode="auto">
          <a:xfrm>
            <a:off x="4819650" y="3933056"/>
            <a:ext cx="4123917" cy="1152128"/>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defTabSz="914400" eaLnBrk="1" latinLnBrk="0" hangingPunct="1">
              <a:lnSpc>
                <a:spcPct val="100000"/>
              </a:lnSpc>
              <a:buClrTx/>
              <a:buSzTx/>
              <a:buFontTx/>
              <a:buNone/>
              <a:tabLst/>
            </a:pPr>
            <a:r>
              <a:rPr lang="es-AR" sz="2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El 78% expresó que deseaba</a:t>
            </a:r>
          </a:p>
          <a:p>
            <a:pPr marL="0" marR="0" indent="0" defTabSz="914400" eaLnBrk="1" latinLnBrk="0" hangingPunct="1">
              <a:lnSpc>
                <a:spcPct val="100000"/>
              </a:lnSpc>
              <a:buClrTx/>
              <a:buSzTx/>
              <a:buFontTx/>
              <a:buNone/>
              <a:tabLst/>
            </a:pPr>
            <a:r>
              <a:rPr lang="es-AR" sz="2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participar de otra experiencia </a:t>
            </a:r>
          </a:p>
          <a:p>
            <a:pPr marL="0" marR="0" indent="0" defTabSz="914400" eaLnBrk="1" latinLnBrk="0" hangingPunct="1">
              <a:lnSpc>
                <a:spcPct val="100000"/>
              </a:lnSpc>
              <a:buClrTx/>
              <a:buSzTx/>
              <a:buFontTx/>
              <a:buNone/>
              <a:tabLst/>
            </a:pPr>
            <a:r>
              <a:rPr lang="es-AR" sz="2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similar</a:t>
            </a:r>
          </a:p>
        </p:txBody>
      </p:sp>
      <p:sp>
        <p:nvSpPr>
          <p:cNvPr id="9" name="8 Rectángulo"/>
          <p:cNvSpPr/>
          <p:nvPr/>
        </p:nvSpPr>
        <p:spPr bwMode="auto">
          <a:xfrm>
            <a:off x="4819650" y="5253457"/>
            <a:ext cx="4106332" cy="1152128"/>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r>
              <a:rPr lang="es-AR" sz="2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 mayoría de los estudiantes</a:t>
            </a:r>
          </a:p>
          <a:p>
            <a:r>
              <a:rPr lang="es-AR" sz="2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solicitó conocer el resultado</a:t>
            </a:r>
          </a:p>
        </p:txBody>
      </p:sp>
    </p:spTree>
    <p:extLst>
      <p:ext uri="{BB962C8B-B14F-4D97-AF65-F5344CB8AC3E}">
        <p14:creationId xmlns:p14="http://schemas.microsoft.com/office/powerpoint/2010/main" val="334912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39552" y="4826675"/>
            <a:ext cx="8208912" cy="369332"/>
          </a:xfrm>
          <a:prstGeom prst="rect">
            <a:avLst/>
          </a:prstGeom>
        </p:spPr>
        <p:txBody>
          <a:bodyPr wrap="square">
            <a:spAutoFit/>
          </a:bodyPr>
          <a:lstStyle/>
          <a:p>
            <a:r>
              <a:rPr lang="es-ES" cap="all" dirty="0"/>
              <a:t> </a:t>
            </a:r>
            <a:endParaRPr lang="es-MX" cap="all" dirty="0"/>
          </a:p>
        </p:txBody>
      </p:sp>
      <p:sp>
        <p:nvSpPr>
          <p:cNvPr id="6" name="5 Rectángulo"/>
          <p:cNvSpPr/>
          <p:nvPr/>
        </p:nvSpPr>
        <p:spPr>
          <a:xfrm>
            <a:off x="395536" y="1988841"/>
            <a:ext cx="8352928" cy="4093428"/>
          </a:xfrm>
          <a:prstGeom prst="rect">
            <a:avLst/>
          </a:prstGeom>
          <a:noFill/>
          <a:ln w="38100">
            <a:noFill/>
          </a:ln>
        </p:spPr>
        <p:txBody>
          <a:bodyPr wrap="square">
            <a:spAutoFit/>
          </a:bodyPr>
          <a:lstStyle/>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Evaluación comparativa (benchmarking) </a:t>
            </a:r>
            <a:r>
              <a:rPr lang="es-MX" sz="2000" dirty="0">
                <a:solidFill>
                  <a:srgbClr val="002060"/>
                </a:solidFill>
                <a:latin typeface="Arial" panose="020B0604020202020204" pitchFamily="34" charset="0"/>
                <a:cs typeface="Arial" panose="020B0604020202020204" pitchFamily="34" charset="0"/>
              </a:rPr>
              <a:t>con programas de calidad de otras universidades.</a:t>
            </a:r>
          </a:p>
          <a:p>
            <a:pPr marL="457189" indent="-457189">
              <a:buFont typeface="+mj-lt"/>
              <a:buAutoNum type="arabicPeriod"/>
            </a:pPr>
            <a:endParaRPr lang="es-MX" sz="8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b="1" dirty="0">
                <a:solidFill>
                  <a:srgbClr val="002060"/>
                </a:solidFill>
                <a:latin typeface="Arial" panose="020B0604020202020204" pitchFamily="34" charset="0"/>
                <a:cs typeface="Arial" panose="020B0604020202020204" pitchFamily="34" charset="0"/>
                <a:hlinkClick r:id="rId2" action="ppaction://hlinksldjump"/>
              </a:rPr>
              <a:t>Incorporar competencias internacionales e interculturales en el perfil de egreso</a:t>
            </a:r>
            <a:r>
              <a:rPr lang="es-MX" sz="2000" b="1" dirty="0" smtClean="0">
                <a:solidFill>
                  <a:srgbClr val="002060"/>
                </a:solidFill>
                <a:latin typeface="Arial" panose="020B0604020202020204" pitchFamily="34" charset="0"/>
                <a:cs typeface="Arial" panose="020B0604020202020204" pitchFamily="34" charset="0"/>
                <a:hlinkClick r:id="rId2" action="ppaction://hlinksldjump"/>
              </a:rPr>
              <a:t>.</a:t>
            </a:r>
            <a:r>
              <a:rPr lang="es-MX" sz="2000" b="1" dirty="0" smtClean="0">
                <a:solidFill>
                  <a:srgbClr val="002060"/>
                </a:solidFill>
                <a:latin typeface="Arial" panose="020B0604020202020204" pitchFamily="34" charset="0"/>
                <a:cs typeface="Arial" panose="020B0604020202020204" pitchFamily="34" charset="0"/>
              </a:rPr>
              <a:t> </a:t>
            </a:r>
          </a:p>
          <a:p>
            <a:pPr marL="457189" indent="-457189">
              <a:buFont typeface="+mj-lt"/>
              <a:buAutoNum type="arabicPeriod"/>
            </a:pPr>
            <a:endParaRPr lang="es-MX" sz="800" dirty="0" smtClean="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Colaboración </a:t>
            </a:r>
            <a:r>
              <a:rPr lang="es-MX" sz="2000" dirty="0">
                <a:solidFill>
                  <a:srgbClr val="002060"/>
                </a:solidFill>
                <a:latin typeface="Arial" panose="020B0604020202020204" pitchFamily="34" charset="0"/>
                <a:cs typeface="Arial" panose="020B0604020202020204" pitchFamily="34" charset="0"/>
              </a:rPr>
              <a:t>virtual (sincrónica/asincrónica).</a:t>
            </a:r>
          </a:p>
          <a:p>
            <a:pPr marL="457189" indent="-457189">
              <a:buFont typeface="+mj-lt"/>
              <a:buAutoNum type="arabicPeriod"/>
            </a:pPr>
            <a:endParaRPr lang="es-MX" sz="8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a:solidFill>
                  <a:srgbClr val="002060"/>
                </a:solidFill>
                <a:latin typeface="Arial" panose="020B0604020202020204" pitchFamily="34" charset="0"/>
                <a:cs typeface="Arial" panose="020B0604020202020204" pitchFamily="34" charset="0"/>
              </a:rPr>
              <a:t>Establecer una flexibilidad curricular que facilite la movilidad estudiantil (semestre con electivos, reconocimiento de créditos transferibles, etc.)</a:t>
            </a:r>
          </a:p>
          <a:p>
            <a:pPr marL="457189" indent="-457189">
              <a:buFont typeface="+mj-lt"/>
              <a:buAutoNum type="arabicPeriod"/>
            </a:pPr>
            <a:endParaRPr lang="es-MX" sz="8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a:solidFill>
                  <a:srgbClr val="002060"/>
                </a:solidFill>
                <a:latin typeface="Arial" panose="020B0604020202020204" pitchFamily="34" charset="0"/>
                <a:cs typeface="Arial" panose="020B0604020202020204" pitchFamily="34" charset="0"/>
              </a:rPr>
              <a:t>Fomentar el aprendizaje de idiomas</a:t>
            </a:r>
            <a:r>
              <a:rPr lang="es-MX" sz="2000" dirty="0" smtClean="0">
                <a:solidFill>
                  <a:srgbClr val="002060"/>
                </a:solidFill>
                <a:latin typeface="Arial" panose="020B0604020202020204" pitchFamily="34" charset="0"/>
                <a:cs typeface="Arial" panose="020B0604020202020204" pitchFamily="34" charset="0"/>
              </a:rPr>
              <a:t>.</a:t>
            </a:r>
          </a:p>
          <a:p>
            <a:pPr marL="457189" indent="-457189">
              <a:buFont typeface="+mj-lt"/>
              <a:buAutoNum type="arabicPeriod"/>
            </a:pPr>
            <a:endParaRPr lang="es-MX" sz="8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Otras</a:t>
            </a:r>
            <a:endParaRPr lang="es-MX" sz="2000" dirty="0">
              <a:solidFill>
                <a:srgbClr val="002060"/>
              </a:solidFill>
              <a:latin typeface="Arial" panose="020B0604020202020204" pitchFamily="34" charset="0"/>
              <a:cs typeface="Arial" panose="020B0604020202020204" pitchFamily="34" charset="0"/>
            </a:endParaRPr>
          </a:p>
          <a:p>
            <a:pPr lvl="0"/>
            <a:endParaRPr lang="es-MX" sz="2000" dirty="0">
              <a:solidFill>
                <a:srgbClr val="002060"/>
              </a:solidFill>
              <a:latin typeface="Arial" panose="020B0604020202020204" pitchFamily="34" charset="0"/>
              <a:cs typeface="Arial" panose="020B0604020202020204" pitchFamily="34" charset="0"/>
            </a:endParaRPr>
          </a:p>
        </p:txBody>
      </p:sp>
      <p:sp>
        <p:nvSpPr>
          <p:cNvPr id="7" name="Rectángulo 6"/>
          <p:cNvSpPr/>
          <p:nvPr/>
        </p:nvSpPr>
        <p:spPr>
          <a:xfrm>
            <a:off x="49747" y="692697"/>
            <a:ext cx="5334845" cy="832739"/>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3" name="Rectángulo 2"/>
          <p:cNvSpPr/>
          <p:nvPr/>
        </p:nvSpPr>
        <p:spPr>
          <a:xfrm>
            <a:off x="42258" y="692699"/>
            <a:ext cx="5609242" cy="830997"/>
          </a:xfrm>
          <a:prstGeom prst="rect">
            <a:avLst/>
          </a:prstGeom>
        </p:spPr>
        <p:txBody>
          <a:bodyPr wrap="square">
            <a:spAutoFit/>
          </a:bodyPr>
          <a:lstStyle/>
          <a:p>
            <a:r>
              <a:rPr lang="es-MX" sz="2400" b="1" dirty="0">
                <a:latin typeface="Arial" panose="020B0604020202020204" pitchFamily="34" charset="0"/>
                <a:cs typeface="Arial" panose="020B0604020202020204" pitchFamily="34" charset="0"/>
              </a:rPr>
              <a:t>Estrategias de internacionalización del currículo</a:t>
            </a:r>
          </a:p>
        </p:txBody>
      </p:sp>
    </p:spTree>
    <p:extLst>
      <p:ext uri="{BB962C8B-B14F-4D97-AF65-F5344CB8AC3E}">
        <p14:creationId xmlns:p14="http://schemas.microsoft.com/office/powerpoint/2010/main" val="1876404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299170" y="2810955"/>
            <a:ext cx="3566079" cy="3338790"/>
          </a:xfrm>
          <a:prstGeom prst="ellipse">
            <a:avLst/>
          </a:prstGeom>
          <a:solidFill>
            <a:schemeClr val="accent1">
              <a:lumMod val="60000"/>
              <a:lumOff val="40000"/>
              <a:alpha val="4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Elipse"/>
          <p:cNvSpPr/>
          <p:nvPr/>
        </p:nvSpPr>
        <p:spPr>
          <a:xfrm>
            <a:off x="2009105" y="3100110"/>
            <a:ext cx="3616995" cy="3249890"/>
          </a:xfrm>
          <a:prstGeom prst="ellipse">
            <a:avLst/>
          </a:prstGeom>
          <a:solidFill>
            <a:schemeClr val="accent2">
              <a:lumMod val="40000"/>
              <a:lumOff val="60000"/>
              <a:alpha val="43000"/>
            </a:schemeClr>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Elipse"/>
          <p:cNvSpPr/>
          <p:nvPr/>
        </p:nvSpPr>
        <p:spPr>
          <a:xfrm>
            <a:off x="927280" y="1244601"/>
            <a:ext cx="3769100" cy="3338790"/>
          </a:xfrm>
          <a:prstGeom prst="ellipse">
            <a:avLst/>
          </a:prstGeom>
          <a:solidFill>
            <a:schemeClr val="accent6">
              <a:lumMod val="40000"/>
              <a:lumOff val="60000"/>
              <a:alpha val="4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Elipse"/>
          <p:cNvSpPr/>
          <p:nvPr/>
        </p:nvSpPr>
        <p:spPr>
          <a:xfrm>
            <a:off x="6000105" y="821820"/>
            <a:ext cx="2907187" cy="2721893"/>
          </a:xfrm>
          <a:prstGeom prst="ellipse">
            <a:avLst/>
          </a:prstGeom>
          <a:solidFill>
            <a:schemeClr val="accent4">
              <a:lumMod val="60000"/>
              <a:lumOff val="40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Flecha izquierda y derecha"/>
          <p:cNvSpPr/>
          <p:nvPr/>
        </p:nvSpPr>
        <p:spPr>
          <a:xfrm rot="19834371">
            <a:off x="4874648" y="2732098"/>
            <a:ext cx="1173866" cy="73649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2009105" y="1985041"/>
            <a:ext cx="2092996" cy="400110"/>
          </a:xfrm>
          <a:prstGeom prst="rect">
            <a:avLst/>
          </a:prstGeom>
          <a:noFill/>
        </p:spPr>
        <p:txBody>
          <a:bodyPr wrap="square" rtlCol="0">
            <a:spAutoFit/>
          </a:bodyPr>
          <a:lstStyle/>
          <a:p>
            <a:pPr algn="ctr"/>
            <a:r>
              <a:rPr lang="es-MX" sz="2000" b="1" dirty="0" smtClean="0">
                <a:solidFill>
                  <a:srgbClr val="002060"/>
                </a:solidFill>
              </a:rPr>
              <a:t>Conocimientos</a:t>
            </a:r>
            <a:endParaRPr lang="es-MX" sz="2000" b="1" dirty="0">
              <a:solidFill>
                <a:srgbClr val="002060"/>
              </a:solidFill>
            </a:endParaRPr>
          </a:p>
        </p:txBody>
      </p:sp>
      <p:sp>
        <p:nvSpPr>
          <p:cNvPr id="8" name="7 CuadroTexto"/>
          <p:cNvSpPr txBox="1"/>
          <p:nvPr/>
        </p:nvSpPr>
        <p:spPr>
          <a:xfrm>
            <a:off x="538310" y="4479339"/>
            <a:ext cx="1622119" cy="414293"/>
          </a:xfrm>
          <a:prstGeom prst="rect">
            <a:avLst/>
          </a:prstGeom>
          <a:noFill/>
        </p:spPr>
        <p:txBody>
          <a:bodyPr wrap="square" rtlCol="0">
            <a:spAutoFit/>
          </a:bodyPr>
          <a:lstStyle/>
          <a:p>
            <a:pPr algn="ctr"/>
            <a:r>
              <a:rPr lang="es-MX" sz="2000" b="1" dirty="0" smtClean="0">
                <a:solidFill>
                  <a:srgbClr val="002060"/>
                </a:solidFill>
              </a:rPr>
              <a:t>Habilidades</a:t>
            </a:r>
            <a:endParaRPr lang="es-MX" sz="2000" b="1" dirty="0">
              <a:solidFill>
                <a:srgbClr val="002060"/>
              </a:solidFill>
            </a:endParaRPr>
          </a:p>
        </p:txBody>
      </p:sp>
      <p:sp>
        <p:nvSpPr>
          <p:cNvPr id="9" name="8 CuadroTexto"/>
          <p:cNvSpPr txBox="1"/>
          <p:nvPr/>
        </p:nvSpPr>
        <p:spPr>
          <a:xfrm>
            <a:off x="4034203" y="4397460"/>
            <a:ext cx="1622119" cy="707886"/>
          </a:xfrm>
          <a:prstGeom prst="rect">
            <a:avLst/>
          </a:prstGeom>
          <a:noFill/>
        </p:spPr>
        <p:txBody>
          <a:bodyPr wrap="square" rtlCol="0">
            <a:spAutoFit/>
          </a:bodyPr>
          <a:lstStyle/>
          <a:p>
            <a:pPr algn="ctr"/>
            <a:r>
              <a:rPr lang="es-MX" sz="2000" b="1" dirty="0" smtClean="0">
                <a:solidFill>
                  <a:srgbClr val="002060"/>
                </a:solidFill>
              </a:rPr>
              <a:t>Actitudes y</a:t>
            </a:r>
          </a:p>
          <a:p>
            <a:pPr algn="ctr"/>
            <a:r>
              <a:rPr lang="es-MX" sz="2000" b="1" dirty="0" smtClean="0">
                <a:solidFill>
                  <a:srgbClr val="002060"/>
                </a:solidFill>
              </a:rPr>
              <a:t>valores</a:t>
            </a:r>
            <a:endParaRPr lang="es-MX" sz="2000" b="1" dirty="0">
              <a:solidFill>
                <a:srgbClr val="002060"/>
              </a:solidFill>
            </a:endParaRPr>
          </a:p>
        </p:txBody>
      </p:sp>
      <p:sp>
        <p:nvSpPr>
          <p:cNvPr id="10" name="9 CuadroTexto"/>
          <p:cNvSpPr txBox="1"/>
          <p:nvPr/>
        </p:nvSpPr>
        <p:spPr>
          <a:xfrm>
            <a:off x="6426200" y="1677738"/>
            <a:ext cx="2057400" cy="1015663"/>
          </a:xfrm>
          <a:prstGeom prst="rect">
            <a:avLst/>
          </a:prstGeom>
          <a:noFill/>
        </p:spPr>
        <p:txBody>
          <a:bodyPr wrap="square" rtlCol="0">
            <a:spAutoFit/>
          </a:bodyPr>
          <a:lstStyle/>
          <a:p>
            <a:pPr algn="ctr"/>
            <a:r>
              <a:rPr lang="es-MX" sz="2000" b="1" dirty="0" smtClean="0">
                <a:solidFill>
                  <a:srgbClr val="002060"/>
                </a:solidFill>
              </a:rPr>
              <a:t>Competencias</a:t>
            </a:r>
          </a:p>
          <a:p>
            <a:pPr algn="ctr"/>
            <a:r>
              <a:rPr lang="es-MX" sz="2000" b="1" dirty="0" smtClean="0">
                <a:solidFill>
                  <a:srgbClr val="002060"/>
                </a:solidFill>
              </a:rPr>
              <a:t>Internacionales e </a:t>
            </a:r>
          </a:p>
          <a:p>
            <a:pPr algn="ctr"/>
            <a:r>
              <a:rPr lang="es-MX" sz="2000" b="1" dirty="0" smtClean="0">
                <a:solidFill>
                  <a:srgbClr val="002060"/>
                </a:solidFill>
              </a:rPr>
              <a:t>interculturales</a:t>
            </a:r>
            <a:endParaRPr lang="es-MX" sz="2000" b="1" dirty="0">
              <a:solidFill>
                <a:srgbClr val="002060"/>
              </a:solidFill>
            </a:endParaRPr>
          </a:p>
        </p:txBody>
      </p:sp>
      <p:sp>
        <p:nvSpPr>
          <p:cNvPr id="11" name="6 CuadroTexto"/>
          <p:cNvSpPr txBox="1"/>
          <p:nvPr/>
        </p:nvSpPr>
        <p:spPr>
          <a:xfrm>
            <a:off x="2009105" y="3976941"/>
            <a:ext cx="1991395" cy="400110"/>
          </a:xfrm>
          <a:prstGeom prst="rect">
            <a:avLst/>
          </a:prstGeom>
          <a:noFill/>
        </p:spPr>
        <p:txBody>
          <a:bodyPr wrap="square" rtlCol="0">
            <a:spAutoFit/>
          </a:bodyPr>
          <a:lstStyle/>
          <a:p>
            <a:pPr algn="ctr"/>
            <a:r>
              <a:rPr lang="es-MX" sz="2000" b="1" dirty="0" smtClean="0">
                <a:solidFill>
                  <a:srgbClr val="002060"/>
                </a:solidFill>
              </a:rPr>
              <a:t>Competencias</a:t>
            </a:r>
            <a:endParaRPr lang="es-MX" sz="2000" b="1" dirty="0">
              <a:solidFill>
                <a:srgbClr val="002060"/>
              </a:solidFill>
            </a:endParaRPr>
          </a:p>
        </p:txBody>
      </p:sp>
      <p:sp>
        <p:nvSpPr>
          <p:cNvPr id="12" name="Rectángulo 6"/>
          <p:cNvSpPr/>
          <p:nvPr/>
        </p:nvSpPr>
        <p:spPr>
          <a:xfrm>
            <a:off x="75147" y="184697"/>
            <a:ext cx="4185218" cy="637123"/>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s-MX" sz="2200" b="1" dirty="0" smtClean="0">
                <a:latin typeface="Arial" panose="020B0604020202020204" pitchFamily="34" charset="0"/>
                <a:cs typeface="Arial" panose="020B0604020202020204" pitchFamily="34" charset="0"/>
              </a:rPr>
              <a:t>Saberes y competencias</a:t>
            </a:r>
            <a:endParaRPr lang="es-MX"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9606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par>
                          <p:cTn id="23" fill="hold">
                            <p:stCondLst>
                              <p:cond delay="0"/>
                            </p:stCondLst>
                            <p:childTnLst>
                              <p:par>
                                <p:cTn id="24" presetID="2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par>
                          <p:cTn id="40" fill="hold">
                            <p:stCondLst>
                              <p:cond delay="2000"/>
                            </p:stCondLst>
                            <p:childTnLst>
                              <p:par>
                                <p:cTn id="41" presetID="22" presetClass="entr" presetSubtype="4"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P spid="9"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txBox="1">
            <a:spLocks/>
          </p:cNvSpPr>
          <p:nvPr/>
        </p:nvSpPr>
        <p:spPr>
          <a:xfrm>
            <a:off x="3873500" y="1686945"/>
            <a:ext cx="5048730" cy="35327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200" dirty="0" smtClean="0">
                <a:solidFill>
                  <a:srgbClr val="002060"/>
                </a:solidFill>
                <a:latin typeface="Arial" panose="020B0604020202020204" pitchFamily="34" charset="0"/>
                <a:cs typeface="Arial" panose="020B0604020202020204" pitchFamily="34" charset="0"/>
              </a:rPr>
              <a:t>Capacidad para llevar a cabo exitosamente </a:t>
            </a:r>
            <a:r>
              <a:rPr lang="es-MX" sz="2200" b="1" dirty="0" smtClean="0">
                <a:solidFill>
                  <a:srgbClr val="002060"/>
                </a:solidFill>
                <a:latin typeface="Arial" panose="020B0604020202020204" pitchFamily="34" charset="0"/>
                <a:cs typeface="Arial" panose="020B0604020202020204" pitchFamily="34" charset="0"/>
              </a:rPr>
              <a:t>actividades de manera, flexible, idónea y diversa</a:t>
            </a:r>
            <a:r>
              <a:rPr lang="es-MX" sz="2200" dirty="0" smtClean="0">
                <a:solidFill>
                  <a:srgbClr val="002060"/>
                </a:solidFill>
                <a:latin typeface="Arial" panose="020B0604020202020204" pitchFamily="34" charset="0"/>
                <a:cs typeface="Arial" panose="020B0604020202020204" pitchFamily="34" charset="0"/>
              </a:rPr>
              <a:t>, caracterizadas por su  creatividad/innovación y </a:t>
            </a:r>
            <a:r>
              <a:rPr lang="es-MX" sz="2200" b="1" dirty="0" smtClean="0">
                <a:solidFill>
                  <a:srgbClr val="002060"/>
                </a:solidFill>
                <a:latin typeface="Arial" panose="020B0604020202020204" pitchFamily="34" charset="0"/>
                <a:cs typeface="Arial" panose="020B0604020202020204" pitchFamily="34" charset="0"/>
              </a:rPr>
              <a:t>posibilidad de ajustarse a situaciones en contextos variados.</a:t>
            </a:r>
            <a:r>
              <a:rPr lang="es-MX" sz="2200" dirty="0" smtClean="0">
                <a:solidFill>
                  <a:srgbClr val="002060"/>
                </a:solidFill>
                <a:latin typeface="Arial" panose="020B0604020202020204" pitchFamily="34" charset="0"/>
                <a:cs typeface="Arial" panose="020B0604020202020204" pitchFamily="34" charset="0"/>
              </a:rPr>
              <a:t>  Todos estos elementos, se puede agregar,  </a:t>
            </a:r>
            <a:r>
              <a:rPr lang="es-MX" sz="2200" b="1" dirty="0" smtClean="0">
                <a:solidFill>
                  <a:srgbClr val="002060"/>
                </a:solidFill>
                <a:latin typeface="Arial" panose="020B0604020202020204" pitchFamily="34" charset="0"/>
                <a:cs typeface="Arial" panose="020B0604020202020204" pitchFamily="34" charset="0"/>
              </a:rPr>
              <a:t>matizados por consciencia, compromiso y solidaridad</a:t>
            </a:r>
            <a:r>
              <a:rPr lang="es-MX" sz="2200" dirty="0" smtClean="0">
                <a:solidFill>
                  <a:srgbClr val="002060"/>
                </a:solidFill>
                <a:latin typeface="Arial" panose="020B0604020202020204" pitchFamily="34" charset="0"/>
                <a:cs typeface="Arial" panose="020B0604020202020204" pitchFamily="34" charset="0"/>
              </a:rPr>
              <a:t>.  </a:t>
            </a:r>
            <a:endParaRPr lang="es-ES" sz="2200" dirty="0" smtClean="0">
              <a:latin typeface="Arial" panose="020B0604020202020204" pitchFamily="34" charset="0"/>
              <a:cs typeface="Arial" panose="020B0604020202020204" pitchFamily="34" charset="0"/>
            </a:endParaRPr>
          </a:p>
          <a:p>
            <a:pPr marL="0" indent="0" algn="just">
              <a:buFont typeface="Arial" panose="020B0604020202020204" pitchFamily="34" charset="0"/>
              <a:buNone/>
            </a:pPr>
            <a:endParaRPr lang="es-ES" sz="2400" dirty="0"/>
          </a:p>
        </p:txBody>
      </p:sp>
      <p:pic>
        <p:nvPicPr>
          <p:cNvPr id="4" name="Imagen 3"/>
          <p:cNvPicPr>
            <a:picLocks noChangeAspect="1"/>
          </p:cNvPicPr>
          <p:nvPr/>
        </p:nvPicPr>
        <p:blipFill>
          <a:blip r:embed="rId3" cstate="print"/>
          <a:stretch>
            <a:fillRect/>
          </a:stretch>
        </p:blipFill>
        <p:spPr>
          <a:xfrm>
            <a:off x="332787" y="1404106"/>
            <a:ext cx="3195856" cy="415968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Rectángulo 4"/>
          <p:cNvSpPr/>
          <p:nvPr/>
        </p:nvSpPr>
        <p:spPr>
          <a:xfrm>
            <a:off x="49747" y="425818"/>
            <a:ext cx="4694166" cy="644173"/>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2400" b="1" dirty="0">
              <a:latin typeface="Arial" panose="020B0604020202020204" pitchFamily="34" charset="0"/>
              <a:cs typeface="Arial" panose="020B0604020202020204" pitchFamily="34" charset="0"/>
            </a:endParaRPr>
          </a:p>
        </p:txBody>
      </p:sp>
      <p:sp>
        <p:nvSpPr>
          <p:cNvPr id="2" name="Título 1"/>
          <p:cNvSpPr txBox="1">
            <a:spLocks/>
          </p:cNvSpPr>
          <p:nvPr/>
        </p:nvSpPr>
        <p:spPr>
          <a:xfrm>
            <a:off x="-107575" y="569335"/>
            <a:ext cx="4693223" cy="535826"/>
          </a:xfrm>
          <a:prstGeom prst="rect">
            <a:avLst/>
          </a:prstGeom>
        </p:spPr>
        <p:txBody>
          <a:bodyPr/>
          <a:lstStyle>
            <a:defPPr>
              <a:defRPr lang="es-MX"/>
            </a:defPPr>
            <a:lvl1pPr algn="ctr">
              <a:lnSpc>
                <a:spcPct val="90000"/>
              </a:lnSpc>
              <a:spcBef>
                <a:spcPct val="0"/>
              </a:spcBef>
              <a:buNone/>
              <a:defRPr sz="2400">
                <a:latin typeface="Arial" panose="020B0604020202020204" pitchFamily="34" charset="0"/>
                <a:ea typeface="+mj-ea"/>
                <a:cs typeface="Arial" panose="020B0604020202020204" pitchFamily="34" charset="0"/>
              </a:defRPr>
            </a:lvl1pPr>
          </a:lstStyle>
          <a:p>
            <a:r>
              <a:rPr lang="es-ES" b="1" dirty="0"/>
              <a:t>Competencias </a:t>
            </a:r>
            <a:r>
              <a:rPr lang="es-ES" b="1" dirty="0" smtClean="0"/>
              <a:t>Interculturales</a:t>
            </a:r>
            <a:endParaRPr lang="es-ES" b="1" dirty="0"/>
          </a:p>
        </p:txBody>
      </p:sp>
    </p:spTree>
    <p:extLst>
      <p:ext uri="{BB962C8B-B14F-4D97-AF65-F5344CB8AC3E}">
        <p14:creationId xmlns:p14="http://schemas.microsoft.com/office/powerpoint/2010/main" val="2531758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96254" y="1634413"/>
            <a:ext cx="8855242" cy="45885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AutoNum type="arabicParenR"/>
            </a:pPr>
            <a:r>
              <a:rPr lang="es-MX" sz="2000" dirty="0" smtClean="0">
                <a:solidFill>
                  <a:srgbClr val="002060"/>
                </a:solidFill>
                <a:latin typeface="Arial" panose="020B0604020202020204" pitchFamily="34" charset="0"/>
                <a:cs typeface="Arial" panose="020B0604020202020204" pitchFamily="34" charset="0"/>
              </a:rPr>
              <a:t>Las </a:t>
            </a:r>
            <a:r>
              <a:rPr lang="es-MX" sz="2000" dirty="0">
                <a:solidFill>
                  <a:srgbClr val="002060"/>
                </a:solidFill>
                <a:latin typeface="Arial" panose="020B0604020202020204" pitchFamily="34" charset="0"/>
                <a:cs typeface="Arial" panose="020B0604020202020204" pitchFamily="34" charset="0"/>
              </a:rPr>
              <a:t>competencias se abordan desde el </a:t>
            </a:r>
            <a:r>
              <a:rPr lang="es-MX" sz="2000" b="1" dirty="0">
                <a:solidFill>
                  <a:srgbClr val="002060"/>
                </a:solidFill>
                <a:latin typeface="Arial" panose="020B0604020202020204" pitchFamily="34" charset="0"/>
                <a:cs typeface="Arial" panose="020B0604020202020204" pitchFamily="34" charset="0"/>
              </a:rPr>
              <a:t>proyecto ético de vida</a:t>
            </a:r>
            <a:r>
              <a:rPr lang="es-MX" sz="2000" dirty="0">
                <a:solidFill>
                  <a:srgbClr val="002060"/>
                </a:solidFill>
                <a:latin typeface="Arial" panose="020B0604020202020204" pitchFamily="34" charset="0"/>
                <a:cs typeface="Arial" panose="020B0604020202020204" pitchFamily="34" charset="0"/>
              </a:rPr>
              <a:t> de las personas, para afianzar la unidad e identidad de cada ser humano, y no su </a:t>
            </a:r>
            <a:r>
              <a:rPr lang="es-MX" sz="2000" dirty="0" smtClean="0">
                <a:solidFill>
                  <a:srgbClr val="002060"/>
                </a:solidFill>
                <a:latin typeface="Arial" panose="020B0604020202020204" pitchFamily="34" charset="0"/>
                <a:cs typeface="Arial" panose="020B0604020202020204" pitchFamily="34" charset="0"/>
              </a:rPr>
              <a:t>fragmentación.</a:t>
            </a:r>
          </a:p>
          <a:p>
            <a:pPr marL="342900" indent="-342900" algn="just">
              <a:buAutoNum type="arabicParenR"/>
            </a:pPr>
            <a:r>
              <a:rPr lang="es-MX" sz="2000" dirty="0" smtClean="0">
                <a:solidFill>
                  <a:srgbClr val="002060"/>
                </a:solidFill>
                <a:latin typeface="Arial" panose="020B0604020202020204" pitchFamily="34" charset="0"/>
                <a:cs typeface="Arial" panose="020B0604020202020204" pitchFamily="34" charset="0"/>
              </a:rPr>
              <a:t>Las </a:t>
            </a:r>
            <a:r>
              <a:rPr lang="es-MX" sz="2000" dirty="0">
                <a:solidFill>
                  <a:srgbClr val="002060"/>
                </a:solidFill>
                <a:latin typeface="Arial" panose="020B0604020202020204" pitchFamily="34" charset="0"/>
                <a:cs typeface="Arial" panose="020B0604020202020204" pitchFamily="34" charset="0"/>
              </a:rPr>
              <a:t>competencias buscan reforzar y contribuir a que las personas sean   emprendedoras, </a:t>
            </a:r>
            <a:r>
              <a:rPr lang="es-MX" sz="2000" b="1" dirty="0">
                <a:solidFill>
                  <a:srgbClr val="002060"/>
                </a:solidFill>
                <a:latin typeface="Arial" panose="020B0604020202020204" pitchFamily="34" charset="0"/>
                <a:cs typeface="Arial" panose="020B0604020202020204" pitchFamily="34" charset="0"/>
              </a:rPr>
              <a:t>primero</a:t>
            </a:r>
            <a:r>
              <a:rPr lang="es-MX" sz="2000" dirty="0">
                <a:solidFill>
                  <a:srgbClr val="002060"/>
                </a:solidFill>
                <a:latin typeface="Arial" panose="020B0604020202020204" pitchFamily="34" charset="0"/>
                <a:cs typeface="Arial" panose="020B0604020202020204" pitchFamily="34" charset="0"/>
              </a:rPr>
              <a:t> como </a:t>
            </a:r>
            <a:r>
              <a:rPr lang="es-MX" sz="2000" b="1" dirty="0">
                <a:solidFill>
                  <a:srgbClr val="002060"/>
                </a:solidFill>
                <a:latin typeface="Arial" panose="020B0604020202020204" pitchFamily="34" charset="0"/>
                <a:cs typeface="Arial" panose="020B0604020202020204" pitchFamily="34" charset="0"/>
              </a:rPr>
              <a:t>seres humanos</a:t>
            </a:r>
            <a:r>
              <a:rPr lang="es-MX" sz="2000" dirty="0">
                <a:solidFill>
                  <a:srgbClr val="002060"/>
                </a:solidFill>
                <a:latin typeface="Arial" panose="020B0604020202020204" pitchFamily="34" charset="0"/>
                <a:cs typeface="Arial" panose="020B0604020202020204" pitchFamily="34" charset="0"/>
              </a:rPr>
              <a:t> y en la sociedad, y después en lo laboral-empresarial para mejorar y transformar la </a:t>
            </a:r>
            <a:r>
              <a:rPr lang="es-MX" sz="2000" dirty="0" smtClean="0">
                <a:solidFill>
                  <a:srgbClr val="002060"/>
                </a:solidFill>
                <a:latin typeface="Arial" panose="020B0604020202020204" pitchFamily="34" charset="0"/>
                <a:cs typeface="Arial" panose="020B0604020202020204" pitchFamily="34" charset="0"/>
              </a:rPr>
              <a:t>realidad.</a:t>
            </a:r>
            <a:endParaRPr lang="es-MX" sz="2000" dirty="0">
              <a:solidFill>
                <a:srgbClr val="002060"/>
              </a:solidFill>
              <a:latin typeface="Arial" panose="020B0604020202020204" pitchFamily="34" charset="0"/>
              <a:cs typeface="Arial" panose="020B0604020202020204" pitchFamily="34" charset="0"/>
            </a:endParaRPr>
          </a:p>
          <a:p>
            <a:pPr marL="342900" indent="-342900" algn="just">
              <a:buAutoNum type="arabicParenR"/>
            </a:pPr>
            <a:r>
              <a:rPr lang="es-MX" sz="2000" dirty="0" smtClean="0">
                <a:solidFill>
                  <a:srgbClr val="002060"/>
                </a:solidFill>
                <a:latin typeface="Arial" panose="020B0604020202020204" pitchFamily="34" charset="0"/>
                <a:cs typeface="Arial" panose="020B0604020202020204" pitchFamily="34" charset="0"/>
              </a:rPr>
              <a:t>Orientan las actividades de aprendizaje con </a:t>
            </a:r>
            <a:r>
              <a:rPr lang="es-MX" sz="2000" b="1" dirty="0" smtClean="0">
                <a:solidFill>
                  <a:srgbClr val="002060"/>
                </a:solidFill>
                <a:latin typeface="Arial" panose="020B0604020202020204" pitchFamily="34" charset="0"/>
                <a:cs typeface="Arial" panose="020B0604020202020204" pitchFamily="34" charset="0"/>
              </a:rPr>
              <a:t>fines claros, socializados, compartidos y asumidos</a:t>
            </a:r>
            <a:r>
              <a:rPr lang="es-MX" sz="2000" dirty="0" smtClean="0">
                <a:solidFill>
                  <a:srgbClr val="002060"/>
                </a:solidFill>
                <a:latin typeface="Arial" panose="020B0604020202020204" pitchFamily="34" charset="0"/>
                <a:cs typeface="Arial" panose="020B0604020202020204" pitchFamily="34" charset="0"/>
              </a:rPr>
              <a:t> en la institución educativa.</a:t>
            </a:r>
          </a:p>
          <a:p>
            <a:pPr marL="342900" indent="-342900" algn="just">
              <a:buAutoNum type="arabicParenR"/>
            </a:pPr>
            <a:r>
              <a:rPr lang="es-MX" sz="2000" dirty="0" smtClean="0">
                <a:solidFill>
                  <a:srgbClr val="002060"/>
                </a:solidFill>
                <a:latin typeface="Arial" panose="020B0604020202020204" pitchFamily="34" charset="0"/>
                <a:cs typeface="Arial" panose="020B0604020202020204" pitchFamily="34" charset="0"/>
              </a:rPr>
              <a:t>La clave es el desarrollo y fortalecimiento de</a:t>
            </a:r>
            <a:r>
              <a:rPr lang="es-MX" sz="2000" b="1" dirty="0" smtClean="0">
                <a:solidFill>
                  <a:srgbClr val="002060"/>
                </a:solidFill>
                <a:latin typeface="Arial" panose="020B0604020202020204" pitchFamily="34" charset="0"/>
                <a:cs typeface="Arial" panose="020B0604020202020204" pitchFamily="34" charset="0"/>
              </a:rPr>
              <a:t> habilidades de pensamiento complejo.</a:t>
            </a:r>
          </a:p>
          <a:p>
            <a:pPr marL="342900" indent="-342900" algn="just">
              <a:buAutoNum type="arabicParenR"/>
            </a:pPr>
            <a:r>
              <a:rPr lang="es-ES" sz="2000" dirty="0" smtClean="0">
                <a:solidFill>
                  <a:srgbClr val="002060"/>
                </a:solidFill>
                <a:latin typeface="Arial" panose="020B0604020202020204" pitchFamily="34" charset="0"/>
                <a:cs typeface="Arial" panose="020B0604020202020204" pitchFamily="34" charset="0"/>
              </a:rPr>
              <a:t>La </a:t>
            </a:r>
            <a:r>
              <a:rPr lang="es-MX" sz="2000" dirty="0" smtClean="0">
                <a:solidFill>
                  <a:srgbClr val="002060"/>
                </a:solidFill>
                <a:latin typeface="Arial" panose="020B0604020202020204" pitchFamily="34" charset="0"/>
                <a:cs typeface="Arial" panose="020B0604020202020204" pitchFamily="34" charset="0"/>
              </a:rPr>
              <a:t>educación apunta a formar </a:t>
            </a:r>
            <a:r>
              <a:rPr lang="es-MX" sz="2000" b="1" dirty="0" smtClean="0">
                <a:solidFill>
                  <a:srgbClr val="002060"/>
                </a:solidFill>
                <a:latin typeface="Arial" panose="020B0604020202020204" pitchFamily="34" charset="0"/>
                <a:cs typeface="Arial" panose="020B0604020202020204" pitchFamily="34" charset="0"/>
              </a:rPr>
              <a:t>personas integrales, con sentido de la vida, expresión artística, espiritualidad y conciencia de sí</a:t>
            </a:r>
            <a:r>
              <a:rPr lang="es-MX" sz="2000" dirty="0">
                <a:solidFill>
                  <a:srgbClr val="002060"/>
                </a:solidFill>
                <a:latin typeface="Arial" panose="020B0604020202020204" pitchFamily="34" charset="0"/>
                <a:cs typeface="Arial" panose="020B0604020202020204" pitchFamily="34" charset="0"/>
              </a:rPr>
              <a:t>.</a:t>
            </a:r>
            <a:endParaRPr lang="es-MX" sz="2000" dirty="0" smtClean="0">
              <a:solidFill>
                <a:srgbClr val="002060"/>
              </a:solidFill>
              <a:latin typeface="Arial" panose="020B0604020202020204" pitchFamily="34" charset="0"/>
              <a:cs typeface="Arial" panose="020B0604020202020204" pitchFamily="34" charset="0"/>
            </a:endParaRPr>
          </a:p>
          <a:p>
            <a:pPr marL="0" indent="0" algn="just">
              <a:lnSpc>
                <a:spcPct val="100000"/>
              </a:lnSpc>
              <a:buNone/>
            </a:pPr>
            <a:r>
              <a:rPr lang="es-MX" sz="2000" dirty="0">
                <a:solidFill>
                  <a:srgbClr val="002060"/>
                </a:solidFill>
                <a:latin typeface="Arial" panose="020B0604020202020204" pitchFamily="34" charset="0"/>
                <a:cs typeface="Arial" panose="020B0604020202020204" pitchFamily="34" charset="0"/>
              </a:rPr>
              <a:t> </a:t>
            </a:r>
            <a:r>
              <a:rPr lang="es-MX" sz="2000" dirty="0" smtClean="0">
                <a:solidFill>
                  <a:srgbClr val="002060"/>
                </a:solidFill>
                <a:latin typeface="Arial" panose="020B0604020202020204" pitchFamily="34" charset="0"/>
                <a:cs typeface="Arial" panose="020B0604020202020204" pitchFamily="34" charset="0"/>
              </a:rPr>
              <a:t>      </a:t>
            </a:r>
          </a:p>
          <a:p>
            <a:pPr marL="363538" indent="-363538" algn="just">
              <a:buNone/>
            </a:pPr>
            <a:endParaRPr lang="es-MX" sz="2000" dirty="0" smtClean="0">
              <a:solidFill>
                <a:srgbClr val="002060"/>
              </a:solidFill>
              <a:latin typeface="Arial" panose="020B0604020202020204" pitchFamily="34" charset="0"/>
              <a:cs typeface="Arial" panose="020B0604020202020204" pitchFamily="34" charset="0"/>
            </a:endParaRPr>
          </a:p>
          <a:p>
            <a:pPr marL="363538" indent="-363538" algn="just">
              <a:buNone/>
            </a:pPr>
            <a:endParaRPr lang="es-ES" sz="2000" dirty="0">
              <a:solidFill>
                <a:srgbClr val="002060"/>
              </a:solidFill>
              <a:latin typeface="Arial" panose="020B0604020202020204" pitchFamily="34" charset="0"/>
              <a:cs typeface="Arial" panose="020B0604020202020204" pitchFamily="34" charset="0"/>
            </a:endParaRPr>
          </a:p>
        </p:txBody>
      </p:sp>
      <p:sp>
        <p:nvSpPr>
          <p:cNvPr id="5" name="Rectángulo 4"/>
          <p:cNvSpPr/>
          <p:nvPr/>
        </p:nvSpPr>
        <p:spPr>
          <a:xfrm>
            <a:off x="32163" y="578958"/>
            <a:ext cx="5239318" cy="644173"/>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4" name="Título 1"/>
          <p:cNvSpPr txBox="1">
            <a:spLocks/>
          </p:cNvSpPr>
          <p:nvPr/>
        </p:nvSpPr>
        <p:spPr>
          <a:xfrm>
            <a:off x="123095" y="676047"/>
            <a:ext cx="5130801" cy="5058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smtClean="0">
                <a:latin typeface="Arial" panose="020B0604020202020204" pitchFamily="34" charset="0"/>
                <a:cs typeface="Arial" panose="020B0604020202020204" pitchFamily="34" charset="0"/>
              </a:rPr>
              <a:t>Competencias Interculturales</a:t>
            </a:r>
            <a:endParaRPr lang="es-E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78158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30179" y="4826675"/>
            <a:ext cx="8318285" cy="369332"/>
          </a:xfrm>
          <a:prstGeom prst="rect">
            <a:avLst/>
          </a:prstGeom>
        </p:spPr>
        <p:txBody>
          <a:bodyPr wrap="square">
            <a:spAutoFit/>
          </a:bodyPr>
          <a:lstStyle/>
          <a:p>
            <a:r>
              <a:rPr lang="es-ES" cap="all" dirty="0"/>
              <a:t> </a:t>
            </a:r>
            <a:endParaRPr lang="es-MX" cap="all" dirty="0"/>
          </a:p>
        </p:txBody>
      </p:sp>
      <p:sp>
        <p:nvSpPr>
          <p:cNvPr id="7" name="6 Rectángulo"/>
          <p:cNvSpPr/>
          <p:nvPr/>
        </p:nvSpPr>
        <p:spPr>
          <a:xfrm>
            <a:off x="430179" y="2393435"/>
            <a:ext cx="7814229" cy="932245"/>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indent="-457189" algn="just">
              <a:buFont typeface="Wingdings" panose="05000000000000000000" pitchFamily="2" charset="2"/>
              <a:buChar char="Ø"/>
            </a:pPr>
            <a:r>
              <a:rPr lang="es-MX" sz="2000" b="1" dirty="0">
                <a:solidFill>
                  <a:srgbClr val="002060"/>
                </a:solidFill>
                <a:latin typeface="Arial" panose="020B0604020202020204" pitchFamily="34" charset="0"/>
                <a:cs typeface="Arial" panose="020B0604020202020204" pitchFamily="34" charset="0"/>
              </a:rPr>
              <a:t>Analizar un problema desde diferentes miradas (</a:t>
            </a:r>
            <a:r>
              <a:rPr lang="es-MX" sz="2000" b="1" dirty="0" smtClean="0">
                <a:solidFill>
                  <a:srgbClr val="002060"/>
                </a:solidFill>
                <a:latin typeface="Arial" panose="020B0604020202020204" pitchFamily="34" charset="0"/>
                <a:cs typeface="Arial" panose="020B0604020202020204" pitchFamily="34" charset="0"/>
              </a:rPr>
              <a:t>inter) nacionales </a:t>
            </a:r>
            <a:r>
              <a:rPr lang="es-MX" sz="2000" b="1" dirty="0">
                <a:solidFill>
                  <a:srgbClr val="002060"/>
                </a:solidFill>
                <a:latin typeface="Arial" panose="020B0604020202020204" pitchFamily="34" charset="0"/>
                <a:cs typeface="Arial" panose="020B0604020202020204" pitchFamily="34" charset="0"/>
              </a:rPr>
              <a:t>y regionales;</a:t>
            </a:r>
          </a:p>
        </p:txBody>
      </p:sp>
      <p:sp>
        <p:nvSpPr>
          <p:cNvPr id="8" name="7 Rectángulo"/>
          <p:cNvSpPr/>
          <p:nvPr/>
        </p:nvSpPr>
        <p:spPr>
          <a:xfrm>
            <a:off x="430179" y="3400505"/>
            <a:ext cx="7814229" cy="788229"/>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indent="-457189" algn="just">
              <a:buFont typeface="Wingdings" panose="05000000000000000000" pitchFamily="2" charset="2"/>
              <a:buChar char="Ø"/>
            </a:pPr>
            <a:r>
              <a:rPr lang="es-MX" sz="2000" b="1" dirty="0">
                <a:solidFill>
                  <a:srgbClr val="002060"/>
                </a:solidFill>
                <a:latin typeface="Arial" panose="020B0604020202020204" pitchFamily="34" charset="0"/>
                <a:cs typeface="Arial" panose="020B0604020202020204" pitchFamily="34" charset="0"/>
              </a:rPr>
              <a:t>Identificar soluciones a través de la revisión de la bibliografía internacional (en otros idiomas);</a:t>
            </a:r>
          </a:p>
        </p:txBody>
      </p:sp>
      <p:sp>
        <p:nvSpPr>
          <p:cNvPr id="2" name="1 CuadroTexto"/>
          <p:cNvSpPr txBox="1"/>
          <p:nvPr/>
        </p:nvSpPr>
        <p:spPr>
          <a:xfrm>
            <a:off x="398664" y="1918500"/>
            <a:ext cx="4478136" cy="400110"/>
          </a:xfrm>
          <a:prstGeom prst="rect">
            <a:avLst/>
          </a:prstGeom>
          <a:noFill/>
        </p:spPr>
        <p:txBody>
          <a:bodyPr wrap="square" rtlCol="0">
            <a:spAutoFit/>
          </a:bodyPr>
          <a:lstStyle/>
          <a:p>
            <a:r>
              <a:rPr lang="es-MX" sz="2000" b="1" dirty="0" smtClean="0">
                <a:solidFill>
                  <a:srgbClr val="002060"/>
                </a:solidFill>
                <a:latin typeface="Arial" panose="020B0604020202020204" pitchFamily="34" charset="0"/>
                <a:cs typeface="Arial" panose="020B0604020202020204" pitchFamily="34" charset="0"/>
              </a:rPr>
              <a:t>Que el egresado sea capaz </a:t>
            </a:r>
            <a:r>
              <a:rPr lang="es-MX" sz="2000" b="1" dirty="0">
                <a:solidFill>
                  <a:srgbClr val="002060"/>
                </a:solidFill>
                <a:latin typeface="Arial" panose="020B0604020202020204" pitchFamily="34" charset="0"/>
                <a:cs typeface="Arial" panose="020B0604020202020204" pitchFamily="34" charset="0"/>
              </a:rPr>
              <a:t>de:</a:t>
            </a:r>
          </a:p>
        </p:txBody>
      </p:sp>
      <p:sp>
        <p:nvSpPr>
          <p:cNvPr id="11" name="10 Rectángulo"/>
          <p:cNvSpPr/>
          <p:nvPr/>
        </p:nvSpPr>
        <p:spPr>
          <a:xfrm>
            <a:off x="430179" y="4322360"/>
            <a:ext cx="7814229" cy="788229"/>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indent="-457189" algn="just">
              <a:buFont typeface="Wingdings" panose="05000000000000000000" pitchFamily="2" charset="2"/>
              <a:buChar char="Ø"/>
            </a:pPr>
            <a:r>
              <a:rPr lang="es-MX" sz="2000" b="1" dirty="0">
                <a:solidFill>
                  <a:srgbClr val="002060"/>
                </a:solidFill>
                <a:latin typeface="Arial" panose="020B0604020202020204" pitchFamily="34" charset="0"/>
                <a:cs typeface="Arial" panose="020B0604020202020204" pitchFamily="34" charset="0"/>
              </a:rPr>
              <a:t>Comunicarse eficazmente con representantes de diferentes </a:t>
            </a:r>
            <a:r>
              <a:rPr lang="es-MX" sz="2000" b="1" dirty="0" smtClean="0">
                <a:solidFill>
                  <a:srgbClr val="002060"/>
                </a:solidFill>
                <a:latin typeface="Arial" panose="020B0604020202020204" pitchFamily="34" charset="0"/>
                <a:cs typeface="Arial" panose="020B0604020202020204" pitchFamily="34" charset="0"/>
              </a:rPr>
              <a:t>países/culturas;</a:t>
            </a:r>
            <a:endParaRPr lang="es-MX" sz="2000" b="1" dirty="0">
              <a:solidFill>
                <a:srgbClr val="002060"/>
              </a:solidFill>
              <a:latin typeface="Arial" panose="020B0604020202020204" pitchFamily="34" charset="0"/>
              <a:cs typeface="Arial" panose="020B0604020202020204" pitchFamily="34" charset="0"/>
            </a:endParaRPr>
          </a:p>
        </p:txBody>
      </p:sp>
      <p:sp>
        <p:nvSpPr>
          <p:cNvPr id="12" name="11 Rectángulo"/>
          <p:cNvSpPr/>
          <p:nvPr/>
        </p:nvSpPr>
        <p:spPr>
          <a:xfrm>
            <a:off x="430179" y="5137962"/>
            <a:ext cx="7814229" cy="644213"/>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indent="-457189">
              <a:buFont typeface="Wingdings" panose="05000000000000000000" pitchFamily="2" charset="2"/>
              <a:buChar char="Ø"/>
            </a:pPr>
            <a:r>
              <a:rPr lang="es-MX" sz="2000" b="1" dirty="0">
                <a:solidFill>
                  <a:srgbClr val="002060"/>
                </a:solidFill>
                <a:latin typeface="Arial" panose="020B0604020202020204" pitchFamily="34" charset="0"/>
                <a:cs typeface="Arial" panose="020B0604020202020204" pitchFamily="34" charset="0"/>
              </a:rPr>
              <a:t>Apreciar diferentes culturas;</a:t>
            </a:r>
          </a:p>
        </p:txBody>
      </p:sp>
      <p:sp>
        <p:nvSpPr>
          <p:cNvPr id="10" name="Rectángulo 9"/>
          <p:cNvSpPr/>
          <p:nvPr/>
        </p:nvSpPr>
        <p:spPr>
          <a:xfrm>
            <a:off x="84917" y="538172"/>
            <a:ext cx="6775005" cy="825471"/>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3" name="Rectángulo 2"/>
          <p:cNvSpPr/>
          <p:nvPr/>
        </p:nvSpPr>
        <p:spPr>
          <a:xfrm>
            <a:off x="128677" y="499264"/>
            <a:ext cx="7110536" cy="830997"/>
          </a:xfrm>
          <a:prstGeom prst="rect">
            <a:avLst/>
          </a:prstGeom>
        </p:spPr>
        <p:txBody>
          <a:bodyPr wrap="square">
            <a:spAutoFit/>
          </a:bodyPr>
          <a:lstStyle/>
          <a:p>
            <a:r>
              <a:rPr lang="es-MX" sz="2400" b="1" dirty="0">
                <a:latin typeface="Arial" panose="020B0604020202020204" pitchFamily="34" charset="0"/>
                <a:cs typeface="Arial" panose="020B0604020202020204" pitchFamily="34" charset="0"/>
              </a:rPr>
              <a:t>Ejemplos de competencias internacionales e interculturales (</a:t>
            </a:r>
            <a:r>
              <a:rPr lang="es-MX" sz="2400" dirty="0">
                <a:latin typeface="Arial" panose="020B0604020202020204" pitchFamily="34" charset="0"/>
                <a:cs typeface="Arial" panose="020B0604020202020204" pitchFamily="34" charset="0"/>
              </a:rPr>
              <a:t>Perfil de Egreso</a:t>
            </a:r>
            <a:r>
              <a:rPr lang="es-MX" sz="2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72237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grpId="0" nodeType="after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7000"/>
                            </p:stCondLst>
                            <p:childTnLst>
                              <p:par>
                                <p:cTn id="29" presetID="42" presetClass="entr" presetSubtype="0" fill="hold" grpId="0" nodeType="afterEffect">
                                  <p:stCondLst>
                                    <p:cond delay="10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80474" y="2866164"/>
            <a:ext cx="8063934" cy="932245"/>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indent="-457189" algn="just">
              <a:buFont typeface="Wingdings" panose="05000000000000000000" pitchFamily="2" charset="2"/>
              <a:buChar char="Ø"/>
            </a:pPr>
            <a:r>
              <a:rPr lang="es-MX" sz="2000" b="1" dirty="0">
                <a:solidFill>
                  <a:srgbClr val="002060"/>
                </a:solidFill>
                <a:latin typeface="Arial" panose="020B0604020202020204" pitchFamily="34" charset="0"/>
                <a:cs typeface="Arial" panose="020B0604020202020204" pitchFamily="34" charset="0"/>
              </a:rPr>
              <a:t>Hacer un resumen de un artículo escrito en inglés con alta relevancia para su profesión;</a:t>
            </a:r>
          </a:p>
        </p:txBody>
      </p:sp>
      <p:sp>
        <p:nvSpPr>
          <p:cNvPr id="8" name="7 Rectángulo"/>
          <p:cNvSpPr/>
          <p:nvPr/>
        </p:nvSpPr>
        <p:spPr>
          <a:xfrm>
            <a:off x="180474" y="3620129"/>
            <a:ext cx="8063934" cy="115212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indent="-457189" algn="just">
              <a:buFont typeface="Wingdings" panose="05000000000000000000" pitchFamily="2" charset="2"/>
              <a:buChar char="Ø"/>
            </a:pPr>
            <a:r>
              <a:rPr lang="es-MX" sz="2000" b="1" dirty="0">
                <a:solidFill>
                  <a:srgbClr val="002060"/>
                </a:solidFill>
                <a:latin typeface="Arial" panose="020B0604020202020204" pitchFamily="34" charset="0"/>
                <a:cs typeface="Arial" panose="020B0604020202020204" pitchFamily="34" charset="0"/>
              </a:rPr>
              <a:t>Intercambiar información y opiniones con colegas extranjeros sobre un tema relevante para su profesión;</a:t>
            </a:r>
          </a:p>
        </p:txBody>
      </p:sp>
      <p:sp>
        <p:nvSpPr>
          <p:cNvPr id="2" name="1 CuadroTexto"/>
          <p:cNvSpPr txBox="1"/>
          <p:nvPr/>
        </p:nvSpPr>
        <p:spPr>
          <a:xfrm>
            <a:off x="180472" y="2091440"/>
            <a:ext cx="4286751" cy="400110"/>
          </a:xfrm>
          <a:prstGeom prst="rect">
            <a:avLst/>
          </a:prstGeom>
          <a:noFill/>
          <a:ln>
            <a:noFill/>
          </a:ln>
        </p:spPr>
        <p:txBody>
          <a:bodyPr wrap="square" rtlCol="0">
            <a:spAutoFit/>
          </a:bodyPr>
          <a:lstStyle/>
          <a:p>
            <a:r>
              <a:rPr lang="es-MX" sz="2000" b="1" dirty="0">
                <a:solidFill>
                  <a:srgbClr val="002060"/>
                </a:solidFill>
                <a:latin typeface="Arial" panose="020B0604020202020204" pitchFamily="34" charset="0"/>
                <a:cs typeface="Arial" panose="020B0604020202020204" pitchFamily="34" charset="0"/>
              </a:rPr>
              <a:t>Que el egresado sea capaz de:</a:t>
            </a:r>
          </a:p>
        </p:txBody>
      </p:sp>
      <p:sp>
        <p:nvSpPr>
          <p:cNvPr id="11" name="10 Rectángulo"/>
          <p:cNvSpPr/>
          <p:nvPr/>
        </p:nvSpPr>
        <p:spPr>
          <a:xfrm>
            <a:off x="180474" y="4540485"/>
            <a:ext cx="8135942" cy="1076261"/>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indent="-457189" algn="just">
              <a:buFont typeface="Wingdings" panose="05000000000000000000" pitchFamily="2" charset="2"/>
              <a:buChar char="Ø"/>
            </a:pPr>
            <a:r>
              <a:rPr lang="es-MX" sz="2000" b="1" dirty="0">
                <a:solidFill>
                  <a:srgbClr val="002060"/>
                </a:solidFill>
                <a:latin typeface="Arial" panose="020B0604020202020204" pitchFamily="34" charset="0"/>
                <a:cs typeface="Arial" panose="020B0604020202020204" pitchFamily="34" charset="0"/>
              </a:rPr>
              <a:t>Adaptar su estilo de comportamiento y comunicación a situaciones interculturales específicas.</a:t>
            </a:r>
          </a:p>
        </p:txBody>
      </p:sp>
      <p:sp>
        <p:nvSpPr>
          <p:cNvPr id="9" name="Rectángulo 8"/>
          <p:cNvSpPr/>
          <p:nvPr/>
        </p:nvSpPr>
        <p:spPr>
          <a:xfrm>
            <a:off x="84917" y="552018"/>
            <a:ext cx="5911437" cy="995425"/>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3" name="Rectángulo 2"/>
          <p:cNvSpPr/>
          <p:nvPr/>
        </p:nvSpPr>
        <p:spPr>
          <a:xfrm>
            <a:off x="164844" y="610995"/>
            <a:ext cx="6048672" cy="1200329"/>
          </a:xfrm>
          <a:prstGeom prst="rect">
            <a:avLst/>
          </a:prstGeom>
        </p:spPr>
        <p:txBody>
          <a:bodyPr wrap="square">
            <a:spAutoFit/>
          </a:bodyPr>
          <a:lstStyle/>
          <a:p>
            <a:r>
              <a:rPr lang="es-MX" sz="2400" b="1" dirty="0">
                <a:latin typeface="Arial" panose="020B0604020202020204" pitchFamily="34" charset="0"/>
                <a:cs typeface="Arial" panose="020B0604020202020204" pitchFamily="34" charset="0"/>
              </a:rPr>
              <a:t>Ejemplos de competencias Internacionales e Interculturales</a:t>
            </a:r>
            <a:r>
              <a:rPr lang="es-MX" sz="2400" dirty="0">
                <a:solidFill>
                  <a:srgbClr val="002060"/>
                </a:solidFill>
                <a:latin typeface="Arial" panose="020B0604020202020204" pitchFamily="34" charset="0"/>
                <a:cs typeface="Arial" panose="020B0604020202020204" pitchFamily="34" charset="0"/>
              </a:rPr>
              <a:t/>
            </a:r>
            <a:br>
              <a:rPr lang="es-MX" sz="2400" dirty="0">
                <a:solidFill>
                  <a:srgbClr val="002060"/>
                </a:solidFill>
                <a:latin typeface="Arial" panose="020B0604020202020204" pitchFamily="34" charset="0"/>
                <a:cs typeface="Arial" panose="020B0604020202020204" pitchFamily="34" charset="0"/>
              </a:rPr>
            </a:br>
            <a:endParaRPr lang="es-MX"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286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grpId="0" nodeType="after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253321"/>
            <a:ext cx="8640960" cy="1154675"/>
          </a:xfrm>
          <a:prstGeom prst="rect">
            <a:avLst/>
          </a:prstGeom>
          <a:noFill/>
          <a:ln w="38100">
            <a:noFill/>
          </a:ln>
        </p:spPr>
        <p:txBody>
          <a:bodyPr wrap="square">
            <a:spAutoFit/>
          </a:bodyPr>
          <a:lstStyle/>
          <a:p>
            <a:pPr marL="285744" indent="-285744" algn="just">
              <a:lnSpc>
                <a:spcPct val="150000"/>
              </a:lnSpc>
              <a:buFont typeface="Wingdings" panose="05000000000000000000" pitchFamily="2" charset="2"/>
              <a:buChar char="Ø"/>
            </a:pPr>
            <a:r>
              <a:rPr lang="es-ES_tradnl" sz="1600" b="1" dirty="0" smtClean="0">
                <a:solidFill>
                  <a:srgbClr val="002060"/>
                </a:solidFill>
                <a:latin typeface="Arial" panose="020B0604020202020204" pitchFamily="34" charset="0"/>
                <a:cs typeface="Arial" panose="020B0604020202020204" pitchFamily="34" charset="0"/>
              </a:rPr>
              <a:t>Comunicación: </a:t>
            </a:r>
            <a:r>
              <a:rPr lang="es-ES_tradnl" sz="1600" dirty="0" smtClean="0">
                <a:solidFill>
                  <a:srgbClr val="002060"/>
                </a:solidFill>
                <a:latin typeface="Arial" panose="020B0604020202020204" pitchFamily="34" charset="0"/>
                <a:cs typeface="Arial" panose="020B0604020202020204" pitchFamily="34" charset="0"/>
              </a:rPr>
              <a:t>Comunicar ideas en español e </a:t>
            </a:r>
            <a:r>
              <a:rPr lang="es-ES_tradnl" sz="1600" b="1" dirty="0" smtClean="0">
                <a:solidFill>
                  <a:srgbClr val="002060"/>
                </a:solidFill>
                <a:latin typeface="Arial" panose="020B0604020202020204" pitchFamily="34" charset="0"/>
                <a:cs typeface="Arial" panose="020B0604020202020204" pitchFamily="34" charset="0"/>
              </a:rPr>
              <a:t>inglés</a:t>
            </a:r>
            <a:r>
              <a:rPr lang="es-ES_tradnl" sz="1600" dirty="0" smtClean="0">
                <a:solidFill>
                  <a:srgbClr val="002060"/>
                </a:solidFill>
                <a:latin typeface="Arial" panose="020B0604020202020204" pitchFamily="34" charset="0"/>
                <a:cs typeface="Arial" panose="020B0604020202020204" pitchFamily="34" charset="0"/>
              </a:rPr>
              <a:t>, oralmente y por escrito, que permita interpretar el mundo y relacionarse con los otros en diversas situaciones comunicativas y sepan adaptar su propia comunicación a los requisitos de la situación, </a:t>
            </a:r>
          </a:p>
        </p:txBody>
      </p:sp>
      <p:sp>
        <p:nvSpPr>
          <p:cNvPr id="6" name="Rectángulo 5"/>
          <p:cNvSpPr/>
          <p:nvPr/>
        </p:nvSpPr>
        <p:spPr>
          <a:xfrm>
            <a:off x="113102" y="76697"/>
            <a:ext cx="5233413" cy="866583"/>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es-MX" sz="2400" dirty="0">
              <a:latin typeface="Arial" panose="020B0604020202020204" pitchFamily="34" charset="0"/>
              <a:cs typeface="Arial" panose="020B0604020202020204" pitchFamily="34" charset="0"/>
            </a:endParaRPr>
          </a:p>
        </p:txBody>
      </p:sp>
      <p:sp>
        <p:nvSpPr>
          <p:cNvPr id="2" name="Rectángulo 1"/>
          <p:cNvSpPr/>
          <p:nvPr/>
        </p:nvSpPr>
        <p:spPr>
          <a:xfrm>
            <a:off x="245098" y="150543"/>
            <a:ext cx="5192752" cy="769441"/>
          </a:xfrm>
          <a:prstGeom prst="rect">
            <a:avLst/>
          </a:prstGeom>
        </p:spPr>
        <p:txBody>
          <a:bodyPr wrap="square">
            <a:spAutoFit/>
          </a:bodyPr>
          <a:lstStyle/>
          <a:p>
            <a:r>
              <a:rPr lang="es-MX" sz="2200" b="1" dirty="0" smtClean="0">
                <a:latin typeface="Arial" panose="020B0604020202020204" pitchFamily="34" charset="0"/>
                <a:cs typeface="Arial" panose="020B0604020202020204" pitchFamily="34" charset="0"/>
              </a:rPr>
              <a:t>Competencias genéricas en </a:t>
            </a:r>
            <a:r>
              <a:rPr lang="es-MX" sz="2200" b="1" dirty="0">
                <a:latin typeface="Arial" panose="020B0604020202020204" pitchFamily="34" charset="0"/>
                <a:cs typeface="Arial" panose="020B0604020202020204" pitchFamily="34" charset="0"/>
              </a:rPr>
              <a:t>el </a:t>
            </a:r>
            <a:r>
              <a:rPr lang="es-MX" sz="2200" b="1" dirty="0" smtClean="0">
                <a:latin typeface="Arial" panose="020B0604020202020204" pitchFamily="34" charset="0"/>
                <a:cs typeface="Arial" panose="020B0604020202020204" pitchFamily="34" charset="0"/>
              </a:rPr>
              <a:t>         Plan </a:t>
            </a:r>
            <a:r>
              <a:rPr lang="es-MX" sz="2200" b="1" dirty="0">
                <a:latin typeface="Arial" panose="020B0604020202020204" pitchFamily="34" charset="0"/>
                <a:cs typeface="Arial" panose="020B0604020202020204" pitchFamily="34" charset="0"/>
              </a:rPr>
              <a:t>de Estudios de </a:t>
            </a:r>
            <a:r>
              <a:rPr lang="es-MX" sz="2200" b="1" dirty="0" smtClean="0">
                <a:latin typeface="Arial" panose="020B0604020202020204" pitchFamily="34" charset="0"/>
                <a:cs typeface="Arial" panose="020B0604020202020204" pitchFamily="34" charset="0"/>
              </a:rPr>
              <a:t>Biología</a:t>
            </a:r>
            <a:endParaRPr lang="es-MX" sz="2200" b="1" dirty="0">
              <a:solidFill>
                <a:srgbClr val="FF0000"/>
              </a:solidFill>
              <a:latin typeface="Arial" panose="020B0604020202020204" pitchFamily="34" charset="0"/>
              <a:cs typeface="Arial" panose="020B0604020202020204" pitchFamily="34" charset="0"/>
            </a:endParaRPr>
          </a:p>
        </p:txBody>
      </p:sp>
      <p:sp>
        <p:nvSpPr>
          <p:cNvPr id="5" name="4 Rectángulo"/>
          <p:cNvSpPr/>
          <p:nvPr/>
        </p:nvSpPr>
        <p:spPr>
          <a:xfrm>
            <a:off x="232270" y="2311671"/>
            <a:ext cx="8640960" cy="1524007"/>
          </a:xfrm>
          <a:prstGeom prst="rect">
            <a:avLst/>
          </a:prstGeom>
          <a:noFill/>
          <a:ln w="38100">
            <a:noFill/>
          </a:ln>
        </p:spPr>
        <p:txBody>
          <a:bodyPr wrap="square">
            <a:spAutoFit/>
          </a:bodyPr>
          <a:lstStyle/>
          <a:p>
            <a:pPr marL="285744" indent="-285744" algn="just">
              <a:lnSpc>
                <a:spcPct val="150000"/>
              </a:lnSpc>
              <a:buFont typeface="Wingdings" panose="05000000000000000000" pitchFamily="2" charset="2"/>
              <a:buChar char="Ø"/>
            </a:pPr>
            <a:r>
              <a:rPr lang="es-ES_tradnl" sz="1600" b="1" dirty="0" smtClean="0">
                <a:solidFill>
                  <a:srgbClr val="002060"/>
                </a:solidFill>
                <a:latin typeface="Arial" panose="020B0604020202020204" pitchFamily="34" charset="0"/>
                <a:cs typeface="Arial" panose="020B0604020202020204" pitchFamily="34" charset="0"/>
              </a:rPr>
              <a:t>Investigación: </a:t>
            </a:r>
            <a:r>
              <a:rPr lang="es-ES_tradnl" sz="1600" dirty="0" smtClean="0">
                <a:solidFill>
                  <a:srgbClr val="002060"/>
                </a:solidFill>
                <a:latin typeface="Arial" panose="020B0604020202020204" pitchFamily="34" charset="0"/>
                <a:cs typeface="Arial" panose="020B0604020202020204" pitchFamily="34" charset="0"/>
              </a:rPr>
              <a:t>Investigar fenómenos y agentes, desde una perspectiva compleja de la realidad, con teorías y metodologías científicas provenientes de los campos afines a la biología en grupos </a:t>
            </a:r>
            <a:r>
              <a:rPr lang="es-ES_tradnl" sz="1600" b="1" dirty="0" err="1" smtClean="0">
                <a:solidFill>
                  <a:srgbClr val="002060"/>
                </a:solidFill>
                <a:latin typeface="Arial" panose="020B0604020202020204" pitchFamily="34" charset="0"/>
                <a:cs typeface="Arial" panose="020B0604020202020204" pitchFamily="34" charset="0"/>
              </a:rPr>
              <a:t>multi</a:t>
            </a:r>
            <a:r>
              <a:rPr lang="es-ES_tradnl" sz="1600" dirty="0" smtClean="0">
                <a:solidFill>
                  <a:srgbClr val="002060"/>
                </a:solidFill>
                <a:latin typeface="Arial" panose="020B0604020202020204" pitchFamily="34" charset="0"/>
                <a:cs typeface="Arial" panose="020B0604020202020204" pitchFamily="34" charset="0"/>
              </a:rPr>
              <a:t> e </a:t>
            </a:r>
            <a:r>
              <a:rPr lang="es-ES_tradnl" sz="1600" b="1" dirty="0" smtClean="0">
                <a:solidFill>
                  <a:srgbClr val="002060"/>
                </a:solidFill>
                <a:latin typeface="Arial" panose="020B0604020202020204" pitchFamily="34" charset="0"/>
                <a:cs typeface="Arial" panose="020B0604020202020204" pitchFamily="34" charset="0"/>
              </a:rPr>
              <a:t>interdisciplinarios</a:t>
            </a:r>
            <a:r>
              <a:rPr lang="es-ES_tradnl" sz="1600" dirty="0" smtClean="0">
                <a:solidFill>
                  <a:srgbClr val="002060"/>
                </a:solidFill>
                <a:latin typeface="Arial" panose="020B0604020202020204" pitchFamily="34" charset="0"/>
                <a:cs typeface="Arial" panose="020B0604020202020204" pitchFamily="34" charset="0"/>
              </a:rPr>
              <a:t>, con apertura, </a:t>
            </a:r>
            <a:r>
              <a:rPr lang="es-ES_tradnl" sz="1600" b="1" dirty="0" smtClean="0">
                <a:solidFill>
                  <a:srgbClr val="002060"/>
                </a:solidFill>
                <a:latin typeface="Arial" panose="020B0604020202020204" pitchFamily="34" charset="0"/>
                <a:cs typeface="Arial" panose="020B0604020202020204" pitchFamily="34" charset="0"/>
              </a:rPr>
              <a:t>tolerancia</a:t>
            </a:r>
            <a:r>
              <a:rPr lang="es-ES_tradnl" sz="1600" dirty="0" smtClean="0">
                <a:solidFill>
                  <a:srgbClr val="002060"/>
                </a:solidFill>
                <a:latin typeface="Arial" panose="020B0604020202020204" pitchFamily="34" charset="0"/>
                <a:cs typeface="Arial" panose="020B0604020202020204" pitchFamily="34" charset="0"/>
              </a:rPr>
              <a:t>, creatividad, criticidad y </a:t>
            </a:r>
            <a:r>
              <a:rPr lang="es-ES_tradnl" sz="1600" b="1" dirty="0" smtClean="0">
                <a:solidFill>
                  <a:srgbClr val="002060"/>
                </a:solidFill>
                <a:latin typeface="Arial" panose="020B0604020202020204" pitchFamily="34" charset="0"/>
                <a:cs typeface="Arial" panose="020B0604020202020204" pitchFamily="34" charset="0"/>
              </a:rPr>
              <a:t>responsabilidad social</a:t>
            </a:r>
            <a:r>
              <a:rPr lang="es-ES_tradnl" sz="1600" dirty="0" smtClean="0">
                <a:solidFill>
                  <a:srgbClr val="002060"/>
                </a:solidFill>
                <a:latin typeface="Arial" panose="020B0604020202020204" pitchFamily="34" charset="0"/>
                <a:cs typeface="Arial" panose="020B0604020202020204" pitchFamily="34" charset="0"/>
              </a:rPr>
              <a:t>.</a:t>
            </a:r>
          </a:p>
        </p:txBody>
      </p:sp>
      <p:sp>
        <p:nvSpPr>
          <p:cNvPr id="7" name="6 Rectángulo"/>
          <p:cNvSpPr/>
          <p:nvPr/>
        </p:nvSpPr>
        <p:spPr>
          <a:xfrm>
            <a:off x="213021" y="3716992"/>
            <a:ext cx="8640960" cy="1200329"/>
          </a:xfrm>
          <a:prstGeom prst="rect">
            <a:avLst/>
          </a:prstGeom>
          <a:noFill/>
          <a:ln w="38100">
            <a:noFill/>
          </a:ln>
        </p:spPr>
        <p:txBody>
          <a:bodyPr wrap="square">
            <a:spAutoFit/>
          </a:bodyPr>
          <a:lstStyle/>
          <a:p>
            <a:pPr marL="285744" indent="-285744" algn="just">
              <a:lnSpc>
                <a:spcPct val="150000"/>
              </a:lnSpc>
              <a:buFont typeface="Wingdings" panose="05000000000000000000" pitchFamily="2" charset="2"/>
              <a:buChar char="Ø"/>
            </a:pPr>
            <a:r>
              <a:rPr lang="es-ES_tradnl" sz="1600" b="1" dirty="0" smtClean="0">
                <a:solidFill>
                  <a:srgbClr val="002060"/>
                </a:solidFill>
                <a:latin typeface="Arial" panose="020B0604020202020204" pitchFamily="34" charset="0"/>
                <a:cs typeface="Arial" panose="020B0604020202020204" pitchFamily="34" charset="0"/>
              </a:rPr>
              <a:t>Reconocimiento a las expresiones culturales: </a:t>
            </a:r>
            <a:r>
              <a:rPr lang="es-ES_tradnl" sz="1600" dirty="0" smtClean="0">
                <a:solidFill>
                  <a:srgbClr val="002060"/>
                </a:solidFill>
                <a:latin typeface="Arial" panose="020B0604020202020204" pitchFamily="34" charset="0"/>
                <a:cs typeface="Arial" panose="020B0604020202020204" pitchFamily="34" charset="0"/>
              </a:rPr>
              <a:t>Estar conscientes de la </a:t>
            </a:r>
            <a:r>
              <a:rPr lang="es-ES_tradnl" sz="1600" b="1" dirty="0" smtClean="0">
                <a:solidFill>
                  <a:srgbClr val="002060"/>
                </a:solidFill>
                <a:latin typeface="Arial" panose="020B0604020202020204" pitchFamily="34" charset="0"/>
                <a:cs typeface="Arial" panose="020B0604020202020204" pitchFamily="34" charset="0"/>
              </a:rPr>
              <a:t>herencia cultural </a:t>
            </a:r>
            <a:r>
              <a:rPr lang="es-ES_tradnl" sz="1600" dirty="0" smtClean="0">
                <a:solidFill>
                  <a:srgbClr val="002060"/>
                </a:solidFill>
                <a:latin typeface="Arial" panose="020B0604020202020204" pitchFamily="34" charset="0"/>
                <a:cs typeface="Arial" panose="020B0604020202020204" pitchFamily="34" charset="0"/>
              </a:rPr>
              <a:t>a escala local, nacional e </a:t>
            </a:r>
            <a:r>
              <a:rPr lang="es-ES_tradnl" sz="1600" b="1" dirty="0" smtClean="0">
                <a:solidFill>
                  <a:srgbClr val="002060"/>
                </a:solidFill>
                <a:latin typeface="Arial" panose="020B0604020202020204" pitchFamily="34" charset="0"/>
                <a:cs typeface="Arial" panose="020B0604020202020204" pitchFamily="34" charset="0"/>
              </a:rPr>
              <a:t>internacional</a:t>
            </a:r>
            <a:r>
              <a:rPr lang="es-ES_tradnl" sz="1600" dirty="0" smtClean="0">
                <a:solidFill>
                  <a:srgbClr val="002060"/>
                </a:solidFill>
                <a:latin typeface="Arial" panose="020B0604020202020204" pitchFamily="34" charset="0"/>
                <a:cs typeface="Arial" panose="020B0604020202020204" pitchFamily="34" charset="0"/>
              </a:rPr>
              <a:t> (América Latina) y de su lugar en el mundo. </a:t>
            </a:r>
            <a:endParaRPr lang="es-MX" sz="1600" dirty="0">
              <a:solidFill>
                <a:srgbClr val="002060"/>
              </a:solidFill>
              <a:latin typeface="Arial" panose="020B0604020202020204" pitchFamily="34" charset="0"/>
              <a:cs typeface="Arial" panose="020B0604020202020204" pitchFamily="34" charset="0"/>
            </a:endParaRPr>
          </a:p>
        </p:txBody>
      </p:sp>
      <p:sp>
        <p:nvSpPr>
          <p:cNvPr id="8" name="7 Rectángulo"/>
          <p:cNvSpPr/>
          <p:nvPr/>
        </p:nvSpPr>
        <p:spPr>
          <a:xfrm>
            <a:off x="192505" y="4717978"/>
            <a:ext cx="8640960" cy="1569660"/>
          </a:xfrm>
          <a:prstGeom prst="rect">
            <a:avLst/>
          </a:prstGeom>
          <a:noFill/>
          <a:ln w="38100">
            <a:noFill/>
          </a:ln>
        </p:spPr>
        <p:txBody>
          <a:bodyPr wrap="square">
            <a:spAutoFit/>
          </a:bodyPr>
          <a:lstStyle/>
          <a:p>
            <a:pPr marL="285744" indent="-285744" algn="just">
              <a:lnSpc>
                <a:spcPct val="150000"/>
              </a:lnSpc>
              <a:buFont typeface="Wingdings" panose="05000000000000000000" pitchFamily="2" charset="2"/>
              <a:buChar char="Ø"/>
            </a:pPr>
            <a:r>
              <a:rPr lang="es-ES_tradnl" sz="1600" b="1" dirty="0" smtClean="0">
                <a:solidFill>
                  <a:srgbClr val="002060"/>
                </a:solidFill>
                <a:latin typeface="Arial" panose="020B0604020202020204" pitchFamily="34" charset="0"/>
                <a:cs typeface="Arial" panose="020B0604020202020204" pitchFamily="34" charset="0"/>
              </a:rPr>
              <a:t>Saberes heurísticos</a:t>
            </a:r>
            <a:r>
              <a:rPr lang="es-ES_tradnl" sz="1600" dirty="0" smtClean="0">
                <a:solidFill>
                  <a:srgbClr val="002060"/>
                </a:solidFill>
                <a:latin typeface="Arial" panose="020B0604020202020204" pitchFamily="34" charset="0"/>
                <a:cs typeface="Arial" panose="020B0604020202020204" pitchFamily="34" charset="0"/>
              </a:rPr>
              <a:t>: Habilidades lingüísticas, manejo del conflicto, capacidad de relacionarse, </a:t>
            </a:r>
          </a:p>
          <a:p>
            <a:pPr marL="285744" indent="-285744" algn="just">
              <a:lnSpc>
                <a:spcPct val="150000"/>
              </a:lnSpc>
              <a:buFont typeface="Wingdings" panose="05000000000000000000" pitchFamily="2" charset="2"/>
              <a:buChar char="Ø"/>
            </a:pPr>
            <a:r>
              <a:rPr lang="es-ES_tradnl" sz="1600" b="1" dirty="0" smtClean="0">
                <a:solidFill>
                  <a:srgbClr val="002060"/>
                </a:solidFill>
                <a:latin typeface="Arial" panose="020B0604020202020204" pitchFamily="34" charset="0"/>
                <a:cs typeface="Arial" panose="020B0604020202020204" pitchFamily="34" charset="0"/>
              </a:rPr>
              <a:t>Saberes axiológicos</a:t>
            </a:r>
            <a:r>
              <a:rPr lang="es-ES_tradnl" sz="1600" dirty="0" smtClean="0">
                <a:solidFill>
                  <a:srgbClr val="002060"/>
                </a:solidFill>
                <a:latin typeface="Arial" panose="020B0604020202020204" pitchFamily="34" charset="0"/>
                <a:cs typeface="Arial" panose="020B0604020202020204" pitchFamily="34" charset="0"/>
              </a:rPr>
              <a:t>: Respeto, compromiso social, tolerancia, empatía, </a:t>
            </a:r>
          </a:p>
          <a:p>
            <a:pPr algn="just">
              <a:lnSpc>
                <a:spcPct val="150000"/>
              </a:lnSpc>
            </a:pPr>
            <a:r>
              <a:rPr lang="es-ES_tradnl" sz="1600" dirty="0" smtClean="0">
                <a:solidFill>
                  <a:srgbClr val="002060"/>
                </a:solidFill>
                <a:latin typeface="Arial" panose="020B0604020202020204" pitchFamily="34" charset="0"/>
                <a:cs typeface="Arial" panose="020B0604020202020204" pitchFamily="34" charset="0"/>
              </a:rPr>
              <a:t>      sensibilidad, interés por un bien común.</a:t>
            </a:r>
            <a:endParaRPr lang="es-MX"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311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39552" y="4826675"/>
            <a:ext cx="8208912" cy="369332"/>
          </a:xfrm>
          <a:prstGeom prst="rect">
            <a:avLst/>
          </a:prstGeom>
        </p:spPr>
        <p:txBody>
          <a:bodyPr wrap="square">
            <a:spAutoFit/>
          </a:bodyPr>
          <a:lstStyle/>
          <a:p>
            <a:r>
              <a:rPr lang="es-ES" cap="all" dirty="0"/>
              <a:t> </a:t>
            </a:r>
            <a:endParaRPr lang="es-MX" cap="all" dirty="0"/>
          </a:p>
        </p:txBody>
      </p:sp>
      <p:sp>
        <p:nvSpPr>
          <p:cNvPr id="6" name="5 Rectángulo"/>
          <p:cNvSpPr/>
          <p:nvPr/>
        </p:nvSpPr>
        <p:spPr>
          <a:xfrm>
            <a:off x="395536" y="1735545"/>
            <a:ext cx="8352928" cy="3785652"/>
          </a:xfrm>
          <a:prstGeom prst="rect">
            <a:avLst/>
          </a:prstGeom>
          <a:noFill/>
          <a:ln w="38100">
            <a:noFill/>
          </a:ln>
        </p:spPr>
        <p:txBody>
          <a:bodyPr wrap="square">
            <a:spAutoFit/>
          </a:bodyPr>
          <a:lstStyle/>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Evaluación comparativa con </a:t>
            </a:r>
            <a:r>
              <a:rPr lang="es-MX" sz="2000" dirty="0">
                <a:solidFill>
                  <a:srgbClr val="002060"/>
                </a:solidFill>
                <a:latin typeface="Arial" panose="020B0604020202020204" pitchFamily="34" charset="0"/>
                <a:cs typeface="Arial" panose="020B0604020202020204" pitchFamily="34" charset="0"/>
              </a:rPr>
              <a:t>programas de calidad de otras universidades.</a:t>
            </a:r>
          </a:p>
          <a:p>
            <a:pPr marL="457189" indent="-457189">
              <a:buFont typeface="+mj-lt"/>
              <a:buAutoNum type="arabicPeriod"/>
            </a:pPr>
            <a:endParaRPr lang="es-MX" sz="8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a:solidFill>
                  <a:srgbClr val="002060"/>
                </a:solidFill>
                <a:latin typeface="Arial" panose="020B0604020202020204" pitchFamily="34" charset="0"/>
                <a:cs typeface="Arial" panose="020B0604020202020204" pitchFamily="34" charset="0"/>
              </a:rPr>
              <a:t>Incorporar competencias internacionales e interculturales en el perfil de egreso.</a:t>
            </a:r>
          </a:p>
          <a:p>
            <a:pPr marL="457189" indent="-457189">
              <a:buFont typeface="+mj-lt"/>
              <a:buAutoNum type="arabicPeriod"/>
            </a:pPr>
            <a:endParaRPr lang="es-MX" sz="8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b="1" dirty="0" smtClean="0">
                <a:latin typeface="Arial" panose="020B0604020202020204" pitchFamily="34" charset="0"/>
                <a:cs typeface="Arial" panose="020B0604020202020204" pitchFamily="34" charset="0"/>
                <a:hlinkClick r:id="rId2" action="ppaction://hlinksldjump"/>
              </a:rPr>
              <a:t>Colaboración </a:t>
            </a:r>
            <a:r>
              <a:rPr lang="es-MX" sz="2000" b="1" dirty="0">
                <a:latin typeface="Arial" panose="020B0604020202020204" pitchFamily="34" charset="0"/>
                <a:cs typeface="Arial" panose="020B0604020202020204" pitchFamily="34" charset="0"/>
                <a:hlinkClick r:id="rId2" action="ppaction://hlinksldjump"/>
              </a:rPr>
              <a:t>virtual (sincrónica/asincrónica).</a:t>
            </a:r>
            <a:endParaRPr lang="es-MX" sz="2000" b="1" dirty="0">
              <a:latin typeface="Arial" panose="020B0604020202020204" pitchFamily="34" charset="0"/>
              <a:cs typeface="Arial" panose="020B0604020202020204" pitchFamily="34" charset="0"/>
            </a:endParaRPr>
          </a:p>
          <a:p>
            <a:pPr marL="457189" indent="-457189">
              <a:buFont typeface="+mj-lt"/>
              <a:buAutoNum type="arabicPeriod"/>
            </a:pPr>
            <a:endParaRPr lang="es-MX" sz="8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a:solidFill>
                  <a:srgbClr val="002060"/>
                </a:solidFill>
                <a:latin typeface="Arial" panose="020B0604020202020204" pitchFamily="34" charset="0"/>
                <a:cs typeface="Arial" panose="020B0604020202020204" pitchFamily="34" charset="0"/>
              </a:rPr>
              <a:t>Establecer una flexibilidad curricular que facilite la movilidad estudiantil (semestre con electivos, reconocimiento de créditos transferibles, etc</a:t>
            </a:r>
            <a:r>
              <a:rPr lang="es-MX" sz="2000" dirty="0" smtClean="0">
                <a:solidFill>
                  <a:srgbClr val="002060"/>
                </a:solidFill>
                <a:latin typeface="Arial" panose="020B0604020202020204" pitchFamily="34" charset="0"/>
                <a:cs typeface="Arial" panose="020B0604020202020204" pitchFamily="34" charset="0"/>
              </a:rPr>
              <a:t>.)</a:t>
            </a:r>
          </a:p>
          <a:p>
            <a:pPr marL="457189" indent="-457189">
              <a:buFont typeface="+mj-lt"/>
              <a:buAutoNum type="arabicPeriod"/>
            </a:pPr>
            <a:endParaRPr lang="es-MX" sz="8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Fomentar </a:t>
            </a:r>
            <a:r>
              <a:rPr lang="es-MX" sz="2000" dirty="0">
                <a:solidFill>
                  <a:srgbClr val="002060"/>
                </a:solidFill>
                <a:latin typeface="Arial" panose="020B0604020202020204" pitchFamily="34" charset="0"/>
                <a:cs typeface="Arial" panose="020B0604020202020204" pitchFamily="34" charset="0"/>
              </a:rPr>
              <a:t>el aprendizaje de idiomas</a:t>
            </a:r>
            <a:r>
              <a:rPr lang="es-MX" sz="2000" dirty="0" smtClean="0">
                <a:solidFill>
                  <a:srgbClr val="002060"/>
                </a:solidFill>
                <a:latin typeface="Arial" panose="020B0604020202020204" pitchFamily="34" charset="0"/>
                <a:cs typeface="Arial" panose="020B0604020202020204" pitchFamily="34" charset="0"/>
              </a:rPr>
              <a:t>.</a:t>
            </a:r>
          </a:p>
          <a:p>
            <a:pPr marL="457189" indent="-457189">
              <a:buFont typeface="+mj-lt"/>
              <a:buAutoNum type="arabicPeriod"/>
            </a:pPr>
            <a:endParaRPr lang="es-MX" sz="8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Otras</a:t>
            </a:r>
            <a:endParaRPr lang="es-MX" sz="2000" dirty="0">
              <a:solidFill>
                <a:srgbClr val="002060"/>
              </a:solidFill>
              <a:latin typeface="Arial" panose="020B0604020202020204" pitchFamily="34" charset="0"/>
              <a:cs typeface="Arial" panose="020B0604020202020204" pitchFamily="34" charset="0"/>
            </a:endParaRPr>
          </a:p>
        </p:txBody>
      </p:sp>
      <p:sp>
        <p:nvSpPr>
          <p:cNvPr id="7" name="Rectángulo 6"/>
          <p:cNvSpPr/>
          <p:nvPr/>
        </p:nvSpPr>
        <p:spPr>
          <a:xfrm>
            <a:off x="102502" y="604772"/>
            <a:ext cx="5334845" cy="832739"/>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3" name="Rectángulo 2"/>
          <p:cNvSpPr/>
          <p:nvPr/>
        </p:nvSpPr>
        <p:spPr>
          <a:xfrm>
            <a:off x="200523" y="569604"/>
            <a:ext cx="5184068" cy="830997"/>
          </a:xfrm>
          <a:prstGeom prst="rect">
            <a:avLst/>
          </a:prstGeom>
        </p:spPr>
        <p:txBody>
          <a:bodyPr wrap="square">
            <a:spAutoFit/>
          </a:bodyPr>
          <a:lstStyle/>
          <a:p>
            <a:r>
              <a:rPr lang="es-MX" sz="2400" b="1" dirty="0">
                <a:latin typeface="Arial" panose="020B0604020202020204" pitchFamily="34" charset="0"/>
                <a:cs typeface="Arial" panose="020B0604020202020204" pitchFamily="34" charset="0"/>
              </a:rPr>
              <a:t>Estrategias de internacionalización del currículo</a:t>
            </a:r>
          </a:p>
        </p:txBody>
      </p:sp>
    </p:spTree>
    <p:extLst>
      <p:ext uri="{BB962C8B-B14F-4D97-AF65-F5344CB8AC3E}">
        <p14:creationId xmlns:p14="http://schemas.microsoft.com/office/powerpoint/2010/main" val="1587558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txBox="1">
            <a:spLocks/>
          </p:cNvSpPr>
          <p:nvPr/>
        </p:nvSpPr>
        <p:spPr>
          <a:xfrm>
            <a:off x="282390" y="1870260"/>
            <a:ext cx="8552328" cy="43401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smtClean="0">
                <a:solidFill>
                  <a:srgbClr val="002060"/>
                </a:solidFill>
                <a:latin typeface="Arial" panose="020B0604020202020204" pitchFamily="34" charset="0"/>
                <a:cs typeface="Arial" panose="020B0604020202020204" pitchFamily="34" charset="0"/>
              </a:rPr>
              <a:t>En cuestión de competencias globales, las innovaciones tecnológicas y las telecomunicaciones ofrecen una gama cada vez más extensa de alternativas, permitiéndonos, a su vez, establecer relaciones interculturales en horizontes diversos y profundos.  </a:t>
            </a:r>
          </a:p>
          <a:p>
            <a:pPr marL="0" indent="0" algn="just">
              <a:buNone/>
            </a:pPr>
            <a:endParaRPr lang="es-MX" sz="2000" dirty="0" smtClean="0">
              <a:latin typeface="Arial" panose="020B0604020202020204" pitchFamily="34" charset="0"/>
              <a:cs typeface="Arial" panose="020B0604020202020204" pitchFamily="34" charset="0"/>
            </a:endParaRPr>
          </a:p>
          <a:p>
            <a:pPr marL="0" indent="0" algn="just">
              <a:buNone/>
            </a:pPr>
            <a:endParaRPr lang="es-ES" sz="2000" dirty="0">
              <a:latin typeface="Arial" panose="020B0604020202020204" pitchFamily="34" charset="0"/>
              <a:cs typeface="Arial" panose="020B0604020202020204" pitchFamily="34" charset="0"/>
            </a:endParaRPr>
          </a:p>
        </p:txBody>
      </p:sp>
      <p:grpSp>
        <p:nvGrpSpPr>
          <p:cNvPr id="7" name="Grupo 6"/>
          <p:cNvGrpSpPr/>
          <p:nvPr/>
        </p:nvGrpSpPr>
        <p:grpSpPr>
          <a:xfrm>
            <a:off x="2711302" y="3605543"/>
            <a:ext cx="3188725" cy="2539170"/>
            <a:chOff x="3110753" y="4335930"/>
            <a:chExt cx="2438400" cy="1941689"/>
          </a:xfrm>
        </p:grpSpPr>
        <p:pic>
          <p:nvPicPr>
            <p:cNvPr id="4" name="Imagen 3"/>
            <p:cNvPicPr>
              <a:picLocks noChangeAspect="1"/>
            </p:cNvPicPr>
            <p:nvPr/>
          </p:nvPicPr>
          <p:blipFill>
            <a:blip r:embed="rId2" cstate="print"/>
            <a:stretch>
              <a:fillRect/>
            </a:stretch>
          </p:blipFill>
          <p:spPr>
            <a:xfrm>
              <a:off x="3415553" y="4335930"/>
              <a:ext cx="1828800" cy="194168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CuadroTexto 4"/>
            <p:cNvSpPr txBox="1"/>
            <p:nvPr/>
          </p:nvSpPr>
          <p:spPr>
            <a:xfrm rot="19871939">
              <a:off x="3110753" y="4881029"/>
              <a:ext cx="2438400" cy="461665"/>
            </a:xfrm>
            <a:prstGeom prst="rect">
              <a:avLst/>
            </a:prstGeom>
            <a:noFill/>
          </p:spPr>
          <p:txBody>
            <a:bodyPr wrap="square" rtlCol="0">
              <a:spAutoFit/>
            </a:bodyPr>
            <a:lstStyle/>
            <a:p>
              <a:pPr algn="ctr"/>
              <a:r>
                <a:rPr lang="es-ES" sz="2400" b="1" dirty="0" smtClean="0">
                  <a:solidFill>
                    <a:schemeClr val="accent2">
                      <a:lumMod val="75000"/>
                    </a:schemeClr>
                  </a:solidFill>
                </a:rPr>
                <a:t>Internacionatics</a:t>
              </a:r>
              <a:endParaRPr lang="es-ES" sz="2400" b="1" dirty="0">
                <a:solidFill>
                  <a:schemeClr val="accent2">
                    <a:lumMod val="75000"/>
                  </a:schemeClr>
                </a:solidFill>
              </a:endParaRPr>
            </a:p>
          </p:txBody>
        </p:sp>
      </p:grpSp>
      <p:sp>
        <p:nvSpPr>
          <p:cNvPr id="6" name="Rectángulo 5"/>
          <p:cNvSpPr/>
          <p:nvPr/>
        </p:nvSpPr>
        <p:spPr>
          <a:xfrm>
            <a:off x="120087" y="580293"/>
            <a:ext cx="6990581" cy="823814"/>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2" name="Título 1"/>
          <p:cNvSpPr txBox="1">
            <a:spLocks/>
          </p:cNvSpPr>
          <p:nvPr/>
        </p:nvSpPr>
        <p:spPr>
          <a:xfrm>
            <a:off x="135647" y="816187"/>
            <a:ext cx="6666824" cy="5434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smtClean="0">
                <a:latin typeface="Arial" panose="020B0604020202020204" pitchFamily="34" charset="0"/>
                <a:cs typeface="Arial" panose="020B0604020202020204" pitchFamily="34" charset="0"/>
              </a:rPr>
              <a:t>Competencia, Tecnología e Interculturalidad</a:t>
            </a:r>
            <a:br>
              <a:rPr lang="es-ES" sz="2400" b="1" dirty="0" smtClean="0">
                <a:latin typeface="Arial" panose="020B0604020202020204" pitchFamily="34" charset="0"/>
                <a:cs typeface="Arial" panose="020B0604020202020204" pitchFamily="34" charset="0"/>
              </a:rPr>
            </a:br>
            <a:endParaRPr lang="es-E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073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5672" y="1173381"/>
            <a:ext cx="5593141" cy="4271075"/>
          </a:xfrm>
          <a:prstGeom prst="rect">
            <a:avLst/>
          </a:prstGeom>
        </p:spPr>
      </p:pic>
      <p:sp>
        <p:nvSpPr>
          <p:cNvPr id="6" name="Elipse 5"/>
          <p:cNvSpPr/>
          <p:nvPr/>
        </p:nvSpPr>
        <p:spPr>
          <a:xfrm>
            <a:off x="7867826" y="817645"/>
            <a:ext cx="1308204" cy="185860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CuadroTexto 6"/>
          <p:cNvSpPr txBox="1"/>
          <p:nvPr/>
        </p:nvSpPr>
        <p:spPr>
          <a:xfrm>
            <a:off x="7878825" y="1235975"/>
            <a:ext cx="1301045" cy="615553"/>
          </a:xfrm>
          <a:prstGeom prst="rect">
            <a:avLst/>
          </a:prstGeom>
          <a:noFill/>
        </p:spPr>
        <p:txBody>
          <a:bodyPr wrap="square" rtlCol="0">
            <a:spAutoFit/>
          </a:bodyPr>
          <a:lstStyle/>
          <a:p>
            <a:pPr algn="ctr">
              <a:spcBef>
                <a:spcPts val="450"/>
              </a:spcBef>
            </a:pPr>
            <a:r>
              <a:rPr lang="en-US" sz="1100" b="1" dirty="0">
                <a:solidFill>
                  <a:srgbClr val="002060"/>
                </a:solidFill>
                <a:latin typeface="Arial" panose="020B0604020202020204" pitchFamily="34" charset="0"/>
                <a:cs typeface="Arial" panose="020B0604020202020204" pitchFamily="34" charset="0"/>
              </a:rPr>
              <a:t>C</a:t>
            </a:r>
            <a:r>
              <a:rPr lang="en-US" sz="1100" b="1" dirty="0" smtClean="0">
                <a:solidFill>
                  <a:srgbClr val="002060"/>
                </a:solidFill>
                <a:latin typeface="Arial" panose="020B0604020202020204" pitchFamily="34" charset="0"/>
                <a:cs typeface="Arial" panose="020B0604020202020204" pitchFamily="34" charset="0"/>
              </a:rPr>
              <a:t>urriculum</a:t>
            </a:r>
          </a:p>
          <a:p>
            <a:pPr algn="ctr"/>
            <a:r>
              <a:rPr lang="en-US" sz="1100" b="1" dirty="0" smtClean="0">
                <a:solidFill>
                  <a:srgbClr val="002060"/>
                </a:solidFill>
                <a:latin typeface="Arial" panose="020B0604020202020204" pitchFamily="34" charset="0"/>
                <a:cs typeface="Arial" panose="020B0604020202020204" pitchFamily="34" charset="0"/>
              </a:rPr>
              <a:t>internacional:</a:t>
            </a:r>
          </a:p>
          <a:p>
            <a:pPr algn="ctr"/>
            <a:r>
              <a:rPr lang="en-US" sz="1200" b="1" dirty="0" smtClean="0">
                <a:solidFill>
                  <a:srgbClr val="002060"/>
                </a:solidFill>
                <a:latin typeface="Arial" panose="020B0604020202020204" pitchFamily="34" charset="0"/>
                <a:cs typeface="Arial" panose="020B0604020202020204" pitchFamily="34" charset="0"/>
              </a:rPr>
              <a:t>saber medieval</a:t>
            </a:r>
            <a:endParaRPr lang="es-DO" sz="1200" b="1" dirty="0">
              <a:solidFill>
                <a:srgbClr val="002060"/>
              </a:solidFill>
              <a:latin typeface="Arial" panose="020B0604020202020204" pitchFamily="34" charset="0"/>
              <a:cs typeface="Arial" panose="020B0604020202020204" pitchFamily="34" charset="0"/>
            </a:endParaRPr>
          </a:p>
        </p:txBody>
      </p:sp>
      <p:sp>
        <p:nvSpPr>
          <p:cNvPr id="8" name="Elipse 7"/>
          <p:cNvSpPr/>
          <p:nvPr/>
        </p:nvSpPr>
        <p:spPr>
          <a:xfrm>
            <a:off x="7700103" y="3456062"/>
            <a:ext cx="1058308" cy="127642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9" name="CuadroTexto 8"/>
          <p:cNvSpPr txBox="1"/>
          <p:nvPr/>
        </p:nvSpPr>
        <p:spPr>
          <a:xfrm>
            <a:off x="7523039" y="3817273"/>
            <a:ext cx="1369451" cy="600164"/>
          </a:xfrm>
          <a:prstGeom prst="rect">
            <a:avLst/>
          </a:prstGeom>
          <a:noFill/>
        </p:spPr>
        <p:txBody>
          <a:bodyPr wrap="square" rtlCol="0">
            <a:spAutoFit/>
          </a:bodyPr>
          <a:lstStyle/>
          <a:p>
            <a:pPr algn="ctr"/>
            <a:r>
              <a:rPr lang="en-US" sz="1100" b="1" dirty="0">
                <a:solidFill>
                  <a:srgbClr val="002060"/>
                </a:solidFill>
                <a:latin typeface="Arial" panose="020B0604020202020204" pitchFamily="34" charset="0"/>
                <a:cs typeface="Arial" panose="020B0604020202020204" pitchFamily="34" charset="0"/>
              </a:rPr>
              <a:t>C</a:t>
            </a:r>
            <a:r>
              <a:rPr lang="en-US" sz="1100" b="1" dirty="0" smtClean="0">
                <a:solidFill>
                  <a:srgbClr val="002060"/>
                </a:solidFill>
                <a:latin typeface="Arial" panose="020B0604020202020204" pitchFamily="34" charset="0"/>
                <a:cs typeface="Arial" panose="020B0604020202020204" pitchFamily="34" charset="0"/>
              </a:rPr>
              <a:t>ontexto  </a:t>
            </a:r>
          </a:p>
          <a:p>
            <a:pPr algn="ctr"/>
            <a:r>
              <a:rPr lang="en-US" sz="1100" b="1" dirty="0" smtClean="0">
                <a:solidFill>
                  <a:srgbClr val="002060"/>
                </a:solidFill>
                <a:latin typeface="Arial" panose="020B0604020202020204" pitchFamily="34" charset="0"/>
                <a:cs typeface="Arial" panose="020B0604020202020204" pitchFamily="34" charset="0"/>
              </a:rPr>
              <a:t>inter-</a:t>
            </a:r>
          </a:p>
          <a:p>
            <a:pPr algn="ctr"/>
            <a:r>
              <a:rPr lang="en-US" sz="1100" b="1" dirty="0" smtClean="0">
                <a:solidFill>
                  <a:srgbClr val="002060"/>
                </a:solidFill>
                <a:latin typeface="Arial" panose="020B0604020202020204" pitchFamily="34" charset="0"/>
                <a:cs typeface="Arial" panose="020B0604020202020204" pitchFamily="34" charset="0"/>
              </a:rPr>
              <a:t>cultura</a:t>
            </a:r>
            <a:r>
              <a:rPr lang="en-US" sz="1000" b="1" dirty="0" smtClean="0">
                <a:solidFill>
                  <a:srgbClr val="002060"/>
                </a:solidFill>
                <a:latin typeface="Arial" panose="020B0604020202020204" pitchFamily="34" charset="0"/>
                <a:cs typeface="Arial" panose="020B0604020202020204" pitchFamily="34" charset="0"/>
              </a:rPr>
              <a:t>l</a:t>
            </a:r>
            <a:endParaRPr lang="en-US" sz="1000" b="1" dirty="0">
              <a:solidFill>
                <a:srgbClr val="002060"/>
              </a:solidFill>
              <a:latin typeface="Arial" panose="020B0604020202020204" pitchFamily="34" charset="0"/>
              <a:cs typeface="Arial" panose="020B0604020202020204" pitchFamily="34" charset="0"/>
            </a:endParaRPr>
          </a:p>
        </p:txBody>
      </p:sp>
      <p:sp>
        <p:nvSpPr>
          <p:cNvPr id="10" name="Elipse 9"/>
          <p:cNvSpPr/>
          <p:nvPr/>
        </p:nvSpPr>
        <p:spPr>
          <a:xfrm>
            <a:off x="-23484" y="4351117"/>
            <a:ext cx="1296603" cy="19878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CuadroTexto 10"/>
          <p:cNvSpPr txBox="1"/>
          <p:nvPr/>
        </p:nvSpPr>
        <p:spPr>
          <a:xfrm>
            <a:off x="-116746" y="4830795"/>
            <a:ext cx="1398831" cy="897682"/>
          </a:xfrm>
          <a:prstGeom prst="rect">
            <a:avLst/>
          </a:prstGeom>
          <a:noFill/>
        </p:spPr>
        <p:txBody>
          <a:bodyPr wrap="square" rtlCol="0">
            <a:spAutoFit/>
          </a:bodyPr>
          <a:lstStyle/>
          <a:p>
            <a:pPr algn="ctr">
              <a:spcBef>
                <a:spcPts val="450"/>
              </a:spcBef>
              <a:spcAft>
                <a:spcPts val="450"/>
              </a:spcAft>
            </a:pPr>
            <a:r>
              <a:rPr lang="en-US" sz="1100" b="1" dirty="0">
                <a:solidFill>
                  <a:srgbClr val="002060"/>
                </a:solidFill>
                <a:latin typeface="Arial" panose="020B0604020202020204" pitchFamily="34" charset="0"/>
                <a:cs typeface="Arial" panose="020B0604020202020204" pitchFamily="34" charset="0"/>
              </a:rPr>
              <a:t>C</a:t>
            </a:r>
            <a:r>
              <a:rPr lang="en-US" sz="1100" b="1" dirty="0" smtClean="0">
                <a:solidFill>
                  <a:srgbClr val="002060"/>
                </a:solidFill>
                <a:latin typeface="Arial" panose="020B0604020202020204" pitchFamily="34" charset="0"/>
                <a:cs typeface="Arial" panose="020B0604020202020204" pitchFamily="34" charset="0"/>
              </a:rPr>
              <a:t>ampus internacional:</a:t>
            </a:r>
            <a:endParaRPr lang="en-US" sz="1100" b="1" dirty="0">
              <a:solidFill>
                <a:srgbClr val="002060"/>
              </a:solidFill>
              <a:latin typeface="Arial" panose="020B0604020202020204" pitchFamily="34" charset="0"/>
              <a:cs typeface="Arial" panose="020B0604020202020204" pitchFamily="34" charset="0"/>
            </a:endParaRPr>
          </a:p>
          <a:p>
            <a:pPr algn="ctr">
              <a:spcBef>
                <a:spcPts val="450"/>
              </a:spcBef>
              <a:spcAft>
                <a:spcPts val="450"/>
              </a:spcAft>
            </a:pPr>
            <a:r>
              <a:rPr lang="en-US" sz="1100" b="1" dirty="0">
                <a:solidFill>
                  <a:srgbClr val="002060"/>
                </a:solidFill>
                <a:latin typeface="Arial" panose="020B0604020202020204" pitchFamily="34" charset="0"/>
                <a:cs typeface="Arial" panose="020B0604020202020204" pitchFamily="34" charset="0"/>
              </a:rPr>
              <a:t>E</a:t>
            </a:r>
            <a:r>
              <a:rPr lang="en-US" sz="1100" b="1" dirty="0" smtClean="0">
                <a:solidFill>
                  <a:srgbClr val="002060"/>
                </a:solidFill>
                <a:latin typeface="Arial" panose="020B0604020202020204" pitchFamily="34" charset="0"/>
                <a:cs typeface="Arial" panose="020B0604020202020204" pitchFamily="34" charset="0"/>
              </a:rPr>
              <a:t>l mundo medieval</a:t>
            </a:r>
            <a:endParaRPr lang="en-US" sz="1100" b="1" dirty="0">
              <a:solidFill>
                <a:srgbClr val="002060"/>
              </a:solidFill>
              <a:latin typeface="Arial" panose="020B0604020202020204" pitchFamily="34" charset="0"/>
              <a:cs typeface="Arial" panose="020B0604020202020204" pitchFamily="34" charset="0"/>
            </a:endParaRPr>
          </a:p>
        </p:txBody>
      </p:sp>
      <p:sp>
        <p:nvSpPr>
          <p:cNvPr id="12" name="Elipse 11"/>
          <p:cNvSpPr/>
          <p:nvPr/>
        </p:nvSpPr>
        <p:spPr>
          <a:xfrm>
            <a:off x="-97917" y="1926740"/>
            <a:ext cx="1142437" cy="177573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13" name="CuadroTexto 12"/>
          <p:cNvSpPr txBox="1"/>
          <p:nvPr/>
        </p:nvSpPr>
        <p:spPr>
          <a:xfrm>
            <a:off x="-118783" y="2676249"/>
            <a:ext cx="1301045" cy="600164"/>
          </a:xfrm>
          <a:prstGeom prst="rect">
            <a:avLst/>
          </a:prstGeom>
          <a:noFill/>
        </p:spPr>
        <p:txBody>
          <a:bodyPr wrap="square" rtlCol="0">
            <a:spAutoFit/>
          </a:bodyPr>
          <a:lstStyle/>
          <a:p>
            <a:pPr algn="ctr">
              <a:spcBef>
                <a:spcPts val="450"/>
              </a:spcBef>
              <a:spcAft>
                <a:spcPts val="450"/>
              </a:spcAft>
            </a:pPr>
            <a:r>
              <a:rPr lang="en-US" sz="1100" b="1" dirty="0" smtClean="0">
                <a:solidFill>
                  <a:srgbClr val="002060"/>
                </a:solidFill>
                <a:latin typeface="Arial" panose="020B0604020202020204" pitchFamily="34" charset="0"/>
                <a:cs typeface="Arial" panose="020B0604020202020204" pitchFamily="34" charset="0"/>
              </a:rPr>
              <a:t>Lengua internacional:  </a:t>
            </a:r>
            <a:r>
              <a:rPr lang="es-DO" sz="1100" b="1" dirty="0" smtClean="0">
                <a:solidFill>
                  <a:srgbClr val="002060"/>
                </a:solidFill>
                <a:latin typeface="Arial" panose="020B0604020202020204" pitchFamily="34" charset="0"/>
                <a:cs typeface="Arial" panose="020B0604020202020204" pitchFamily="34" charset="0"/>
              </a:rPr>
              <a:t>Latín</a:t>
            </a:r>
            <a:endParaRPr lang="es-DO" sz="1100" b="1" dirty="0">
              <a:solidFill>
                <a:srgbClr val="002060"/>
              </a:solidFill>
              <a:latin typeface="Arial" panose="020B0604020202020204" pitchFamily="34" charset="0"/>
              <a:cs typeface="Arial" panose="020B0604020202020204" pitchFamily="34" charset="0"/>
            </a:endParaRPr>
          </a:p>
        </p:txBody>
      </p:sp>
      <p:sp>
        <p:nvSpPr>
          <p:cNvPr id="14" name="CuadroTexto 13"/>
          <p:cNvSpPr txBox="1"/>
          <p:nvPr/>
        </p:nvSpPr>
        <p:spPr>
          <a:xfrm>
            <a:off x="192589" y="1180894"/>
            <a:ext cx="788431" cy="769441"/>
          </a:xfrm>
          <a:prstGeom prst="rect">
            <a:avLst/>
          </a:prstGeom>
          <a:solidFill>
            <a:schemeClr val="bg1"/>
          </a:solidFill>
        </p:spPr>
        <p:txBody>
          <a:bodyPr wrap="square" rtlCol="0">
            <a:spAutoFit/>
          </a:bodyPr>
          <a:lstStyle/>
          <a:p>
            <a:pPr algn="ctr"/>
            <a:r>
              <a:rPr lang="en-US" sz="1100" b="1" dirty="0">
                <a:solidFill>
                  <a:srgbClr val="002060"/>
                </a:solidFill>
                <a:latin typeface="Arial" panose="020B0604020202020204" pitchFamily="34" charset="0"/>
                <a:cs typeface="Arial" panose="020B0604020202020204" pitchFamily="34" charset="0"/>
              </a:rPr>
              <a:t>D</a:t>
            </a:r>
            <a:r>
              <a:rPr lang="en-US" sz="1100" b="1" dirty="0" smtClean="0">
                <a:solidFill>
                  <a:srgbClr val="002060"/>
                </a:solidFill>
                <a:latin typeface="Arial" panose="020B0604020202020204" pitchFamily="34" charset="0"/>
                <a:cs typeface="Arial" panose="020B0604020202020204" pitchFamily="34" charset="0"/>
              </a:rPr>
              <a:t>ominio de</a:t>
            </a:r>
          </a:p>
          <a:p>
            <a:pPr algn="ctr"/>
            <a:r>
              <a:rPr lang="en-US" sz="1100" b="1" dirty="0" smtClean="0">
                <a:solidFill>
                  <a:srgbClr val="002060"/>
                </a:solidFill>
                <a:latin typeface="Arial" panose="020B0604020202020204" pitchFamily="34" charset="0"/>
                <a:cs typeface="Arial" panose="020B0604020202020204" pitchFamily="34" charset="0"/>
              </a:rPr>
              <a:t>otras lenguas</a:t>
            </a:r>
            <a:endParaRPr lang="en-US" sz="1100" b="1" dirty="0">
              <a:solidFill>
                <a:srgbClr val="002060"/>
              </a:solidFill>
              <a:latin typeface="Arial" panose="020B0604020202020204" pitchFamily="34" charset="0"/>
              <a:cs typeface="Arial" panose="020B0604020202020204" pitchFamily="34" charset="0"/>
            </a:endParaRPr>
          </a:p>
        </p:txBody>
      </p:sp>
      <p:sp>
        <p:nvSpPr>
          <p:cNvPr id="15" name="Flecha izquierda 14"/>
          <p:cNvSpPr/>
          <p:nvPr/>
        </p:nvSpPr>
        <p:spPr>
          <a:xfrm>
            <a:off x="7796264" y="1032427"/>
            <a:ext cx="301463" cy="334359"/>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16" name="CuadroTexto 15"/>
          <p:cNvSpPr txBox="1"/>
          <p:nvPr/>
        </p:nvSpPr>
        <p:spPr>
          <a:xfrm>
            <a:off x="6195874" y="1064758"/>
            <a:ext cx="1566302" cy="430887"/>
          </a:xfrm>
          <a:prstGeom prst="rect">
            <a:avLst/>
          </a:prstGeom>
          <a:solidFill>
            <a:schemeClr val="bg1"/>
          </a:solidFill>
        </p:spPr>
        <p:txBody>
          <a:bodyPr wrap="square" rtlCol="0">
            <a:spAutoFit/>
          </a:bodyPr>
          <a:lstStyle/>
          <a:p>
            <a:pPr algn="ctr"/>
            <a:r>
              <a:rPr lang="en-US" sz="1100" b="1" dirty="0">
                <a:solidFill>
                  <a:srgbClr val="002060"/>
                </a:solidFill>
                <a:latin typeface="Arial" panose="020B0604020202020204" pitchFamily="34" charset="0"/>
                <a:cs typeface="Arial" panose="020B0604020202020204" pitchFamily="34" charset="0"/>
              </a:rPr>
              <a:t>A</a:t>
            </a:r>
            <a:r>
              <a:rPr lang="en-US" sz="1100" b="1" dirty="0" smtClean="0">
                <a:solidFill>
                  <a:srgbClr val="002060"/>
                </a:solidFill>
                <a:latin typeface="Arial" panose="020B0604020202020204" pitchFamily="34" charset="0"/>
                <a:cs typeface="Arial" panose="020B0604020202020204" pitchFamily="34" charset="0"/>
              </a:rPr>
              <a:t>creditación internacional</a:t>
            </a:r>
            <a:endParaRPr lang="en-US" sz="1100" b="1" dirty="0">
              <a:solidFill>
                <a:srgbClr val="002060"/>
              </a:solidFill>
              <a:latin typeface="Arial" panose="020B0604020202020204" pitchFamily="34" charset="0"/>
              <a:cs typeface="Arial" panose="020B0604020202020204" pitchFamily="34" charset="0"/>
            </a:endParaRPr>
          </a:p>
        </p:txBody>
      </p:sp>
      <p:sp>
        <p:nvSpPr>
          <p:cNvPr id="17" name="CuadroTexto 16"/>
          <p:cNvSpPr txBox="1"/>
          <p:nvPr/>
        </p:nvSpPr>
        <p:spPr>
          <a:xfrm>
            <a:off x="1282085" y="5751938"/>
            <a:ext cx="1918912" cy="461665"/>
          </a:xfrm>
          <a:prstGeom prst="rect">
            <a:avLst/>
          </a:prstGeom>
          <a:solidFill>
            <a:schemeClr val="bg1"/>
          </a:solidFill>
        </p:spPr>
        <p:txBody>
          <a:bodyPr wrap="square" rtlCol="0">
            <a:spAutoFit/>
          </a:bodyPr>
          <a:lstStyle/>
          <a:p>
            <a:pPr algn="ctr"/>
            <a:r>
              <a:rPr lang="en-US" sz="1200" b="1" dirty="0">
                <a:solidFill>
                  <a:srgbClr val="002060"/>
                </a:solidFill>
                <a:latin typeface="Arial" panose="020B0604020202020204" pitchFamily="34" charset="0"/>
                <a:cs typeface="Arial" panose="020B0604020202020204" pitchFamily="34" charset="0"/>
              </a:rPr>
              <a:t>M</a:t>
            </a:r>
            <a:r>
              <a:rPr lang="en-US" sz="1200" b="1" dirty="0" smtClean="0">
                <a:solidFill>
                  <a:srgbClr val="002060"/>
                </a:solidFill>
                <a:latin typeface="Arial" panose="020B0604020202020204" pitchFamily="34" charset="0"/>
                <a:cs typeface="Arial" panose="020B0604020202020204" pitchFamily="34" charset="0"/>
              </a:rPr>
              <a:t>ovilidad y </a:t>
            </a:r>
          </a:p>
          <a:p>
            <a:pPr algn="ctr"/>
            <a:r>
              <a:rPr lang="en-US" sz="1200" b="1" dirty="0" smtClean="0">
                <a:solidFill>
                  <a:srgbClr val="002060"/>
                </a:solidFill>
                <a:latin typeface="Arial" panose="020B0604020202020204" pitchFamily="34" charset="0"/>
                <a:cs typeface="Arial" panose="020B0604020202020204" pitchFamily="34" charset="0"/>
              </a:rPr>
              <a:t>recursos</a:t>
            </a:r>
            <a:endParaRPr lang="en-US" sz="1200" b="1" dirty="0">
              <a:solidFill>
                <a:srgbClr val="002060"/>
              </a:solidFill>
              <a:latin typeface="Arial" panose="020B0604020202020204" pitchFamily="34" charset="0"/>
              <a:cs typeface="Arial" panose="020B0604020202020204" pitchFamily="34" charset="0"/>
            </a:endParaRPr>
          </a:p>
        </p:txBody>
      </p:sp>
      <p:sp>
        <p:nvSpPr>
          <p:cNvPr id="18" name="CuadroTexto 17"/>
          <p:cNvSpPr txBox="1"/>
          <p:nvPr/>
        </p:nvSpPr>
        <p:spPr>
          <a:xfrm>
            <a:off x="7269801" y="5380045"/>
            <a:ext cx="1918912" cy="715581"/>
          </a:xfrm>
          <a:prstGeom prst="rect">
            <a:avLst/>
          </a:prstGeom>
          <a:solidFill>
            <a:schemeClr val="bg1"/>
          </a:solidFill>
        </p:spPr>
        <p:txBody>
          <a:bodyPr wrap="square" rtlCol="0">
            <a:spAutoFit/>
          </a:bodyPr>
          <a:lstStyle/>
          <a:p>
            <a:pPr algn="ctr"/>
            <a:r>
              <a:rPr lang="en-US" sz="1350" b="1" dirty="0">
                <a:solidFill>
                  <a:srgbClr val="002060"/>
                </a:solidFill>
                <a:latin typeface="Arial" panose="020B0604020202020204" pitchFamily="34" charset="0"/>
                <a:cs typeface="Arial" panose="020B0604020202020204" pitchFamily="34" charset="0"/>
              </a:rPr>
              <a:t>M</a:t>
            </a:r>
            <a:r>
              <a:rPr lang="en-US" sz="1350" b="1" dirty="0" smtClean="0">
                <a:solidFill>
                  <a:srgbClr val="002060"/>
                </a:solidFill>
                <a:latin typeface="Arial" panose="020B0604020202020204" pitchFamily="34" charset="0"/>
                <a:cs typeface="Arial" panose="020B0604020202020204" pitchFamily="34" charset="0"/>
              </a:rPr>
              <a:t>anejo del cambio</a:t>
            </a:r>
          </a:p>
          <a:p>
            <a:pPr algn="ctr"/>
            <a:r>
              <a:rPr lang="en-US" sz="1350" b="1" dirty="0" smtClean="0">
                <a:solidFill>
                  <a:srgbClr val="002060"/>
                </a:solidFill>
                <a:latin typeface="Arial" panose="020B0604020202020204" pitchFamily="34" charset="0"/>
                <a:cs typeface="Arial" panose="020B0604020202020204" pitchFamily="34" charset="0"/>
              </a:rPr>
              <a:t>conciencia planetaria</a:t>
            </a:r>
            <a:endParaRPr lang="en-US" sz="1350" b="1" dirty="0">
              <a:solidFill>
                <a:srgbClr val="002060"/>
              </a:solidFill>
              <a:latin typeface="Arial" panose="020B0604020202020204" pitchFamily="34" charset="0"/>
              <a:cs typeface="Arial" panose="020B0604020202020204" pitchFamily="34" charset="0"/>
            </a:endParaRPr>
          </a:p>
        </p:txBody>
      </p:sp>
      <p:sp>
        <p:nvSpPr>
          <p:cNvPr id="19" name="Flecha arriba 18"/>
          <p:cNvSpPr/>
          <p:nvPr/>
        </p:nvSpPr>
        <p:spPr>
          <a:xfrm>
            <a:off x="448530" y="2092140"/>
            <a:ext cx="156546" cy="348461"/>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rgbClr val="002060"/>
              </a:solidFill>
              <a:latin typeface="Arial" panose="020B0604020202020204" pitchFamily="34" charset="0"/>
              <a:cs typeface="Arial" panose="020B0604020202020204" pitchFamily="34" charset="0"/>
            </a:endParaRPr>
          </a:p>
        </p:txBody>
      </p:sp>
      <p:sp>
        <p:nvSpPr>
          <p:cNvPr id="20" name="Flecha derecha 19"/>
          <p:cNvSpPr/>
          <p:nvPr/>
        </p:nvSpPr>
        <p:spPr>
          <a:xfrm>
            <a:off x="1316793" y="5803319"/>
            <a:ext cx="237732" cy="291421"/>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21" name="Flecha abajo 20"/>
          <p:cNvSpPr/>
          <p:nvPr/>
        </p:nvSpPr>
        <p:spPr>
          <a:xfrm>
            <a:off x="8151501" y="4713667"/>
            <a:ext cx="170968" cy="380026"/>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grpSp>
        <p:nvGrpSpPr>
          <p:cNvPr id="22" name="Grupo 21"/>
          <p:cNvGrpSpPr/>
          <p:nvPr/>
        </p:nvGrpSpPr>
        <p:grpSpPr>
          <a:xfrm>
            <a:off x="42763" y="140453"/>
            <a:ext cx="7620956" cy="1022781"/>
            <a:chOff x="-42292" y="1268760"/>
            <a:chExt cx="6814038" cy="921165"/>
          </a:xfrm>
        </p:grpSpPr>
        <p:sp>
          <p:nvSpPr>
            <p:cNvPr id="23" name="Rectángulo 22"/>
            <p:cNvSpPr/>
            <p:nvPr/>
          </p:nvSpPr>
          <p:spPr>
            <a:xfrm>
              <a:off x="-42292" y="1268760"/>
              <a:ext cx="6814038" cy="841975"/>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24" name="Rectángulo 23"/>
            <p:cNvSpPr/>
            <p:nvPr/>
          </p:nvSpPr>
          <p:spPr>
            <a:xfrm>
              <a:off x="53959" y="1358928"/>
              <a:ext cx="6607040" cy="830997"/>
            </a:xfrm>
            <a:prstGeom prst="rect">
              <a:avLst/>
            </a:prstGeom>
          </p:spPr>
          <p:txBody>
            <a:bodyPr wrap="square">
              <a:spAutoFit/>
            </a:bodyPr>
            <a:lstStyle/>
            <a:p>
              <a:r>
                <a:rPr lang="en-US" sz="2400" b="1" dirty="0" smtClean="0">
                  <a:latin typeface="Arial" panose="020B0604020202020204" pitchFamily="34" charset="0"/>
                  <a:cs typeface="Arial" panose="020B0604020202020204" pitchFamily="34" charset="0"/>
                </a:rPr>
                <a:t>La Universidad nace universal  para formar  ciudadanos universales</a:t>
              </a:r>
              <a:endParaRPr lang="en-US" sz="2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032325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2" grpId="0" animBg="1"/>
      <p:bldP spid="13" grpId="0"/>
      <p:bldP spid="14" grpId="0" animBg="1"/>
      <p:bldP spid="15" grpId="0" animBg="1"/>
      <p:bldP spid="16" grpId="0" animBg="1"/>
      <p:bldP spid="17" grpId="0" animBg="1"/>
      <p:bldP spid="18" grpId="0" animBg="1"/>
      <p:bldP spid="19" grpId="0" animBg="1"/>
      <p:bldP spid="20" grpId="0" animBg="1"/>
      <p:bldP spid="2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2206608"/>
            <a:ext cx="6275076" cy="954107"/>
          </a:xfrm>
          <a:prstGeom prst="rect">
            <a:avLst/>
          </a:prstGeom>
          <a:noFill/>
          <a:ln w="38100">
            <a:noFill/>
          </a:ln>
        </p:spPr>
        <p:txBody>
          <a:bodyPr wrap="square">
            <a:spAutoFit/>
          </a:bodyPr>
          <a:lstStyle/>
          <a:p>
            <a:pPr marL="285744" indent="-285744">
              <a:buFont typeface="Wingdings" panose="05000000000000000000" pitchFamily="2" charset="2"/>
              <a:buChar char="Ø"/>
            </a:pPr>
            <a:r>
              <a:rPr lang="es-MX" sz="2000" b="1" dirty="0">
                <a:solidFill>
                  <a:srgbClr val="002060"/>
                </a:solidFill>
                <a:latin typeface="Arial" panose="020B0604020202020204" pitchFamily="34" charset="0"/>
                <a:cs typeface="Arial" panose="020B0604020202020204" pitchFamily="34" charset="0"/>
              </a:rPr>
              <a:t>Uso de las TICs para colaboración virtual (sincrónica / asincrónica)</a:t>
            </a:r>
          </a:p>
          <a:p>
            <a:pPr lvl="0"/>
            <a:endParaRPr lang="es-MX"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ángulo 3"/>
          <p:cNvSpPr/>
          <p:nvPr/>
        </p:nvSpPr>
        <p:spPr>
          <a:xfrm>
            <a:off x="67330" y="692698"/>
            <a:ext cx="5400600" cy="825471"/>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es-MX" sz="2400" dirty="0">
              <a:latin typeface="Arial" panose="020B0604020202020204" pitchFamily="34" charset="0"/>
              <a:cs typeface="Arial" panose="020B0604020202020204" pitchFamily="34" charset="0"/>
            </a:endParaRPr>
          </a:p>
        </p:txBody>
      </p:sp>
      <p:sp>
        <p:nvSpPr>
          <p:cNvPr id="5" name="Rectángulo 4"/>
          <p:cNvSpPr/>
          <p:nvPr/>
        </p:nvSpPr>
        <p:spPr>
          <a:xfrm>
            <a:off x="130267" y="706608"/>
            <a:ext cx="5400600" cy="830997"/>
          </a:xfrm>
          <a:prstGeom prst="rect">
            <a:avLst/>
          </a:prstGeom>
          <a:ln w="57150">
            <a:solidFill>
              <a:srgbClr val="00B050"/>
            </a:solidFill>
          </a:ln>
        </p:spPr>
        <p:txBody>
          <a:bodyPr wrap="square">
            <a:spAutoFit/>
          </a:bodyPr>
          <a:lstStyle/>
          <a:p>
            <a:r>
              <a:rPr lang="es-MX" sz="2400" b="1" dirty="0">
                <a:latin typeface="Arial" panose="020B0604020202020204" pitchFamily="34" charset="0"/>
                <a:cs typeface="Arial" panose="020B0604020202020204" pitchFamily="34" charset="0"/>
              </a:rPr>
              <a:t>Estrategias de Internacionalización del </a:t>
            </a:r>
            <a:r>
              <a:rPr lang="es-MX" sz="2400" b="1" dirty="0" smtClean="0">
                <a:latin typeface="Arial" panose="020B0604020202020204" pitchFamily="34" charset="0"/>
                <a:cs typeface="Arial" panose="020B0604020202020204" pitchFamily="34" charset="0"/>
              </a:rPr>
              <a:t>currículo </a:t>
            </a:r>
            <a:endParaRPr lang="es-MX" sz="2400" b="1" dirty="0">
              <a:latin typeface="Arial" panose="020B0604020202020204" pitchFamily="34" charset="0"/>
              <a:cs typeface="Arial" panose="020B0604020202020204" pitchFamily="34" charset="0"/>
            </a:endParaRPr>
          </a:p>
        </p:txBody>
      </p:sp>
      <p:sp>
        <p:nvSpPr>
          <p:cNvPr id="6" name="1 Rectángulo"/>
          <p:cNvSpPr/>
          <p:nvPr/>
        </p:nvSpPr>
        <p:spPr>
          <a:xfrm>
            <a:off x="332202" y="3144658"/>
            <a:ext cx="8640960" cy="3139321"/>
          </a:xfrm>
          <a:prstGeom prst="rect">
            <a:avLst/>
          </a:prstGeom>
          <a:noFill/>
          <a:ln w="38100">
            <a:noFill/>
          </a:ln>
        </p:spPr>
        <p:txBody>
          <a:bodyPr wrap="square">
            <a:spAutoFit/>
          </a:bodyPr>
          <a:lstStyle/>
          <a:p>
            <a:pPr lvl="0"/>
            <a:r>
              <a:rPr lang="es-MX" sz="2000" b="1" dirty="0" smtClean="0">
                <a:solidFill>
                  <a:srgbClr val="002060"/>
                </a:solidFill>
                <a:latin typeface="Arial" panose="020B0604020202020204" pitchFamily="34" charset="0"/>
                <a:cs typeface="Arial" panose="020B0604020202020204" pitchFamily="34" charset="0"/>
              </a:rPr>
              <a:t>Plataformas abiertas:</a:t>
            </a:r>
            <a:endParaRPr lang="es-MX" sz="2000" b="1" dirty="0">
              <a:solidFill>
                <a:srgbClr val="002060"/>
              </a:solidFill>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s-MX" sz="2000" dirty="0">
              <a:solidFill>
                <a:srgbClr val="7030A0"/>
              </a:solidFill>
              <a:latin typeface="Arial" panose="020B0604020202020204" pitchFamily="34" charset="0"/>
              <a:cs typeface="Arial" panose="020B0604020202020204" pitchFamily="34" charset="0"/>
              <a:hlinkClick r:id="rId2"/>
            </a:endParaRPr>
          </a:p>
          <a:p>
            <a:pPr marL="342891" indent="-342891">
              <a:buFont typeface="Arial" panose="020B0604020202020204" pitchFamily="34" charset="0"/>
              <a:buChar char="•"/>
            </a:pPr>
            <a:r>
              <a:rPr lang="es-MX" sz="2000" dirty="0">
                <a:solidFill>
                  <a:srgbClr val="7030A0"/>
                </a:solidFill>
                <a:latin typeface="Arial" panose="020B0604020202020204" pitchFamily="34" charset="0"/>
                <a:cs typeface="Arial" panose="020B0604020202020204" pitchFamily="34" charset="0"/>
                <a:hlinkClick r:id="rId2"/>
              </a:rPr>
              <a:t>http://www.schoology.com</a:t>
            </a:r>
          </a:p>
          <a:p>
            <a:pPr marL="342891" indent="-342891">
              <a:buFont typeface="Arial" panose="020B0604020202020204" pitchFamily="34" charset="0"/>
              <a:buChar char="•"/>
            </a:pPr>
            <a:r>
              <a:rPr lang="es-MX" sz="2000" dirty="0">
                <a:solidFill>
                  <a:srgbClr val="7030A0"/>
                </a:solidFill>
                <a:latin typeface="Arial" panose="020B0604020202020204" pitchFamily="34" charset="0"/>
                <a:cs typeface="Arial" panose="020B0604020202020204" pitchFamily="34" charset="0"/>
                <a:hlinkClick r:id="rId3"/>
              </a:rPr>
              <a:t>https://www.edmodo.com/</a:t>
            </a:r>
            <a:endParaRPr lang="es-MX" sz="2000" dirty="0">
              <a:solidFill>
                <a:srgbClr val="7030A0"/>
              </a:solidFill>
              <a:latin typeface="Arial" panose="020B0604020202020204" pitchFamily="34" charset="0"/>
              <a:cs typeface="Arial" panose="020B0604020202020204" pitchFamily="34" charset="0"/>
            </a:endParaRPr>
          </a:p>
          <a:p>
            <a:pPr marL="342891" indent="-342891">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hlinkClick r:id="rId4"/>
              </a:rPr>
              <a:t>http://cmap.ihmc.us</a:t>
            </a:r>
            <a:endParaRPr lang="en-US" sz="2000" dirty="0">
              <a:solidFill>
                <a:srgbClr val="7030A0"/>
              </a:solidFill>
              <a:latin typeface="Arial" panose="020B0604020202020204" pitchFamily="34" charset="0"/>
              <a:cs typeface="Arial" panose="020B0604020202020204" pitchFamily="34" charset="0"/>
            </a:endParaRPr>
          </a:p>
          <a:p>
            <a:pPr marL="342891" indent="-342891">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hlinkClick r:id="rId5"/>
              </a:rPr>
              <a:t>http://psicologia.wikispaces.com</a:t>
            </a:r>
            <a:endParaRPr lang="en-US" sz="2000" dirty="0">
              <a:solidFill>
                <a:srgbClr val="7030A0"/>
              </a:solidFill>
              <a:latin typeface="Arial" panose="020B0604020202020204" pitchFamily="34" charset="0"/>
              <a:cs typeface="Arial" panose="020B0604020202020204" pitchFamily="34" charset="0"/>
            </a:endParaRPr>
          </a:p>
          <a:p>
            <a:pPr marL="342891" indent="-342891">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hlinkClick r:id="rId6"/>
              </a:rPr>
              <a:t>http://elearningsoft.wordpress.com/2012/10/13/screencast-que-es-y-para-quesirve/</a:t>
            </a:r>
            <a:endParaRPr lang="en-US" sz="2000" dirty="0">
              <a:solidFill>
                <a:srgbClr val="7030A0"/>
              </a:solidFill>
              <a:latin typeface="Arial" panose="020B0604020202020204" pitchFamily="34" charset="0"/>
              <a:cs typeface="Arial" panose="020B0604020202020204" pitchFamily="34" charset="0"/>
            </a:endParaRPr>
          </a:p>
          <a:p>
            <a:pPr marL="342891" indent="-342891">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hlinkClick r:id="rId7"/>
              </a:rPr>
              <a:t>http://www.etwinning.net/es/pub/index.htm</a:t>
            </a:r>
            <a:endParaRPr lang="en-US" sz="2400" dirty="0"/>
          </a:p>
          <a:p>
            <a:endParaRPr lang="es-MX" b="1" dirty="0">
              <a:effectLst>
                <a:outerShdw blurRad="38100" dist="38100" dir="2700000" algn="tl">
                  <a:srgbClr val="000000">
                    <a:alpha val="43137"/>
                  </a:srgbClr>
                </a:outerShdw>
              </a:effectLst>
            </a:endParaRPr>
          </a:p>
        </p:txBody>
      </p:sp>
      <p:pic>
        <p:nvPicPr>
          <p:cNvPr id="1026" name="Picture 2" descr="http://upload.wikimedia.org/wikipedia/commons/b/bb/Herramientas_web_2.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65328" y="-76954"/>
            <a:ext cx="3272369" cy="2410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826225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619672" y="1948503"/>
            <a:ext cx="3969801" cy="3578090"/>
            <a:chOff x="1957897" y="1192452"/>
            <a:chExt cx="2583647" cy="2583647"/>
          </a:xfrm>
          <a:scene3d>
            <a:camera prst="orthographicFront"/>
            <a:lightRig rig="chilly" dir="t"/>
          </a:scene3d>
        </p:grpSpPr>
        <p:sp>
          <p:nvSpPr>
            <p:cNvPr id="3" name="2 Elipse"/>
            <p:cNvSpPr/>
            <p:nvPr/>
          </p:nvSpPr>
          <p:spPr>
            <a:xfrm>
              <a:off x="1957897" y="1192452"/>
              <a:ext cx="2583647" cy="2583647"/>
            </a:xfrm>
            <a:prstGeom prst="ellipse">
              <a:avLst/>
            </a:prstGeom>
            <a:ln w="25400">
              <a:solidFill>
                <a:schemeClr val="accent2">
                  <a:lumMod val="75000"/>
                </a:schemeClr>
              </a:solidFill>
            </a:ln>
            <a:sp3d prstMaterial="translucentPowder">
              <a:bevelT w="127000" h="25400" prst="softRound"/>
            </a:sp3d>
          </p:spPr>
          <p:style>
            <a:lnRef idx="0">
              <a:schemeClr val="lt1">
                <a:hueOff val="0"/>
                <a:satOff val="0"/>
                <a:lumOff val="0"/>
                <a:alphaOff val="0"/>
              </a:schemeClr>
            </a:lnRef>
            <a:fillRef idx="1">
              <a:schemeClr val="accent2">
                <a:shade val="80000"/>
                <a:alpha val="50000"/>
                <a:hueOff val="-16"/>
                <a:satOff val="20029"/>
                <a:lumOff val="6355"/>
                <a:alphaOff val="-30000"/>
              </a:schemeClr>
            </a:fillRef>
            <a:effectRef idx="0">
              <a:schemeClr val="accent2">
                <a:shade val="80000"/>
                <a:alpha val="50000"/>
                <a:hueOff val="-16"/>
                <a:satOff val="20029"/>
                <a:lumOff val="6355"/>
                <a:alphaOff val="-30000"/>
              </a:schemeClr>
            </a:effectRef>
            <a:fontRef idx="minor">
              <a:schemeClr val="tx1"/>
            </a:fontRef>
          </p:style>
        </p:sp>
        <p:sp>
          <p:nvSpPr>
            <p:cNvPr id="4" name="Elipse 10"/>
            <p:cNvSpPr/>
            <p:nvPr/>
          </p:nvSpPr>
          <p:spPr>
            <a:xfrm>
              <a:off x="2004762" y="1490565"/>
              <a:ext cx="1077886" cy="1987420"/>
            </a:xfrm>
            <a:prstGeom prst="rect">
              <a:avLst/>
            </a:prstGeom>
            <a:ln w="25400">
              <a:noFill/>
            </a:ln>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eaLnBrk="0" hangingPunct="0"/>
              <a:r>
                <a:rPr lang="es-MX" sz="2000" b="1" dirty="0" smtClean="0">
                  <a:ln/>
                  <a:latin typeface="Times" charset="0"/>
                </a:rPr>
                <a:t>Disposición </a:t>
              </a:r>
              <a:r>
                <a:rPr lang="es-MX" sz="2000" b="1" dirty="0">
                  <a:ln/>
                  <a:latin typeface="Times" charset="0"/>
                </a:rPr>
                <a:t>y flexibilidad </a:t>
              </a:r>
              <a:r>
                <a:rPr lang="es-MX" sz="2000" b="1" dirty="0" smtClean="0">
                  <a:ln/>
                  <a:latin typeface="Times" charset="0"/>
                </a:rPr>
                <a:t>de horarios, respetando horas laborales.</a:t>
              </a:r>
              <a:endParaRPr kumimoji="0" lang="es-ES" sz="1600" b="1" i="0" u="none" strike="noStrike" kern="1200" cap="none" normalizeH="0" baseline="0" dirty="0" smtClean="0">
                <a:ln/>
                <a:effectLst/>
                <a:latin typeface="Times" charset="0"/>
              </a:endParaRPr>
            </a:p>
          </p:txBody>
        </p:sp>
      </p:grpSp>
      <p:grpSp>
        <p:nvGrpSpPr>
          <p:cNvPr id="5" name="4 Grupo"/>
          <p:cNvGrpSpPr/>
          <p:nvPr/>
        </p:nvGrpSpPr>
        <p:grpSpPr>
          <a:xfrm>
            <a:off x="2762439" y="908720"/>
            <a:ext cx="3969801" cy="3578090"/>
            <a:chOff x="3100664" y="152669"/>
            <a:chExt cx="2583647" cy="2583647"/>
          </a:xfrm>
          <a:scene3d>
            <a:camera prst="orthographicFront"/>
            <a:lightRig rig="chilly" dir="t"/>
          </a:scene3d>
        </p:grpSpPr>
        <p:sp>
          <p:nvSpPr>
            <p:cNvPr id="6" name="5 Elipse"/>
            <p:cNvSpPr/>
            <p:nvPr/>
          </p:nvSpPr>
          <p:spPr>
            <a:xfrm>
              <a:off x="3100664" y="152669"/>
              <a:ext cx="2583647" cy="2583647"/>
            </a:xfrm>
            <a:prstGeom prst="ellipse">
              <a:avLst/>
            </a:prstGeom>
            <a:ln w="25400">
              <a:solidFill>
                <a:schemeClr val="accent2">
                  <a:lumMod val="75000"/>
                </a:schemeClr>
              </a:solidFill>
            </a:ln>
            <a:sp3d prstMaterial="translucentPowder">
              <a:bevelT w="127000" h="25400" prst="softRound"/>
            </a:sp3d>
          </p:spPr>
          <p:style>
            <a:lnRef idx="0">
              <a:schemeClr val="lt1">
                <a:hueOff val="0"/>
                <a:satOff val="0"/>
                <a:lumOff val="0"/>
                <a:alphaOff val="0"/>
              </a:schemeClr>
            </a:lnRef>
            <a:fillRef idx="1">
              <a:schemeClr val="accent2">
                <a:shade val="80000"/>
                <a:alpha val="50000"/>
                <a:hueOff val="0"/>
                <a:satOff val="0"/>
                <a:lumOff val="0"/>
                <a:alphaOff val="0"/>
              </a:schemeClr>
            </a:fillRef>
            <a:effectRef idx="0">
              <a:schemeClr val="accent2">
                <a:shade val="80000"/>
                <a:alpha val="50000"/>
                <a:hueOff val="0"/>
                <a:satOff val="0"/>
                <a:lumOff val="0"/>
                <a:alphaOff val="0"/>
              </a:schemeClr>
            </a:effectRef>
            <a:fontRef idx="minor">
              <a:schemeClr val="tx1"/>
            </a:fontRef>
          </p:style>
        </p:sp>
        <p:sp>
          <p:nvSpPr>
            <p:cNvPr id="7" name="Elipse 4"/>
            <p:cNvSpPr/>
            <p:nvPr/>
          </p:nvSpPr>
          <p:spPr>
            <a:xfrm>
              <a:off x="3398777" y="360650"/>
              <a:ext cx="1987420" cy="819811"/>
            </a:xfrm>
            <a:prstGeom prst="rect">
              <a:avLst/>
            </a:prstGeom>
            <a:ln w="25400">
              <a:noFill/>
            </a:ln>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eaLnBrk="0" hangingPunct="0"/>
              <a:r>
                <a:rPr lang="es-MX" sz="2000" b="1" dirty="0" smtClean="0">
                  <a:ln/>
                  <a:latin typeface="Times" charset="0"/>
                </a:rPr>
                <a:t>IES </a:t>
              </a:r>
              <a:r>
                <a:rPr lang="es-MX" sz="2000" b="1" dirty="0">
                  <a:ln/>
                  <a:latin typeface="Times" charset="0"/>
                </a:rPr>
                <a:t>que </a:t>
              </a:r>
              <a:r>
                <a:rPr lang="es-MX" sz="2000" b="1" dirty="0" smtClean="0">
                  <a:ln/>
                  <a:latin typeface="Times" charset="0"/>
                </a:rPr>
                <a:t>imparta materias </a:t>
              </a:r>
              <a:r>
                <a:rPr lang="es-MX" sz="2000" b="1" dirty="0">
                  <a:ln/>
                  <a:latin typeface="Times" charset="0"/>
                </a:rPr>
                <a:t>de su </a:t>
              </a:r>
              <a:r>
                <a:rPr lang="es-MX" sz="2000" b="1" dirty="0" smtClean="0">
                  <a:ln/>
                  <a:latin typeface="Times" charset="0"/>
                </a:rPr>
                <a:t>programa </a:t>
              </a:r>
              <a:r>
                <a:rPr lang="es-MX" sz="2000" b="1" dirty="0">
                  <a:ln/>
                  <a:latin typeface="Times" charset="0"/>
                </a:rPr>
                <a:t>de estudios a estudiantes de otra </a:t>
              </a:r>
              <a:r>
                <a:rPr lang="es-MX" sz="2000" b="1" dirty="0" smtClean="0">
                  <a:ln/>
                  <a:latin typeface="Times" charset="0"/>
                </a:rPr>
                <a:t>IES. </a:t>
              </a:r>
              <a:endParaRPr kumimoji="0" lang="es-ES" sz="2000" b="1" i="0" u="none" strike="noStrike" kern="1200" cap="none" normalizeH="0" baseline="0" dirty="0" smtClean="0">
                <a:ln/>
                <a:effectLst/>
                <a:latin typeface="Times" charset="0"/>
              </a:endParaRPr>
            </a:p>
          </p:txBody>
        </p:sp>
      </p:grpSp>
      <p:grpSp>
        <p:nvGrpSpPr>
          <p:cNvPr id="8" name="7 Grupo"/>
          <p:cNvGrpSpPr/>
          <p:nvPr/>
        </p:nvGrpSpPr>
        <p:grpSpPr>
          <a:xfrm>
            <a:off x="3905206" y="1948503"/>
            <a:ext cx="4051170" cy="3578090"/>
            <a:chOff x="4243431" y="1192452"/>
            <a:chExt cx="2636604" cy="2583647"/>
          </a:xfrm>
          <a:scene3d>
            <a:camera prst="orthographicFront"/>
            <a:lightRig rig="chilly" dir="t"/>
          </a:scene3d>
        </p:grpSpPr>
        <p:sp>
          <p:nvSpPr>
            <p:cNvPr id="9" name="8 Elipse"/>
            <p:cNvSpPr/>
            <p:nvPr/>
          </p:nvSpPr>
          <p:spPr>
            <a:xfrm>
              <a:off x="4243431" y="1192452"/>
              <a:ext cx="2583647" cy="2583647"/>
            </a:xfrm>
            <a:prstGeom prst="ellipse">
              <a:avLst/>
            </a:prstGeom>
            <a:ln w="25400">
              <a:solidFill>
                <a:schemeClr val="accent2">
                  <a:lumMod val="75000"/>
                </a:schemeClr>
              </a:solidFill>
            </a:ln>
            <a:sp3d prstMaterial="translucentPowder">
              <a:bevelT w="127000" h="25400" prst="softRound"/>
            </a:sp3d>
          </p:spPr>
          <p:style>
            <a:lnRef idx="0">
              <a:schemeClr val="lt1">
                <a:hueOff val="0"/>
                <a:satOff val="0"/>
                <a:lumOff val="0"/>
                <a:alphaOff val="0"/>
              </a:schemeClr>
            </a:lnRef>
            <a:fillRef idx="1">
              <a:schemeClr val="accent2">
                <a:shade val="80000"/>
                <a:alpha val="50000"/>
                <a:hueOff val="-5"/>
                <a:satOff val="6676"/>
                <a:lumOff val="2118"/>
                <a:alphaOff val="-10000"/>
              </a:schemeClr>
            </a:fillRef>
            <a:effectRef idx="0">
              <a:schemeClr val="accent2">
                <a:shade val="80000"/>
                <a:alpha val="50000"/>
                <a:hueOff val="-5"/>
                <a:satOff val="6676"/>
                <a:lumOff val="2118"/>
                <a:alphaOff val="-10000"/>
              </a:schemeClr>
            </a:effectRef>
            <a:fontRef idx="minor">
              <a:schemeClr val="tx1"/>
            </a:fontRef>
          </p:style>
        </p:sp>
        <p:sp>
          <p:nvSpPr>
            <p:cNvPr id="10" name="Elipse 6"/>
            <p:cNvSpPr/>
            <p:nvPr/>
          </p:nvSpPr>
          <p:spPr>
            <a:xfrm>
              <a:off x="5687582" y="1490565"/>
              <a:ext cx="1192453" cy="1987420"/>
            </a:xfrm>
            <a:prstGeom prst="rect">
              <a:avLst/>
            </a:prstGeom>
            <a:ln w="25400">
              <a:noFill/>
            </a:ln>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eaLnBrk="0" hangingPunct="0"/>
              <a:r>
                <a:rPr lang="es-MX" sz="2000" b="1" dirty="0" smtClean="0">
                  <a:ln/>
                  <a:latin typeface="Times" charset="0"/>
                </a:rPr>
                <a:t>No horas </a:t>
              </a:r>
              <a:r>
                <a:rPr lang="es-MX" sz="2000" b="1" dirty="0">
                  <a:ln/>
                  <a:latin typeface="Times" charset="0"/>
                </a:rPr>
                <a:t>prácticas </a:t>
              </a:r>
              <a:r>
                <a:rPr lang="es-MX" sz="2000" b="1" dirty="0" smtClean="0">
                  <a:ln/>
                  <a:latin typeface="Times" charset="0"/>
                </a:rPr>
                <a:t>o adaptables a </a:t>
              </a:r>
              <a:r>
                <a:rPr lang="es-MX" sz="2000" b="1" dirty="0">
                  <a:ln/>
                  <a:latin typeface="Times" charset="0"/>
                </a:rPr>
                <a:t>sesiones teóricas sin afectar contenidos.</a:t>
              </a:r>
              <a:endParaRPr kumimoji="0" lang="es-ES" sz="1600" b="1" i="0" u="none" strike="noStrike" kern="1200" cap="none" normalizeH="0" baseline="0" dirty="0" smtClean="0">
                <a:ln/>
                <a:effectLst/>
                <a:latin typeface="Times" charset="0"/>
              </a:endParaRPr>
            </a:p>
          </p:txBody>
        </p:sp>
      </p:grpSp>
      <p:grpSp>
        <p:nvGrpSpPr>
          <p:cNvPr id="11" name="10 Grupo"/>
          <p:cNvGrpSpPr/>
          <p:nvPr/>
        </p:nvGrpSpPr>
        <p:grpSpPr>
          <a:xfrm>
            <a:off x="2762439" y="3091270"/>
            <a:ext cx="3969801" cy="3578090"/>
            <a:chOff x="3100664" y="2335219"/>
            <a:chExt cx="2583647" cy="2583647"/>
          </a:xfrm>
          <a:scene3d>
            <a:camera prst="orthographicFront"/>
            <a:lightRig rig="chilly" dir="t"/>
          </a:scene3d>
        </p:grpSpPr>
        <p:sp>
          <p:nvSpPr>
            <p:cNvPr id="12" name="11 Elipse"/>
            <p:cNvSpPr/>
            <p:nvPr/>
          </p:nvSpPr>
          <p:spPr>
            <a:xfrm>
              <a:off x="3100664" y="2335219"/>
              <a:ext cx="2583647" cy="2583647"/>
            </a:xfrm>
            <a:prstGeom prst="ellipse">
              <a:avLst/>
            </a:prstGeom>
            <a:ln w="25400">
              <a:solidFill>
                <a:schemeClr val="accent2">
                  <a:lumMod val="75000"/>
                </a:schemeClr>
              </a:solidFill>
            </a:ln>
            <a:sp3d prstMaterial="translucentPowder">
              <a:bevelT w="127000" h="25400" prst="softRound"/>
            </a:sp3d>
          </p:spPr>
          <p:style>
            <a:lnRef idx="0">
              <a:schemeClr val="lt1">
                <a:hueOff val="0"/>
                <a:satOff val="0"/>
                <a:lumOff val="0"/>
                <a:alphaOff val="0"/>
              </a:schemeClr>
            </a:lnRef>
            <a:fillRef idx="1">
              <a:schemeClr val="accent2">
                <a:shade val="80000"/>
                <a:alpha val="50000"/>
                <a:hueOff val="-10"/>
                <a:satOff val="13353"/>
                <a:lumOff val="4237"/>
                <a:alphaOff val="-20000"/>
              </a:schemeClr>
            </a:fillRef>
            <a:effectRef idx="0">
              <a:schemeClr val="accent2">
                <a:shade val="80000"/>
                <a:alpha val="50000"/>
                <a:hueOff val="-10"/>
                <a:satOff val="13353"/>
                <a:lumOff val="4237"/>
                <a:alphaOff val="-20000"/>
              </a:schemeClr>
            </a:effectRef>
            <a:fontRef idx="minor">
              <a:schemeClr val="tx1"/>
            </a:fontRef>
          </p:style>
        </p:sp>
        <p:sp>
          <p:nvSpPr>
            <p:cNvPr id="13" name="Elipse 8"/>
            <p:cNvSpPr/>
            <p:nvPr/>
          </p:nvSpPr>
          <p:spPr>
            <a:xfrm>
              <a:off x="3398777" y="3891075"/>
              <a:ext cx="1987420" cy="819811"/>
            </a:xfrm>
            <a:prstGeom prst="rect">
              <a:avLst/>
            </a:prstGeom>
            <a:ln w="25400">
              <a:noFill/>
            </a:ln>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lnSpc>
                  <a:spcPct val="90000"/>
                </a:lnSpc>
                <a:spcAft>
                  <a:spcPct val="35000"/>
                </a:spcAft>
              </a:pPr>
              <a:r>
                <a:rPr lang="es-MX" b="1" dirty="0" smtClean="0">
                  <a:ln/>
                  <a:latin typeface="Times" charset="0"/>
                </a:rPr>
                <a:t>Las </a:t>
              </a:r>
              <a:r>
                <a:rPr lang="es-MX" b="1" dirty="0">
                  <a:ln/>
                  <a:latin typeface="Times" charset="0"/>
                </a:rPr>
                <a:t>horas de asignatura </a:t>
              </a:r>
              <a:r>
                <a:rPr lang="es-MX" b="1" dirty="0" smtClean="0">
                  <a:ln/>
                  <a:latin typeface="Times" charset="0"/>
                </a:rPr>
                <a:t>deben </a:t>
              </a:r>
              <a:r>
                <a:rPr lang="es-MX" b="1" dirty="0">
                  <a:ln/>
                  <a:latin typeface="Times" charset="0"/>
                </a:rPr>
                <a:t>ser iguales en las dos </a:t>
              </a:r>
              <a:r>
                <a:rPr lang="es-MX" b="1" dirty="0" smtClean="0">
                  <a:ln/>
                  <a:latin typeface="Times" charset="0"/>
                </a:rPr>
                <a:t>IES.</a:t>
              </a:r>
              <a:endParaRPr kumimoji="0" lang="es-MX" b="1" i="0" u="none" strike="noStrike" kern="1200" cap="none" normalizeH="0" baseline="0" dirty="0" smtClean="0">
                <a:ln/>
                <a:effectLst/>
                <a:latin typeface="Times" charset="0"/>
              </a:endParaRPr>
            </a:p>
          </p:txBody>
        </p:sp>
      </p:grpSp>
      <p:sp>
        <p:nvSpPr>
          <p:cNvPr id="15" name="Text Box 12"/>
          <p:cNvSpPr txBox="1">
            <a:spLocks noChangeArrowheads="1"/>
          </p:cNvSpPr>
          <p:nvPr/>
        </p:nvSpPr>
        <p:spPr bwMode="auto">
          <a:xfrm>
            <a:off x="3737775" y="3140968"/>
            <a:ext cx="19623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a:r>
              <a:rPr lang="es-ES" altLang="es-MX" sz="2400" b="1" dirty="0" smtClean="0">
                <a:solidFill>
                  <a:srgbClr val="003366"/>
                </a:solidFill>
                <a:latin typeface="Times" pitchFamily="18" charset="0"/>
              </a:rPr>
              <a:t>Vínculo de </a:t>
            </a:r>
          </a:p>
          <a:p>
            <a:pPr algn="ctr"/>
            <a:r>
              <a:rPr lang="es-ES" altLang="es-MX" sz="2400" b="1" dirty="0" smtClean="0">
                <a:solidFill>
                  <a:srgbClr val="003366"/>
                </a:solidFill>
                <a:latin typeface="Times" pitchFamily="18" charset="0"/>
              </a:rPr>
              <a:t>colaboración </a:t>
            </a:r>
          </a:p>
          <a:p>
            <a:pPr algn="ctr"/>
            <a:r>
              <a:rPr lang="es-ES" altLang="es-MX" sz="2400" b="1" dirty="0" smtClean="0">
                <a:solidFill>
                  <a:srgbClr val="003366"/>
                </a:solidFill>
                <a:latin typeface="Times" pitchFamily="18" charset="0"/>
              </a:rPr>
              <a:t>Internacional</a:t>
            </a:r>
          </a:p>
          <a:p>
            <a:pPr algn="ctr"/>
            <a:r>
              <a:rPr lang="es-ES" altLang="es-MX" sz="2400" b="1" dirty="0">
                <a:solidFill>
                  <a:srgbClr val="003366"/>
                </a:solidFill>
                <a:latin typeface="Times" pitchFamily="18" charset="0"/>
              </a:rPr>
              <a:t>UV - </a:t>
            </a:r>
            <a:r>
              <a:rPr lang="es-ES" altLang="es-MX" sz="2400" b="1" dirty="0" smtClean="0">
                <a:solidFill>
                  <a:srgbClr val="003366"/>
                </a:solidFill>
                <a:latin typeface="Times" pitchFamily="18" charset="0"/>
              </a:rPr>
              <a:t>UG</a:t>
            </a:r>
            <a:endParaRPr lang="es-ES" altLang="es-MX" sz="2400" b="1" dirty="0">
              <a:solidFill>
                <a:srgbClr val="003366"/>
              </a:solidFill>
              <a:latin typeface="Times" pitchFamily="18" charset="0"/>
            </a:endParaRPr>
          </a:p>
        </p:txBody>
      </p:sp>
      <p:grpSp>
        <p:nvGrpSpPr>
          <p:cNvPr id="16" name="15 Grupo"/>
          <p:cNvGrpSpPr/>
          <p:nvPr/>
        </p:nvGrpSpPr>
        <p:grpSpPr>
          <a:xfrm>
            <a:off x="197603" y="1018657"/>
            <a:ext cx="2257501" cy="1186208"/>
            <a:chOff x="1411160" y="824"/>
            <a:chExt cx="2605218" cy="1563131"/>
          </a:xfrm>
        </p:grpSpPr>
        <p:sp>
          <p:nvSpPr>
            <p:cNvPr id="17" name="16 Rectángulo redondeado"/>
            <p:cNvSpPr/>
            <p:nvPr/>
          </p:nvSpPr>
          <p:spPr>
            <a:xfrm>
              <a:off x="1411160" y="824"/>
              <a:ext cx="2605218" cy="1563131"/>
            </a:xfrm>
            <a:prstGeom prst="roundRect">
              <a:avLst>
                <a:gd name="adj" fmla="val 10000"/>
              </a:avLst>
            </a:prstGeom>
            <a:scene3d>
              <a:camera prst="orthographicFront"/>
              <a:lightRig rig="threePt" dir="t"/>
            </a:scene3d>
            <a:sp3d>
              <a:bevelT w="152400" h="50800" prst="softRound"/>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8" name="17 Rectángulo"/>
            <p:cNvSpPr/>
            <p:nvPr/>
          </p:nvSpPr>
          <p:spPr>
            <a:xfrm>
              <a:off x="1456943" y="46607"/>
              <a:ext cx="2513652" cy="1471565"/>
            </a:xfrm>
            <a:prstGeom prst="rect">
              <a:avLst/>
            </a:prstGeom>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Aft>
                  <a:spcPct val="35000"/>
                </a:spcAft>
              </a:pPr>
              <a:r>
                <a:rPr lang="es-MX" sz="1600" dirty="0" smtClean="0"/>
                <a:t>Costo prácticamente nulo (sistema </a:t>
              </a:r>
              <a:r>
                <a:rPr lang="es-MX" sz="1600" dirty="0"/>
                <a:t>de </a:t>
              </a:r>
              <a:r>
                <a:rPr lang="es-MX" sz="1600" dirty="0" smtClean="0"/>
                <a:t>videoconferencias gratuito, </a:t>
              </a:r>
              <a:r>
                <a:rPr lang="es-MX" sz="1600" dirty="0"/>
                <a:t>funciona con </a:t>
              </a:r>
              <a:r>
                <a:rPr lang="es-MX" sz="1600" dirty="0" smtClean="0"/>
                <a:t>internet).</a:t>
              </a:r>
              <a:endParaRPr lang="es-MX" sz="1600" kern="1200" dirty="0"/>
            </a:p>
          </p:txBody>
        </p:sp>
      </p:grpSp>
      <p:grpSp>
        <p:nvGrpSpPr>
          <p:cNvPr id="19" name="18 Grupo"/>
          <p:cNvGrpSpPr/>
          <p:nvPr/>
        </p:nvGrpSpPr>
        <p:grpSpPr>
          <a:xfrm>
            <a:off x="157221" y="5417079"/>
            <a:ext cx="2257501" cy="1072621"/>
            <a:chOff x="4906" y="162999"/>
            <a:chExt cx="3812303" cy="2287382"/>
          </a:xfrm>
        </p:grpSpPr>
        <p:sp>
          <p:nvSpPr>
            <p:cNvPr id="20" name="19 Rectángulo redondeado"/>
            <p:cNvSpPr/>
            <p:nvPr/>
          </p:nvSpPr>
          <p:spPr>
            <a:xfrm>
              <a:off x="4906" y="162999"/>
              <a:ext cx="3812303" cy="2287382"/>
            </a:xfrm>
            <a:prstGeom prst="roundRect">
              <a:avLst>
                <a:gd name="adj" fmla="val 10000"/>
              </a:avLst>
            </a:prstGeom>
            <a:scene3d>
              <a:camera prst="orthographicFront"/>
              <a:lightRig rig="threePt" dir="t"/>
            </a:scene3d>
            <a:sp3d>
              <a:bevelT w="152400" h="50800" prst="softRound"/>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1" name="20 Rectángulo"/>
            <p:cNvSpPr/>
            <p:nvPr/>
          </p:nvSpPr>
          <p:spPr>
            <a:xfrm>
              <a:off x="71901" y="229994"/>
              <a:ext cx="3678314" cy="2153392"/>
            </a:xfrm>
            <a:prstGeom prst="rect">
              <a:avLst/>
            </a:prstGeom>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algn="ctr" defTabSz="1555750">
                <a:lnSpc>
                  <a:spcPct val="90000"/>
                </a:lnSpc>
                <a:spcAft>
                  <a:spcPct val="35000"/>
                </a:spcAft>
              </a:pPr>
              <a:r>
                <a:rPr lang="es-MX" sz="1600" dirty="0" smtClean="0"/>
                <a:t>Impactaría </a:t>
              </a:r>
              <a:r>
                <a:rPr lang="es-MX" sz="1600" dirty="0"/>
                <a:t>la vida académica de </a:t>
              </a:r>
              <a:r>
                <a:rPr lang="es-MX" sz="1600" dirty="0" smtClean="0"/>
                <a:t>más estudiantes (alternativa a la movilidad).</a:t>
              </a:r>
              <a:endParaRPr lang="es-MX" sz="1600" kern="1200" dirty="0"/>
            </a:p>
          </p:txBody>
        </p:sp>
      </p:grpSp>
      <p:grpSp>
        <p:nvGrpSpPr>
          <p:cNvPr id="22" name="21 Grupo"/>
          <p:cNvGrpSpPr/>
          <p:nvPr/>
        </p:nvGrpSpPr>
        <p:grpSpPr>
          <a:xfrm>
            <a:off x="6876257" y="908720"/>
            <a:ext cx="2198536" cy="1296145"/>
            <a:chOff x="4906" y="162999"/>
            <a:chExt cx="3812303" cy="2287382"/>
          </a:xfrm>
        </p:grpSpPr>
        <p:sp>
          <p:nvSpPr>
            <p:cNvPr id="23" name="22 Rectángulo redondeado"/>
            <p:cNvSpPr/>
            <p:nvPr/>
          </p:nvSpPr>
          <p:spPr>
            <a:xfrm>
              <a:off x="4906" y="162999"/>
              <a:ext cx="3812303" cy="2287382"/>
            </a:xfrm>
            <a:prstGeom prst="roundRect">
              <a:avLst>
                <a:gd name="adj" fmla="val 10000"/>
              </a:avLst>
            </a:prstGeom>
            <a:scene3d>
              <a:camera prst="orthographicFront"/>
              <a:lightRig rig="threePt" dir="t"/>
            </a:scene3d>
            <a:sp3d>
              <a:bevelT w="152400" h="50800" prst="softRound"/>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4" name="23 Rectángulo"/>
            <p:cNvSpPr/>
            <p:nvPr/>
          </p:nvSpPr>
          <p:spPr>
            <a:xfrm>
              <a:off x="71901" y="229994"/>
              <a:ext cx="3678313" cy="2153392"/>
            </a:xfrm>
            <a:prstGeom prst="rect">
              <a:avLst/>
            </a:prstGeom>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MX" sz="1600" kern="1200" dirty="0" smtClean="0"/>
                <a:t>Apertura a la interculturalidad y visión global para el desarrollo personal y  profesional.</a:t>
              </a:r>
              <a:endParaRPr lang="es-MX" sz="1600" kern="1200" dirty="0"/>
            </a:p>
          </p:txBody>
        </p:sp>
      </p:grpSp>
      <p:grpSp>
        <p:nvGrpSpPr>
          <p:cNvPr id="25" name="24 Grupo"/>
          <p:cNvGrpSpPr/>
          <p:nvPr/>
        </p:nvGrpSpPr>
        <p:grpSpPr>
          <a:xfrm>
            <a:off x="6732240" y="5417079"/>
            <a:ext cx="2342553" cy="1072622"/>
            <a:chOff x="0" y="68559"/>
            <a:chExt cx="8892479" cy="5335488"/>
          </a:xfrm>
        </p:grpSpPr>
        <p:sp>
          <p:nvSpPr>
            <p:cNvPr id="26" name="25 Rectángulo redondeado"/>
            <p:cNvSpPr/>
            <p:nvPr/>
          </p:nvSpPr>
          <p:spPr>
            <a:xfrm>
              <a:off x="0" y="68559"/>
              <a:ext cx="8892479" cy="5335488"/>
            </a:xfrm>
            <a:prstGeom prst="roundRect">
              <a:avLst>
                <a:gd name="adj" fmla="val 10000"/>
              </a:avLst>
            </a:prstGeom>
            <a:scene3d>
              <a:camera prst="orthographicFront"/>
              <a:lightRig rig="threePt" dir="t"/>
            </a:scene3d>
            <a:sp3d>
              <a:bevelT w="152400" h="50800" prst="softRound"/>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7" name="26 Rectángulo"/>
            <p:cNvSpPr/>
            <p:nvPr/>
          </p:nvSpPr>
          <p:spPr>
            <a:xfrm>
              <a:off x="156271" y="224830"/>
              <a:ext cx="8579937" cy="5022946"/>
            </a:xfrm>
            <a:prstGeom prst="rect">
              <a:avLst/>
            </a:prstGeom>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s-MX" sz="1600" kern="1200" dirty="0" smtClean="0"/>
                <a:t>Mejora de la práctica docente y trabajo en comunidad.</a:t>
              </a:r>
              <a:endParaRPr lang="es-MX" sz="1600" kern="1200" dirty="0"/>
            </a:p>
          </p:txBody>
        </p:sp>
      </p:grpSp>
      <p:sp>
        <p:nvSpPr>
          <p:cNvPr id="29" name="Rectángulo 4"/>
          <p:cNvSpPr/>
          <p:nvPr/>
        </p:nvSpPr>
        <p:spPr>
          <a:xfrm>
            <a:off x="59926" y="-4592"/>
            <a:ext cx="6569473" cy="461665"/>
          </a:xfrm>
          <a:prstGeom prst="rect">
            <a:avLst/>
          </a:prstGeom>
        </p:spPr>
        <p:txBody>
          <a:bodyPr wrap="square">
            <a:spAutoFit/>
          </a:bodyPr>
          <a:lstStyle/>
          <a:p>
            <a:pPr lvl="0" algn="ctr"/>
            <a:endParaRPr lang="es-MX" sz="2400" dirty="0"/>
          </a:p>
        </p:txBody>
      </p:sp>
      <p:sp>
        <p:nvSpPr>
          <p:cNvPr id="30" name="Rectángulo 3"/>
          <p:cNvSpPr/>
          <p:nvPr/>
        </p:nvSpPr>
        <p:spPr>
          <a:xfrm>
            <a:off x="102499" y="50801"/>
            <a:ext cx="6937768" cy="723900"/>
          </a:xfrm>
          <a:prstGeom prst="rect">
            <a:avLst/>
          </a:prstGeom>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s-ES" sz="2400" b="1" dirty="0" smtClean="0">
                <a:ln w="0"/>
                <a:latin typeface="Arial" panose="020B0604020202020204" pitchFamily="34" charset="0"/>
                <a:cs typeface="Arial" panose="020B0604020202020204" pitchFamily="34" charset="0"/>
              </a:rPr>
              <a:t>Programa de Movilidad Virtual de la FEFUV</a:t>
            </a:r>
            <a:endParaRPr lang="es-ES" sz="2400" b="1" dirty="0">
              <a:ln w="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2022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6" dur="1000" fill="hold"/>
                                        <p:tgtEl>
                                          <p:spTgt spid="1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 calcmode="lin" valueType="num">
                                      <p:cBhvr>
                                        <p:cTn id="20" dur="500" fill="hold"/>
                                        <p:tgtEl>
                                          <p:spTgt spid="8"/>
                                        </p:tgtEl>
                                        <p:attrNameLst>
                                          <p:attrName>style.rotation</p:attrName>
                                        </p:attrNameLst>
                                      </p:cBhvr>
                                      <p:tavLst>
                                        <p:tav tm="0">
                                          <p:val>
                                            <p:fltVal val="360"/>
                                          </p:val>
                                        </p:tav>
                                        <p:tav tm="100000">
                                          <p:val>
                                            <p:fltVal val="0"/>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 calcmode="lin" valueType="num">
                                      <p:cBhvr>
                                        <p:cTn id="34" dur="500" fill="hold"/>
                                        <p:tgtEl>
                                          <p:spTgt spid="2"/>
                                        </p:tgtEl>
                                        <p:attrNameLst>
                                          <p:attrName>style.rotation</p:attrName>
                                        </p:attrNameLst>
                                      </p:cBhvr>
                                      <p:tavLst>
                                        <p:tav tm="0">
                                          <p:val>
                                            <p:fltVal val="360"/>
                                          </p:val>
                                        </p:tav>
                                        <p:tav tm="100000">
                                          <p:val>
                                            <p:fltVal val="0"/>
                                          </p:val>
                                        </p:tav>
                                      </p:tavLst>
                                    </p:anim>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dissolv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dissolv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dissolv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dissolv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539555" y="1458686"/>
            <a:ext cx="8046433" cy="39775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just"/>
            <a:endParaRPr lang="es-MX" sz="1200" dirty="0" smtClean="0">
              <a:solidFill>
                <a:srgbClr val="002060"/>
              </a:solidFill>
              <a:latin typeface="Arial" panose="020B0604020202020204" pitchFamily="34" charset="0"/>
              <a:cs typeface="Arial" panose="020B0604020202020204" pitchFamily="34" charset="0"/>
            </a:endParaRPr>
          </a:p>
        </p:txBody>
      </p:sp>
      <p:sp>
        <p:nvSpPr>
          <p:cNvPr id="3" name="Rectángulo 2"/>
          <p:cNvSpPr/>
          <p:nvPr/>
        </p:nvSpPr>
        <p:spPr>
          <a:xfrm>
            <a:off x="170960" y="635961"/>
            <a:ext cx="7491970" cy="707886"/>
          </a:xfrm>
          <a:prstGeom prst="rect">
            <a:avLst/>
          </a:prstGeom>
          <a:ln w="57150">
            <a:solidFill>
              <a:srgbClr val="00B050"/>
            </a:solidFill>
          </a:ln>
        </p:spPr>
        <p:txBody>
          <a:bodyPr wrap="square">
            <a:spAutoFit/>
          </a:bodyPr>
          <a:lstStyle/>
          <a:p>
            <a:r>
              <a:rPr lang="es-MX" sz="2000" dirty="0" err="1" smtClean="0"/>
              <a:t>MOOC’s</a:t>
            </a:r>
            <a:r>
              <a:rPr lang="es-MX" sz="2000" dirty="0" smtClean="0"/>
              <a:t>: </a:t>
            </a:r>
            <a:r>
              <a:rPr lang="es-ES" sz="2000" b="1" dirty="0" err="1" smtClean="0">
                <a:solidFill>
                  <a:schemeClr val="bg2">
                    <a:lumMod val="10000"/>
                  </a:schemeClr>
                </a:solidFill>
                <a:latin typeface="Arial" panose="020B0604020202020204" pitchFamily="34" charset="0"/>
                <a:cs typeface="Arial" panose="020B0604020202020204" pitchFamily="34" charset="0"/>
              </a:rPr>
              <a:t>Fac</a:t>
            </a:r>
            <a:r>
              <a:rPr lang="es-ES" sz="2000" b="1" dirty="0" smtClean="0">
                <a:solidFill>
                  <a:schemeClr val="bg2">
                    <a:lumMod val="10000"/>
                  </a:schemeClr>
                </a:solidFill>
                <a:latin typeface="Arial" panose="020B0604020202020204" pitchFamily="34" charset="0"/>
                <a:cs typeface="Arial" panose="020B0604020202020204" pitchFamily="34" charset="0"/>
              </a:rPr>
              <a:t>. de Contaduría y Administración-Coatzacoalcos</a:t>
            </a:r>
          </a:p>
          <a:p>
            <a:r>
              <a:rPr lang="es-ES" sz="2000" b="1" dirty="0" smtClean="0">
                <a:solidFill>
                  <a:schemeClr val="bg2">
                    <a:lumMod val="10000"/>
                  </a:schemeClr>
                </a:solidFill>
                <a:latin typeface="Arial" panose="020B0604020202020204" pitchFamily="34" charset="0"/>
                <a:cs typeface="Arial" panose="020B0604020202020204" pitchFamily="34" charset="0"/>
              </a:rPr>
              <a:t>Programa: Sistemas computacionales </a:t>
            </a:r>
            <a:r>
              <a:rPr lang="es-ES" sz="2000" b="1" dirty="0" err="1" smtClean="0">
                <a:solidFill>
                  <a:schemeClr val="bg2">
                    <a:lumMod val="10000"/>
                  </a:schemeClr>
                </a:solidFill>
                <a:latin typeface="Arial" panose="020B0604020202020204" pitchFamily="34" charset="0"/>
                <a:cs typeface="Arial" panose="020B0604020202020204" pitchFamily="34" charset="0"/>
              </a:rPr>
              <a:t>administragivos</a:t>
            </a:r>
            <a:endParaRPr lang="es-MX" sz="2000" b="1" dirty="0">
              <a:solidFill>
                <a:schemeClr val="bg2">
                  <a:lumMod val="10000"/>
                </a:schemeClr>
              </a:solidFill>
              <a:latin typeface="Arial" panose="020B0604020202020204" pitchFamily="34" charset="0"/>
              <a:cs typeface="Arial" panose="020B0604020202020204" pitchFamily="34" charset="0"/>
            </a:endParaRPr>
          </a:p>
        </p:txBody>
      </p:sp>
      <p:sp>
        <p:nvSpPr>
          <p:cNvPr id="7" name="6 Rectángulo"/>
          <p:cNvSpPr/>
          <p:nvPr/>
        </p:nvSpPr>
        <p:spPr>
          <a:xfrm>
            <a:off x="133350" y="1822788"/>
            <a:ext cx="8629649" cy="1015663"/>
          </a:xfrm>
          <a:prstGeom prst="rect">
            <a:avLst/>
          </a:prstGeom>
        </p:spPr>
        <p:txBody>
          <a:bodyPr wrap="square">
            <a:spAutoFit/>
          </a:bodyPr>
          <a:lstStyle/>
          <a:p>
            <a:pPr marL="361950" indent="-361950">
              <a:buFont typeface="Wingdings" pitchFamily="2" charset="2"/>
              <a:buChar char="Ø"/>
            </a:pPr>
            <a:r>
              <a:rPr lang="es-MX" sz="2000" dirty="0" smtClean="0">
                <a:solidFill>
                  <a:srgbClr val="0070C0"/>
                </a:solidFill>
              </a:rPr>
              <a:t> </a:t>
            </a:r>
            <a:r>
              <a:rPr lang="es-MX" sz="2000" dirty="0" smtClean="0">
                <a:solidFill>
                  <a:schemeClr val="accent5">
                    <a:lumMod val="75000"/>
                  </a:schemeClr>
                </a:solidFill>
                <a:latin typeface="Arial" panose="020B0604020202020204" pitchFamily="34" charset="0"/>
                <a:cs typeface="Arial" panose="020B0604020202020204" pitchFamily="34" charset="0"/>
              </a:rPr>
              <a:t>Inscripción y seguimiento del curso MOOC en </a:t>
            </a:r>
            <a:r>
              <a:rPr lang="es-MX" sz="2000" dirty="0" err="1" smtClean="0">
                <a:solidFill>
                  <a:schemeClr val="accent5">
                    <a:lumMod val="75000"/>
                  </a:schemeClr>
                </a:solidFill>
                <a:latin typeface="Arial" panose="020B0604020202020204" pitchFamily="34" charset="0"/>
                <a:cs typeface="Arial" panose="020B0604020202020204" pitchFamily="34" charset="0"/>
              </a:rPr>
              <a:t>Udacity</a:t>
            </a:r>
            <a:r>
              <a:rPr lang="es-MX" sz="2000" dirty="0" smtClean="0">
                <a:solidFill>
                  <a:schemeClr val="accent5">
                    <a:lumMod val="75000"/>
                  </a:schemeClr>
                </a:solidFill>
                <a:latin typeface="Arial" panose="020B0604020202020204" pitchFamily="34" charset="0"/>
                <a:cs typeface="Arial" panose="020B0604020202020204" pitchFamily="34" charset="0"/>
              </a:rPr>
              <a:t>: </a:t>
            </a:r>
            <a:r>
              <a:rPr lang="es-MX" sz="2000" dirty="0" err="1" smtClean="0">
                <a:solidFill>
                  <a:schemeClr val="accent5">
                    <a:lumMod val="75000"/>
                  </a:schemeClr>
                </a:solidFill>
                <a:latin typeface="Arial" panose="020B0604020202020204" pitchFamily="34" charset="0"/>
                <a:cs typeface="Arial" panose="020B0604020202020204" pitchFamily="34" charset="0"/>
              </a:rPr>
              <a:t>Computer</a:t>
            </a:r>
            <a:r>
              <a:rPr lang="es-MX" sz="2000" dirty="0" smtClean="0">
                <a:solidFill>
                  <a:schemeClr val="accent5">
                    <a:lumMod val="75000"/>
                  </a:schemeClr>
                </a:solidFill>
                <a:latin typeface="Arial" panose="020B0604020202020204" pitchFamily="34" charset="0"/>
                <a:cs typeface="Arial" panose="020B0604020202020204" pitchFamily="34" charset="0"/>
              </a:rPr>
              <a:t> </a:t>
            </a:r>
            <a:r>
              <a:rPr lang="es-MX" sz="2000" dirty="0" err="1" smtClean="0">
                <a:solidFill>
                  <a:schemeClr val="accent5">
                    <a:lumMod val="75000"/>
                  </a:schemeClr>
                </a:solidFill>
                <a:latin typeface="Arial" panose="020B0604020202020204" pitchFamily="34" charset="0"/>
                <a:cs typeface="Arial" panose="020B0604020202020204" pitchFamily="34" charset="0"/>
              </a:rPr>
              <a:t>Networking</a:t>
            </a:r>
            <a:r>
              <a:rPr lang="es-MX" sz="2000" dirty="0" smtClean="0">
                <a:solidFill>
                  <a:schemeClr val="accent5">
                    <a:lumMod val="75000"/>
                  </a:schemeClr>
                </a:solidFill>
                <a:latin typeface="Arial" panose="020B0604020202020204" pitchFamily="34" charset="0"/>
                <a:cs typeface="Arial" panose="020B0604020202020204" pitchFamily="34" charset="0"/>
              </a:rPr>
              <a:t>: Security and Software </a:t>
            </a:r>
            <a:r>
              <a:rPr lang="es-MX" sz="2000" dirty="0" err="1" smtClean="0">
                <a:solidFill>
                  <a:schemeClr val="accent5">
                    <a:lumMod val="75000"/>
                  </a:schemeClr>
                </a:solidFill>
                <a:latin typeface="Arial" panose="020B0604020202020204" pitchFamily="34" charset="0"/>
                <a:cs typeface="Arial" panose="020B0604020202020204" pitchFamily="34" charset="0"/>
              </a:rPr>
              <a:t>Defined</a:t>
            </a:r>
            <a:r>
              <a:rPr lang="es-MX" sz="2000" dirty="0" smtClean="0">
                <a:solidFill>
                  <a:schemeClr val="accent5">
                    <a:lumMod val="75000"/>
                  </a:schemeClr>
                </a:solidFill>
                <a:latin typeface="Arial" panose="020B0604020202020204" pitchFamily="34" charset="0"/>
                <a:cs typeface="Arial" panose="020B0604020202020204" pitchFamily="34" charset="0"/>
              </a:rPr>
              <a:t> </a:t>
            </a:r>
            <a:r>
              <a:rPr lang="es-MX" sz="2000" dirty="0" err="1" smtClean="0">
                <a:solidFill>
                  <a:schemeClr val="accent5">
                    <a:lumMod val="75000"/>
                  </a:schemeClr>
                </a:solidFill>
                <a:latin typeface="Arial" panose="020B0604020202020204" pitchFamily="34" charset="0"/>
                <a:cs typeface="Arial" panose="020B0604020202020204" pitchFamily="34" charset="0"/>
              </a:rPr>
              <a:t>Networking</a:t>
            </a:r>
            <a:r>
              <a:rPr lang="es-MX" sz="2000" dirty="0" smtClean="0">
                <a:solidFill>
                  <a:schemeClr val="accent5">
                    <a:lumMod val="75000"/>
                  </a:schemeClr>
                </a:solidFill>
                <a:latin typeface="Arial" panose="020B0604020202020204" pitchFamily="34" charset="0"/>
                <a:cs typeface="Arial" panose="020B0604020202020204" pitchFamily="34" charset="0"/>
              </a:rPr>
              <a:t> (https://www.udacity.com/)</a:t>
            </a:r>
          </a:p>
        </p:txBody>
      </p:sp>
      <p:pic>
        <p:nvPicPr>
          <p:cNvPr id="9" name="Picture 2"/>
          <p:cNvPicPr>
            <a:picLocks noChangeAspect="1" noChangeArrowheads="1"/>
          </p:cNvPicPr>
          <p:nvPr/>
        </p:nvPicPr>
        <p:blipFill>
          <a:blip r:embed="rId3" cstate="print"/>
          <a:srcRect/>
          <a:stretch>
            <a:fillRect/>
          </a:stretch>
        </p:blipFill>
        <p:spPr bwMode="auto">
          <a:xfrm>
            <a:off x="1244125" y="3043146"/>
            <a:ext cx="5824904" cy="3276509"/>
          </a:xfrm>
          <a:prstGeom prst="rect">
            <a:avLst/>
          </a:prstGeom>
          <a:noFill/>
          <a:ln w="9525">
            <a:noFill/>
            <a:miter lim="800000"/>
            <a:headEnd/>
            <a:tailEnd/>
          </a:ln>
          <a:effectLst/>
        </p:spPr>
      </p:pic>
    </p:spTree>
    <p:extLst>
      <p:ext uri="{BB962C8B-B14F-4D97-AF65-F5344CB8AC3E}">
        <p14:creationId xmlns:p14="http://schemas.microsoft.com/office/powerpoint/2010/main" val="834513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539555" y="1458686"/>
            <a:ext cx="8046433" cy="39775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just"/>
            <a:endParaRPr lang="es-MX" sz="1200" dirty="0" smtClean="0">
              <a:solidFill>
                <a:srgbClr val="002060"/>
              </a:solidFill>
              <a:latin typeface="Arial" panose="020B0604020202020204" pitchFamily="34" charset="0"/>
              <a:cs typeface="Arial" panose="020B0604020202020204" pitchFamily="34" charset="0"/>
            </a:endParaRPr>
          </a:p>
        </p:txBody>
      </p:sp>
      <p:sp>
        <p:nvSpPr>
          <p:cNvPr id="3" name="Rectángulo 2"/>
          <p:cNvSpPr/>
          <p:nvPr/>
        </p:nvSpPr>
        <p:spPr>
          <a:xfrm>
            <a:off x="173633" y="815061"/>
            <a:ext cx="7875663" cy="830997"/>
          </a:xfrm>
          <a:prstGeom prst="rect">
            <a:avLst/>
          </a:prstGeom>
          <a:ln w="57150">
            <a:solidFill>
              <a:srgbClr val="00B050"/>
            </a:solidFill>
          </a:ln>
        </p:spPr>
        <p:txBody>
          <a:bodyPr wrap="square">
            <a:spAutoFit/>
          </a:bodyPr>
          <a:lstStyle/>
          <a:p>
            <a:r>
              <a:rPr lang="es-MX" sz="2400" dirty="0" err="1" smtClean="0"/>
              <a:t>MOOC’s</a:t>
            </a:r>
            <a:r>
              <a:rPr lang="es-MX" sz="2400" dirty="0" smtClean="0"/>
              <a:t>: </a:t>
            </a:r>
            <a:r>
              <a:rPr lang="es-ES" sz="2400" b="1" dirty="0" smtClean="0">
                <a:solidFill>
                  <a:schemeClr val="bg2">
                    <a:lumMod val="10000"/>
                  </a:schemeClr>
                </a:solidFill>
                <a:latin typeface="Arial" panose="020B0604020202020204" pitchFamily="34" charset="0"/>
                <a:cs typeface="Arial" panose="020B0604020202020204" pitchFamily="34" charset="0"/>
              </a:rPr>
              <a:t>Dirección General de Desarrollo Académico</a:t>
            </a:r>
          </a:p>
          <a:p>
            <a:r>
              <a:rPr lang="es-ES" sz="2400" b="1" dirty="0" smtClean="0">
                <a:solidFill>
                  <a:schemeClr val="bg2">
                    <a:lumMod val="10000"/>
                  </a:schemeClr>
                </a:solidFill>
                <a:latin typeface="Arial" panose="020B0604020202020204" pitchFamily="34" charset="0"/>
                <a:cs typeface="Arial" panose="020B0604020202020204" pitchFamily="34" charset="0"/>
              </a:rPr>
              <a:t> e Innovación Educativa</a:t>
            </a:r>
            <a:endParaRPr lang="es-MX" sz="2400" b="1" dirty="0">
              <a:solidFill>
                <a:schemeClr val="bg2">
                  <a:lumMod val="10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srcRect/>
          <a:stretch>
            <a:fillRect/>
          </a:stretch>
        </p:blipFill>
        <p:spPr bwMode="auto">
          <a:xfrm>
            <a:off x="974495" y="2152650"/>
            <a:ext cx="7229475" cy="4066580"/>
          </a:xfrm>
          <a:prstGeom prst="rect">
            <a:avLst/>
          </a:prstGeom>
          <a:noFill/>
          <a:ln w="9525">
            <a:noFill/>
            <a:miter lim="800000"/>
            <a:headEnd/>
            <a:tailEnd/>
          </a:ln>
          <a:effectLst/>
        </p:spPr>
      </p:pic>
    </p:spTree>
    <p:extLst>
      <p:ext uri="{BB962C8B-B14F-4D97-AF65-F5344CB8AC3E}">
        <p14:creationId xmlns:p14="http://schemas.microsoft.com/office/powerpoint/2010/main" val="2000669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539555" y="1458686"/>
            <a:ext cx="8046433" cy="39775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just"/>
            <a:endParaRPr lang="es-MX" sz="1200" dirty="0" smtClean="0">
              <a:solidFill>
                <a:srgbClr val="002060"/>
              </a:solidFill>
              <a:latin typeface="Arial" panose="020B0604020202020204" pitchFamily="34" charset="0"/>
              <a:cs typeface="Arial" panose="020B0604020202020204" pitchFamily="34" charset="0"/>
            </a:endParaRPr>
          </a:p>
        </p:txBody>
      </p:sp>
      <p:sp>
        <p:nvSpPr>
          <p:cNvPr id="3" name="Rectángulo 2"/>
          <p:cNvSpPr/>
          <p:nvPr/>
        </p:nvSpPr>
        <p:spPr>
          <a:xfrm>
            <a:off x="173307" y="619963"/>
            <a:ext cx="7489623" cy="461666"/>
          </a:xfrm>
          <a:prstGeom prst="rect">
            <a:avLst/>
          </a:prstGeom>
          <a:ln w="57150">
            <a:solidFill>
              <a:srgbClr val="00B050"/>
            </a:solidFill>
          </a:ln>
        </p:spPr>
        <p:txBody>
          <a:bodyPr wrap="square">
            <a:spAutoFit/>
          </a:bodyPr>
          <a:lstStyle/>
          <a:p>
            <a:r>
              <a:rPr lang="es-ES" sz="2400" b="1" dirty="0" smtClean="0">
                <a:solidFill>
                  <a:schemeClr val="bg2">
                    <a:lumMod val="10000"/>
                  </a:schemeClr>
                </a:solidFill>
                <a:latin typeface="Arial" panose="020B0604020202020204" pitchFamily="34" charset="0"/>
                <a:cs typeface="Arial" panose="020B0604020202020204" pitchFamily="34" charset="0"/>
              </a:rPr>
              <a:t>Plataformas de </a:t>
            </a:r>
            <a:r>
              <a:rPr lang="es-ES" sz="2400" b="1" dirty="0" err="1" smtClean="0">
                <a:solidFill>
                  <a:schemeClr val="bg2">
                    <a:lumMod val="10000"/>
                  </a:schemeClr>
                </a:solidFill>
                <a:latin typeface="Arial" panose="020B0604020202020204" pitchFamily="34" charset="0"/>
                <a:cs typeface="Arial" panose="020B0604020202020204" pitchFamily="34" charset="0"/>
              </a:rPr>
              <a:t>MOOC’s</a:t>
            </a:r>
            <a:r>
              <a:rPr lang="es-ES" sz="2400" b="1" dirty="0" smtClean="0">
                <a:solidFill>
                  <a:schemeClr val="bg2">
                    <a:lumMod val="10000"/>
                  </a:schemeClr>
                </a:solidFill>
                <a:latin typeface="Arial" panose="020B0604020202020204" pitchFamily="34" charset="0"/>
                <a:cs typeface="Arial" panose="020B0604020202020204" pitchFamily="34" charset="0"/>
              </a:rPr>
              <a:t> disponibles en la DGDAIE</a:t>
            </a:r>
            <a:endParaRPr lang="es-MX" sz="2400" b="1" dirty="0">
              <a:solidFill>
                <a:schemeClr val="bg2">
                  <a:lumMod val="10000"/>
                </a:schemeClr>
              </a:solidFill>
              <a:latin typeface="Arial" panose="020B0604020202020204" pitchFamily="34" charset="0"/>
              <a:cs typeface="Arial" panose="020B0604020202020204" pitchFamily="34" charset="0"/>
            </a:endParaRPr>
          </a:p>
        </p:txBody>
      </p:sp>
      <p:pic>
        <p:nvPicPr>
          <p:cNvPr id="4098" name="Picture 2" descr="Khan-Academy-Logo"/>
          <p:cNvPicPr>
            <a:picLocks noChangeAspect="1" noChangeArrowheads="1"/>
          </p:cNvPicPr>
          <p:nvPr/>
        </p:nvPicPr>
        <p:blipFill>
          <a:blip r:embed="rId3"/>
          <a:srcRect/>
          <a:stretch>
            <a:fillRect/>
          </a:stretch>
        </p:blipFill>
        <p:spPr bwMode="auto">
          <a:xfrm>
            <a:off x="376707" y="2021378"/>
            <a:ext cx="2179664" cy="1859980"/>
          </a:xfrm>
          <a:prstGeom prst="rect">
            <a:avLst/>
          </a:prstGeom>
          <a:noFill/>
        </p:spPr>
      </p:pic>
      <p:pic>
        <p:nvPicPr>
          <p:cNvPr id="4100" name="Picture 4" descr="Coursera-Logo-cropped1"/>
          <p:cNvPicPr>
            <a:picLocks noChangeAspect="1" noChangeArrowheads="1"/>
          </p:cNvPicPr>
          <p:nvPr/>
        </p:nvPicPr>
        <p:blipFill>
          <a:blip r:embed="rId4"/>
          <a:srcRect/>
          <a:stretch>
            <a:fillRect/>
          </a:stretch>
        </p:blipFill>
        <p:spPr bwMode="auto">
          <a:xfrm>
            <a:off x="3561995" y="1589333"/>
            <a:ext cx="2372320" cy="1265238"/>
          </a:xfrm>
          <a:prstGeom prst="rect">
            <a:avLst/>
          </a:prstGeom>
          <a:noFill/>
        </p:spPr>
      </p:pic>
      <p:pic>
        <p:nvPicPr>
          <p:cNvPr id="4102" name="Picture 6" descr="edx-logo"/>
          <p:cNvPicPr>
            <a:picLocks noChangeAspect="1" noChangeArrowheads="1"/>
          </p:cNvPicPr>
          <p:nvPr/>
        </p:nvPicPr>
        <p:blipFill>
          <a:blip r:embed="rId5"/>
          <a:srcRect/>
          <a:stretch>
            <a:fillRect/>
          </a:stretch>
        </p:blipFill>
        <p:spPr bwMode="auto">
          <a:xfrm>
            <a:off x="622300" y="4641610"/>
            <a:ext cx="2378856" cy="1577975"/>
          </a:xfrm>
          <a:prstGeom prst="rect">
            <a:avLst/>
          </a:prstGeom>
          <a:noFill/>
        </p:spPr>
      </p:pic>
      <p:pic>
        <p:nvPicPr>
          <p:cNvPr id="4104" name="Picture 8" descr="LogoMiriadax"/>
          <p:cNvPicPr>
            <a:picLocks noChangeAspect="1" noChangeArrowheads="1"/>
          </p:cNvPicPr>
          <p:nvPr/>
        </p:nvPicPr>
        <p:blipFill>
          <a:blip r:embed="rId6"/>
          <a:srcRect/>
          <a:stretch>
            <a:fillRect/>
          </a:stretch>
        </p:blipFill>
        <p:spPr bwMode="auto">
          <a:xfrm>
            <a:off x="6736374" y="1863113"/>
            <a:ext cx="1908175" cy="1908176"/>
          </a:xfrm>
          <a:prstGeom prst="rect">
            <a:avLst/>
          </a:prstGeom>
          <a:noFill/>
        </p:spPr>
      </p:pic>
      <p:pic>
        <p:nvPicPr>
          <p:cNvPr id="4106" name="Picture 10" descr="france"/>
          <p:cNvPicPr>
            <a:picLocks noChangeAspect="1" noChangeArrowheads="1"/>
          </p:cNvPicPr>
          <p:nvPr/>
        </p:nvPicPr>
        <p:blipFill>
          <a:blip r:embed="rId7"/>
          <a:srcRect/>
          <a:stretch>
            <a:fillRect/>
          </a:stretch>
        </p:blipFill>
        <p:spPr bwMode="auto">
          <a:xfrm>
            <a:off x="3698875" y="2974734"/>
            <a:ext cx="1961849" cy="1230313"/>
          </a:xfrm>
          <a:prstGeom prst="rect">
            <a:avLst/>
          </a:prstGeom>
          <a:noFill/>
        </p:spPr>
      </p:pic>
      <p:pic>
        <p:nvPicPr>
          <p:cNvPr id="4108" name="Picture 12" descr="innovasocial-activate"/>
          <p:cNvPicPr>
            <a:picLocks noChangeAspect="1" noChangeArrowheads="1"/>
          </p:cNvPicPr>
          <p:nvPr/>
        </p:nvPicPr>
        <p:blipFill>
          <a:blip r:embed="rId8"/>
          <a:srcRect/>
          <a:stretch>
            <a:fillRect/>
          </a:stretch>
        </p:blipFill>
        <p:spPr bwMode="auto">
          <a:xfrm>
            <a:off x="4027855" y="4694365"/>
            <a:ext cx="2806500" cy="1384540"/>
          </a:xfrm>
          <a:prstGeom prst="rect">
            <a:avLst/>
          </a:prstGeom>
          <a:noFill/>
        </p:spPr>
      </p:pic>
    </p:spTree>
    <p:extLst>
      <p:ext uri="{BB962C8B-B14F-4D97-AF65-F5344CB8AC3E}">
        <p14:creationId xmlns:p14="http://schemas.microsoft.com/office/powerpoint/2010/main" val="2625244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39552" y="4826675"/>
            <a:ext cx="8208912" cy="369332"/>
          </a:xfrm>
          <a:prstGeom prst="rect">
            <a:avLst/>
          </a:prstGeom>
        </p:spPr>
        <p:txBody>
          <a:bodyPr wrap="square">
            <a:spAutoFit/>
          </a:bodyPr>
          <a:lstStyle/>
          <a:p>
            <a:r>
              <a:rPr lang="es-ES" cap="all" dirty="0"/>
              <a:t> </a:t>
            </a:r>
            <a:endParaRPr lang="es-MX" cap="all" dirty="0"/>
          </a:p>
        </p:txBody>
      </p:sp>
      <p:sp>
        <p:nvSpPr>
          <p:cNvPr id="6" name="5 Rectángulo"/>
          <p:cNvSpPr/>
          <p:nvPr/>
        </p:nvSpPr>
        <p:spPr>
          <a:xfrm>
            <a:off x="395536" y="1988841"/>
            <a:ext cx="8352928" cy="4708981"/>
          </a:xfrm>
          <a:prstGeom prst="rect">
            <a:avLst/>
          </a:prstGeom>
          <a:noFill/>
          <a:ln w="38100">
            <a:noFill/>
          </a:ln>
        </p:spPr>
        <p:txBody>
          <a:bodyPr wrap="square">
            <a:spAutoFit/>
          </a:bodyPr>
          <a:lstStyle/>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Evaluación  </a:t>
            </a:r>
            <a:r>
              <a:rPr lang="es-MX" sz="2000" dirty="0">
                <a:solidFill>
                  <a:srgbClr val="002060"/>
                </a:solidFill>
                <a:latin typeface="Arial" panose="020B0604020202020204" pitchFamily="34" charset="0"/>
                <a:cs typeface="Arial" panose="020B0604020202020204" pitchFamily="34" charset="0"/>
              </a:rPr>
              <a:t>con programas de calidad de otras universidades.</a:t>
            </a:r>
          </a:p>
          <a:p>
            <a:pPr marL="457189" indent="-457189">
              <a:buFont typeface="+mj-lt"/>
              <a:buAutoNum type="arabicPeriod"/>
            </a:pPr>
            <a:endParaRPr lang="es-MX" sz="20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a:solidFill>
                  <a:srgbClr val="002060"/>
                </a:solidFill>
                <a:latin typeface="Arial" panose="020B0604020202020204" pitchFamily="34" charset="0"/>
                <a:cs typeface="Arial" panose="020B0604020202020204" pitchFamily="34" charset="0"/>
              </a:rPr>
              <a:t>Incorporar competencias internacionales e interculturales en el perfil de egreso.</a:t>
            </a:r>
          </a:p>
          <a:p>
            <a:pPr marL="457189" indent="-457189">
              <a:buFont typeface="+mj-lt"/>
              <a:buAutoNum type="arabicPeriod"/>
            </a:pPr>
            <a:endParaRPr lang="es-MX" sz="20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Colaboración </a:t>
            </a:r>
            <a:r>
              <a:rPr lang="es-MX" sz="2000" dirty="0">
                <a:solidFill>
                  <a:srgbClr val="002060"/>
                </a:solidFill>
                <a:latin typeface="Arial" panose="020B0604020202020204" pitchFamily="34" charset="0"/>
                <a:cs typeface="Arial" panose="020B0604020202020204" pitchFamily="34" charset="0"/>
              </a:rPr>
              <a:t>virtual (sincrónica/asincrónica).</a:t>
            </a:r>
          </a:p>
          <a:p>
            <a:pPr marL="457189" indent="-457189">
              <a:buFont typeface="+mj-lt"/>
              <a:buAutoNum type="arabicPeriod"/>
            </a:pPr>
            <a:endParaRPr lang="es-MX" sz="20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b="1" dirty="0">
                <a:solidFill>
                  <a:srgbClr val="002060"/>
                </a:solidFill>
                <a:latin typeface="Arial" panose="020B0604020202020204" pitchFamily="34" charset="0"/>
                <a:cs typeface="Arial" panose="020B0604020202020204" pitchFamily="34" charset="0"/>
                <a:hlinkClick r:id="rId2" action="ppaction://hlinksldjump"/>
              </a:rPr>
              <a:t>Establecer una flexibilidad curricular que facilite la movilidad estudiantil (semestre con electivos, reconocimiento de créditos transferibles, etc.)</a:t>
            </a:r>
            <a:endParaRPr lang="es-MX" sz="2000" b="1"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endParaRPr lang="es-MX" sz="20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a:solidFill>
                  <a:srgbClr val="002060"/>
                </a:solidFill>
                <a:latin typeface="Arial" panose="020B0604020202020204" pitchFamily="34" charset="0"/>
                <a:cs typeface="Arial" panose="020B0604020202020204" pitchFamily="34" charset="0"/>
              </a:rPr>
              <a:t>Fomentar el aprendizaje de idiomas</a:t>
            </a:r>
            <a:r>
              <a:rPr lang="es-MX" sz="2000" dirty="0" smtClean="0">
                <a:solidFill>
                  <a:srgbClr val="002060"/>
                </a:solidFill>
                <a:latin typeface="Arial" panose="020B0604020202020204" pitchFamily="34" charset="0"/>
                <a:cs typeface="Arial" panose="020B0604020202020204" pitchFamily="34" charset="0"/>
              </a:rPr>
              <a:t>.</a:t>
            </a:r>
          </a:p>
          <a:p>
            <a:pPr marL="457189" indent="-457189">
              <a:buFont typeface="+mj-lt"/>
              <a:buAutoNum type="arabicPeriod"/>
            </a:pPr>
            <a:endParaRPr lang="es-MX" sz="20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Otras</a:t>
            </a:r>
            <a:endParaRPr lang="es-MX" sz="2000" dirty="0">
              <a:solidFill>
                <a:srgbClr val="002060"/>
              </a:solidFill>
              <a:latin typeface="Arial" panose="020B0604020202020204" pitchFamily="34" charset="0"/>
              <a:cs typeface="Arial" panose="020B0604020202020204" pitchFamily="34" charset="0"/>
            </a:endParaRPr>
          </a:p>
          <a:p>
            <a:pPr lvl="0"/>
            <a:endParaRPr lang="es-MX" sz="2000" dirty="0">
              <a:solidFill>
                <a:srgbClr val="002060"/>
              </a:solidFill>
              <a:latin typeface="Arial" panose="020B0604020202020204" pitchFamily="34" charset="0"/>
              <a:cs typeface="Arial" panose="020B0604020202020204" pitchFamily="34" charset="0"/>
            </a:endParaRPr>
          </a:p>
        </p:txBody>
      </p:sp>
      <p:sp>
        <p:nvSpPr>
          <p:cNvPr id="7" name="Rectángulo 6"/>
          <p:cNvSpPr/>
          <p:nvPr/>
        </p:nvSpPr>
        <p:spPr>
          <a:xfrm>
            <a:off x="102502" y="629197"/>
            <a:ext cx="5594916" cy="832739"/>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3" name="Rectángulo 2"/>
          <p:cNvSpPr/>
          <p:nvPr/>
        </p:nvSpPr>
        <p:spPr>
          <a:xfrm>
            <a:off x="218107" y="603799"/>
            <a:ext cx="5479311" cy="830997"/>
          </a:xfrm>
          <a:prstGeom prst="rect">
            <a:avLst/>
          </a:prstGeom>
        </p:spPr>
        <p:txBody>
          <a:bodyPr wrap="square">
            <a:spAutoFit/>
          </a:bodyPr>
          <a:lstStyle/>
          <a:p>
            <a:r>
              <a:rPr lang="es-MX" sz="2400" b="1" dirty="0">
                <a:latin typeface="Arial" panose="020B0604020202020204" pitchFamily="34" charset="0"/>
                <a:cs typeface="Arial" panose="020B0604020202020204" pitchFamily="34" charset="0"/>
              </a:rPr>
              <a:t>Estrategias de internacionalización del currículo</a:t>
            </a:r>
          </a:p>
        </p:txBody>
      </p:sp>
    </p:spTree>
    <p:extLst>
      <p:ext uri="{BB962C8B-B14F-4D97-AF65-F5344CB8AC3E}">
        <p14:creationId xmlns:p14="http://schemas.microsoft.com/office/powerpoint/2010/main" val="2807903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716809"/>
            <a:ext cx="8640960" cy="4431983"/>
          </a:xfrm>
          <a:prstGeom prst="rect">
            <a:avLst/>
          </a:prstGeom>
          <a:noFill/>
          <a:ln w="38100">
            <a:noFill/>
          </a:ln>
        </p:spPr>
        <p:txBody>
          <a:bodyPr wrap="square">
            <a:spAutoFit/>
          </a:bodyPr>
          <a:lstStyle/>
          <a:p>
            <a:pPr marL="285744" indent="-285744">
              <a:lnSpc>
                <a:spcPct val="150000"/>
              </a:lnSpc>
              <a:buFont typeface="Wingdings" panose="05000000000000000000" pitchFamily="2" charset="2"/>
              <a:buChar char="Ø"/>
            </a:pPr>
            <a:r>
              <a:rPr lang="es-MX" sz="2000" dirty="0">
                <a:solidFill>
                  <a:srgbClr val="002060"/>
                </a:solidFill>
                <a:latin typeface="Arial" panose="020B0604020202020204" pitchFamily="34" charset="0"/>
                <a:cs typeface="Arial" panose="020B0604020202020204" pitchFamily="34" charset="0"/>
              </a:rPr>
              <a:t>Sistema de créditos académicos  </a:t>
            </a:r>
            <a:r>
              <a:rPr lang="es-MX" sz="2000" dirty="0" smtClean="0">
                <a:solidFill>
                  <a:srgbClr val="002060"/>
                </a:solidFill>
                <a:latin typeface="Arial" panose="020B0604020202020204" pitchFamily="34" charset="0"/>
                <a:cs typeface="Arial" panose="020B0604020202020204" pitchFamily="34" charset="0"/>
              </a:rPr>
              <a:t>transferibles</a:t>
            </a:r>
          </a:p>
          <a:p>
            <a:pPr>
              <a:lnSpc>
                <a:spcPct val="150000"/>
              </a:lnSpc>
            </a:pPr>
            <a:endParaRPr lang="es-MX" sz="800" dirty="0">
              <a:solidFill>
                <a:srgbClr val="002060"/>
              </a:solidFill>
              <a:latin typeface="Arial" panose="020B0604020202020204" pitchFamily="34" charset="0"/>
              <a:cs typeface="Arial" panose="020B0604020202020204" pitchFamily="34" charset="0"/>
            </a:endParaRPr>
          </a:p>
          <a:p>
            <a:pPr marL="285744" indent="-285744">
              <a:lnSpc>
                <a:spcPct val="150000"/>
              </a:lnSpc>
              <a:buFont typeface="Wingdings" panose="05000000000000000000" pitchFamily="2" charset="2"/>
              <a:buChar char="Ø"/>
            </a:pPr>
            <a:r>
              <a:rPr lang="es-MX" sz="2000" dirty="0">
                <a:solidFill>
                  <a:srgbClr val="002060"/>
                </a:solidFill>
                <a:latin typeface="Arial" panose="020B0604020202020204" pitchFamily="34" charset="0"/>
                <a:cs typeface="Arial" panose="020B0604020202020204" pitchFamily="34" charset="0"/>
              </a:rPr>
              <a:t>Objetivo: “Resultados de aprendizaje” en vez de “Contenidos</a:t>
            </a:r>
            <a:r>
              <a:rPr lang="es-MX" sz="2000" dirty="0" smtClean="0">
                <a:solidFill>
                  <a:srgbClr val="002060"/>
                </a:solidFill>
                <a:latin typeface="Arial" panose="020B0604020202020204" pitchFamily="34" charset="0"/>
                <a:cs typeface="Arial" panose="020B0604020202020204" pitchFamily="34" charset="0"/>
              </a:rPr>
              <a:t>”</a:t>
            </a:r>
          </a:p>
          <a:p>
            <a:pPr marL="285744" indent="-285744">
              <a:lnSpc>
                <a:spcPct val="150000"/>
              </a:lnSpc>
              <a:buFont typeface="Wingdings" panose="05000000000000000000" pitchFamily="2" charset="2"/>
              <a:buChar char="Ø"/>
            </a:pPr>
            <a:endParaRPr lang="es-MX" sz="800" dirty="0">
              <a:solidFill>
                <a:srgbClr val="002060"/>
              </a:solidFill>
              <a:latin typeface="Arial" panose="020B0604020202020204" pitchFamily="34" charset="0"/>
              <a:cs typeface="Arial" panose="020B0604020202020204" pitchFamily="34" charset="0"/>
            </a:endParaRPr>
          </a:p>
          <a:p>
            <a:pPr marL="285744" indent="-285744">
              <a:lnSpc>
                <a:spcPct val="150000"/>
              </a:lnSpc>
              <a:buFont typeface="Wingdings" panose="05000000000000000000" pitchFamily="2" charset="2"/>
              <a:buChar char="Ø"/>
            </a:pPr>
            <a:r>
              <a:rPr lang="es-MX" sz="2000" dirty="0">
                <a:solidFill>
                  <a:srgbClr val="002060"/>
                </a:solidFill>
                <a:latin typeface="Arial" panose="020B0604020202020204" pitchFamily="34" charset="0"/>
                <a:cs typeface="Arial" panose="020B0604020202020204" pitchFamily="34" charset="0"/>
              </a:rPr>
              <a:t>Reconocimiento de aprendizajes </a:t>
            </a:r>
            <a:r>
              <a:rPr lang="es-MX" sz="2000" dirty="0" smtClean="0">
                <a:solidFill>
                  <a:srgbClr val="002060"/>
                </a:solidFill>
                <a:latin typeface="Arial" panose="020B0604020202020204" pitchFamily="34" charset="0"/>
                <a:cs typeface="Arial" panose="020B0604020202020204" pitchFamily="34" charset="0"/>
              </a:rPr>
              <a:t>previos</a:t>
            </a:r>
          </a:p>
          <a:p>
            <a:pPr marL="285744" indent="-285744">
              <a:lnSpc>
                <a:spcPct val="150000"/>
              </a:lnSpc>
              <a:buFont typeface="Wingdings" panose="05000000000000000000" pitchFamily="2" charset="2"/>
              <a:buChar char="Ø"/>
            </a:pPr>
            <a:endParaRPr lang="es-MX" sz="800" dirty="0">
              <a:solidFill>
                <a:srgbClr val="002060"/>
              </a:solidFill>
              <a:latin typeface="Arial" panose="020B0604020202020204" pitchFamily="34" charset="0"/>
              <a:cs typeface="Arial" panose="020B0604020202020204" pitchFamily="34" charset="0"/>
            </a:endParaRPr>
          </a:p>
          <a:p>
            <a:pPr marL="285744" indent="-285744">
              <a:lnSpc>
                <a:spcPct val="150000"/>
              </a:lnSpc>
              <a:buFont typeface="Wingdings" panose="05000000000000000000" pitchFamily="2" charset="2"/>
              <a:buChar char="Ø"/>
            </a:pPr>
            <a:r>
              <a:rPr lang="es-MX" sz="2000" dirty="0" smtClean="0">
                <a:solidFill>
                  <a:schemeClr val="accent5">
                    <a:lumMod val="50000"/>
                  </a:schemeClr>
                </a:solidFill>
                <a:latin typeface="Arial" panose="020B0604020202020204" pitchFamily="34" charset="0"/>
                <a:cs typeface="Arial" panose="020B0604020202020204" pitchFamily="34" charset="0"/>
              </a:rPr>
              <a:t>Reglamento de Equivalencias y Revalidación  de Estudios UV</a:t>
            </a:r>
          </a:p>
          <a:p>
            <a:pPr marL="285744" indent="-285744">
              <a:lnSpc>
                <a:spcPct val="150000"/>
              </a:lnSpc>
              <a:buFont typeface="Wingdings" panose="05000000000000000000" pitchFamily="2" charset="2"/>
              <a:buChar char="Ø"/>
            </a:pPr>
            <a:endParaRPr lang="es-MX" sz="800" dirty="0">
              <a:solidFill>
                <a:schemeClr val="accent5">
                  <a:lumMod val="50000"/>
                </a:schemeClr>
              </a:solidFill>
              <a:latin typeface="Arial" panose="020B0604020202020204" pitchFamily="34" charset="0"/>
              <a:cs typeface="Arial" panose="020B0604020202020204" pitchFamily="34" charset="0"/>
            </a:endParaRPr>
          </a:p>
          <a:p>
            <a:pPr marL="285744" indent="-285744">
              <a:lnSpc>
                <a:spcPct val="150000"/>
              </a:lnSpc>
              <a:buFont typeface="Wingdings" panose="05000000000000000000" pitchFamily="2" charset="2"/>
              <a:buChar char="Ø"/>
            </a:pPr>
            <a:r>
              <a:rPr lang="es-MX" sz="2000" dirty="0">
                <a:solidFill>
                  <a:srgbClr val="002060"/>
                </a:solidFill>
                <a:latin typeface="Arial" panose="020B0604020202020204" pitchFamily="34" charset="0"/>
                <a:cs typeface="Arial" panose="020B0604020202020204" pitchFamily="34" charset="0"/>
              </a:rPr>
              <a:t>Programas de doble titulación </a:t>
            </a:r>
            <a:endParaRPr lang="es-MX" sz="2000" dirty="0" smtClean="0">
              <a:solidFill>
                <a:srgbClr val="002060"/>
              </a:solidFill>
              <a:latin typeface="Arial" panose="020B0604020202020204" pitchFamily="34" charset="0"/>
              <a:cs typeface="Arial" panose="020B0604020202020204" pitchFamily="34" charset="0"/>
            </a:endParaRPr>
          </a:p>
          <a:p>
            <a:pPr marL="285744" indent="-285744">
              <a:lnSpc>
                <a:spcPct val="150000"/>
              </a:lnSpc>
              <a:buFont typeface="Wingdings" panose="05000000000000000000" pitchFamily="2" charset="2"/>
              <a:buChar char="Ø"/>
            </a:pPr>
            <a:endParaRPr lang="es-MX" sz="800" dirty="0" smtClean="0">
              <a:solidFill>
                <a:srgbClr val="002060"/>
              </a:solidFill>
              <a:latin typeface="Arial" panose="020B0604020202020204" pitchFamily="34" charset="0"/>
              <a:cs typeface="Arial" panose="020B0604020202020204" pitchFamily="34" charset="0"/>
            </a:endParaRPr>
          </a:p>
          <a:p>
            <a:pPr marL="285744" indent="-285744">
              <a:lnSpc>
                <a:spcPct val="150000"/>
              </a:lnSpc>
              <a:buFont typeface="Wingdings" panose="05000000000000000000" pitchFamily="2" charset="2"/>
              <a:buChar char="Ø"/>
            </a:pPr>
            <a:r>
              <a:rPr lang="es-MX" sz="2000" dirty="0" smtClean="0">
                <a:solidFill>
                  <a:srgbClr val="002060"/>
                </a:solidFill>
                <a:latin typeface="Arial" panose="020B0604020202020204" pitchFamily="34" charset="0"/>
                <a:cs typeface="Arial" panose="020B0604020202020204" pitchFamily="34" charset="0"/>
              </a:rPr>
              <a:t>Asignatura </a:t>
            </a:r>
            <a:r>
              <a:rPr lang="es-MX" sz="2000" dirty="0">
                <a:solidFill>
                  <a:srgbClr val="002060"/>
                </a:solidFill>
                <a:latin typeface="Arial" panose="020B0604020202020204" pitchFamily="34" charset="0"/>
                <a:cs typeface="Arial" panose="020B0604020202020204" pitchFamily="34" charset="0"/>
              </a:rPr>
              <a:t>sin prerrequisitos (Física I, Física II, Física III</a:t>
            </a:r>
            <a:r>
              <a:rPr lang="es-MX" sz="2000" dirty="0" smtClean="0">
                <a:solidFill>
                  <a:srgbClr val="002060"/>
                </a:solidFill>
                <a:latin typeface="Arial" panose="020B0604020202020204" pitchFamily="34" charset="0"/>
                <a:cs typeface="Arial" panose="020B0604020202020204" pitchFamily="34" charset="0"/>
              </a:rPr>
              <a:t>)</a:t>
            </a:r>
          </a:p>
          <a:p>
            <a:pPr marL="285744" indent="-285744">
              <a:lnSpc>
                <a:spcPct val="150000"/>
              </a:lnSpc>
              <a:buFont typeface="Wingdings" panose="05000000000000000000" pitchFamily="2" charset="2"/>
              <a:buChar char="Ø"/>
            </a:pPr>
            <a:endParaRPr lang="es-MX" sz="800" dirty="0">
              <a:solidFill>
                <a:srgbClr val="002060"/>
              </a:solidFill>
              <a:latin typeface="Arial" panose="020B0604020202020204" pitchFamily="34" charset="0"/>
              <a:cs typeface="Arial" panose="020B0604020202020204" pitchFamily="34" charset="0"/>
            </a:endParaRPr>
          </a:p>
          <a:p>
            <a:pPr marL="285744" indent="-285744">
              <a:lnSpc>
                <a:spcPct val="150000"/>
              </a:lnSpc>
              <a:buFont typeface="Wingdings" panose="05000000000000000000" pitchFamily="2" charset="2"/>
              <a:buChar char="Ø"/>
            </a:pPr>
            <a:r>
              <a:rPr lang="es-MX" sz="2000" dirty="0">
                <a:solidFill>
                  <a:srgbClr val="002060"/>
                </a:solidFill>
                <a:latin typeface="Arial" panose="020B0604020202020204" pitchFamily="34" charset="0"/>
                <a:cs typeface="Arial" panose="020B0604020202020204" pitchFamily="34" charset="0"/>
              </a:rPr>
              <a:t>Semestre “libre”: con electivos; sin asignaturas obligatorias</a:t>
            </a:r>
            <a:endParaRPr lang="es-MX" sz="2000" dirty="0">
              <a:latin typeface="Arial" panose="020B0604020202020204" pitchFamily="34" charset="0"/>
              <a:cs typeface="Arial" panose="020B0604020202020204" pitchFamily="34" charset="0"/>
            </a:endParaRPr>
          </a:p>
        </p:txBody>
      </p:sp>
      <p:sp>
        <p:nvSpPr>
          <p:cNvPr id="4" name="Rectángulo 3"/>
          <p:cNvSpPr/>
          <p:nvPr/>
        </p:nvSpPr>
        <p:spPr>
          <a:xfrm>
            <a:off x="110557" y="562708"/>
            <a:ext cx="1847032" cy="704117"/>
          </a:xfrm>
          <a:prstGeom prst="rect">
            <a:avLst/>
          </a:prstGeom>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endParaRPr lang="es-MX" sz="2400" dirty="0">
              <a:latin typeface="Arial" panose="020B0604020202020204" pitchFamily="34" charset="0"/>
              <a:cs typeface="Arial" panose="020B0604020202020204" pitchFamily="34" charset="0"/>
            </a:endParaRPr>
          </a:p>
        </p:txBody>
      </p:sp>
      <p:sp>
        <p:nvSpPr>
          <p:cNvPr id="5" name="Rectángulo 4"/>
          <p:cNvSpPr/>
          <p:nvPr/>
        </p:nvSpPr>
        <p:spPr>
          <a:xfrm>
            <a:off x="113759" y="692699"/>
            <a:ext cx="5472608" cy="461665"/>
          </a:xfrm>
          <a:prstGeom prst="rect">
            <a:avLst/>
          </a:prstGeom>
        </p:spPr>
        <p:txBody>
          <a:bodyPr wrap="square">
            <a:spAutoFit/>
          </a:bodyPr>
          <a:lstStyle/>
          <a:p>
            <a:r>
              <a:rPr lang="es-MX" sz="2400" b="1" dirty="0" smtClean="0">
                <a:latin typeface="Arial" panose="020B0604020202020204" pitchFamily="34" charset="0"/>
                <a:cs typeface="Arial" panose="020B0604020202020204" pitchFamily="34" charset="0"/>
              </a:rPr>
              <a:t>Estrategias</a:t>
            </a:r>
            <a:endParaRPr lang="es-MX"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9100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39552" y="4826675"/>
            <a:ext cx="8208912" cy="369332"/>
          </a:xfrm>
          <a:prstGeom prst="rect">
            <a:avLst/>
          </a:prstGeom>
        </p:spPr>
        <p:txBody>
          <a:bodyPr wrap="square">
            <a:spAutoFit/>
          </a:bodyPr>
          <a:lstStyle/>
          <a:p>
            <a:r>
              <a:rPr lang="es-ES" cap="all" dirty="0"/>
              <a:t> </a:t>
            </a:r>
            <a:endParaRPr lang="es-MX" cap="all" dirty="0"/>
          </a:p>
        </p:txBody>
      </p:sp>
      <p:sp>
        <p:nvSpPr>
          <p:cNvPr id="6" name="5 Rectángulo"/>
          <p:cNvSpPr/>
          <p:nvPr/>
        </p:nvSpPr>
        <p:spPr>
          <a:xfrm>
            <a:off x="395536" y="1867425"/>
            <a:ext cx="8352928" cy="5016758"/>
          </a:xfrm>
          <a:prstGeom prst="rect">
            <a:avLst/>
          </a:prstGeom>
          <a:noFill/>
          <a:ln w="38100">
            <a:noFill/>
          </a:ln>
        </p:spPr>
        <p:txBody>
          <a:bodyPr wrap="square">
            <a:spAutoFit/>
          </a:bodyPr>
          <a:lstStyle/>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Evaluación comparativa </a:t>
            </a:r>
            <a:r>
              <a:rPr lang="es-MX" sz="2000" dirty="0">
                <a:solidFill>
                  <a:srgbClr val="002060"/>
                </a:solidFill>
                <a:latin typeface="Arial" panose="020B0604020202020204" pitchFamily="34" charset="0"/>
                <a:cs typeface="Arial" panose="020B0604020202020204" pitchFamily="34" charset="0"/>
              </a:rPr>
              <a:t>con programas de calidad de otras universidades.</a:t>
            </a:r>
          </a:p>
          <a:p>
            <a:pPr marL="457189" indent="-457189">
              <a:buFont typeface="+mj-lt"/>
              <a:buAutoNum type="arabicPeriod"/>
            </a:pPr>
            <a:endParaRPr lang="es-MX" sz="20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a:solidFill>
                  <a:srgbClr val="002060"/>
                </a:solidFill>
                <a:latin typeface="Arial" panose="020B0604020202020204" pitchFamily="34" charset="0"/>
                <a:cs typeface="Arial" panose="020B0604020202020204" pitchFamily="34" charset="0"/>
              </a:rPr>
              <a:t>Incorporar competencias internacionales e interculturales en el perfil de egreso.</a:t>
            </a:r>
          </a:p>
          <a:p>
            <a:pPr marL="457189" indent="-457189">
              <a:buFont typeface="+mj-lt"/>
              <a:buAutoNum type="arabicPeriod"/>
            </a:pPr>
            <a:endParaRPr lang="es-MX" sz="20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Colaboración </a:t>
            </a:r>
            <a:r>
              <a:rPr lang="es-MX" sz="2000" dirty="0">
                <a:solidFill>
                  <a:srgbClr val="002060"/>
                </a:solidFill>
                <a:latin typeface="Arial" panose="020B0604020202020204" pitchFamily="34" charset="0"/>
                <a:cs typeface="Arial" panose="020B0604020202020204" pitchFamily="34" charset="0"/>
              </a:rPr>
              <a:t>virtual (sincrónica/asincrónica).</a:t>
            </a:r>
          </a:p>
          <a:p>
            <a:pPr marL="457189" indent="-457189">
              <a:buFont typeface="+mj-lt"/>
              <a:buAutoNum type="arabicPeriod"/>
            </a:pPr>
            <a:endParaRPr lang="es-MX" sz="20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a:solidFill>
                  <a:srgbClr val="002060"/>
                </a:solidFill>
                <a:latin typeface="Arial" panose="020B0604020202020204" pitchFamily="34" charset="0"/>
                <a:cs typeface="Arial" panose="020B0604020202020204" pitchFamily="34" charset="0"/>
              </a:rPr>
              <a:t>Establecer una flexibilidad curricular que facilite la movilidad estudiantil (semestre con electivos, reconocimiento de créditos transferibles, etc.)</a:t>
            </a:r>
          </a:p>
          <a:p>
            <a:pPr marL="457189" indent="-457189">
              <a:buFont typeface="+mj-lt"/>
              <a:buAutoNum type="arabicPeriod"/>
            </a:pPr>
            <a:endParaRPr lang="es-MX" sz="20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b="1" dirty="0">
                <a:solidFill>
                  <a:srgbClr val="002060"/>
                </a:solidFill>
                <a:latin typeface="Arial" panose="020B0604020202020204" pitchFamily="34" charset="0"/>
                <a:cs typeface="Arial" panose="020B0604020202020204" pitchFamily="34" charset="0"/>
                <a:hlinkClick r:id="rId2" action="ppaction://hlinksldjump"/>
              </a:rPr>
              <a:t>Fomentar el aprendizaje de idiomas</a:t>
            </a:r>
            <a:r>
              <a:rPr lang="es-MX" sz="2000" b="1" dirty="0" smtClean="0">
                <a:solidFill>
                  <a:srgbClr val="002060"/>
                </a:solidFill>
                <a:latin typeface="Arial" panose="020B0604020202020204" pitchFamily="34" charset="0"/>
                <a:cs typeface="Arial" panose="020B0604020202020204" pitchFamily="34" charset="0"/>
                <a:hlinkClick r:id="rId2" action="ppaction://hlinksldjump"/>
              </a:rPr>
              <a:t>.</a:t>
            </a:r>
            <a:endParaRPr lang="es-MX" sz="2000" b="1" dirty="0" smtClean="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endParaRPr lang="es-MX" sz="2000" b="1"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a:solidFill>
                  <a:srgbClr val="002060"/>
                </a:solidFill>
                <a:latin typeface="Arial" panose="020B0604020202020204" pitchFamily="34" charset="0"/>
                <a:cs typeface="Arial" panose="020B0604020202020204" pitchFamily="34" charset="0"/>
              </a:rPr>
              <a:t>Otras</a:t>
            </a:r>
          </a:p>
          <a:p>
            <a:pPr lvl="0"/>
            <a:endParaRPr lang="es-MX" sz="2000" dirty="0">
              <a:solidFill>
                <a:srgbClr val="002060"/>
              </a:solidFill>
              <a:latin typeface="Arial" panose="020B0604020202020204" pitchFamily="34" charset="0"/>
              <a:cs typeface="Arial" panose="020B0604020202020204" pitchFamily="34" charset="0"/>
            </a:endParaRPr>
          </a:p>
        </p:txBody>
      </p:sp>
      <p:sp>
        <p:nvSpPr>
          <p:cNvPr id="7" name="Rectángulo 6"/>
          <p:cNvSpPr/>
          <p:nvPr/>
        </p:nvSpPr>
        <p:spPr>
          <a:xfrm>
            <a:off x="102502" y="692697"/>
            <a:ext cx="5334845" cy="832739"/>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3" name="Rectángulo 2"/>
          <p:cNvSpPr/>
          <p:nvPr/>
        </p:nvSpPr>
        <p:spPr>
          <a:xfrm>
            <a:off x="182938" y="692699"/>
            <a:ext cx="5184068" cy="830997"/>
          </a:xfrm>
          <a:prstGeom prst="rect">
            <a:avLst/>
          </a:prstGeom>
        </p:spPr>
        <p:txBody>
          <a:bodyPr wrap="square">
            <a:spAutoFit/>
          </a:bodyPr>
          <a:lstStyle/>
          <a:p>
            <a:r>
              <a:rPr lang="es-MX" sz="2400" b="1" dirty="0">
                <a:latin typeface="Arial" panose="020B0604020202020204" pitchFamily="34" charset="0"/>
                <a:cs typeface="Arial" panose="020B0604020202020204" pitchFamily="34" charset="0"/>
              </a:rPr>
              <a:t>Estrategias de internacionalización del currículo</a:t>
            </a:r>
          </a:p>
        </p:txBody>
      </p:sp>
    </p:spTree>
    <p:extLst>
      <p:ext uri="{BB962C8B-B14F-4D97-AF65-F5344CB8AC3E}">
        <p14:creationId xmlns:p14="http://schemas.microsoft.com/office/powerpoint/2010/main" val="3668608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nvPr>
        </p:nvGraphicFramePr>
        <p:xfrm>
          <a:off x="683568" y="1556792"/>
          <a:ext cx="8208912"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102500" y="604774"/>
            <a:ext cx="4298520" cy="576065"/>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es-MX" sz="2400" dirty="0">
              <a:latin typeface="Arial" panose="020B0604020202020204" pitchFamily="34" charset="0"/>
              <a:cs typeface="Arial" panose="020B0604020202020204" pitchFamily="34" charset="0"/>
            </a:endParaRPr>
          </a:p>
        </p:txBody>
      </p:sp>
      <p:sp>
        <p:nvSpPr>
          <p:cNvPr id="2" name="Rectángulo 1"/>
          <p:cNvSpPr/>
          <p:nvPr/>
        </p:nvSpPr>
        <p:spPr>
          <a:xfrm>
            <a:off x="130350" y="647166"/>
            <a:ext cx="4253087" cy="461665"/>
          </a:xfrm>
          <a:prstGeom prst="rect">
            <a:avLst/>
          </a:prstGeom>
          <a:ln w="57150">
            <a:solidFill>
              <a:srgbClr val="00B050"/>
            </a:solidFill>
          </a:ln>
        </p:spPr>
        <p:txBody>
          <a:bodyPr wrap="none">
            <a:spAutoFit/>
          </a:bodyPr>
          <a:lstStyle/>
          <a:p>
            <a:r>
              <a:rPr lang="es-MX" sz="2400" b="1" dirty="0">
                <a:latin typeface="Arial" panose="020B0604020202020204" pitchFamily="34" charset="0"/>
                <a:cs typeface="Arial" panose="020B0604020202020204" pitchFamily="34" charset="0"/>
              </a:rPr>
              <a:t>Estrategia de incorporación</a:t>
            </a:r>
          </a:p>
        </p:txBody>
      </p:sp>
    </p:spTree>
    <p:extLst>
      <p:ext uri="{BB962C8B-B14F-4D97-AF65-F5344CB8AC3E}">
        <p14:creationId xmlns:p14="http://schemas.microsoft.com/office/powerpoint/2010/main" val="4224563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28413" y="2276875"/>
            <a:ext cx="4608512" cy="3323987"/>
          </a:xfrm>
          <a:prstGeom prst="rect">
            <a:avLst/>
          </a:prstGeom>
          <a:noFill/>
          <a:ln w="38100">
            <a:noFill/>
          </a:ln>
        </p:spPr>
        <p:txBody>
          <a:bodyPr wrap="square">
            <a:spAutoFit/>
          </a:bodyPr>
          <a:lstStyle/>
          <a:p>
            <a:pPr marL="342891" indent="-342891">
              <a:lnSpc>
                <a:spcPct val="150000"/>
              </a:lnSpc>
              <a:buFont typeface="Arial" panose="020B0604020202020204" pitchFamily="34" charset="0"/>
              <a:buChar char="•"/>
            </a:pPr>
            <a:r>
              <a:rPr lang="es-MX" sz="2000" b="1" dirty="0">
                <a:solidFill>
                  <a:srgbClr val="002060"/>
                </a:solidFill>
                <a:latin typeface="Arial" panose="020B0604020202020204" pitchFamily="34" charset="0"/>
                <a:cs typeface="Arial" panose="020B0604020202020204" pitchFamily="34" charset="0"/>
              </a:rPr>
              <a:t>Centro de Idiomas y autoacceso</a:t>
            </a:r>
          </a:p>
          <a:p>
            <a:pPr marL="342891" indent="-342891">
              <a:lnSpc>
                <a:spcPct val="150000"/>
              </a:lnSpc>
              <a:buFont typeface="Arial" panose="020B0604020202020204" pitchFamily="34" charset="0"/>
              <a:buChar char="•"/>
            </a:pPr>
            <a:r>
              <a:rPr lang="es-MX" sz="2000" b="1" dirty="0">
                <a:solidFill>
                  <a:srgbClr val="002060"/>
                </a:solidFill>
                <a:latin typeface="Arial" panose="020B0604020202020204" pitchFamily="34" charset="0"/>
                <a:cs typeface="Arial" panose="020B0604020202020204" pitchFamily="34" charset="0"/>
              </a:rPr>
              <a:t>Lecturas</a:t>
            </a:r>
          </a:p>
          <a:p>
            <a:pPr marL="342891" indent="-342891">
              <a:lnSpc>
                <a:spcPct val="150000"/>
              </a:lnSpc>
              <a:buFont typeface="Arial" panose="020B0604020202020204" pitchFamily="34" charset="0"/>
              <a:buChar char="•"/>
            </a:pPr>
            <a:r>
              <a:rPr lang="es-MX" sz="2000" b="1" dirty="0">
                <a:solidFill>
                  <a:srgbClr val="002060"/>
                </a:solidFill>
                <a:latin typeface="Arial" panose="020B0604020202020204" pitchFamily="34" charset="0"/>
                <a:cs typeface="Arial" panose="020B0604020202020204" pitchFamily="34" charset="0"/>
              </a:rPr>
              <a:t>Seminarios</a:t>
            </a:r>
          </a:p>
          <a:p>
            <a:pPr marL="342891" indent="-342891">
              <a:lnSpc>
                <a:spcPct val="150000"/>
              </a:lnSpc>
              <a:buFont typeface="Arial" panose="020B0604020202020204" pitchFamily="34" charset="0"/>
              <a:buChar char="•"/>
            </a:pPr>
            <a:r>
              <a:rPr lang="es-MX" sz="2000" b="1" dirty="0">
                <a:solidFill>
                  <a:srgbClr val="002060"/>
                </a:solidFill>
                <a:latin typeface="Arial" panose="020B0604020202020204" pitchFamily="34" charset="0"/>
                <a:cs typeface="Arial" panose="020B0604020202020204" pitchFamily="34" charset="0"/>
              </a:rPr>
              <a:t>Cursos</a:t>
            </a:r>
          </a:p>
          <a:p>
            <a:pPr marL="342891" indent="-342891">
              <a:lnSpc>
                <a:spcPct val="150000"/>
              </a:lnSpc>
              <a:buFont typeface="Arial" panose="020B0604020202020204" pitchFamily="34" charset="0"/>
              <a:buChar char="•"/>
            </a:pPr>
            <a:r>
              <a:rPr lang="es-MX" sz="2000" b="1" dirty="0">
                <a:solidFill>
                  <a:srgbClr val="002060"/>
                </a:solidFill>
                <a:latin typeface="Arial" panose="020B0604020202020204" pitchFamily="34" charset="0"/>
                <a:cs typeface="Arial" panose="020B0604020202020204" pitchFamily="34" charset="0"/>
              </a:rPr>
              <a:t>Conferencias</a:t>
            </a:r>
          </a:p>
          <a:p>
            <a:pPr marL="342891" indent="-342891">
              <a:lnSpc>
                <a:spcPct val="150000"/>
              </a:lnSpc>
              <a:buFont typeface="Arial" panose="020B0604020202020204" pitchFamily="34" charset="0"/>
              <a:buChar char="•"/>
            </a:pPr>
            <a:r>
              <a:rPr lang="es-MX" sz="2000" b="1" dirty="0" smtClean="0">
                <a:solidFill>
                  <a:srgbClr val="002060"/>
                </a:solidFill>
                <a:latin typeface="Arial" panose="020B0604020202020204" pitchFamily="34" charset="0"/>
                <a:cs typeface="Arial" panose="020B0604020202020204" pitchFamily="34" charset="0"/>
              </a:rPr>
              <a:t>Prácticas </a:t>
            </a:r>
            <a:r>
              <a:rPr lang="es-MX" sz="2000" b="1" dirty="0">
                <a:solidFill>
                  <a:srgbClr val="002060"/>
                </a:solidFill>
                <a:latin typeface="Arial" panose="020B0604020202020204" pitchFamily="34" charset="0"/>
                <a:cs typeface="Arial" panose="020B0604020202020204" pitchFamily="34" charset="0"/>
              </a:rPr>
              <a:t>profesionales en empresas internacionales</a:t>
            </a:r>
          </a:p>
        </p:txBody>
      </p:sp>
      <p:sp>
        <p:nvSpPr>
          <p:cNvPr id="4" name="Rectángulo 3"/>
          <p:cNvSpPr/>
          <p:nvPr/>
        </p:nvSpPr>
        <p:spPr>
          <a:xfrm>
            <a:off x="102501" y="692698"/>
            <a:ext cx="5550871" cy="825471"/>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es-MX" sz="2400" dirty="0">
              <a:latin typeface="Arial" panose="020B0604020202020204" pitchFamily="34" charset="0"/>
              <a:cs typeface="Arial" panose="020B0604020202020204" pitchFamily="34" charset="0"/>
            </a:endParaRPr>
          </a:p>
        </p:txBody>
      </p:sp>
      <p:sp>
        <p:nvSpPr>
          <p:cNvPr id="5" name="Rectángulo 4"/>
          <p:cNvSpPr/>
          <p:nvPr/>
        </p:nvSpPr>
        <p:spPr>
          <a:xfrm>
            <a:off x="164846" y="692699"/>
            <a:ext cx="5472608" cy="830997"/>
          </a:xfrm>
          <a:prstGeom prst="rect">
            <a:avLst/>
          </a:prstGeom>
          <a:ln w="57150">
            <a:solidFill>
              <a:srgbClr val="00B050"/>
            </a:solidFill>
          </a:ln>
        </p:spPr>
        <p:txBody>
          <a:bodyPr wrap="square">
            <a:spAutoFit/>
          </a:bodyPr>
          <a:lstStyle/>
          <a:p>
            <a:r>
              <a:rPr lang="es-MX" sz="2400" b="1" dirty="0">
                <a:latin typeface="Arial" panose="020B0604020202020204" pitchFamily="34" charset="0"/>
                <a:cs typeface="Arial" panose="020B0604020202020204" pitchFamily="34" charset="0"/>
              </a:rPr>
              <a:t>Estrategias de internacionalización del currículo</a:t>
            </a:r>
            <a:endParaRPr lang="es-MX" sz="24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2564904"/>
            <a:ext cx="2845024" cy="2845024"/>
          </a:xfrm>
          <a:prstGeom prst="rect">
            <a:avLst/>
          </a:prstGeom>
        </p:spPr>
      </p:pic>
    </p:spTree>
    <p:extLst>
      <p:ext uri="{BB962C8B-B14F-4D97-AF65-F5344CB8AC3E}">
        <p14:creationId xmlns:p14="http://schemas.microsoft.com/office/powerpoint/2010/main" val="41683690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85800" y="3627156"/>
            <a:ext cx="7772400" cy="1752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r>
              <a:rPr lang="es-ES_tradnl" altLang="es-MX" dirty="0" smtClean="0"/>
              <a:t>	</a:t>
            </a:r>
            <a:endParaRPr lang="es-ES_tradnl" altLang="es-MX" sz="1800" dirty="0">
              <a:solidFill>
                <a:srgbClr val="002060"/>
              </a:solidFill>
              <a:latin typeface="Gill Sans MT" panose="020B0502020104020203" pitchFamily="34" charset="0"/>
              <a:ea typeface="Times New Roman" pitchFamily="18" charset="0"/>
              <a:cs typeface="Arial" charset="0"/>
            </a:endParaRPr>
          </a:p>
        </p:txBody>
      </p:sp>
      <p:sp>
        <p:nvSpPr>
          <p:cNvPr id="3" name="Text Box 4"/>
          <p:cNvSpPr txBox="1">
            <a:spLocks noChangeArrowheads="1"/>
          </p:cNvSpPr>
          <p:nvPr/>
        </p:nvSpPr>
        <p:spPr bwMode="auto">
          <a:xfrm>
            <a:off x="914400" y="1600200"/>
            <a:ext cx="7848600" cy="923330"/>
          </a:xfrm>
          <a:prstGeom prst="rect">
            <a:avLst/>
          </a:prstGeom>
          <a:noFill/>
          <a:ln w="9525">
            <a:noFill/>
            <a:miter lim="800000"/>
            <a:headEnd/>
            <a:tailEnd/>
          </a:ln>
          <a:effectLst/>
        </p:spPr>
        <p:txBody>
          <a:bodyPr>
            <a:spAutoFit/>
          </a:bodyPr>
          <a:lstStyle/>
          <a:p>
            <a:pPr eaLnBrk="0" hangingPunct="0">
              <a:lnSpc>
                <a:spcPct val="150000"/>
              </a:lnSpc>
              <a:spcBef>
                <a:spcPct val="50000"/>
              </a:spcBef>
              <a:defRPr/>
            </a:pPr>
            <a:r>
              <a:rPr lang="es-ES_tradnl" dirty="0">
                <a:solidFill>
                  <a:srgbClr val="002060"/>
                </a:solidFill>
                <a:latin typeface="Gill Sans MT" panose="020B0502020104020203" pitchFamily="34" charset="0"/>
                <a:ea typeface="Times New Roman" pitchFamily="18" charset="0"/>
                <a:cs typeface="Arial" charset="0"/>
              </a:rPr>
              <a:t>Al internacionalizarse, la universidad accede a su vocación primera, la de la </a:t>
            </a:r>
            <a:r>
              <a:rPr lang="es-ES_tradnl" b="1" dirty="0">
                <a:solidFill>
                  <a:srgbClr val="002060"/>
                </a:solidFill>
                <a:latin typeface="Gill Sans MT" panose="020B0502020104020203" pitchFamily="34" charset="0"/>
                <a:ea typeface="Times New Roman" pitchFamily="18" charset="0"/>
                <a:cs typeface="Arial" charset="0"/>
              </a:rPr>
              <a:t>universalidad.</a:t>
            </a:r>
          </a:p>
        </p:txBody>
      </p:sp>
      <p:sp>
        <p:nvSpPr>
          <p:cNvPr id="4" name="Text Box 5"/>
          <p:cNvSpPr txBox="1">
            <a:spLocks noChangeArrowheads="1"/>
          </p:cNvSpPr>
          <p:nvPr/>
        </p:nvSpPr>
        <p:spPr bwMode="auto">
          <a:xfrm>
            <a:off x="914400" y="2438400"/>
            <a:ext cx="7315200" cy="2585323"/>
          </a:xfrm>
          <a:prstGeom prst="rect">
            <a:avLst/>
          </a:prstGeom>
          <a:noFill/>
          <a:ln w="9525">
            <a:noFill/>
            <a:miter lim="800000"/>
            <a:headEnd/>
            <a:tailEnd/>
          </a:ln>
          <a:effectLst/>
        </p:spPr>
        <p:txBody>
          <a:bodyPr>
            <a:spAutoFit/>
          </a:bodyPr>
          <a:lstStyle/>
          <a:p>
            <a:pPr algn="just" eaLnBrk="0" hangingPunct="0">
              <a:lnSpc>
                <a:spcPct val="150000"/>
              </a:lnSpc>
              <a:defRPr/>
            </a:pPr>
            <a:r>
              <a:rPr lang="es-ES_tradnl" dirty="0">
                <a:solidFill>
                  <a:srgbClr val="002060"/>
                </a:solidFill>
                <a:latin typeface="Gill Sans MT" panose="020B0502020104020203" pitchFamily="34" charset="0"/>
                <a:ea typeface="Times New Roman" pitchFamily="18" charset="0"/>
                <a:cs typeface="Arial" charset="0"/>
              </a:rPr>
              <a:t>Para lograr este objetivo, es preciso que exista dentro de la institución una política internacional institucional claramente definida y expresada en un plan de </a:t>
            </a:r>
            <a:r>
              <a:rPr lang="es-ES_tradnl" dirty="0" smtClean="0">
                <a:solidFill>
                  <a:srgbClr val="002060"/>
                </a:solidFill>
                <a:latin typeface="Gill Sans MT" panose="020B0502020104020203" pitchFamily="34" charset="0"/>
                <a:ea typeface="Times New Roman" pitchFamily="18" charset="0"/>
                <a:cs typeface="Arial" charset="0"/>
              </a:rPr>
              <a:t>internacionalización, respaldado por las </a:t>
            </a:r>
            <a:r>
              <a:rPr lang="es-ES_tradnl" altLang="es-MX" dirty="0">
                <a:solidFill>
                  <a:srgbClr val="002060"/>
                </a:solidFill>
                <a:latin typeface="Gill Sans MT" panose="020B0502020104020203" pitchFamily="34" charset="0"/>
                <a:ea typeface="Times New Roman" pitchFamily="18" charset="0"/>
                <a:cs typeface="Arial" charset="0"/>
              </a:rPr>
              <a:t>autoridades universitarias, consensuado dentro de la comunidad universitaria y apoyado por una estructura administrativa y académica adecuada, eficiente y moderna.</a:t>
            </a:r>
          </a:p>
          <a:p>
            <a:pPr algn="just" eaLnBrk="0" hangingPunct="0">
              <a:lnSpc>
                <a:spcPct val="150000"/>
              </a:lnSpc>
              <a:defRPr/>
            </a:pPr>
            <a:endParaRPr lang="es-ES_tradnl" dirty="0">
              <a:solidFill>
                <a:srgbClr val="002060"/>
              </a:solidFill>
              <a:latin typeface="Gill Sans MT" panose="020B0502020104020203" pitchFamily="34" charset="0"/>
              <a:ea typeface="Times New Roman" pitchFamily="18" charset="0"/>
              <a:cs typeface="Arial" charset="0"/>
            </a:endParaRPr>
          </a:p>
        </p:txBody>
      </p:sp>
      <p:sp>
        <p:nvSpPr>
          <p:cNvPr id="5" name="4 CuadroTexto"/>
          <p:cNvSpPr txBox="1"/>
          <p:nvPr/>
        </p:nvSpPr>
        <p:spPr>
          <a:xfrm>
            <a:off x="-46300" y="115743"/>
            <a:ext cx="6447100" cy="369332"/>
          </a:xfrm>
          <a:prstGeom prst="rect">
            <a:avLst/>
          </a:prstGeom>
          <a:solidFill>
            <a:schemeClr val="accent5">
              <a:lumMod val="75000"/>
            </a:schemeClr>
          </a:solidFill>
        </p:spPr>
        <p:txBody>
          <a:bodyPr wrap="square" rtlCol="0">
            <a:spAutoFit/>
          </a:bodyPr>
          <a:lstStyle/>
          <a:p>
            <a:r>
              <a:rPr lang="es-MX" b="1" dirty="0" smtClean="0">
                <a:solidFill>
                  <a:schemeClr val="bg1"/>
                </a:solidFill>
                <a:latin typeface="Gill Sans MT" panose="020B0502020104020203" pitchFamily="34" charset="0"/>
              </a:rPr>
              <a:t>La Internacionalización de la Universidad  Veracruzana</a:t>
            </a:r>
          </a:p>
        </p:txBody>
      </p:sp>
      <p:graphicFrame>
        <p:nvGraphicFramePr>
          <p:cNvPr id="6" name="5 Objeto"/>
          <p:cNvGraphicFramePr>
            <a:graphicFrameLocks noChangeAspect="1"/>
          </p:cNvGraphicFramePr>
          <p:nvPr>
            <p:extLst/>
          </p:nvPr>
        </p:nvGraphicFramePr>
        <p:xfrm>
          <a:off x="3806825" y="4873446"/>
          <a:ext cx="1220788" cy="1223962"/>
        </p:xfrm>
        <a:graphic>
          <a:graphicData uri="http://schemas.openxmlformats.org/presentationml/2006/ole">
            <mc:AlternateContent xmlns:mc="http://schemas.openxmlformats.org/markup-compatibility/2006">
              <mc:Choice xmlns:v="urn:schemas-microsoft-com:vml" Requires="v">
                <p:oleObj spid="_x0000_s1039" name="Imagen" r:id="rId3" imgW="1664208" imgH="1666951" progId="MS_ClipArt_Gallery.2">
                  <p:embed/>
                </p:oleObj>
              </mc:Choice>
              <mc:Fallback>
                <p:oleObj name="Imagen" r:id="rId3" imgW="1664208" imgH="1666951"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825" y="4873446"/>
                        <a:ext cx="1220788" cy="1223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3032146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 fill="hold"/>
                                        <p:tgtEl>
                                          <p:spTgt spid="3"/>
                                        </p:tgtEl>
                                        <p:attrNameLst>
                                          <p:attrName>ppt_x</p:attrName>
                                        </p:attrNameLst>
                                      </p:cBhvr>
                                      <p:tavLst>
                                        <p:tav tm="0">
                                          <p:val>
                                            <p:strVal val="#ppt_x-#ppt_w/2"/>
                                          </p:val>
                                        </p:tav>
                                        <p:tav tm="100000">
                                          <p:val>
                                            <p:strVal val="#ppt_x"/>
                                          </p:val>
                                        </p:tav>
                                      </p:tavLst>
                                    </p:anim>
                                    <p:anim calcmode="lin" valueType="num">
                                      <p:cBhvr>
                                        <p:cTn id="8" dur="10" fill="hold"/>
                                        <p:tgtEl>
                                          <p:spTgt spid="3"/>
                                        </p:tgtEl>
                                        <p:attrNameLst>
                                          <p:attrName>ppt_y</p:attrName>
                                        </p:attrNameLst>
                                      </p:cBhvr>
                                      <p:tavLst>
                                        <p:tav tm="0">
                                          <p:val>
                                            <p:strVal val="#ppt_y"/>
                                          </p:val>
                                        </p:tav>
                                        <p:tav tm="100000">
                                          <p:val>
                                            <p:strVal val="#ppt_y"/>
                                          </p:val>
                                        </p:tav>
                                      </p:tavLst>
                                    </p:anim>
                                    <p:anim calcmode="lin" valueType="num">
                                      <p:cBhvr>
                                        <p:cTn id="9" dur="10" fill="hold"/>
                                        <p:tgtEl>
                                          <p:spTgt spid="3"/>
                                        </p:tgtEl>
                                        <p:attrNameLst>
                                          <p:attrName>ppt_w</p:attrName>
                                        </p:attrNameLst>
                                      </p:cBhvr>
                                      <p:tavLst>
                                        <p:tav tm="0">
                                          <p:val>
                                            <p:fltVal val="0"/>
                                          </p:val>
                                        </p:tav>
                                        <p:tav tm="100000">
                                          <p:val>
                                            <p:strVal val="#ppt_w"/>
                                          </p:val>
                                        </p:tav>
                                      </p:tavLst>
                                    </p:anim>
                                    <p:anim calcmode="lin" valueType="num">
                                      <p:cBhvr>
                                        <p:cTn id="10" dur="1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10"/>
                            </p:stCondLst>
                            <p:childTnLst>
                              <p:par>
                                <p:cTn id="12" presetID="17"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ppt_x</p:attrName>
                                        </p:attrNameLst>
                                      </p:cBhvr>
                                      <p:tavLst>
                                        <p:tav tm="0">
                                          <p:val>
                                            <p:strVal val="#ppt_x"/>
                                          </p:val>
                                        </p:tav>
                                        <p:tav tm="100000">
                                          <p:val>
                                            <p:strVal val="#ppt_x"/>
                                          </p:val>
                                        </p:tav>
                                      </p:tavLst>
                                    </p:anim>
                                    <p:anim calcmode="lin" valueType="num">
                                      <p:cBhvr>
                                        <p:cTn id="15" dur="2000" fill="hold"/>
                                        <p:tgtEl>
                                          <p:spTgt spid="4"/>
                                        </p:tgtEl>
                                        <p:attrNameLst>
                                          <p:attrName>ppt_y</p:attrName>
                                        </p:attrNameLst>
                                      </p:cBhvr>
                                      <p:tavLst>
                                        <p:tav tm="0">
                                          <p:val>
                                            <p:strVal val="#ppt_y+#ppt_h/2"/>
                                          </p:val>
                                        </p:tav>
                                        <p:tav tm="100000">
                                          <p:val>
                                            <p:strVal val="#ppt_y"/>
                                          </p:val>
                                        </p:tav>
                                      </p:tavLst>
                                    </p:anim>
                                    <p:anim calcmode="lin" valueType="num">
                                      <p:cBhvr>
                                        <p:cTn id="16" dur="2000" fill="hold"/>
                                        <p:tgtEl>
                                          <p:spTgt spid="4"/>
                                        </p:tgtEl>
                                        <p:attrNameLst>
                                          <p:attrName>ppt_w</p:attrName>
                                        </p:attrNameLst>
                                      </p:cBhvr>
                                      <p:tavLst>
                                        <p:tav tm="0">
                                          <p:val>
                                            <p:strVal val="#ppt_w"/>
                                          </p:val>
                                        </p:tav>
                                        <p:tav tm="100000">
                                          <p:val>
                                            <p:strVal val="#ppt_w"/>
                                          </p:val>
                                        </p:tav>
                                      </p:tavLst>
                                    </p:anim>
                                    <p:anim calcmode="lin" valueType="num">
                                      <p:cBhvr>
                                        <p:cTn id="17" dur="2000" fill="hold"/>
                                        <p:tgtEl>
                                          <p:spTgt spid="4"/>
                                        </p:tgtEl>
                                        <p:attrNameLst>
                                          <p:attrName>ppt_h</p:attrName>
                                        </p:attrNameLst>
                                      </p:cBhvr>
                                      <p:tavLst>
                                        <p:tav tm="0">
                                          <p:val>
                                            <p:fltVal val="0"/>
                                          </p:val>
                                        </p:tav>
                                        <p:tav tm="100000">
                                          <p:val>
                                            <p:strVal val="#ppt_h"/>
                                          </p:val>
                                        </p:tav>
                                      </p:tavLst>
                                    </p:anim>
                                  </p:childTnLst>
                                </p:cTn>
                              </p:par>
                            </p:childTnLst>
                          </p:cTn>
                        </p:par>
                        <p:par>
                          <p:cTn id="18" fill="hold">
                            <p:stCondLst>
                              <p:cond delay="2010"/>
                            </p:stCondLst>
                            <p:childTnLst>
                              <p:par>
                                <p:cTn id="19" presetID="17" presetClass="entr" presetSubtype="2" fill="hold" grpId="0" nodeType="after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p:cTn id="21" dur="500" fill="hold"/>
                                        <p:tgtEl>
                                          <p:spTgt spid="2">
                                            <p:txEl>
                                              <p:pRg st="0" end="0"/>
                                            </p:txEl>
                                          </p:spTgt>
                                        </p:tgtEl>
                                        <p:attrNameLst>
                                          <p:attrName>ppt_x</p:attrName>
                                        </p:attrNameLst>
                                      </p:cBhvr>
                                      <p:tavLst>
                                        <p:tav tm="0">
                                          <p:val>
                                            <p:strVal val="#ppt_x+#ppt_w/2"/>
                                          </p:val>
                                        </p:tav>
                                        <p:tav tm="100000">
                                          <p:val>
                                            <p:strVal val="#ppt_x"/>
                                          </p:val>
                                        </p:tav>
                                      </p:tavLst>
                                    </p:anim>
                                    <p:anim calcmode="lin" valueType="num">
                                      <p:cBhvr>
                                        <p:cTn id="22"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autoUpdateAnimBg="0"/>
      <p:bldP spid="3" grpId="0" autoUpdateAnimBg="0"/>
      <p:bldP spid="4"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78795" y="114270"/>
            <a:ext cx="6425182" cy="776577"/>
          </a:xfrm>
          <a:prstGeom prst="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smtClean="0">
                <a:solidFill>
                  <a:srgbClr val="1B2F6F"/>
                </a:solidFill>
              </a:rPr>
              <a:t>MANEJO Y CONOCIMIENTO DE IDIOMAS</a:t>
            </a:r>
            <a:endParaRPr lang="es-MX" sz="2800" b="1" dirty="0">
              <a:solidFill>
                <a:srgbClr val="1B2F6F"/>
              </a:solidFill>
            </a:endParaRPr>
          </a:p>
        </p:txBody>
      </p:sp>
      <p:sp>
        <p:nvSpPr>
          <p:cNvPr id="4" name="3 Rectángulo redondeado"/>
          <p:cNvSpPr/>
          <p:nvPr/>
        </p:nvSpPr>
        <p:spPr>
          <a:xfrm>
            <a:off x="2406" y="1313632"/>
            <a:ext cx="5832648" cy="2016225"/>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smtClean="0">
                <a:solidFill>
                  <a:srgbClr val="002060"/>
                </a:solidFill>
                <a:latin typeface="+mj-lt"/>
                <a:cs typeface="Arial" panose="020B0604020202020204" pitchFamily="34" charset="0"/>
              </a:rPr>
              <a:t>Es </a:t>
            </a:r>
            <a:r>
              <a:rPr lang="es-MX" b="1" dirty="0">
                <a:solidFill>
                  <a:srgbClr val="002060"/>
                </a:solidFill>
                <a:latin typeface="+mj-lt"/>
                <a:cs typeface="Arial" panose="020B0604020202020204" pitchFamily="34" charset="0"/>
              </a:rPr>
              <a:t>una de las problemáticas existentes para poder desarrollar un efectivo proceso de internacionalización en la universidad, por lo cual el  fomento del aprendizaje de idiomas en la comunidad universitaria es un punto focal  en este propósito</a:t>
            </a:r>
            <a:r>
              <a:rPr lang="es-MX" b="1" dirty="0" smtClean="0">
                <a:solidFill>
                  <a:srgbClr val="002060"/>
                </a:solidFill>
                <a:latin typeface="+mj-lt"/>
                <a:cs typeface="Arial" panose="020B0604020202020204" pitchFamily="34" charset="0"/>
              </a:rPr>
              <a:t>. </a:t>
            </a:r>
            <a:endParaRPr lang="es-MX" b="1" dirty="0">
              <a:solidFill>
                <a:srgbClr val="002060"/>
              </a:solidFill>
              <a:effectLst>
                <a:outerShdw blurRad="38100" dist="38100" dir="2700000" algn="tl">
                  <a:srgbClr val="000000">
                    <a:alpha val="43137"/>
                  </a:srgbClr>
                </a:outerShdw>
              </a:effectLst>
              <a:latin typeface="+mj-lt"/>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8" t="5740" r="48481"/>
          <a:stretch/>
        </p:blipFill>
        <p:spPr bwMode="auto">
          <a:xfrm>
            <a:off x="444119" y="3909999"/>
            <a:ext cx="1904983" cy="181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redondeado"/>
          <p:cNvSpPr/>
          <p:nvPr/>
        </p:nvSpPr>
        <p:spPr>
          <a:xfrm>
            <a:off x="2754713" y="4529219"/>
            <a:ext cx="5616624" cy="2016223"/>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b="1" dirty="0" smtClean="0">
              <a:solidFill>
                <a:srgbClr val="002060"/>
              </a:solidFill>
              <a:latin typeface="+mj-lt"/>
              <a:cs typeface="Arial" panose="020B0604020202020204" pitchFamily="34" charset="0"/>
            </a:endParaRPr>
          </a:p>
          <a:p>
            <a:pPr algn="just"/>
            <a:r>
              <a:rPr lang="es-MX" b="1" dirty="0" smtClean="0">
                <a:solidFill>
                  <a:srgbClr val="002060"/>
                </a:solidFill>
                <a:latin typeface="+mj-lt"/>
                <a:cs typeface="Arial" panose="020B0604020202020204" pitchFamily="34" charset="0"/>
              </a:rPr>
              <a:t>La </a:t>
            </a:r>
            <a:r>
              <a:rPr lang="es-MX" b="1" dirty="0">
                <a:solidFill>
                  <a:srgbClr val="002060"/>
                </a:solidFill>
                <a:latin typeface="+mj-lt"/>
                <a:cs typeface="Arial" panose="020B0604020202020204" pitchFamily="34" charset="0"/>
              </a:rPr>
              <a:t>oferta educativa de los siete Centros de Idiomas y once Centros de </a:t>
            </a:r>
            <a:r>
              <a:rPr lang="es-MX" b="1" dirty="0" err="1" smtClean="0">
                <a:solidFill>
                  <a:srgbClr val="002060"/>
                </a:solidFill>
                <a:latin typeface="+mj-lt"/>
                <a:cs typeface="Arial" panose="020B0604020202020204" pitchFamily="34" charset="0"/>
              </a:rPr>
              <a:t>Autoacceso</a:t>
            </a:r>
            <a:r>
              <a:rPr lang="es-MX" b="1" dirty="0" smtClean="0">
                <a:solidFill>
                  <a:srgbClr val="002060"/>
                </a:solidFill>
                <a:latin typeface="+mj-lt"/>
                <a:cs typeface="Arial" panose="020B0604020202020204" pitchFamily="34" charset="0"/>
              </a:rPr>
              <a:t>, dependiendo </a:t>
            </a:r>
            <a:r>
              <a:rPr lang="es-MX" b="1" dirty="0">
                <a:solidFill>
                  <a:srgbClr val="002060"/>
                </a:solidFill>
                <a:latin typeface="+mj-lt"/>
                <a:cs typeface="Arial" panose="020B0604020202020204" pitchFamily="34" charset="0"/>
              </a:rPr>
              <a:t>de la región, se ofrece el aprendizaje de inglés, francés, </a:t>
            </a:r>
            <a:r>
              <a:rPr lang="es-MX" b="1" dirty="0" smtClean="0">
                <a:solidFill>
                  <a:srgbClr val="002060"/>
                </a:solidFill>
                <a:latin typeface="+mj-lt"/>
                <a:cs typeface="Arial" panose="020B0604020202020204" pitchFamily="34" charset="0"/>
              </a:rPr>
              <a:t>alemán, </a:t>
            </a:r>
            <a:r>
              <a:rPr lang="es-MX" b="1" dirty="0">
                <a:solidFill>
                  <a:srgbClr val="002060"/>
                </a:solidFill>
                <a:latin typeface="+mj-lt"/>
                <a:cs typeface="Arial" panose="020B0604020202020204" pitchFamily="34" charset="0"/>
              </a:rPr>
              <a:t>i</a:t>
            </a:r>
            <a:r>
              <a:rPr lang="es-MX" b="1" dirty="0" smtClean="0">
                <a:solidFill>
                  <a:srgbClr val="002060"/>
                </a:solidFill>
                <a:latin typeface="+mj-lt"/>
                <a:cs typeface="Arial" panose="020B0604020202020204" pitchFamily="34" charset="0"/>
              </a:rPr>
              <a:t>taliano</a:t>
            </a:r>
            <a:r>
              <a:rPr lang="es-MX" b="1" dirty="0">
                <a:solidFill>
                  <a:srgbClr val="002060"/>
                </a:solidFill>
                <a:latin typeface="+mj-lt"/>
                <a:cs typeface="Arial" panose="020B0604020202020204" pitchFamily="34" charset="0"/>
              </a:rPr>
              <a:t>, portugués, chino mandarín, japonés, latín, náhuatl, totonaco y </a:t>
            </a:r>
            <a:r>
              <a:rPr lang="es-MX" b="1" dirty="0" err="1">
                <a:solidFill>
                  <a:srgbClr val="002060"/>
                </a:solidFill>
                <a:latin typeface="+mj-lt"/>
                <a:cs typeface="Arial" panose="020B0604020202020204" pitchFamily="34" charset="0"/>
              </a:rPr>
              <a:t>popoluca</a:t>
            </a:r>
            <a:r>
              <a:rPr lang="es-MX" b="1" dirty="0">
                <a:solidFill>
                  <a:srgbClr val="002060"/>
                </a:solidFill>
                <a:latin typeface="+mj-lt"/>
                <a:cs typeface="Arial" panose="020B0604020202020204" pitchFamily="34" charset="0"/>
              </a:rPr>
              <a:t>.</a:t>
            </a:r>
          </a:p>
          <a:p>
            <a:r>
              <a:rPr lang="es-MX" b="1" dirty="0" smtClean="0">
                <a:solidFill>
                  <a:srgbClr val="002060"/>
                </a:solidFill>
                <a:latin typeface="+mj-lt"/>
                <a:cs typeface="Arial" panose="020B0604020202020204" pitchFamily="34" charset="0"/>
              </a:rPr>
              <a:t> </a:t>
            </a:r>
            <a:endParaRPr lang="es-MX" b="1" dirty="0">
              <a:solidFill>
                <a:srgbClr val="002060"/>
              </a:solidFill>
              <a:latin typeface="+mj-lt"/>
              <a:cs typeface="Arial" panose="020B0604020202020204" pitchFamily="34" charset="0"/>
            </a:endParaRPr>
          </a:p>
        </p:txBody>
      </p:sp>
      <p:sp>
        <p:nvSpPr>
          <p:cNvPr id="11" name="AutoShape 17"/>
          <p:cNvSpPr>
            <a:spLocks noChangeArrowheads="1"/>
          </p:cNvSpPr>
          <p:nvPr/>
        </p:nvSpPr>
        <p:spPr bwMode="auto">
          <a:xfrm>
            <a:off x="7840241" y="2305611"/>
            <a:ext cx="1303759" cy="609600"/>
          </a:xfrm>
          <a:prstGeom prst="cloudCallout">
            <a:avLst>
              <a:gd name="adj1" fmla="val -44347"/>
              <a:gd name="adj2" fmla="val 67801"/>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anchor="ctr" anchorCtr="1"/>
          <a:lstStyle/>
          <a:p>
            <a:pPr algn="ctr"/>
            <a:r>
              <a:rPr lang="es-MX" sz="1500" b="1" dirty="0">
                <a:solidFill>
                  <a:schemeClr val="bg1"/>
                </a:solidFill>
                <a:latin typeface="Candara" pitchFamily="34" charset="0"/>
              </a:rPr>
              <a:t>Francés</a:t>
            </a:r>
          </a:p>
        </p:txBody>
      </p:sp>
      <p:sp>
        <p:nvSpPr>
          <p:cNvPr id="13" name="AutoShape 19"/>
          <p:cNvSpPr>
            <a:spLocks noChangeArrowheads="1"/>
          </p:cNvSpPr>
          <p:nvPr/>
        </p:nvSpPr>
        <p:spPr bwMode="auto">
          <a:xfrm>
            <a:off x="6662106" y="1916832"/>
            <a:ext cx="1476164" cy="579955"/>
          </a:xfrm>
          <a:prstGeom prst="cloudCallout">
            <a:avLst>
              <a:gd name="adj1" fmla="val 31847"/>
              <a:gd name="adj2" fmla="val 73486"/>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anchor="ctr" anchorCtr="1"/>
          <a:lstStyle/>
          <a:p>
            <a:pPr algn="ctr"/>
            <a:r>
              <a:rPr lang="es-MX" sz="1500" b="1" dirty="0" smtClean="0">
                <a:solidFill>
                  <a:schemeClr val="bg1"/>
                </a:solidFill>
                <a:latin typeface="Candara" pitchFamily="34" charset="0"/>
              </a:rPr>
              <a:t>Inglés</a:t>
            </a:r>
            <a:endParaRPr lang="es-MX" sz="1500" b="1" dirty="0">
              <a:solidFill>
                <a:schemeClr val="bg1"/>
              </a:solidFill>
              <a:latin typeface="Candara" pitchFamily="34" charset="0"/>
            </a:endParaRPr>
          </a:p>
        </p:txBody>
      </p:sp>
      <p:sp>
        <p:nvSpPr>
          <p:cNvPr id="14" name="AutoShape 20"/>
          <p:cNvSpPr>
            <a:spLocks noChangeArrowheads="1"/>
          </p:cNvSpPr>
          <p:nvPr/>
        </p:nvSpPr>
        <p:spPr bwMode="auto">
          <a:xfrm>
            <a:off x="6094212" y="2694070"/>
            <a:ext cx="1391816" cy="433096"/>
          </a:xfrm>
          <a:prstGeom prst="cloudCallout">
            <a:avLst>
              <a:gd name="adj1" fmla="val 79463"/>
              <a:gd name="adj2" fmla="val 14394"/>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anchor="ctr" anchorCtr="1"/>
          <a:lstStyle/>
          <a:p>
            <a:pPr algn="ctr"/>
            <a:r>
              <a:rPr lang="es-MX" sz="1500" b="1" dirty="0" smtClean="0">
                <a:solidFill>
                  <a:schemeClr val="bg1"/>
                </a:solidFill>
                <a:latin typeface="Candara" pitchFamily="34" charset="0"/>
              </a:rPr>
              <a:t>Alemán</a:t>
            </a:r>
            <a:endParaRPr lang="es-MX" sz="1500" b="1" dirty="0">
              <a:solidFill>
                <a:schemeClr val="bg1"/>
              </a:solidFill>
              <a:latin typeface="Candara" pitchFamily="34" charset="0"/>
            </a:endParaRPr>
          </a:p>
        </p:txBody>
      </p:sp>
      <p:sp>
        <p:nvSpPr>
          <p:cNvPr id="12" name="AutoShape 20"/>
          <p:cNvSpPr>
            <a:spLocks noChangeArrowheads="1"/>
          </p:cNvSpPr>
          <p:nvPr/>
        </p:nvSpPr>
        <p:spPr bwMode="auto">
          <a:xfrm>
            <a:off x="6012160" y="3248062"/>
            <a:ext cx="1391816" cy="433096"/>
          </a:xfrm>
          <a:prstGeom prst="cloudCallout">
            <a:avLst>
              <a:gd name="adj1" fmla="val 79463"/>
              <a:gd name="adj2" fmla="val 14394"/>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anchor="ctr" anchorCtr="1"/>
          <a:lstStyle/>
          <a:p>
            <a:pPr algn="ctr"/>
            <a:r>
              <a:rPr lang="es-MX" sz="1500" b="1" dirty="0" smtClean="0">
                <a:solidFill>
                  <a:schemeClr val="bg1"/>
                </a:solidFill>
                <a:latin typeface="Candara" pitchFamily="34" charset="0"/>
              </a:rPr>
              <a:t>Italiano</a:t>
            </a:r>
            <a:endParaRPr lang="es-MX" sz="1500" b="1" dirty="0">
              <a:solidFill>
                <a:schemeClr val="bg1"/>
              </a:solidFill>
              <a:latin typeface="Candara" pitchFamily="34" charset="0"/>
            </a:endParaRPr>
          </a:p>
        </p:txBody>
      </p:sp>
      <p:sp>
        <p:nvSpPr>
          <p:cNvPr id="15" name="AutoShape 20"/>
          <p:cNvSpPr>
            <a:spLocks noChangeArrowheads="1"/>
          </p:cNvSpPr>
          <p:nvPr/>
        </p:nvSpPr>
        <p:spPr bwMode="auto">
          <a:xfrm>
            <a:off x="6170476" y="3681158"/>
            <a:ext cx="1391816" cy="433096"/>
          </a:xfrm>
          <a:prstGeom prst="cloudCallout">
            <a:avLst>
              <a:gd name="adj1" fmla="val 79463"/>
              <a:gd name="adj2" fmla="val 14394"/>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anchor="ctr" anchorCtr="1"/>
          <a:lstStyle/>
          <a:p>
            <a:pPr algn="ctr"/>
            <a:r>
              <a:rPr lang="es-MX" sz="1500" b="1" dirty="0" smtClean="0">
                <a:solidFill>
                  <a:schemeClr val="bg1"/>
                </a:solidFill>
                <a:latin typeface="Candara" pitchFamily="34" charset="0"/>
              </a:rPr>
              <a:t>Chino</a:t>
            </a:r>
            <a:endParaRPr lang="es-MX" sz="1500" b="1" dirty="0">
              <a:solidFill>
                <a:schemeClr val="bg1"/>
              </a:solidFill>
              <a:latin typeface="Candara" pitchFamily="34" charset="0"/>
            </a:endParaRPr>
          </a:p>
        </p:txBody>
      </p:sp>
      <p:sp>
        <p:nvSpPr>
          <p:cNvPr id="16" name="AutoShape 20"/>
          <p:cNvSpPr>
            <a:spLocks noChangeArrowheads="1"/>
          </p:cNvSpPr>
          <p:nvPr/>
        </p:nvSpPr>
        <p:spPr bwMode="auto">
          <a:xfrm>
            <a:off x="6552220" y="4114254"/>
            <a:ext cx="1695936" cy="433096"/>
          </a:xfrm>
          <a:prstGeom prst="cloudCallout">
            <a:avLst>
              <a:gd name="adj1" fmla="val 79463"/>
              <a:gd name="adj2" fmla="val 14394"/>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anchor="ctr" anchorCtr="1"/>
          <a:lstStyle/>
          <a:p>
            <a:pPr algn="ctr"/>
            <a:r>
              <a:rPr lang="es-MX" sz="1500" b="1" dirty="0" smtClean="0">
                <a:solidFill>
                  <a:schemeClr val="bg1"/>
                </a:solidFill>
                <a:latin typeface="Candara" pitchFamily="34" charset="0"/>
              </a:rPr>
              <a:t>Portugués</a:t>
            </a:r>
            <a:endParaRPr lang="es-MX" sz="1500" b="1" dirty="0">
              <a:solidFill>
                <a:schemeClr val="bg1"/>
              </a:solidFill>
              <a:latin typeface="Candara" pitchFamily="34" charset="0"/>
            </a:endParaRPr>
          </a:p>
        </p:txBody>
      </p:sp>
      <p:sp>
        <p:nvSpPr>
          <p:cNvPr id="17" name="AutoShape 17"/>
          <p:cNvSpPr>
            <a:spLocks noChangeArrowheads="1"/>
          </p:cNvSpPr>
          <p:nvPr/>
        </p:nvSpPr>
        <p:spPr bwMode="auto">
          <a:xfrm>
            <a:off x="7854916" y="3011609"/>
            <a:ext cx="1303759" cy="609600"/>
          </a:xfrm>
          <a:prstGeom prst="cloudCallout">
            <a:avLst>
              <a:gd name="adj1" fmla="val -44347"/>
              <a:gd name="adj2" fmla="val 67801"/>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anchor="ctr" anchorCtr="1"/>
          <a:lstStyle/>
          <a:p>
            <a:pPr algn="ctr"/>
            <a:r>
              <a:rPr lang="es-MX" sz="1500" b="1" dirty="0" smtClean="0">
                <a:solidFill>
                  <a:schemeClr val="bg1"/>
                </a:solidFill>
                <a:latin typeface="Candara" pitchFamily="34" charset="0"/>
              </a:rPr>
              <a:t>Japonés</a:t>
            </a:r>
            <a:endParaRPr lang="es-MX" sz="1500" b="1" dirty="0">
              <a:solidFill>
                <a:schemeClr val="bg1"/>
              </a:solidFill>
              <a:latin typeface="Candara" pitchFamily="34" charset="0"/>
            </a:endParaRPr>
          </a:p>
        </p:txBody>
      </p:sp>
      <p:sp>
        <p:nvSpPr>
          <p:cNvPr id="18" name="AutoShape 17"/>
          <p:cNvSpPr>
            <a:spLocks noChangeArrowheads="1"/>
          </p:cNvSpPr>
          <p:nvPr/>
        </p:nvSpPr>
        <p:spPr bwMode="auto">
          <a:xfrm>
            <a:off x="7967903" y="3593487"/>
            <a:ext cx="1303759" cy="609600"/>
          </a:xfrm>
          <a:prstGeom prst="cloudCallout">
            <a:avLst>
              <a:gd name="adj1" fmla="val -44347"/>
              <a:gd name="adj2" fmla="val 67801"/>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anchor="ctr" anchorCtr="1"/>
          <a:lstStyle/>
          <a:p>
            <a:pPr algn="ctr"/>
            <a:r>
              <a:rPr lang="es-MX" sz="1500" b="1" dirty="0" smtClean="0">
                <a:solidFill>
                  <a:schemeClr val="bg1"/>
                </a:solidFill>
                <a:latin typeface="Candara" pitchFamily="34" charset="0"/>
              </a:rPr>
              <a:t>Náhuatl</a:t>
            </a:r>
            <a:endParaRPr lang="es-MX" sz="1500" b="1" dirty="0">
              <a:solidFill>
                <a:schemeClr val="bg1"/>
              </a:solidFill>
              <a:latin typeface="Candara" pitchFamily="34" charset="0"/>
            </a:endParaRPr>
          </a:p>
        </p:txBody>
      </p:sp>
      <p:pic>
        <p:nvPicPr>
          <p:cNvPr id="10" name="Picture 10" descr="comunicacion-300x300"/>
          <p:cNvPicPr>
            <a:picLocks noChangeAspect="1" noChangeArrowheads="1"/>
          </p:cNvPicPr>
          <p:nvPr/>
        </p:nvPicPr>
        <p:blipFill>
          <a:blip r:embed="rId3" cstate="print"/>
          <a:srcRect/>
          <a:stretch>
            <a:fillRect/>
          </a:stretch>
        </p:blipFill>
        <p:spPr bwMode="auto">
          <a:xfrm>
            <a:off x="7058150" y="2708002"/>
            <a:ext cx="1080120" cy="1080120"/>
          </a:xfrm>
          <a:prstGeom prst="ellipse">
            <a:avLst/>
          </a:prstGeom>
          <a:ln>
            <a:noFill/>
          </a:ln>
          <a:effectLst>
            <a:softEdge rad="112500"/>
          </a:effectLst>
        </p:spPr>
      </p:pic>
    </p:spTree>
    <p:extLst>
      <p:ext uri="{BB962C8B-B14F-4D97-AF65-F5344CB8AC3E}">
        <p14:creationId xmlns:p14="http://schemas.microsoft.com/office/powerpoint/2010/main" val="2145461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par>
                          <p:cTn id="43" fill="hold">
                            <p:stCondLst>
                              <p:cond delay="400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4" grpId="0" animBg="1"/>
      <p:bldP spid="12" grpId="0" animBg="1"/>
      <p:bldP spid="15" grpId="0" animBg="1"/>
      <p:bldP spid="16" grpId="0" animBg="1"/>
      <p:bldP spid="17" grpId="0" animBg="1"/>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09703" y="1186762"/>
            <a:ext cx="7929348" cy="4893647"/>
          </a:xfrm>
          <a:prstGeom prst="rect">
            <a:avLst/>
          </a:prstGeom>
          <a:noFill/>
          <a:ln w="38100">
            <a:noFill/>
          </a:ln>
          <a:extLst/>
        </p:spPr>
        <p:txBody>
          <a:bodyPr wrap="square">
            <a:spAutoFit/>
          </a:bodyPr>
          <a:lstStyle>
            <a:defPPr>
              <a:defRPr lang="es-MX"/>
            </a:defPPr>
            <a:lvl1pPr marL="342891" indent="-342891">
              <a:lnSpc>
                <a:spcPct val="150000"/>
              </a:lnSpc>
              <a:buFont typeface="Arial" panose="020B0604020202020204" pitchFamily="34" charset="0"/>
              <a:buChar char="•"/>
              <a:defRPr sz="2000" b="1">
                <a:solidFill>
                  <a:srgbClr val="002060"/>
                </a:solidFill>
                <a:latin typeface="Arial" panose="020B0604020202020204" pitchFamily="34" charset="0"/>
                <a:cs typeface="Arial" panose="020B0604020202020204" pitchFamily="34" charset="0"/>
              </a:defRPr>
            </a:lvl1pPr>
          </a:lstStyle>
          <a:p>
            <a:pPr lvl="0"/>
            <a:r>
              <a:rPr lang="es-MX" sz="1600" dirty="0"/>
              <a:t>Clase de repaso en inglés (Ing. Civil-Orizaba).-  </a:t>
            </a:r>
            <a:r>
              <a:rPr lang="es-MX" sz="1600" b="0" dirty="0"/>
              <a:t>Retroalimentación en inglés de los contenidos impartidos durante la semana.</a:t>
            </a:r>
            <a:r>
              <a:rPr lang="es-MX" sz="1600" dirty="0" smtClean="0"/>
              <a:t> </a:t>
            </a:r>
            <a:endParaRPr lang="es-MX" sz="1600" b="0" dirty="0" smtClean="0"/>
          </a:p>
          <a:p>
            <a:pPr marL="0" lvl="0" indent="0">
              <a:buNone/>
            </a:pPr>
            <a:endParaRPr lang="es-MX" sz="800" dirty="0"/>
          </a:p>
          <a:p>
            <a:pPr lvl="0"/>
            <a:r>
              <a:rPr lang="es-ES" sz="1600" dirty="0"/>
              <a:t>Diapositivas en inglés (Estadística-Xalapa).- </a:t>
            </a:r>
            <a:r>
              <a:rPr lang="es-ES" sz="1600" b="0" dirty="0"/>
              <a:t>Se imparte la experiencia educativa con </a:t>
            </a:r>
            <a:r>
              <a:rPr lang="es-ES" sz="1600" b="0" dirty="0" smtClean="0"/>
              <a:t>apoyo </a:t>
            </a:r>
            <a:r>
              <a:rPr lang="es-ES" sz="1600" b="0" dirty="0"/>
              <a:t>de </a:t>
            </a:r>
            <a:r>
              <a:rPr lang="es-ES" sz="1600" b="0" dirty="0" smtClean="0"/>
              <a:t>diapositivas </a:t>
            </a:r>
            <a:r>
              <a:rPr lang="es-ES" sz="1600" b="0" dirty="0"/>
              <a:t>en inglés</a:t>
            </a:r>
            <a:r>
              <a:rPr lang="es-ES" sz="1600" b="0" dirty="0" smtClean="0"/>
              <a:t>.</a:t>
            </a:r>
          </a:p>
          <a:p>
            <a:pPr marL="0" lvl="0" indent="0">
              <a:buNone/>
            </a:pPr>
            <a:endParaRPr lang="es-MX" sz="800" dirty="0"/>
          </a:p>
          <a:p>
            <a:pPr lvl="0"/>
            <a:r>
              <a:rPr lang="es-ES" sz="1600" dirty="0" smtClean="0"/>
              <a:t>Programa </a:t>
            </a:r>
            <a:r>
              <a:rPr lang="es-ES" sz="1600" dirty="0"/>
              <a:t>MEXFITEC (Ingeniería Xalapa y Poza Rica).- </a:t>
            </a:r>
            <a:r>
              <a:rPr lang="es-ES" sz="1600" b="0" dirty="0"/>
              <a:t>Se ha propiciado un gran interés en el estudio del idioma </a:t>
            </a:r>
            <a:r>
              <a:rPr lang="es-ES" sz="1600" b="0" dirty="0" smtClean="0"/>
              <a:t>francés.</a:t>
            </a:r>
          </a:p>
          <a:p>
            <a:pPr lvl="0"/>
            <a:endParaRPr lang="es-MX" sz="800" dirty="0"/>
          </a:p>
          <a:p>
            <a:pPr lvl="0"/>
            <a:r>
              <a:rPr lang="es-ES" sz="1600" dirty="0"/>
              <a:t>Videos con subtítulos en inglés (Medicina-Minatitlán). </a:t>
            </a:r>
            <a:r>
              <a:rPr lang="es-ES" sz="1600" b="0" dirty="0"/>
              <a:t>Los alumnos realizan videos comunitarios y los subtitulan en inglés</a:t>
            </a:r>
            <a:r>
              <a:rPr lang="es-ES" sz="1600" b="0" dirty="0" smtClean="0"/>
              <a:t>.</a:t>
            </a:r>
          </a:p>
          <a:p>
            <a:pPr marL="0" lvl="0" indent="0">
              <a:buNone/>
            </a:pPr>
            <a:endParaRPr lang="es-MX" sz="800" dirty="0"/>
          </a:p>
          <a:p>
            <a:r>
              <a:rPr lang="es-ES" sz="1600" dirty="0"/>
              <a:t>Videoconferencias en otro idioma (Biología-Xalapa). </a:t>
            </a:r>
            <a:r>
              <a:rPr lang="es-ES" sz="1600" b="0" dirty="0" smtClean="0"/>
              <a:t>Seminario </a:t>
            </a:r>
            <a:r>
              <a:rPr lang="es-ES" sz="1600" b="0" dirty="0"/>
              <a:t>virtual con contrapartes de  otros países y realización de conferencias en español e inglés con una gran participación de los alumnos, interactuando en inglés.</a:t>
            </a:r>
            <a:endParaRPr lang="es-ES" sz="1600" b="0" dirty="0" smtClean="0"/>
          </a:p>
        </p:txBody>
      </p:sp>
      <p:sp>
        <p:nvSpPr>
          <p:cNvPr id="3" name="Rectángulo 3"/>
          <p:cNvSpPr/>
          <p:nvPr/>
        </p:nvSpPr>
        <p:spPr>
          <a:xfrm>
            <a:off x="313521" y="324399"/>
            <a:ext cx="4540819" cy="717002"/>
          </a:xfrm>
          <a:prstGeom prst="rect">
            <a:avLst/>
          </a:prstGeom>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es-MX" sz="2400" b="1" dirty="0" smtClean="0"/>
              <a:t>  Aprendizaje </a:t>
            </a:r>
            <a:r>
              <a:rPr lang="es-MX" sz="2400" b="1" dirty="0"/>
              <a:t>de idiomas </a:t>
            </a:r>
          </a:p>
        </p:txBody>
      </p:sp>
    </p:spTree>
    <p:extLst>
      <p:ext uri="{BB962C8B-B14F-4D97-AF65-F5344CB8AC3E}">
        <p14:creationId xmlns:p14="http://schemas.microsoft.com/office/powerpoint/2010/main" val="2357332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354843" y="1186762"/>
            <a:ext cx="7929348" cy="5032147"/>
          </a:xfrm>
          <a:prstGeom prst="rect">
            <a:avLst/>
          </a:prstGeom>
          <a:noFill/>
          <a:ln w="38100">
            <a:noFill/>
          </a:ln>
          <a:extLst/>
        </p:spPr>
        <p:txBody>
          <a:bodyPr wrap="square">
            <a:spAutoFit/>
          </a:bodyPr>
          <a:lstStyle>
            <a:defPPr>
              <a:defRPr lang="es-MX"/>
            </a:defPPr>
            <a:lvl1pPr marL="342891" indent="-342891">
              <a:lnSpc>
                <a:spcPct val="150000"/>
              </a:lnSpc>
              <a:buFont typeface="Arial" panose="020B0604020202020204" pitchFamily="34" charset="0"/>
              <a:buChar char="•"/>
              <a:defRPr sz="2000" b="1">
                <a:solidFill>
                  <a:srgbClr val="002060"/>
                </a:solidFill>
                <a:latin typeface="Arial" panose="020B0604020202020204" pitchFamily="34" charset="0"/>
                <a:cs typeface="Arial" panose="020B0604020202020204" pitchFamily="34" charset="0"/>
              </a:defRPr>
            </a:lvl1pPr>
          </a:lstStyle>
          <a:p>
            <a:endParaRPr lang="es-MX" sz="1600" dirty="0"/>
          </a:p>
          <a:p>
            <a:r>
              <a:rPr lang="es-MX" sz="1600" dirty="0"/>
              <a:t>Experiencia Educativa “</a:t>
            </a:r>
            <a:r>
              <a:rPr lang="es-MX" sz="1600" dirty="0" err="1"/>
              <a:t>European</a:t>
            </a:r>
            <a:r>
              <a:rPr lang="es-MX" sz="1600" dirty="0"/>
              <a:t> </a:t>
            </a:r>
            <a:r>
              <a:rPr lang="es-MX" sz="1600" dirty="0" err="1"/>
              <a:t>Integration</a:t>
            </a:r>
            <a:r>
              <a:rPr lang="es-MX" sz="1600" dirty="0"/>
              <a:t>”, Licenciatura en Administración en Negocios Internacionales, Facultad de Ciencias Administrativas y Sociales, Campus </a:t>
            </a:r>
            <a:r>
              <a:rPr lang="es-MX" sz="1600" dirty="0" smtClean="0"/>
              <a:t>Xalapa</a:t>
            </a:r>
          </a:p>
          <a:p>
            <a:pPr marL="0" indent="0">
              <a:buNone/>
            </a:pPr>
            <a:endParaRPr lang="es-MX" sz="1100" dirty="0" smtClean="0"/>
          </a:p>
          <a:p>
            <a:r>
              <a:rPr lang="es-MX" sz="1600" dirty="0" smtClean="0"/>
              <a:t>Experiencia </a:t>
            </a:r>
            <a:r>
              <a:rPr lang="es-MX" sz="1600" dirty="0"/>
              <a:t>Educativa “Economía Mundial”, Licenciatura en Economía, Facultad de Economía y Geografía, Campus </a:t>
            </a:r>
            <a:r>
              <a:rPr lang="es-MX" sz="1600" dirty="0" smtClean="0"/>
              <a:t>Xalapa</a:t>
            </a:r>
          </a:p>
          <a:p>
            <a:pPr marL="0" indent="0">
              <a:buNone/>
            </a:pPr>
            <a:endParaRPr lang="es-MX" sz="1100" dirty="0"/>
          </a:p>
          <a:p>
            <a:r>
              <a:rPr lang="es-MX" sz="1600" dirty="0" smtClean="0"/>
              <a:t>Curso </a:t>
            </a:r>
            <a:r>
              <a:rPr lang="es-MX" sz="1600" dirty="0"/>
              <a:t>Educación Continua “</a:t>
            </a:r>
            <a:r>
              <a:rPr lang="es-MX" sz="1600" dirty="0" err="1"/>
              <a:t>Advances</a:t>
            </a:r>
            <a:r>
              <a:rPr lang="es-MX" sz="1600" dirty="0"/>
              <a:t> in </a:t>
            </a:r>
            <a:r>
              <a:rPr lang="es-MX" sz="1600" dirty="0" err="1"/>
              <a:t>Biomedical</a:t>
            </a:r>
            <a:r>
              <a:rPr lang="es-MX" sz="1600" dirty="0"/>
              <a:t> </a:t>
            </a:r>
            <a:r>
              <a:rPr lang="es-MX" sz="1600" dirty="0" err="1"/>
              <a:t>Research</a:t>
            </a:r>
            <a:r>
              <a:rPr lang="es-MX" sz="1600" dirty="0"/>
              <a:t>”, Centro de Investigaciones Biomédicas, Campus </a:t>
            </a:r>
            <a:r>
              <a:rPr lang="es-MX" sz="1600" dirty="0" smtClean="0"/>
              <a:t>Xalapa</a:t>
            </a:r>
          </a:p>
          <a:p>
            <a:pPr marL="0" indent="0">
              <a:buNone/>
            </a:pPr>
            <a:endParaRPr lang="es-MX" sz="1200" dirty="0" smtClean="0"/>
          </a:p>
          <a:p>
            <a:r>
              <a:rPr lang="es-MX" sz="1600" dirty="0"/>
              <a:t>Curso Educación Continua “</a:t>
            </a:r>
            <a:r>
              <a:rPr lang="es-MX" sz="1600" dirty="0" err="1"/>
              <a:t>Advances</a:t>
            </a:r>
            <a:r>
              <a:rPr lang="es-MX" sz="1600" dirty="0"/>
              <a:t> in </a:t>
            </a:r>
            <a:r>
              <a:rPr lang="es-MX" sz="1600" dirty="0" err="1"/>
              <a:t>Biological</a:t>
            </a:r>
            <a:r>
              <a:rPr lang="es-MX" sz="1600" dirty="0"/>
              <a:t> </a:t>
            </a:r>
            <a:r>
              <a:rPr lang="es-MX" sz="1600" dirty="0" err="1"/>
              <a:t>Research</a:t>
            </a:r>
            <a:r>
              <a:rPr lang="es-MX" sz="1600" dirty="0"/>
              <a:t> I”, Escuela para Estudiantes Extranjero, Campus Xalapa</a:t>
            </a:r>
          </a:p>
          <a:p>
            <a:endParaRPr lang="es-MX" sz="1600" dirty="0"/>
          </a:p>
        </p:txBody>
      </p:sp>
      <p:sp>
        <p:nvSpPr>
          <p:cNvPr id="3" name="Rectángulo 3"/>
          <p:cNvSpPr/>
          <p:nvPr/>
        </p:nvSpPr>
        <p:spPr>
          <a:xfrm>
            <a:off x="366277" y="324399"/>
            <a:ext cx="4205724" cy="717002"/>
          </a:xfrm>
          <a:prstGeom prst="rect">
            <a:avLst/>
          </a:prstGeom>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es-MX" sz="2400" b="1" dirty="0" smtClean="0"/>
              <a:t>  Aprendizaje </a:t>
            </a:r>
            <a:r>
              <a:rPr lang="es-MX" sz="2400" b="1" dirty="0"/>
              <a:t>de idiomas </a:t>
            </a:r>
          </a:p>
        </p:txBody>
      </p:sp>
    </p:spTree>
    <p:extLst>
      <p:ext uri="{BB962C8B-B14F-4D97-AF65-F5344CB8AC3E}">
        <p14:creationId xmlns:p14="http://schemas.microsoft.com/office/powerpoint/2010/main" val="239116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4001" y="2111774"/>
            <a:ext cx="3911600" cy="2492990"/>
          </a:xfrm>
          <a:prstGeom prst="rect">
            <a:avLst/>
          </a:prstGeom>
          <a:noFill/>
          <a:ln w="38100">
            <a:noFill/>
          </a:ln>
        </p:spPr>
        <p:txBody>
          <a:bodyPr wrap="square">
            <a:spAutoFit/>
          </a:bodyPr>
          <a:lstStyle/>
          <a:p>
            <a:pPr marL="285744" indent="-285744" algn="just">
              <a:buFont typeface="Wingdings" panose="05000000000000000000" pitchFamily="2" charset="2"/>
              <a:buChar char="Ø"/>
            </a:pPr>
            <a:r>
              <a:rPr lang="es-MX" sz="2000" dirty="0">
                <a:solidFill>
                  <a:srgbClr val="002060"/>
                </a:solidFill>
                <a:latin typeface="Arial" panose="020B0604020202020204" pitchFamily="34" charset="0"/>
                <a:cs typeface="Arial" panose="020B0604020202020204" pitchFamily="34" charset="0"/>
              </a:rPr>
              <a:t>El alumno se expresa en inglés u otro idioma extranjero de manera oral y escrita en situaciones sociales y profesionales con fluidez y comprende textos orales y escritos de la disciplina.</a:t>
            </a:r>
          </a:p>
          <a:p>
            <a:pPr lvl="0"/>
            <a:endParaRPr lang="es-MX"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ángulo 4"/>
          <p:cNvSpPr/>
          <p:nvPr/>
        </p:nvSpPr>
        <p:spPr>
          <a:xfrm>
            <a:off x="84916" y="692699"/>
            <a:ext cx="3318623" cy="576065"/>
          </a:xfrm>
          <a:prstGeom prst="rect">
            <a:avLst/>
          </a:prstGeom>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endParaRPr lang="es-MX" sz="2400" dirty="0">
              <a:latin typeface="Arial" panose="020B0604020202020204" pitchFamily="34" charset="0"/>
              <a:cs typeface="Arial" panose="020B0604020202020204" pitchFamily="34" charset="0"/>
            </a:endParaRPr>
          </a:p>
        </p:txBody>
      </p:sp>
      <p:sp>
        <p:nvSpPr>
          <p:cNvPr id="2" name="Rectángulo 1"/>
          <p:cNvSpPr/>
          <p:nvPr/>
        </p:nvSpPr>
        <p:spPr>
          <a:xfrm>
            <a:off x="122754" y="764709"/>
            <a:ext cx="3090911" cy="461665"/>
          </a:xfrm>
          <a:prstGeom prst="rect">
            <a:avLst/>
          </a:prstGeom>
        </p:spPr>
        <p:txBody>
          <a:bodyPr wrap="none">
            <a:spAutoFit/>
          </a:bodyPr>
          <a:lstStyle/>
          <a:p>
            <a:r>
              <a:rPr lang="es-MX" sz="2400" b="1" dirty="0">
                <a:latin typeface="Arial" panose="020B0604020202020204" pitchFamily="34" charset="0"/>
                <a:cs typeface="Arial" panose="020B0604020202020204" pitchFamily="34" charset="0"/>
              </a:rPr>
              <a:t>Nivel final esperado</a:t>
            </a:r>
          </a:p>
        </p:txBody>
      </p:sp>
      <p:pic>
        <p:nvPicPr>
          <p:cNvPr id="6" name="Imagen 5" descr="http://www.nodo50.org/esperanto/bildoj/artik04.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9" y="1988842"/>
            <a:ext cx="4219575" cy="3267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9689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39552" y="4826675"/>
            <a:ext cx="8208912" cy="369332"/>
          </a:xfrm>
          <a:prstGeom prst="rect">
            <a:avLst/>
          </a:prstGeom>
        </p:spPr>
        <p:txBody>
          <a:bodyPr wrap="square">
            <a:spAutoFit/>
          </a:bodyPr>
          <a:lstStyle/>
          <a:p>
            <a:r>
              <a:rPr lang="es-ES" cap="all" dirty="0"/>
              <a:t> </a:t>
            </a:r>
            <a:endParaRPr lang="es-MX" cap="all" dirty="0"/>
          </a:p>
        </p:txBody>
      </p:sp>
      <p:sp>
        <p:nvSpPr>
          <p:cNvPr id="6" name="5 Rectángulo"/>
          <p:cNvSpPr/>
          <p:nvPr/>
        </p:nvSpPr>
        <p:spPr>
          <a:xfrm>
            <a:off x="395536" y="1735545"/>
            <a:ext cx="8352928" cy="4031873"/>
          </a:xfrm>
          <a:prstGeom prst="rect">
            <a:avLst/>
          </a:prstGeom>
          <a:noFill/>
          <a:ln w="38100">
            <a:noFill/>
          </a:ln>
        </p:spPr>
        <p:txBody>
          <a:bodyPr wrap="square">
            <a:spAutoFit/>
          </a:bodyPr>
          <a:lstStyle/>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Evaluación comparativa con </a:t>
            </a:r>
            <a:r>
              <a:rPr lang="es-MX" sz="2000" dirty="0">
                <a:solidFill>
                  <a:srgbClr val="002060"/>
                </a:solidFill>
                <a:latin typeface="Arial" panose="020B0604020202020204" pitchFamily="34" charset="0"/>
                <a:cs typeface="Arial" panose="020B0604020202020204" pitchFamily="34" charset="0"/>
              </a:rPr>
              <a:t>programas de calidad de otras universidades.</a:t>
            </a:r>
          </a:p>
          <a:p>
            <a:pPr marL="457189" indent="-457189">
              <a:buFont typeface="+mj-lt"/>
              <a:buAutoNum type="arabicPeriod"/>
            </a:pPr>
            <a:endParaRPr lang="es-MX" sz="8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a:solidFill>
                  <a:srgbClr val="002060"/>
                </a:solidFill>
                <a:latin typeface="Arial" panose="020B0604020202020204" pitchFamily="34" charset="0"/>
                <a:cs typeface="Arial" panose="020B0604020202020204" pitchFamily="34" charset="0"/>
              </a:rPr>
              <a:t>Incorporar competencias internacionales e interculturales en el perfil de </a:t>
            </a:r>
            <a:r>
              <a:rPr lang="es-MX" sz="2000" dirty="0" smtClean="0">
                <a:solidFill>
                  <a:srgbClr val="002060"/>
                </a:solidFill>
                <a:latin typeface="Arial" panose="020B0604020202020204" pitchFamily="34" charset="0"/>
                <a:cs typeface="Arial" panose="020B0604020202020204" pitchFamily="34" charset="0"/>
              </a:rPr>
              <a:t>egreso.</a:t>
            </a:r>
          </a:p>
          <a:p>
            <a:pPr marL="457189" indent="-457189">
              <a:buFont typeface="+mj-lt"/>
              <a:buAutoNum type="arabicPeriod"/>
            </a:pPr>
            <a:endParaRPr lang="es-MX" sz="800" dirty="0" smtClean="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Colaboración virtual (sincrónica/</a:t>
            </a:r>
            <a:r>
              <a:rPr lang="es-MX" sz="2000" dirty="0" err="1" smtClean="0">
                <a:solidFill>
                  <a:srgbClr val="002060"/>
                </a:solidFill>
                <a:latin typeface="Arial" panose="020B0604020202020204" pitchFamily="34" charset="0"/>
                <a:cs typeface="Arial" panose="020B0604020202020204" pitchFamily="34" charset="0"/>
              </a:rPr>
              <a:t>asoncrónica</a:t>
            </a:r>
            <a:r>
              <a:rPr lang="es-MX" sz="2000" dirty="0" smtClean="0">
                <a:solidFill>
                  <a:srgbClr val="002060"/>
                </a:solidFill>
                <a:latin typeface="Arial" panose="020B0604020202020204" pitchFamily="34" charset="0"/>
                <a:cs typeface="Arial" panose="020B0604020202020204" pitchFamily="34" charset="0"/>
              </a:rPr>
              <a:t>).</a:t>
            </a:r>
          </a:p>
          <a:p>
            <a:pPr marL="457189" indent="-457189">
              <a:buFont typeface="+mj-lt"/>
              <a:buAutoNum type="arabicPeriod"/>
            </a:pPr>
            <a:endParaRPr lang="es-MX" sz="8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endParaRPr lang="es-MX" sz="8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a:solidFill>
                  <a:srgbClr val="002060"/>
                </a:solidFill>
                <a:latin typeface="Arial" panose="020B0604020202020204" pitchFamily="34" charset="0"/>
                <a:cs typeface="Arial" panose="020B0604020202020204" pitchFamily="34" charset="0"/>
              </a:rPr>
              <a:t>Establecer una flexibilidad curricular que facilite la movilidad estudiantil (semestre con electivos, reconocimiento de créditos transferibles, etc</a:t>
            </a:r>
            <a:r>
              <a:rPr lang="es-MX" sz="2000" dirty="0" smtClean="0">
                <a:solidFill>
                  <a:srgbClr val="002060"/>
                </a:solidFill>
                <a:latin typeface="Arial" panose="020B0604020202020204" pitchFamily="34" charset="0"/>
                <a:cs typeface="Arial" panose="020B0604020202020204" pitchFamily="34" charset="0"/>
              </a:rPr>
              <a:t>.)</a:t>
            </a:r>
          </a:p>
          <a:p>
            <a:pPr marL="457189" indent="-457189">
              <a:buFont typeface="+mj-lt"/>
              <a:buAutoNum type="arabicPeriod"/>
            </a:pPr>
            <a:endParaRPr lang="es-MX" sz="8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dirty="0" smtClean="0">
                <a:solidFill>
                  <a:srgbClr val="002060"/>
                </a:solidFill>
                <a:latin typeface="Arial" panose="020B0604020202020204" pitchFamily="34" charset="0"/>
                <a:cs typeface="Arial" panose="020B0604020202020204" pitchFamily="34" charset="0"/>
              </a:rPr>
              <a:t>Fomentar </a:t>
            </a:r>
            <a:r>
              <a:rPr lang="es-MX" sz="2000" dirty="0">
                <a:solidFill>
                  <a:srgbClr val="002060"/>
                </a:solidFill>
                <a:latin typeface="Arial" panose="020B0604020202020204" pitchFamily="34" charset="0"/>
                <a:cs typeface="Arial" panose="020B0604020202020204" pitchFamily="34" charset="0"/>
              </a:rPr>
              <a:t>el aprendizaje de idiomas</a:t>
            </a:r>
            <a:r>
              <a:rPr lang="es-MX" sz="2000" dirty="0" smtClean="0">
                <a:solidFill>
                  <a:srgbClr val="002060"/>
                </a:solidFill>
                <a:latin typeface="Arial" panose="020B0604020202020204" pitchFamily="34" charset="0"/>
                <a:cs typeface="Arial" panose="020B0604020202020204" pitchFamily="34" charset="0"/>
              </a:rPr>
              <a:t>.</a:t>
            </a:r>
          </a:p>
          <a:p>
            <a:pPr marL="457189" indent="-457189">
              <a:buFont typeface="+mj-lt"/>
              <a:buAutoNum type="arabicPeriod"/>
            </a:pPr>
            <a:endParaRPr lang="es-MX" sz="800" dirty="0" smtClean="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endParaRPr lang="es-MX" sz="800" dirty="0">
              <a:solidFill>
                <a:srgbClr val="002060"/>
              </a:solidFill>
              <a:latin typeface="Arial" panose="020B0604020202020204" pitchFamily="34" charset="0"/>
              <a:cs typeface="Arial" panose="020B0604020202020204" pitchFamily="34" charset="0"/>
            </a:endParaRPr>
          </a:p>
          <a:p>
            <a:pPr marL="457189" indent="-457189">
              <a:buFont typeface="+mj-lt"/>
              <a:buAutoNum type="arabicPeriod"/>
            </a:pPr>
            <a:r>
              <a:rPr lang="es-MX" sz="2000" b="1" u="sng" dirty="0" smtClean="0">
                <a:solidFill>
                  <a:schemeClr val="accent5">
                    <a:lumMod val="50000"/>
                  </a:schemeClr>
                </a:solidFill>
                <a:latin typeface="Arial" panose="020B0604020202020204" pitchFamily="34" charset="0"/>
                <a:cs typeface="Arial" panose="020B0604020202020204" pitchFamily="34" charset="0"/>
              </a:rPr>
              <a:t>Otras</a:t>
            </a:r>
            <a:endParaRPr lang="es-MX" sz="2000" b="1" u="sng" dirty="0">
              <a:solidFill>
                <a:schemeClr val="accent5">
                  <a:lumMod val="50000"/>
                </a:schemeClr>
              </a:solidFill>
              <a:latin typeface="Arial" panose="020B0604020202020204" pitchFamily="34" charset="0"/>
              <a:cs typeface="Arial" panose="020B0604020202020204" pitchFamily="34" charset="0"/>
            </a:endParaRPr>
          </a:p>
        </p:txBody>
      </p:sp>
      <p:sp>
        <p:nvSpPr>
          <p:cNvPr id="7" name="Rectángulo 6"/>
          <p:cNvSpPr/>
          <p:nvPr/>
        </p:nvSpPr>
        <p:spPr>
          <a:xfrm>
            <a:off x="102502" y="604772"/>
            <a:ext cx="5334845" cy="832739"/>
          </a:xfrm>
          <a:prstGeom prst="rect">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3" name="Rectángulo 2"/>
          <p:cNvSpPr/>
          <p:nvPr/>
        </p:nvSpPr>
        <p:spPr>
          <a:xfrm>
            <a:off x="200523" y="569604"/>
            <a:ext cx="5184068" cy="830997"/>
          </a:xfrm>
          <a:prstGeom prst="rect">
            <a:avLst/>
          </a:prstGeom>
        </p:spPr>
        <p:txBody>
          <a:bodyPr wrap="square">
            <a:spAutoFit/>
          </a:bodyPr>
          <a:lstStyle/>
          <a:p>
            <a:r>
              <a:rPr lang="es-MX" sz="2400" b="1" dirty="0">
                <a:latin typeface="Arial" panose="020B0604020202020204" pitchFamily="34" charset="0"/>
                <a:cs typeface="Arial" panose="020B0604020202020204" pitchFamily="34" charset="0"/>
              </a:rPr>
              <a:t>Estrategias de internacionalización del currículo</a:t>
            </a:r>
          </a:p>
        </p:txBody>
      </p:sp>
    </p:spTree>
    <p:extLst>
      <p:ext uri="{BB962C8B-B14F-4D97-AF65-F5344CB8AC3E}">
        <p14:creationId xmlns:p14="http://schemas.microsoft.com/office/powerpoint/2010/main" val="2333484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7672" y="622357"/>
            <a:ext cx="4394757" cy="696489"/>
          </a:xfrm>
          <a:prstGeom prst="rect">
            <a:avLst/>
          </a:prstGeom>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8" name="Rectángulo 7"/>
          <p:cNvSpPr/>
          <p:nvPr/>
        </p:nvSpPr>
        <p:spPr>
          <a:xfrm>
            <a:off x="182938" y="692699"/>
            <a:ext cx="5616116" cy="461665"/>
          </a:xfrm>
          <a:prstGeom prst="rect">
            <a:avLst/>
          </a:prstGeom>
        </p:spPr>
        <p:txBody>
          <a:bodyPr wrap="square">
            <a:spAutoFit/>
          </a:bodyPr>
          <a:lstStyle/>
          <a:p>
            <a:r>
              <a:rPr lang="es-MX" sz="2400" b="1" dirty="0" smtClean="0">
                <a:latin typeface="Arial" panose="020B0604020202020204" pitchFamily="34" charset="0"/>
                <a:cs typeface="Arial" panose="020B0604020202020204" pitchFamily="34" charset="0"/>
              </a:rPr>
              <a:t>Otras estrategias UV</a:t>
            </a:r>
            <a:endParaRPr lang="es-MX" sz="2400" b="1" dirty="0">
              <a:latin typeface="Arial" panose="020B0604020202020204" pitchFamily="34" charset="0"/>
              <a:cs typeface="Arial" panose="020B0604020202020204" pitchFamily="34" charset="0"/>
            </a:endParaRPr>
          </a:p>
        </p:txBody>
      </p:sp>
      <p:sp>
        <p:nvSpPr>
          <p:cNvPr id="2" name="1 CuadroTexto"/>
          <p:cNvSpPr txBox="1"/>
          <p:nvPr/>
        </p:nvSpPr>
        <p:spPr>
          <a:xfrm>
            <a:off x="747338" y="1925509"/>
            <a:ext cx="7288823" cy="3477875"/>
          </a:xfrm>
          <a:prstGeom prst="rect">
            <a:avLst/>
          </a:prstGeom>
          <a:noFill/>
        </p:spPr>
        <p:txBody>
          <a:bodyPr wrap="square" rtlCol="0">
            <a:spAutoFit/>
          </a:bodyPr>
          <a:lstStyle/>
          <a:p>
            <a:pPr marL="342900" lvl="0" indent="-342900">
              <a:buFont typeface="Arial" panose="020B0604020202020204" pitchFamily="34" charset="0"/>
              <a:buChar char="•"/>
            </a:pPr>
            <a:r>
              <a:rPr lang="es-MX" sz="2000" b="1" dirty="0">
                <a:solidFill>
                  <a:schemeClr val="accent5">
                    <a:lumMod val="50000"/>
                  </a:schemeClr>
                </a:solidFill>
                <a:latin typeface="Arial" panose="020B0604020202020204" pitchFamily="34" charset="0"/>
                <a:cs typeface="Arial" panose="020B0604020202020204" pitchFamily="34" charset="0"/>
              </a:rPr>
              <a:t>Movilidad</a:t>
            </a:r>
          </a:p>
          <a:p>
            <a:pPr marL="342900" indent="-342900">
              <a:buFont typeface="Arial" panose="020B0604020202020204" pitchFamily="34" charset="0"/>
              <a:buChar char="•"/>
            </a:pPr>
            <a:endParaRPr lang="es-MX" sz="2000" b="1" dirty="0">
              <a:solidFill>
                <a:schemeClr val="accent5">
                  <a:lumMod val="50000"/>
                </a:schemeClr>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MX" sz="2000" b="1" dirty="0">
                <a:solidFill>
                  <a:schemeClr val="accent5">
                    <a:lumMod val="50000"/>
                  </a:schemeClr>
                </a:solidFill>
                <a:latin typeface="Arial" panose="020B0604020202020204" pitchFamily="34" charset="0"/>
                <a:cs typeface="Arial" panose="020B0604020202020204" pitchFamily="34" charset="0"/>
              </a:rPr>
              <a:t>Publicación en revistas indexadas</a:t>
            </a:r>
          </a:p>
          <a:p>
            <a:pPr marL="342900" indent="-342900">
              <a:buFont typeface="Arial" panose="020B0604020202020204" pitchFamily="34" charset="0"/>
              <a:buChar char="•"/>
            </a:pPr>
            <a:endParaRPr lang="es-MX" sz="2000" b="1" dirty="0">
              <a:solidFill>
                <a:schemeClr val="accent5">
                  <a:lumMod val="50000"/>
                </a:schemeClr>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MX" sz="2000" b="1" dirty="0">
                <a:solidFill>
                  <a:schemeClr val="accent5">
                    <a:lumMod val="50000"/>
                  </a:schemeClr>
                </a:solidFill>
                <a:latin typeface="Arial" panose="020B0604020202020204" pitchFamily="34" charset="0"/>
                <a:cs typeface="Arial" panose="020B0604020202020204" pitchFamily="34" charset="0"/>
              </a:rPr>
              <a:t>Utilización de videos de </a:t>
            </a:r>
            <a:r>
              <a:rPr lang="es-MX" sz="2000" b="1" dirty="0" err="1">
                <a:solidFill>
                  <a:schemeClr val="accent5">
                    <a:lumMod val="50000"/>
                  </a:schemeClr>
                </a:solidFill>
                <a:latin typeface="Arial" panose="020B0604020202020204" pitchFamily="34" charset="0"/>
                <a:cs typeface="Arial" panose="020B0604020202020204" pitchFamily="34" charset="0"/>
              </a:rPr>
              <a:t>You</a:t>
            </a:r>
            <a:r>
              <a:rPr lang="es-MX" sz="2000" b="1" dirty="0">
                <a:solidFill>
                  <a:schemeClr val="accent5">
                    <a:lumMod val="50000"/>
                  </a:schemeClr>
                </a:solidFill>
                <a:latin typeface="Arial" panose="020B0604020202020204" pitchFamily="34" charset="0"/>
                <a:cs typeface="Arial" panose="020B0604020202020204" pitchFamily="34" charset="0"/>
              </a:rPr>
              <a:t> </a:t>
            </a:r>
            <a:r>
              <a:rPr lang="es-MX" sz="2000" b="1" dirty="0" err="1">
                <a:solidFill>
                  <a:schemeClr val="accent5">
                    <a:lumMod val="50000"/>
                  </a:schemeClr>
                </a:solidFill>
                <a:latin typeface="Arial" panose="020B0604020202020204" pitchFamily="34" charset="0"/>
                <a:cs typeface="Arial" panose="020B0604020202020204" pitchFamily="34" charset="0"/>
              </a:rPr>
              <a:t>tube</a:t>
            </a:r>
            <a:endParaRPr lang="es-MX" sz="2000" b="1" dirty="0">
              <a:solidFill>
                <a:schemeClr val="accent5">
                  <a:lumMod val="50000"/>
                </a:schemeClr>
              </a:solidFill>
              <a:latin typeface="Arial" panose="020B0604020202020204" pitchFamily="34" charset="0"/>
              <a:cs typeface="Arial" panose="020B0604020202020204" pitchFamily="34" charset="0"/>
            </a:endParaRPr>
          </a:p>
          <a:p>
            <a:r>
              <a:rPr lang="es-MX" sz="2000" b="1" dirty="0">
                <a:solidFill>
                  <a:schemeClr val="accent5">
                    <a:lumMod val="50000"/>
                  </a:schemeClr>
                </a:solidFill>
                <a:latin typeface="Arial" panose="020B0604020202020204" pitchFamily="34" charset="0"/>
                <a:cs typeface="Arial" panose="020B0604020202020204" pitchFamily="34" charset="0"/>
              </a:rPr>
              <a:t> </a:t>
            </a:r>
          </a:p>
          <a:p>
            <a:pPr marL="342900" lvl="0" indent="-342900">
              <a:buFont typeface="Arial" panose="020B0604020202020204" pitchFamily="34" charset="0"/>
              <a:buChar char="•"/>
            </a:pPr>
            <a:r>
              <a:rPr lang="es-MX" sz="2000" b="1" dirty="0">
                <a:solidFill>
                  <a:schemeClr val="accent5">
                    <a:lumMod val="50000"/>
                  </a:schemeClr>
                </a:solidFill>
                <a:latin typeface="Arial" panose="020B0604020202020204" pitchFamily="34" charset="0"/>
                <a:cs typeface="Arial" panose="020B0604020202020204" pitchFamily="34" charset="0"/>
              </a:rPr>
              <a:t>Participación en congresos y eventos internacionales</a:t>
            </a:r>
          </a:p>
          <a:p>
            <a:pPr marL="342900" indent="-342900">
              <a:buFont typeface="Arial" panose="020B0604020202020204" pitchFamily="34" charset="0"/>
              <a:buChar char="•"/>
            </a:pPr>
            <a:endParaRPr lang="es-MX" sz="2000" b="1" dirty="0">
              <a:solidFill>
                <a:schemeClr val="accent5">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MX" sz="2000" b="1" dirty="0">
                <a:solidFill>
                  <a:schemeClr val="accent5">
                    <a:lumMod val="50000"/>
                  </a:schemeClr>
                </a:solidFill>
                <a:latin typeface="Arial" panose="020B0604020202020204" pitchFamily="34" charset="0"/>
                <a:cs typeface="Arial" panose="020B0604020202020204" pitchFamily="34" charset="0"/>
              </a:rPr>
              <a:t>Utilización de cursos en </a:t>
            </a:r>
            <a:r>
              <a:rPr lang="es-MX" sz="2000" b="1" dirty="0" err="1">
                <a:solidFill>
                  <a:schemeClr val="accent5">
                    <a:lumMod val="50000"/>
                  </a:schemeClr>
                </a:solidFill>
                <a:latin typeface="Arial" panose="020B0604020202020204" pitchFamily="34" charset="0"/>
                <a:cs typeface="Arial" panose="020B0604020202020204" pitchFamily="34" charset="0"/>
              </a:rPr>
              <a:t>MOOCs</a:t>
            </a:r>
            <a:r>
              <a:rPr lang="es-MX" sz="2000" b="1" dirty="0">
                <a:solidFill>
                  <a:schemeClr val="accent5">
                    <a:lumMod val="50000"/>
                  </a:schemeClr>
                </a:solidFill>
                <a:latin typeface="Arial" panose="020B0604020202020204" pitchFamily="34" charset="0"/>
                <a:cs typeface="Arial" panose="020B0604020202020204" pitchFamily="34" charset="0"/>
              </a:rPr>
              <a:t> afines a la </a:t>
            </a:r>
            <a:r>
              <a:rPr lang="es-MX" sz="2000" b="1" dirty="0" smtClean="0">
                <a:solidFill>
                  <a:schemeClr val="accent5">
                    <a:lumMod val="50000"/>
                  </a:schemeClr>
                </a:solidFill>
                <a:latin typeface="Arial" panose="020B0604020202020204" pitchFamily="34" charset="0"/>
                <a:cs typeface="Arial" panose="020B0604020202020204" pitchFamily="34" charset="0"/>
              </a:rPr>
              <a:t>EE</a:t>
            </a:r>
          </a:p>
          <a:p>
            <a:pPr marL="342900" indent="-342900">
              <a:buFont typeface="Arial" panose="020B0604020202020204" pitchFamily="34" charset="0"/>
              <a:buChar char="•"/>
            </a:pPr>
            <a:endParaRPr lang="es-MX" sz="2000" b="1" dirty="0">
              <a:solidFill>
                <a:schemeClr val="accent5">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MX" sz="2000" b="1" dirty="0" smtClean="0">
                <a:solidFill>
                  <a:schemeClr val="accent5">
                    <a:lumMod val="50000"/>
                  </a:schemeClr>
                </a:solidFill>
                <a:latin typeface="Arial" panose="020B0604020202020204" pitchFamily="34" charset="0"/>
                <a:cs typeface="Arial" panose="020B0604020202020204" pitchFamily="34" charset="0"/>
              </a:rPr>
              <a:t>Uso de las redes sociales</a:t>
            </a:r>
            <a:endParaRPr lang="es-MX" sz="20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805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196752"/>
            <a:ext cx="8291264" cy="4929411"/>
          </a:xfrm>
        </p:spPr>
        <p:txBody>
          <a:bodyPr>
            <a:normAutofit/>
          </a:bodyPr>
          <a:lstStyle/>
          <a:p>
            <a:pPr lvl="0">
              <a:lnSpc>
                <a:spcPct val="150000"/>
              </a:lnSpc>
            </a:pPr>
            <a:r>
              <a:rPr lang="es-MX" sz="2000" dirty="0">
                <a:cs typeface="Times New Roman" pitchFamily="18" charset="0"/>
              </a:rPr>
              <a:t>Conferencias con contenido internacional, </a:t>
            </a:r>
          </a:p>
          <a:p>
            <a:pPr lvl="0">
              <a:lnSpc>
                <a:spcPct val="150000"/>
              </a:lnSpc>
            </a:pPr>
            <a:r>
              <a:rPr lang="es-MX" sz="2000" dirty="0">
                <a:cs typeface="Times New Roman" pitchFamily="18" charset="0"/>
              </a:rPr>
              <a:t>Publicaciones de otros países en bibliotecas y lugares públicos del campus,</a:t>
            </a:r>
          </a:p>
          <a:p>
            <a:pPr lvl="0">
              <a:lnSpc>
                <a:spcPct val="150000"/>
              </a:lnSpc>
            </a:pPr>
            <a:r>
              <a:rPr lang="es-MX" sz="2000" dirty="0">
                <a:cs typeface="Times New Roman" pitchFamily="18" charset="0"/>
              </a:rPr>
              <a:t>Programas internacionales en círculo cerrado en TV dentro del campus, </a:t>
            </a:r>
          </a:p>
          <a:p>
            <a:pPr lvl="0">
              <a:lnSpc>
                <a:spcPct val="150000"/>
              </a:lnSpc>
            </a:pPr>
            <a:r>
              <a:rPr lang="es-MX" sz="2000" dirty="0">
                <a:cs typeface="Times New Roman" pitchFamily="18" charset="0"/>
              </a:rPr>
              <a:t>Música internacional en lugares públicos dentro de la institución, </a:t>
            </a:r>
          </a:p>
          <a:p>
            <a:pPr lvl="0">
              <a:lnSpc>
                <a:spcPct val="150000"/>
              </a:lnSpc>
            </a:pPr>
            <a:r>
              <a:rPr lang="es-MX" sz="2000" dirty="0">
                <a:cs typeface="Times New Roman" pitchFamily="18" charset="0"/>
              </a:rPr>
              <a:t>Organización de Festivales Multiculturales y celebración del “Día nacional” de otros países</a:t>
            </a:r>
            <a:r>
              <a:rPr lang="es-MX" sz="2000" dirty="0" smtClean="0">
                <a:cs typeface="Times New Roman" pitchFamily="18" charset="0"/>
              </a:rPr>
              <a:t>.</a:t>
            </a:r>
            <a:endParaRPr lang="es-MX" sz="2000" dirty="0">
              <a:cs typeface="Times New Roman" pitchFamily="18" charset="0"/>
            </a:endParaRPr>
          </a:p>
        </p:txBody>
      </p:sp>
      <p:sp>
        <p:nvSpPr>
          <p:cNvPr id="2" name="1 Título"/>
          <p:cNvSpPr>
            <a:spLocks noGrp="1"/>
          </p:cNvSpPr>
          <p:nvPr>
            <p:ph type="title"/>
          </p:nvPr>
        </p:nvSpPr>
        <p:spPr/>
        <p:txBody>
          <a:bodyPr>
            <a:normAutofit/>
          </a:bodyPr>
          <a:lstStyle/>
          <a:p>
            <a:pPr algn="ctr"/>
            <a:r>
              <a:rPr lang="es-MX" dirty="0"/>
              <a:t/>
            </a:r>
            <a:br>
              <a:rPr lang="es-MX" dirty="0"/>
            </a:br>
            <a:endParaRPr lang="es-MX" dirty="0"/>
          </a:p>
        </p:txBody>
      </p:sp>
      <p:sp>
        <p:nvSpPr>
          <p:cNvPr id="4" name="3 CuadroTexto"/>
          <p:cNvSpPr txBox="1"/>
          <p:nvPr/>
        </p:nvSpPr>
        <p:spPr>
          <a:xfrm>
            <a:off x="-46300" y="115742"/>
            <a:ext cx="4130620" cy="369332"/>
          </a:xfrm>
          <a:prstGeom prst="rect">
            <a:avLst/>
          </a:prstGeom>
          <a:solidFill>
            <a:schemeClr val="accent5">
              <a:lumMod val="75000"/>
            </a:schemeClr>
          </a:solidFill>
        </p:spPr>
        <p:txBody>
          <a:bodyPr wrap="square" rtlCol="0">
            <a:spAutoFit/>
          </a:bodyPr>
          <a:lstStyle/>
          <a:p>
            <a:r>
              <a:rPr lang="es-MX" b="1" dirty="0">
                <a:solidFill>
                  <a:schemeClr val="bg1"/>
                </a:solidFill>
                <a:latin typeface="Gill Sans MT" panose="020B0502020104020203" pitchFamily="34" charset="0"/>
              </a:rPr>
              <a:t>Visión Internacional en el Campus</a:t>
            </a:r>
          </a:p>
        </p:txBody>
      </p:sp>
      <p:pic>
        <p:nvPicPr>
          <p:cNvPr id="5" name="Imagen 4" descr="https://encrypted-tbn3.gstatic.com/images?q=tbn:ANd9GcTa8x5nbaFx1xKYg87VRS509FH7mDIXjswZntxb1Kg_59CBjSTb">
            <a:hlinkClick r:id="rId2"/>
          </p:cNvPr>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12800" y="4589293"/>
            <a:ext cx="3024336" cy="1905443"/>
          </a:xfrm>
          <a:prstGeom prst="rect">
            <a:avLst/>
          </a:prstGeom>
          <a:noFill/>
          <a:ln>
            <a:noFill/>
          </a:ln>
        </p:spPr>
      </p:pic>
    </p:spTree>
    <p:extLst>
      <p:ext uri="{BB962C8B-B14F-4D97-AF65-F5344CB8AC3E}">
        <p14:creationId xmlns:p14="http://schemas.microsoft.com/office/powerpoint/2010/main" val="2337868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57530" y="1205865"/>
            <a:ext cx="7886700" cy="4351338"/>
          </a:xfrm>
        </p:spPr>
        <p:txBody>
          <a:bodyPr>
            <a:normAutofit/>
          </a:bodyPr>
          <a:lstStyle/>
          <a:p>
            <a:pPr lvl="0">
              <a:lnSpc>
                <a:spcPct val="150000"/>
              </a:lnSpc>
            </a:pPr>
            <a:r>
              <a:rPr lang="es-MX" sz="2000" dirty="0">
                <a:cs typeface="Times New Roman" pitchFamily="18" charset="0"/>
              </a:rPr>
              <a:t>Requerimiento curricular de la participación de alumnos en programas de movilidad virtual o </a:t>
            </a:r>
            <a:r>
              <a:rPr lang="es-MX" sz="2000" dirty="0" smtClean="0">
                <a:cs typeface="Times New Roman" pitchFamily="18" charset="0"/>
              </a:rPr>
              <a:t>presencial, ejemplo (PROMESAN). </a:t>
            </a:r>
            <a:endParaRPr lang="es-MX" sz="2000" dirty="0">
              <a:cs typeface="Times New Roman" pitchFamily="18" charset="0"/>
            </a:endParaRPr>
          </a:p>
          <a:p>
            <a:pPr lvl="0">
              <a:lnSpc>
                <a:spcPct val="150000"/>
              </a:lnSpc>
            </a:pPr>
            <a:r>
              <a:rPr lang="es-MX" sz="2000" dirty="0">
                <a:cs typeface="Times New Roman" pitchFamily="18" charset="0"/>
              </a:rPr>
              <a:t>Programa de movilidad virtual para maestros y administradores, textos en otros idiomas, además del inglés. </a:t>
            </a:r>
          </a:p>
          <a:p>
            <a:pPr lvl="0">
              <a:lnSpc>
                <a:spcPct val="150000"/>
              </a:lnSpc>
            </a:pPr>
            <a:r>
              <a:rPr lang="es-MX" sz="2000" dirty="0" err="1">
                <a:cs typeface="Times New Roman" pitchFamily="18" charset="0"/>
              </a:rPr>
              <a:t>Simposiums</a:t>
            </a:r>
            <a:r>
              <a:rPr lang="es-MX" sz="2000" dirty="0">
                <a:cs typeface="Times New Roman" pitchFamily="18" charset="0"/>
              </a:rPr>
              <a:t> o congresos con visión internacional, </a:t>
            </a:r>
          </a:p>
          <a:p>
            <a:pPr lvl="0">
              <a:lnSpc>
                <a:spcPct val="150000"/>
              </a:lnSpc>
            </a:pPr>
            <a:r>
              <a:rPr lang="es-MX" sz="2000" dirty="0" err="1" smtClean="0">
                <a:cs typeface="Times New Roman" pitchFamily="18" charset="0"/>
              </a:rPr>
              <a:t>Estacion</a:t>
            </a:r>
            <a:r>
              <a:rPr lang="es-MX" sz="2000" dirty="0" smtClean="0">
                <a:cs typeface="Times New Roman" pitchFamily="18" charset="0"/>
              </a:rPr>
              <a:t> </a:t>
            </a:r>
            <a:r>
              <a:rPr lang="es-MX" sz="2000" dirty="0">
                <a:cs typeface="Times New Roman" pitchFamily="18" charset="0"/>
              </a:rPr>
              <a:t>de radio de la institución con programas internacionales, programas culturales y de educación dentro del campus por Internet o canales de la institución.</a:t>
            </a:r>
          </a:p>
          <a:p>
            <a:pPr>
              <a:lnSpc>
                <a:spcPct val="150000"/>
              </a:lnSpc>
            </a:pPr>
            <a:endParaRPr lang="es-MX" sz="2000" b="1" dirty="0">
              <a:latin typeface="Times New Roman" pitchFamily="18" charset="0"/>
              <a:cs typeface="Times New Roman" pitchFamily="18" charset="0"/>
            </a:endParaRPr>
          </a:p>
          <a:p>
            <a:pPr>
              <a:lnSpc>
                <a:spcPct val="150000"/>
              </a:lnSpc>
            </a:pPr>
            <a:endParaRPr lang="es-MX" sz="2000" dirty="0"/>
          </a:p>
        </p:txBody>
      </p:sp>
      <p:sp>
        <p:nvSpPr>
          <p:cNvPr id="4" name="3 CuadroTexto"/>
          <p:cNvSpPr txBox="1"/>
          <p:nvPr/>
        </p:nvSpPr>
        <p:spPr>
          <a:xfrm>
            <a:off x="-46300" y="115742"/>
            <a:ext cx="4130620" cy="369332"/>
          </a:xfrm>
          <a:prstGeom prst="rect">
            <a:avLst/>
          </a:prstGeom>
          <a:solidFill>
            <a:schemeClr val="accent5">
              <a:lumMod val="75000"/>
            </a:schemeClr>
          </a:solidFill>
        </p:spPr>
        <p:txBody>
          <a:bodyPr wrap="square" rtlCol="0">
            <a:spAutoFit/>
          </a:bodyPr>
          <a:lstStyle/>
          <a:p>
            <a:r>
              <a:rPr lang="es-MX" b="1" dirty="0">
                <a:solidFill>
                  <a:schemeClr val="bg1"/>
                </a:solidFill>
                <a:latin typeface="Gill Sans MT" panose="020B0502020104020203" pitchFamily="34" charset="0"/>
              </a:rPr>
              <a:t>Visión Internacional en el Campus</a:t>
            </a:r>
          </a:p>
        </p:txBody>
      </p:sp>
    </p:spTree>
    <p:extLst>
      <p:ext uri="{BB962C8B-B14F-4D97-AF65-F5344CB8AC3E}">
        <p14:creationId xmlns:p14="http://schemas.microsoft.com/office/powerpoint/2010/main" val="17273001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50927" y="260648"/>
            <a:ext cx="8970140" cy="5760640"/>
            <a:chOff x="611560" y="1340768"/>
            <a:chExt cx="7848872" cy="5040560"/>
          </a:xfrm>
        </p:grpSpPr>
        <p:sp>
          <p:nvSpPr>
            <p:cNvPr id="2" name="1 Elipse"/>
            <p:cNvSpPr/>
            <p:nvPr/>
          </p:nvSpPr>
          <p:spPr>
            <a:xfrm>
              <a:off x="3347864" y="3825044"/>
              <a:ext cx="2448272" cy="2556284"/>
            </a:xfrm>
            <a:prstGeom prst="ellipse">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35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1400" dirty="0"/>
                <a:t>Incorporación de competencias </a:t>
              </a:r>
              <a:r>
                <a:rPr lang="es-MX" sz="1400" dirty="0" smtClean="0"/>
                <a:t>internacionales e interculturales </a:t>
              </a:r>
              <a:r>
                <a:rPr lang="es-MX" sz="1400" dirty="0"/>
                <a:t>en el proceso formativo</a:t>
              </a:r>
            </a:p>
          </p:txBody>
        </p:sp>
        <p:sp>
          <p:nvSpPr>
            <p:cNvPr id="5" name="4 Rectángulo redondeado"/>
            <p:cNvSpPr/>
            <p:nvPr/>
          </p:nvSpPr>
          <p:spPr>
            <a:xfrm>
              <a:off x="611560" y="4653136"/>
              <a:ext cx="1584176" cy="1224136"/>
            </a:xfrm>
            <a:prstGeom prst="roundRect">
              <a:avLst/>
            </a:prstGeom>
            <a:gradFill>
              <a:gsLst>
                <a:gs pos="0">
                  <a:srgbClr val="5E9EFF"/>
                </a:gs>
                <a:gs pos="39999">
                  <a:srgbClr val="85C2FF"/>
                </a:gs>
                <a:gs pos="70000">
                  <a:srgbClr val="C4D6EB"/>
                </a:gs>
                <a:gs pos="100000">
                  <a:srgbClr val="FFEBFA"/>
                </a:gs>
              </a:gsLst>
              <a:lin ang="16200000" scaled="0"/>
            </a:gradFill>
          </p:spPr>
          <p:style>
            <a:lnRef idx="1">
              <a:schemeClr val="accent5"/>
            </a:lnRef>
            <a:fillRef idx="3">
              <a:schemeClr val="accent5"/>
            </a:fillRef>
            <a:effectRef idx="2">
              <a:schemeClr val="accent5"/>
            </a:effectRef>
            <a:fontRef idx="minor">
              <a:schemeClr val="lt1"/>
            </a:fontRef>
          </p:style>
          <p:txBody>
            <a:bodyPr rtlCol="0" anchor="ctr"/>
            <a:lstStyle/>
            <a:p>
              <a:pPr algn="ctr"/>
              <a:r>
                <a:rPr lang="es-MX" sz="1200" dirty="0">
                  <a:solidFill>
                    <a:schemeClr val="tx1"/>
                  </a:solidFill>
                </a:rPr>
                <a:t>6. Empresas de exportación</a:t>
              </a:r>
              <a:endParaRPr lang="es-MX" dirty="0"/>
            </a:p>
          </p:txBody>
        </p:sp>
        <p:sp>
          <p:nvSpPr>
            <p:cNvPr id="7" name="6 Rectángulo redondeado"/>
            <p:cNvSpPr/>
            <p:nvPr/>
          </p:nvSpPr>
          <p:spPr>
            <a:xfrm>
              <a:off x="899592" y="3212976"/>
              <a:ext cx="1656184" cy="1224136"/>
            </a:xfrm>
            <a:prstGeom prst="roundRect">
              <a:avLst/>
            </a:prstGeom>
            <a:gradFill>
              <a:gsLst>
                <a:gs pos="0">
                  <a:srgbClr val="FBEAC7"/>
                </a:gs>
                <a:gs pos="17999">
                  <a:srgbClr val="FEE7F2"/>
                </a:gs>
                <a:gs pos="36000">
                  <a:srgbClr val="FAC77D"/>
                </a:gs>
                <a:gs pos="61000">
                  <a:srgbClr val="FBA97D"/>
                </a:gs>
                <a:gs pos="82001">
                  <a:srgbClr val="FBD49C"/>
                </a:gs>
                <a:gs pos="100000">
                  <a:srgbClr val="FEE7F2"/>
                </a:gs>
              </a:gsLst>
              <a:lin ang="162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200" dirty="0"/>
                <a:t>4. Docentes con competencias internacionalizantes</a:t>
              </a:r>
            </a:p>
          </p:txBody>
        </p:sp>
        <p:sp>
          <p:nvSpPr>
            <p:cNvPr id="8" name="7 Rectángulo redondeado"/>
            <p:cNvSpPr/>
            <p:nvPr/>
          </p:nvSpPr>
          <p:spPr>
            <a:xfrm>
              <a:off x="1907704" y="1772816"/>
              <a:ext cx="1584176" cy="1224136"/>
            </a:xfrm>
            <a:prstGeom prst="roundRect">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200" dirty="0"/>
                <a:t>2. Planes de estudio con componentes internacionales</a:t>
              </a:r>
            </a:p>
          </p:txBody>
        </p:sp>
        <p:sp>
          <p:nvSpPr>
            <p:cNvPr id="9" name="8 Rectángulo redondeado"/>
            <p:cNvSpPr/>
            <p:nvPr/>
          </p:nvSpPr>
          <p:spPr>
            <a:xfrm>
              <a:off x="3779912" y="1340768"/>
              <a:ext cx="1656184" cy="122413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200" dirty="0"/>
                <a:t>1. </a:t>
              </a:r>
              <a:r>
                <a:rPr lang="es-MX" sz="1200" dirty="0">
                  <a:solidFill>
                    <a:schemeClr val="tx1">
                      <a:lumMod val="85000"/>
                      <a:lumOff val="15000"/>
                    </a:schemeClr>
                  </a:solidFill>
                </a:rPr>
                <a:t>Visión </a:t>
              </a:r>
              <a:r>
                <a:rPr lang="es-MX" sz="1200" dirty="0" smtClean="0">
                  <a:solidFill>
                    <a:schemeClr val="tx1">
                      <a:lumMod val="85000"/>
                      <a:lumOff val="15000"/>
                    </a:schemeClr>
                  </a:solidFill>
                </a:rPr>
                <a:t>de la universidad</a:t>
              </a:r>
              <a:r>
                <a:rPr lang="es-MX" sz="1200" dirty="0" smtClean="0">
                  <a:solidFill>
                    <a:srgbClr val="FF0000"/>
                  </a:solidFill>
                </a:rPr>
                <a:t> </a:t>
              </a:r>
              <a:r>
                <a:rPr lang="es-MX" sz="1200" dirty="0"/>
                <a:t>sobre internacionalización</a:t>
              </a:r>
            </a:p>
          </p:txBody>
        </p:sp>
        <p:sp>
          <p:nvSpPr>
            <p:cNvPr id="10" name="9 Rectángulo redondeado"/>
            <p:cNvSpPr/>
            <p:nvPr/>
          </p:nvSpPr>
          <p:spPr>
            <a:xfrm>
              <a:off x="5724128" y="1772816"/>
              <a:ext cx="1584176" cy="1224136"/>
            </a:xfrm>
            <a:prstGeom prst="roundRect">
              <a:avLst/>
            </a:prstGeom>
            <a:gradFill flip="none" rotWithShape="1">
              <a:gsLst>
                <a:gs pos="0">
                  <a:srgbClr val="DDEBCF"/>
                </a:gs>
                <a:gs pos="100000">
                  <a:srgbClr val="9CB86E"/>
                </a:gs>
                <a:gs pos="100000">
                  <a:srgbClr val="156B13"/>
                </a:gs>
              </a:gsLst>
              <a:lin ang="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200" dirty="0"/>
                <a:t>3. Alumnos con competencias internacionales</a:t>
              </a:r>
            </a:p>
          </p:txBody>
        </p:sp>
        <p:sp>
          <p:nvSpPr>
            <p:cNvPr id="11" name="10 Rectángulo redondeado"/>
            <p:cNvSpPr/>
            <p:nvPr/>
          </p:nvSpPr>
          <p:spPr>
            <a:xfrm>
              <a:off x="6516216" y="3212976"/>
              <a:ext cx="1584176" cy="1224136"/>
            </a:xfrm>
            <a:prstGeom prst="roundRect">
              <a:avLst/>
            </a:prstGeom>
            <a:gradFill>
              <a:gsLst>
                <a:gs pos="11000">
                  <a:srgbClr val="8488C4"/>
                </a:gs>
                <a:gs pos="53000">
                  <a:srgbClr val="D4DEFF"/>
                </a:gs>
                <a:gs pos="83000">
                  <a:srgbClr val="D4DEFF"/>
                </a:gs>
                <a:gs pos="100000">
                  <a:srgbClr val="96AB94"/>
                </a:gs>
              </a:gsLst>
              <a:lin ang="16200000" scaled="0"/>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200" dirty="0"/>
                <a:t>5. Infraestructura / apoyo</a:t>
              </a:r>
            </a:p>
          </p:txBody>
        </p:sp>
        <p:sp>
          <p:nvSpPr>
            <p:cNvPr id="12" name="11 Rectángulo redondeado"/>
            <p:cNvSpPr/>
            <p:nvPr/>
          </p:nvSpPr>
          <p:spPr>
            <a:xfrm>
              <a:off x="6876256" y="4653136"/>
              <a:ext cx="1584176" cy="1224136"/>
            </a:xfrm>
            <a:prstGeom prst="roundRect">
              <a:avLst/>
            </a:prstGeom>
            <a:gradFill>
              <a:gsLst>
                <a:gs pos="0">
                  <a:srgbClr val="FFFFFF"/>
                </a:gs>
                <a:gs pos="7001">
                  <a:srgbClr val="E6E6E6"/>
                </a:gs>
                <a:gs pos="20000">
                  <a:srgbClr val="7D8496"/>
                </a:gs>
                <a:gs pos="65000">
                  <a:srgbClr val="E6E6E6"/>
                </a:gs>
                <a:gs pos="100000">
                  <a:srgbClr val="7D8496"/>
                </a:gs>
                <a:gs pos="100000">
                  <a:srgbClr val="E6E6E6"/>
                </a:gs>
              </a:gsLst>
              <a:lin ang="16200000" scaled="0"/>
            </a:gradFill>
          </p:spPr>
          <p:style>
            <a:lnRef idx="1">
              <a:schemeClr val="dk1"/>
            </a:lnRef>
            <a:fillRef idx="2">
              <a:schemeClr val="dk1"/>
            </a:fillRef>
            <a:effectRef idx="1">
              <a:schemeClr val="dk1"/>
            </a:effectRef>
            <a:fontRef idx="minor">
              <a:schemeClr val="dk1"/>
            </a:fontRef>
          </p:style>
          <p:txBody>
            <a:bodyPr rtlCol="0" anchor="ctr"/>
            <a:lstStyle/>
            <a:p>
              <a:pPr algn="ctr"/>
              <a:r>
                <a:rPr lang="es-MX" sz="1200" dirty="0"/>
                <a:t>7. Sistema de gestión: monitoreo + hacer ajustes</a:t>
              </a:r>
            </a:p>
          </p:txBody>
        </p:sp>
        <p:sp>
          <p:nvSpPr>
            <p:cNvPr id="15" name="14 Flecha derecha"/>
            <p:cNvSpPr/>
            <p:nvPr/>
          </p:nvSpPr>
          <p:spPr>
            <a:xfrm rot="1152680">
              <a:off x="2552697" y="4126182"/>
              <a:ext cx="800431" cy="486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15 Flecha derecha"/>
            <p:cNvSpPr/>
            <p:nvPr/>
          </p:nvSpPr>
          <p:spPr>
            <a:xfrm rot="3311598">
              <a:off x="3201624" y="3137024"/>
              <a:ext cx="974673"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16 Flecha derecha"/>
            <p:cNvSpPr/>
            <p:nvPr/>
          </p:nvSpPr>
          <p:spPr>
            <a:xfrm rot="5400000">
              <a:off x="4067946" y="2852938"/>
              <a:ext cx="108011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8" name="17 Flecha derecha"/>
            <p:cNvSpPr/>
            <p:nvPr/>
          </p:nvSpPr>
          <p:spPr>
            <a:xfrm rot="7443789">
              <a:off x="5043078" y="3136145"/>
              <a:ext cx="974673"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18 Flecha derecha"/>
            <p:cNvSpPr/>
            <p:nvPr/>
          </p:nvSpPr>
          <p:spPr>
            <a:xfrm rot="9594503">
              <a:off x="5708612" y="4128126"/>
              <a:ext cx="820304" cy="544704"/>
            </a:xfrm>
            <a:prstGeom prst="rightArrow">
              <a:avLst>
                <a:gd name="adj1" fmla="val 4577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sp>
        <p:nvSpPr>
          <p:cNvPr id="21" name="20 Flecha derecha"/>
          <p:cNvSpPr/>
          <p:nvPr/>
        </p:nvSpPr>
        <p:spPr>
          <a:xfrm>
            <a:off x="1861414" y="4406900"/>
            <a:ext cx="1316718" cy="647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2" name="21 Flecha derecha"/>
          <p:cNvSpPr/>
          <p:nvPr/>
        </p:nvSpPr>
        <p:spPr>
          <a:xfrm rot="10800000">
            <a:off x="5976154" y="4406899"/>
            <a:ext cx="1234425" cy="647714"/>
          </a:xfrm>
          <a:prstGeom prst="rightArrow">
            <a:avLst>
              <a:gd name="adj1" fmla="val 4577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4081748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779912" y="980728"/>
            <a:ext cx="1584176" cy="576064"/>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smtClean="0">
                <a:solidFill>
                  <a:schemeClr val="tx1"/>
                </a:solidFill>
              </a:rPr>
              <a:t>RETOS</a:t>
            </a:r>
            <a:endParaRPr lang="es-MX" sz="2800" b="1" dirty="0">
              <a:solidFill>
                <a:schemeClr val="tx1"/>
              </a:solidFill>
            </a:endParaRPr>
          </a:p>
        </p:txBody>
      </p:sp>
      <p:sp>
        <p:nvSpPr>
          <p:cNvPr id="5" name="4 Rectángulo"/>
          <p:cNvSpPr/>
          <p:nvPr/>
        </p:nvSpPr>
        <p:spPr>
          <a:xfrm>
            <a:off x="539552" y="4826675"/>
            <a:ext cx="8208912" cy="369332"/>
          </a:xfrm>
          <a:prstGeom prst="rect">
            <a:avLst/>
          </a:prstGeom>
        </p:spPr>
        <p:txBody>
          <a:bodyPr wrap="square">
            <a:spAutoFit/>
          </a:bodyPr>
          <a:lstStyle/>
          <a:p>
            <a:r>
              <a:rPr lang="es-ES" cap="all" dirty="0"/>
              <a:t> </a:t>
            </a:r>
            <a:endParaRPr lang="es-MX" cap="all" dirty="0"/>
          </a:p>
        </p:txBody>
      </p:sp>
      <p:sp>
        <p:nvSpPr>
          <p:cNvPr id="6" name="5 Rectángulo"/>
          <p:cNvSpPr/>
          <p:nvPr/>
        </p:nvSpPr>
        <p:spPr>
          <a:xfrm>
            <a:off x="467544" y="1916832"/>
            <a:ext cx="8136904" cy="4401205"/>
          </a:xfrm>
          <a:prstGeom prst="rect">
            <a:avLst/>
          </a:prstGeom>
          <a:solidFill>
            <a:schemeClr val="bg1"/>
          </a:solidFill>
          <a:ln w="38100">
            <a:noFill/>
          </a:ln>
        </p:spPr>
        <p:txBody>
          <a:bodyPr wrap="square">
            <a:spAutoFit/>
          </a:bodyPr>
          <a:lstStyle/>
          <a:p>
            <a:pPr marL="285750" lvl="0" indent="-285750">
              <a:buFont typeface="Wingdings" panose="05000000000000000000" pitchFamily="2" charset="2"/>
              <a:buChar char="Ø"/>
            </a:pPr>
            <a:r>
              <a:rPr lang="ca-ES" altLang="es-MX" sz="2000" b="1" dirty="0" err="1">
                <a:latin typeface="+mj-lt"/>
              </a:rPr>
              <a:t>Reconocer</a:t>
            </a:r>
            <a:r>
              <a:rPr lang="ca-ES" altLang="es-MX" sz="2000" b="1" dirty="0">
                <a:latin typeface="+mj-lt"/>
              </a:rPr>
              <a:t> con un peso </a:t>
            </a:r>
            <a:r>
              <a:rPr lang="ca-ES" altLang="es-MX" sz="2000" b="1" dirty="0" err="1" smtClean="0">
                <a:latin typeface="+mj-lt"/>
              </a:rPr>
              <a:t>adicional</a:t>
            </a:r>
            <a:r>
              <a:rPr lang="ca-ES" altLang="es-MX" sz="2000" b="1" dirty="0" smtClean="0">
                <a:latin typeface="+mj-lt"/>
              </a:rPr>
              <a:t> a </a:t>
            </a:r>
            <a:r>
              <a:rPr lang="ca-ES" altLang="es-MX" sz="2000" b="1" dirty="0">
                <a:latin typeface="+mj-lt"/>
              </a:rPr>
              <a:t>los </a:t>
            </a:r>
            <a:r>
              <a:rPr lang="ca-ES" altLang="es-MX" sz="2000" b="1" dirty="0" err="1">
                <a:latin typeface="+mj-lt"/>
              </a:rPr>
              <a:t>créditos</a:t>
            </a:r>
            <a:r>
              <a:rPr lang="ca-ES" altLang="es-MX" sz="2000" b="1" dirty="0">
                <a:latin typeface="+mj-lt"/>
              </a:rPr>
              <a:t> </a:t>
            </a:r>
            <a:r>
              <a:rPr lang="ca-ES" altLang="es-MX" sz="2000" b="1" dirty="0" err="1" smtClean="0">
                <a:latin typeface="+mj-lt"/>
              </a:rPr>
              <a:t>académicos</a:t>
            </a:r>
            <a:r>
              <a:rPr lang="ca-ES" altLang="es-MX" sz="2000" b="1" dirty="0" smtClean="0">
                <a:latin typeface="+mj-lt"/>
              </a:rPr>
              <a:t> </a:t>
            </a:r>
            <a:r>
              <a:rPr lang="ca-ES" altLang="es-MX" sz="2000" b="1" dirty="0" err="1" smtClean="0">
                <a:latin typeface="+mj-lt"/>
              </a:rPr>
              <a:t>impartidos</a:t>
            </a:r>
            <a:r>
              <a:rPr lang="ca-ES" altLang="es-MX" sz="2000" b="1" dirty="0" smtClean="0">
                <a:latin typeface="+mj-lt"/>
              </a:rPr>
              <a:t> </a:t>
            </a:r>
            <a:r>
              <a:rPr lang="ca-ES" altLang="es-MX" sz="2000" b="1" dirty="0">
                <a:latin typeface="+mj-lt"/>
              </a:rPr>
              <a:t>en idioma </a:t>
            </a:r>
            <a:r>
              <a:rPr lang="ca-ES" altLang="es-MX" sz="2000" b="1" dirty="0" err="1" smtClean="0">
                <a:latin typeface="+mj-lt"/>
              </a:rPr>
              <a:t>extranjero</a:t>
            </a:r>
            <a:r>
              <a:rPr lang="ca-ES" altLang="es-MX" sz="2000" b="1" dirty="0" smtClean="0">
                <a:latin typeface="+mj-lt"/>
              </a:rPr>
              <a:t>.</a:t>
            </a:r>
            <a:endParaRPr lang="es-ES" sz="2000" b="1" dirty="0" smtClean="0">
              <a:latin typeface="+mj-lt"/>
            </a:endParaRPr>
          </a:p>
          <a:p>
            <a:pPr marL="285750" lvl="0" indent="-285750">
              <a:buFont typeface="Wingdings" panose="05000000000000000000" pitchFamily="2" charset="2"/>
              <a:buChar char="Ø"/>
            </a:pPr>
            <a:r>
              <a:rPr lang="es-ES" sz="2000" b="1" dirty="0" smtClean="0">
                <a:latin typeface="+mj-lt"/>
              </a:rPr>
              <a:t>Proceso de sensibilización y capacitación.</a:t>
            </a:r>
          </a:p>
          <a:p>
            <a:pPr marL="285750" lvl="0" indent="-285750">
              <a:buFont typeface="Wingdings" panose="05000000000000000000" pitchFamily="2" charset="2"/>
              <a:buChar char="Ø"/>
            </a:pPr>
            <a:r>
              <a:rPr lang="es-MX" sz="2000" b="1" dirty="0">
                <a:latin typeface="+mj-lt"/>
              </a:rPr>
              <a:t>Exigir requisitos graduales de carácter  internacional para ingreso y ascenso de académicos y personal </a:t>
            </a:r>
            <a:r>
              <a:rPr lang="es-MX" sz="2000" b="1" dirty="0" smtClean="0">
                <a:latin typeface="+mj-lt"/>
              </a:rPr>
              <a:t>administrativo, a través de </a:t>
            </a:r>
            <a:r>
              <a:rPr lang="nl-NL" sz="2000" b="1" dirty="0">
                <a:latin typeface="+mj-lt"/>
              </a:rPr>
              <a:t>incentivos de diversa índole (programa de productividad, becas, descarga académica y asistencia a eventos nacionales e internacionales, entre otros</a:t>
            </a:r>
            <a:r>
              <a:rPr lang="nl-NL" sz="2000" b="1" dirty="0" smtClean="0">
                <a:latin typeface="+mj-lt"/>
              </a:rPr>
              <a:t>).</a:t>
            </a:r>
            <a:endParaRPr lang="es-MX" sz="2000" b="1" dirty="0" smtClean="0">
              <a:latin typeface="+mj-lt"/>
            </a:endParaRPr>
          </a:p>
          <a:p>
            <a:pPr marL="285750" lvl="0" indent="-285750">
              <a:buFont typeface="Wingdings" panose="05000000000000000000" pitchFamily="2" charset="2"/>
              <a:buChar char="Ø"/>
            </a:pPr>
            <a:r>
              <a:rPr lang="es-ES" sz="2000" b="1" dirty="0">
                <a:latin typeface="+mj-lt"/>
              </a:rPr>
              <a:t>E</a:t>
            </a:r>
            <a:r>
              <a:rPr lang="es-ES" sz="2000" b="1" dirty="0" smtClean="0">
                <a:latin typeface="+mj-lt"/>
              </a:rPr>
              <a:t>stablecimiento de comunidades de aprendizaje  </a:t>
            </a:r>
            <a:r>
              <a:rPr lang="es-ES" sz="2000" b="1" dirty="0" err="1" smtClean="0">
                <a:latin typeface="+mj-lt"/>
              </a:rPr>
              <a:t>intra</a:t>
            </a:r>
            <a:r>
              <a:rPr lang="es-ES" sz="2000" b="1" dirty="0" smtClean="0">
                <a:latin typeface="+mj-lt"/>
              </a:rPr>
              <a:t> e interinstitucional, privilegiando el uso de las tecnologías de información y comunicación.</a:t>
            </a:r>
            <a:endParaRPr lang="es-MX" sz="2000" b="1" dirty="0" smtClean="0">
              <a:latin typeface="+mj-lt"/>
            </a:endParaRPr>
          </a:p>
          <a:p>
            <a:pPr marL="285750" indent="-285750">
              <a:buFont typeface="Wingdings" panose="05000000000000000000" pitchFamily="2" charset="2"/>
              <a:buChar char="Ø"/>
            </a:pPr>
            <a:r>
              <a:rPr lang="es-ES" sz="2000" b="1" dirty="0" smtClean="0">
                <a:latin typeface="+mj-lt"/>
              </a:rPr>
              <a:t>Evaluación de la propuesta/identificación de indicadores.</a:t>
            </a:r>
            <a:r>
              <a:rPr lang="nl-NL" sz="2000" b="1" dirty="0">
                <a:latin typeface="+mj-lt"/>
              </a:rPr>
              <a:t> Proponer </a:t>
            </a:r>
            <a:r>
              <a:rPr lang="es-ES" sz="2000" b="1" dirty="0">
                <a:latin typeface="+mj-lt"/>
              </a:rPr>
              <a:t>Evaluación de competencias internacionales e interculturales al ingreso y al egreso de los estudiantes</a:t>
            </a:r>
            <a:r>
              <a:rPr lang="es-ES" sz="2000" b="1" dirty="0" smtClean="0">
                <a:latin typeface="+mj-lt"/>
              </a:rPr>
              <a:t>.</a:t>
            </a:r>
            <a:endParaRPr lang="es-MX" sz="2000" b="1" dirty="0" smtClean="0">
              <a:latin typeface="+mj-lt"/>
            </a:endParaRPr>
          </a:p>
        </p:txBody>
      </p:sp>
    </p:spTree>
    <p:extLst>
      <p:ext uri="{BB962C8B-B14F-4D97-AF65-F5344CB8AC3E}">
        <p14:creationId xmlns:p14="http://schemas.microsoft.com/office/powerpoint/2010/main" val="22352439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ttp://i2.esmas.com/2009/04/18/44743/logotipo-de-la-unesco-300x350.jp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0"/>
            <a:ext cx="9144000" cy="7500938"/>
          </a:xfrm>
          <a:prstGeom prst="rect">
            <a:avLst/>
          </a:prstGeom>
          <a:ln>
            <a:noFill/>
            <a:headEnd/>
            <a:tailEnd/>
          </a:ln>
        </p:spPr>
        <p:style>
          <a:lnRef idx="2">
            <a:schemeClr val="accent6">
              <a:shade val="50000"/>
            </a:schemeClr>
          </a:lnRef>
          <a:fillRef idx="1">
            <a:schemeClr val="accent6"/>
          </a:fillRef>
          <a:effectRef idx="0">
            <a:schemeClr val="accent6"/>
          </a:effectRef>
          <a:fontRef idx="minor">
            <a:schemeClr val="lt1"/>
          </a:fontRef>
        </p:style>
      </p:pic>
      <p:sp>
        <p:nvSpPr>
          <p:cNvPr id="10243" name="Rectangle 3"/>
          <p:cNvSpPr txBox="1">
            <a:spLocks noChangeArrowheads="1"/>
          </p:cNvSpPr>
          <p:nvPr/>
        </p:nvSpPr>
        <p:spPr bwMode="auto">
          <a:xfrm>
            <a:off x="357188" y="1020282"/>
            <a:ext cx="836295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90000"/>
              </a:lnSpc>
            </a:pPr>
            <a:endParaRPr lang="es-ES" altLang="es-MX" sz="2800" b="1" dirty="0"/>
          </a:p>
          <a:p>
            <a:pPr algn="just">
              <a:lnSpc>
                <a:spcPct val="90000"/>
              </a:lnSpc>
              <a:spcBef>
                <a:spcPts val="600"/>
              </a:spcBef>
              <a:buClr>
                <a:srgbClr val="FF0000"/>
              </a:buClr>
              <a:buSzPct val="127000"/>
            </a:pPr>
            <a:r>
              <a:rPr lang="es-MX" sz="2000" dirty="0"/>
              <a:t>La Educación Superior es un </a:t>
            </a:r>
            <a:r>
              <a:rPr lang="es-MX" sz="2000" b="1" dirty="0"/>
              <a:t>bien público social, un derecho humano y universal y un deber del Estado</a:t>
            </a:r>
            <a:r>
              <a:rPr lang="es-MX" sz="2000" dirty="0"/>
              <a:t>. E</a:t>
            </a:r>
            <a:r>
              <a:rPr lang="es-MX" sz="2000" dirty="0" smtClean="0"/>
              <a:t>s </a:t>
            </a:r>
            <a:r>
              <a:rPr lang="es-MX" sz="2000" dirty="0"/>
              <a:t>la convicción y la base para el papel estratégico que debe jugar en los procesos de desarrollo </a:t>
            </a:r>
            <a:r>
              <a:rPr lang="es-MX" sz="2000" dirty="0" smtClean="0"/>
              <a:t>sustentable.</a:t>
            </a:r>
          </a:p>
          <a:p>
            <a:pPr marL="0" indent="0" algn="just">
              <a:lnSpc>
                <a:spcPct val="90000"/>
              </a:lnSpc>
              <a:spcBef>
                <a:spcPts val="600"/>
              </a:spcBef>
              <a:buClr>
                <a:srgbClr val="FF0000"/>
              </a:buClr>
              <a:buSzPct val="127000"/>
              <a:buNone/>
            </a:pPr>
            <a:endParaRPr lang="es-ES" altLang="es-MX" sz="2000" dirty="0" smtClean="0"/>
          </a:p>
          <a:p>
            <a:pPr algn="just" eaLnBrk="1" hangingPunct="1">
              <a:lnSpc>
                <a:spcPct val="90000"/>
              </a:lnSpc>
              <a:spcBef>
                <a:spcPts val="600"/>
              </a:spcBef>
              <a:buClr>
                <a:srgbClr val="FF0000"/>
              </a:buClr>
              <a:buSzPct val="127000"/>
            </a:pPr>
            <a:r>
              <a:rPr lang="es-ES" altLang="es-MX" sz="2000" dirty="0" smtClean="0"/>
              <a:t>Las </a:t>
            </a:r>
            <a:r>
              <a:rPr lang="es-ES" altLang="es-MX" sz="2000" dirty="0"/>
              <a:t>IES tienen la </a:t>
            </a:r>
            <a:r>
              <a:rPr lang="es-ES" altLang="es-MX" sz="2000" b="1" dirty="0"/>
              <a:t>responsabilidad social de reducir la brecha del desarrollo entre países</a:t>
            </a:r>
            <a:r>
              <a:rPr lang="es-ES" altLang="es-MX" sz="2000" dirty="0"/>
              <a:t>, aumentando la transferencia del conocimiento</a:t>
            </a:r>
            <a:r>
              <a:rPr lang="es-ES" altLang="es-MX" sz="2000" dirty="0" smtClean="0"/>
              <a:t>.</a:t>
            </a:r>
          </a:p>
          <a:p>
            <a:pPr marL="0" indent="0" algn="just" eaLnBrk="1" hangingPunct="1">
              <a:lnSpc>
                <a:spcPct val="90000"/>
              </a:lnSpc>
              <a:spcBef>
                <a:spcPts val="600"/>
              </a:spcBef>
              <a:buClr>
                <a:srgbClr val="FF0000"/>
              </a:buClr>
              <a:buSzPct val="127000"/>
              <a:buNone/>
            </a:pPr>
            <a:endParaRPr lang="es-ES" altLang="es-MX" sz="2000" dirty="0"/>
          </a:p>
          <a:p>
            <a:pPr algn="just" eaLnBrk="1" hangingPunct="1">
              <a:lnSpc>
                <a:spcPct val="90000"/>
              </a:lnSpc>
              <a:spcBef>
                <a:spcPts val="600"/>
              </a:spcBef>
              <a:buClr>
                <a:srgbClr val="FF0000"/>
              </a:buClr>
              <a:buSzPct val="127000"/>
            </a:pPr>
            <a:r>
              <a:rPr lang="es-ES" altLang="es-MX" sz="2000" dirty="0"/>
              <a:t>La cooperación internacional debe basarse en los </a:t>
            </a:r>
            <a:r>
              <a:rPr lang="es-ES" altLang="es-MX" sz="2000" b="1" dirty="0"/>
              <a:t>principios de solidaridad, respeto mutuo, la promoción de valores humanistas y el diálogo intercultural.</a:t>
            </a:r>
          </a:p>
          <a:p>
            <a:pPr algn="just" eaLnBrk="1" hangingPunct="1">
              <a:spcBef>
                <a:spcPts val="600"/>
              </a:spcBef>
              <a:buClr>
                <a:srgbClr val="FF0000"/>
              </a:buClr>
              <a:buSzPct val="127000"/>
              <a:buFontTx/>
              <a:buNone/>
            </a:pPr>
            <a:endParaRPr lang="es-ES" altLang="es-MX" sz="2000" b="1" dirty="0"/>
          </a:p>
          <a:p>
            <a:pPr algn="just" eaLnBrk="1" hangingPunct="1">
              <a:lnSpc>
                <a:spcPct val="90000"/>
              </a:lnSpc>
              <a:spcBef>
                <a:spcPts val="600"/>
              </a:spcBef>
              <a:buClr>
                <a:srgbClr val="FF0000"/>
              </a:buClr>
              <a:buSzPct val="127000"/>
            </a:pPr>
            <a:r>
              <a:rPr lang="es-ES" altLang="es-MX" sz="2000" dirty="0"/>
              <a:t>Mayor cooperación regional es deseable en áreas de </a:t>
            </a:r>
            <a:r>
              <a:rPr lang="es-ES" altLang="es-MX" sz="2000" b="1" dirty="0"/>
              <a:t>reconocimiento, calificación, aseguramiento de la calidad, gobernabilidad, investigación e innovación. </a:t>
            </a:r>
          </a:p>
          <a:p>
            <a:pPr algn="just" eaLnBrk="1" hangingPunct="1">
              <a:lnSpc>
                <a:spcPct val="90000"/>
              </a:lnSpc>
              <a:spcBef>
                <a:spcPts val="600"/>
              </a:spcBef>
              <a:buClr>
                <a:srgbClr val="FF0000"/>
              </a:buClr>
              <a:buSzPct val="127000"/>
              <a:buFontTx/>
              <a:buNone/>
            </a:pPr>
            <a:endParaRPr lang="es-ES" altLang="es-MX" sz="2000" b="1" dirty="0"/>
          </a:p>
          <a:p>
            <a:pPr algn="just" eaLnBrk="1" hangingPunct="1">
              <a:lnSpc>
                <a:spcPct val="90000"/>
              </a:lnSpc>
              <a:spcBef>
                <a:spcPts val="600"/>
              </a:spcBef>
              <a:buClr>
                <a:srgbClr val="FF0000"/>
              </a:buClr>
              <a:buSzPct val="127000"/>
            </a:pPr>
            <a:r>
              <a:rPr lang="es-CO" altLang="es-MX" sz="2000" dirty="0"/>
              <a:t>La educación superior debe reflejar las </a:t>
            </a:r>
            <a:r>
              <a:rPr lang="es-CO" altLang="es-MX" sz="2000" b="1" dirty="0"/>
              <a:t>dimensiones internacional, regional y  nacional tanto en la enseñanza como en la investigación.</a:t>
            </a:r>
            <a:r>
              <a:rPr lang="es-ES" altLang="es-MX" sz="2000" dirty="0"/>
              <a:t> </a:t>
            </a:r>
          </a:p>
        </p:txBody>
      </p:sp>
      <p:sp>
        <p:nvSpPr>
          <p:cNvPr id="6" name="Text Box 4"/>
          <p:cNvSpPr txBox="1">
            <a:spLocks noChangeArrowheads="1"/>
          </p:cNvSpPr>
          <p:nvPr/>
        </p:nvSpPr>
        <p:spPr bwMode="auto">
          <a:xfrm>
            <a:off x="701340" y="314246"/>
            <a:ext cx="7674646" cy="975197"/>
          </a:xfrm>
          <a:prstGeom prst="rect">
            <a:avLst/>
          </a:prstGeom>
          <a:solidFill>
            <a:schemeClr val="bg1">
              <a:lumMod val="75000"/>
            </a:schemeClr>
          </a:solidFill>
          <a:ln>
            <a:headEnd/>
            <a:tailEnd/>
          </a:ln>
          <a:effectLst>
            <a:glow rad="63500">
              <a:schemeClr val="dk1">
                <a:alpha val="45000"/>
                <a:satMod val="120000"/>
              </a:schemeClr>
            </a:glow>
            <a:softEdge rad="63500"/>
          </a:effectLst>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a:spAutoFit/>
          </a:bodyPr>
          <a:lstStyle/>
          <a:p>
            <a:pPr algn="ctr" eaLnBrk="1" fontAlgn="auto" hangingPunct="1">
              <a:spcBef>
                <a:spcPct val="50000"/>
              </a:spcBef>
              <a:spcAft>
                <a:spcPts val="0"/>
              </a:spcAft>
              <a:defRPr/>
            </a:pPr>
            <a:r>
              <a:rPr lang="es-ES" sz="2800" b="1" dirty="0">
                <a:solidFill>
                  <a:srgbClr val="3366FF"/>
                </a:solidFill>
                <a:latin typeface="Arial" pitchFamily="34" charset="0"/>
                <a:cs typeface="Arial" pitchFamily="34" charset="0"/>
              </a:rPr>
              <a:t>CONFERENCIA</a:t>
            </a:r>
            <a:r>
              <a:rPr lang="es-ES" sz="2800" b="1" dirty="0">
                <a:solidFill>
                  <a:srgbClr val="3366FF"/>
                </a:solidFill>
              </a:rPr>
              <a:t> MUNDIAL DE EDUCACION SUPERIOR  (UNESCO, 2009)</a:t>
            </a:r>
          </a:p>
        </p:txBody>
      </p:sp>
    </p:spTree>
    <p:extLst>
      <p:ext uri="{BB962C8B-B14F-4D97-AF65-F5344CB8AC3E}">
        <p14:creationId xmlns:p14="http://schemas.microsoft.com/office/powerpoint/2010/main" val="142820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65" y="921815"/>
            <a:ext cx="815340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1"/>
          <p:cNvSpPr>
            <a:spLocks noChangeArrowheads="1"/>
          </p:cNvSpPr>
          <p:nvPr/>
        </p:nvSpPr>
        <p:spPr bwMode="auto">
          <a:xfrm>
            <a:off x="4763" y="166748"/>
            <a:ext cx="9144000" cy="584200"/>
          </a:xfrm>
          <a:prstGeom prst="rect">
            <a:avLst/>
          </a:prstGeom>
          <a:noFill/>
          <a:ln w="9525">
            <a:noFill/>
            <a:miter lim="800000"/>
            <a:headEnd/>
            <a:tailEnd/>
          </a:ln>
        </p:spPr>
        <p:txBody>
          <a:bodyPr anchor="ctr">
            <a:spAutoFit/>
          </a:bodyPr>
          <a:lstStyle/>
          <a:p>
            <a:pPr algn="ctr">
              <a:defRPr/>
            </a:pPr>
            <a:r>
              <a:rPr lang="es-ES" sz="3200" b="1" dirty="0">
                <a:solidFill>
                  <a:srgbClr val="002060"/>
                </a:solidFill>
              </a:rPr>
              <a:t>Gracias</a:t>
            </a:r>
          </a:p>
        </p:txBody>
      </p:sp>
    </p:spTree>
    <p:extLst>
      <p:ext uri="{BB962C8B-B14F-4D97-AF65-F5344CB8AC3E}">
        <p14:creationId xmlns:p14="http://schemas.microsoft.com/office/powerpoint/2010/main" val="3587946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107504" y="631475"/>
            <a:ext cx="3384376" cy="3299767"/>
          </a:xfrm>
          <a:prstGeom prst="ellipse">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Globalización</a:t>
            </a:r>
          </a:p>
        </p:txBody>
      </p:sp>
      <p:sp>
        <p:nvSpPr>
          <p:cNvPr id="3" name="2 Elipse"/>
          <p:cNvSpPr/>
          <p:nvPr/>
        </p:nvSpPr>
        <p:spPr>
          <a:xfrm>
            <a:off x="5436097" y="703483"/>
            <a:ext cx="3334525" cy="3096344"/>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Internacionalización de la universidad</a:t>
            </a:r>
          </a:p>
        </p:txBody>
      </p:sp>
      <p:sp>
        <p:nvSpPr>
          <p:cNvPr id="4" name="3 Flecha derecha"/>
          <p:cNvSpPr/>
          <p:nvPr/>
        </p:nvSpPr>
        <p:spPr>
          <a:xfrm>
            <a:off x="3707904" y="919507"/>
            <a:ext cx="1512168" cy="1008112"/>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4 Flecha derecha"/>
          <p:cNvSpPr/>
          <p:nvPr/>
        </p:nvSpPr>
        <p:spPr>
          <a:xfrm rot="10800000">
            <a:off x="3707904" y="2359667"/>
            <a:ext cx="1512168" cy="1008112"/>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CuadroTexto 5"/>
          <p:cNvSpPr txBox="1"/>
          <p:nvPr/>
        </p:nvSpPr>
        <p:spPr>
          <a:xfrm>
            <a:off x="504765" y="4224522"/>
            <a:ext cx="7941397" cy="1754326"/>
          </a:xfrm>
          <a:prstGeom prst="rect">
            <a:avLst/>
          </a:prstGeom>
          <a:noFill/>
        </p:spPr>
        <p:txBody>
          <a:bodyPr wrap="square" rtlCol="0" anchor="ctr">
            <a:spAutoFit/>
          </a:bodyPr>
          <a:lstStyle/>
          <a:p>
            <a:pPr algn="just"/>
            <a:r>
              <a:rPr lang="es-MX" dirty="0">
                <a:solidFill>
                  <a:schemeClr val="accent1">
                    <a:lumMod val="50000"/>
                  </a:schemeClr>
                </a:solidFill>
                <a:latin typeface="Arial" panose="020B0604020202020204" pitchFamily="34" charset="0"/>
                <a:cs typeface="Arial" panose="020B0604020202020204" pitchFamily="34" charset="0"/>
              </a:rPr>
              <a:t>La internacionalización de la  Educación Superior es un camino sin fin, una aspiración de desarrollo en un mundo en continuo cambio. Los conceptos básicos  se mantienen estables, pero la forma en que se llevará a cabo en todas las regiones y las instituciones serán diferentes.</a:t>
            </a:r>
          </a:p>
          <a:p>
            <a:pPr algn="just"/>
            <a:r>
              <a:rPr lang="es-MX" dirty="0">
                <a:solidFill>
                  <a:schemeClr val="accent1">
                    <a:lumMod val="50000"/>
                  </a:schemeClr>
                </a:solidFill>
                <a:latin typeface="Arial" panose="020B0604020202020204" pitchFamily="34" charset="0"/>
                <a:cs typeface="Arial" panose="020B0604020202020204" pitchFamily="34" charset="0"/>
              </a:rPr>
              <a:t>J. Hudzik (2012)</a:t>
            </a:r>
          </a:p>
          <a:p>
            <a:pPr algn="just"/>
            <a:endParaRPr lang="es-MX"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3205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2061</TotalTime>
  <Words>4223</Words>
  <Application>Microsoft Office PowerPoint</Application>
  <PresentationFormat>Presentación en pantalla (4:3)</PresentationFormat>
  <Paragraphs>670</Paragraphs>
  <Slides>80</Slides>
  <Notes>13</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80</vt:i4>
      </vt:variant>
    </vt:vector>
  </HeadingPairs>
  <TitlesOfParts>
    <vt:vector size="82" baseType="lpstr">
      <vt:lpstr>Tema de Office</vt:lpstr>
      <vt:lpstr>Imagen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vt:lpstr>
      <vt:lpstr>Presentación de PowerPoint</vt:lpstr>
      <vt:lpstr>Presentación de PowerPoint</vt:lpstr>
      <vt:lpstr>Los resultados de la experiencia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Hp1</dc:creator>
  <cp:lastModifiedBy>UV</cp:lastModifiedBy>
  <cp:revision>103</cp:revision>
  <dcterms:created xsi:type="dcterms:W3CDTF">2014-11-11T20:36:06Z</dcterms:created>
  <dcterms:modified xsi:type="dcterms:W3CDTF">2016-06-09T20:05:22Z</dcterms:modified>
</cp:coreProperties>
</file>