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68" r:id="rId10"/>
    <p:sldId id="279" r:id="rId11"/>
    <p:sldId id="259" r:id="rId12"/>
    <p:sldId id="266" r:id="rId13"/>
    <p:sldId id="267" r:id="rId14"/>
    <p:sldId id="269" r:id="rId15"/>
  </p:sldIdLst>
  <p:sldSz cx="9144000" cy="6858000" type="screen4x3"/>
  <p:notesSz cx="6858000" cy="91011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2D1E3-DE76-4F56-9FDA-AFB0240805C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18629787-7233-4C8A-9395-CF7CBC613465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4A94DCF0-7A46-41B2-A328-191A0039D6F9}" type="parTrans" cxnId="{1C82A3D9-E3F7-4AFF-A7C6-7FF45A1555D2}">
      <dgm:prSet/>
      <dgm:spPr/>
      <dgm:t>
        <a:bodyPr/>
        <a:lstStyle/>
        <a:p>
          <a:endParaRPr lang="es-MX"/>
        </a:p>
      </dgm:t>
    </dgm:pt>
    <dgm:pt modelId="{F76D7B0F-5EB2-4B87-AACE-6C040D46603B}" type="sibTrans" cxnId="{1C82A3D9-E3F7-4AFF-A7C6-7FF45A1555D2}">
      <dgm:prSet/>
      <dgm:spPr/>
      <dgm:t>
        <a:bodyPr/>
        <a:lstStyle/>
        <a:p>
          <a:endParaRPr lang="es-MX"/>
        </a:p>
      </dgm:t>
    </dgm:pt>
    <dgm:pt modelId="{894F45C2-4B95-4EDB-A25B-B13497E0B84B}">
      <dgm:prSet phldrT="[Texto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Convención Internacional sobre los derechos de las personas con Discapacidad (2006)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0A087E-2874-46B7-B40C-58203B8F5372}" type="parTrans" cxnId="{9C1898C1-C1A1-4F1C-B9A7-6E0748AC723D}">
      <dgm:prSet/>
      <dgm:spPr/>
      <dgm:t>
        <a:bodyPr/>
        <a:lstStyle/>
        <a:p>
          <a:endParaRPr lang="es-MX"/>
        </a:p>
      </dgm:t>
    </dgm:pt>
    <dgm:pt modelId="{EF9BDD88-9E11-4700-A217-700527C03548}" type="sibTrans" cxnId="{9C1898C1-C1A1-4F1C-B9A7-6E0748AC723D}">
      <dgm:prSet/>
      <dgm:spPr/>
      <dgm:t>
        <a:bodyPr/>
        <a:lstStyle/>
        <a:p>
          <a:endParaRPr lang="es-MX"/>
        </a:p>
      </dgm:t>
    </dgm:pt>
    <dgm:pt modelId="{AEE31849-E92A-4193-AF51-1CAD4220CCAF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6605DF38-46C1-475A-A00F-0874B47E638A}" type="parTrans" cxnId="{F77C6AD4-99F6-4A16-986B-5526724B6F2C}">
      <dgm:prSet/>
      <dgm:spPr/>
      <dgm:t>
        <a:bodyPr/>
        <a:lstStyle/>
        <a:p>
          <a:endParaRPr lang="es-MX"/>
        </a:p>
      </dgm:t>
    </dgm:pt>
    <dgm:pt modelId="{348B05B1-5547-4ACF-930A-1DCEDD5831A1}" type="sibTrans" cxnId="{F77C6AD4-99F6-4A16-986B-5526724B6F2C}">
      <dgm:prSet/>
      <dgm:spPr/>
      <dgm:t>
        <a:bodyPr/>
        <a:lstStyle/>
        <a:p>
          <a:endParaRPr lang="es-MX"/>
        </a:p>
      </dgm:t>
    </dgm:pt>
    <dgm:pt modelId="{2A3B1592-7286-4E5E-AED1-5A7BB87587B4}">
      <dgm:prSet phldrT="[Texto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Ley General para la Inclusión de personas con discapacidad (2011).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93D974-977C-4EF0-8CA0-D6800EDF3576}" type="parTrans" cxnId="{2D9B1279-4386-409D-B22A-16842FB84DFD}">
      <dgm:prSet/>
      <dgm:spPr/>
      <dgm:t>
        <a:bodyPr/>
        <a:lstStyle/>
        <a:p>
          <a:endParaRPr lang="es-MX"/>
        </a:p>
      </dgm:t>
    </dgm:pt>
    <dgm:pt modelId="{03C24FDC-E092-49B4-8297-FCF9C8AF678A}" type="sibTrans" cxnId="{2D9B1279-4386-409D-B22A-16842FB84DFD}">
      <dgm:prSet/>
      <dgm:spPr/>
      <dgm:t>
        <a:bodyPr/>
        <a:lstStyle/>
        <a:p>
          <a:endParaRPr lang="es-MX"/>
        </a:p>
      </dgm:t>
    </dgm:pt>
    <dgm:pt modelId="{C94960A4-5216-4686-B796-254D36441A4A}">
      <dgm:prSet phldrT="[Texto]"/>
      <dgm:spPr/>
      <dgm:t>
        <a:bodyPr/>
        <a:lstStyle/>
        <a:p>
          <a:r>
            <a:rPr lang="es-MX" dirty="0" smtClean="0"/>
            <a:t>4</a:t>
          </a:r>
          <a:endParaRPr lang="es-MX" dirty="0"/>
        </a:p>
      </dgm:t>
    </dgm:pt>
    <dgm:pt modelId="{46A52E13-1902-4D04-B7EE-27EB6177E9DE}" type="parTrans" cxnId="{9807885D-DD9B-426A-A2D0-59ADC4B38745}">
      <dgm:prSet/>
      <dgm:spPr/>
      <dgm:t>
        <a:bodyPr/>
        <a:lstStyle/>
        <a:p>
          <a:endParaRPr lang="es-MX"/>
        </a:p>
      </dgm:t>
    </dgm:pt>
    <dgm:pt modelId="{BBA8B6B4-AB28-4456-BC7E-766E21FBDEBF}" type="sibTrans" cxnId="{9807885D-DD9B-426A-A2D0-59ADC4B38745}">
      <dgm:prSet/>
      <dgm:spPr/>
      <dgm:t>
        <a:bodyPr/>
        <a:lstStyle/>
        <a:p>
          <a:endParaRPr lang="es-MX"/>
        </a:p>
      </dgm:t>
    </dgm:pt>
    <dgm:pt modelId="{3272E837-D4E1-4CFF-AFD3-F80239703BDC}">
      <dgm:prSet phldrT="[Texto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Declaración de Yucatán sobre los derechos de las personas con discapacidad en las universidades (2008).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0788A2-4C05-4232-8F71-E711AE14ED55}" type="parTrans" cxnId="{72EAE6BA-56D4-4EDB-A659-6898953BFD87}">
      <dgm:prSet/>
      <dgm:spPr/>
      <dgm:t>
        <a:bodyPr/>
        <a:lstStyle/>
        <a:p>
          <a:endParaRPr lang="es-MX"/>
        </a:p>
      </dgm:t>
    </dgm:pt>
    <dgm:pt modelId="{DF1CE58E-1AA3-4A86-BBB1-F3F1545DF253}" type="sibTrans" cxnId="{72EAE6BA-56D4-4EDB-A659-6898953BFD87}">
      <dgm:prSet/>
      <dgm:spPr/>
      <dgm:t>
        <a:bodyPr/>
        <a:lstStyle/>
        <a:p>
          <a:endParaRPr lang="es-MX"/>
        </a:p>
      </dgm:t>
    </dgm:pt>
    <dgm:pt modelId="{DF382472-446D-4FFE-B8E5-635A59910588}">
      <dgm:prSet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09CB31F8-4CC8-400D-9119-5A6F5125770D}" type="parTrans" cxnId="{0BC01A3F-8908-4196-AE0E-B4CB6E043678}">
      <dgm:prSet/>
      <dgm:spPr/>
      <dgm:t>
        <a:bodyPr/>
        <a:lstStyle/>
        <a:p>
          <a:endParaRPr lang="es-MX"/>
        </a:p>
      </dgm:t>
    </dgm:pt>
    <dgm:pt modelId="{9B1CE056-96A0-4DCE-A819-81012A0024AB}" type="sibTrans" cxnId="{0BC01A3F-8908-4196-AE0E-B4CB6E043678}">
      <dgm:prSet/>
      <dgm:spPr/>
      <dgm:t>
        <a:bodyPr/>
        <a:lstStyle/>
        <a:p>
          <a:endParaRPr lang="es-MX"/>
        </a:p>
      </dgm:t>
    </dgm:pt>
    <dgm:pt modelId="{3F3CDB60-5401-4336-8033-8786F2C46219}">
      <dgm:prSet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Ley para la Integración de las personas con discapacidad del Estado de Veracruz (2010).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2CD2F1-2B3D-4A2A-9D90-E6CC9485134C}" type="parTrans" cxnId="{9A2DB848-6309-4F63-B451-069EBFE219BD}">
      <dgm:prSet/>
      <dgm:spPr/>
      <dgm:t>
        <a:bodyPr/>
        <a:lstStyle/>
        <a:p>
          <a:endParaRPr lang="es-MX"/>
        </a:p>
      </dgm:t>
    </dgm:pt>
    <dgm:pt modelId="{60D0AEA5-6547-4C36-BBA4-9ED880191D88}" type="sibTrans" cxnId="{9A2DB848-6309-4F63-B451-069EBFE219BD}">
      <dgm:prSet/>
      <dgm:spPr/>
      <dgm:t>
        <a:bodyPr/>
        <a:lstStyle/>
        <a:p>
          <a:endParaRPr lang="es-MX"/>
        </a:p>
      </dgm:t>
    </dgm:pt>
    <dgm:pt modelId="{8D4F0D1B-30BC-4EDC-B344-F86112C69B38}">
      <dgm:prSet/>
      <dgm:spPr/>
      <dgm:t>
        <a:bodyPr/>
        <a:lstStyle/>
        <a:p>
          <a:r>
            <a:rPr lang="es-MX" dirty="0" smtClean="0"/>
            <a:t>5</a:t>
          </a:r>
          <a:endParaRPr lang="es-MX" dirty="0"/>
        </a:p>
      </dgm:t>
    </dgm:pt>
    <dgm:pt modelId="{84D048DA-3AEF-4CEA-BBA1-D706E9EA2DDB}" type="parTrans" cxnId="{4113DED1-15AA-464D-9487-F92911C71DE8}">
      <dgm:prSet/>
      <dgm:spPr/>
      <dgm:t>
        <a:bodyPr/>
        <a:lstStyle/>
        <a:p>
          <a:endParaRPr lang="es-MX"/>
        </a:p>
      </dgm:t>
    </dgm:pt>
    <dgm:pt modelId="{188911DC-B024-40EF-B8E4-4ACDC7F508B6}" type="sibTrans" cxnId="{4113DED1-15AA-464D-9487-F92911C71DE8}">
      <dgm:prSet/>
      <dgm:spPr/>
      <dgm:t>
        <a:bodyPr/>
        <a:lstStyle/>
        <a:p>
          <a:endParaRPr lang="es-MX"/>
        </a:p>
      </dgm:t>
    </dgm:pt>
    <dgm:pt modelId="{D4FFADAC-85C1-49FD-AA72-F8809CF0069F}">
      <dgm:prSet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Estatuto de los derechos de los alumnos (2013).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552F05-0D3E-4FFD-BF40-8143D36A0170}" type="parTrans" cxnId="{E00C37B2-F669-426B-9E3F-94FFD902DEA8}">
      <dgm:prSet/>
      <dgm:spPr/>
      <dgm:t>
        <a:bodyPr/>
        <a:lstStyle/>
        <a:p>
          <a:endParaRPr lang="es-MX"/>
        </a:p>
      </dgm:t>
    </dgm:pt>
    <dgm:pt modelId="{58645D9E-3A68-4B02-876E-43B9ADA610B7}" type="sibTrans" cxnId="{E00C37B2-F669-426B-9E3F-94FFD902DEA8}">
      <dgm:prSet/>
      <dgm:spPr/>
      <dgm:t>
        <a:bodyPr/>
        <a:lstStyle/>
        <a:p>
          <a:endParaRPr lang="es-MX"/>
        </a:p>
      </dgm:t>
    </dgm:pt>
    <dgm:pt modelId="{C55D5BCD-9557-4A68-9417-F886B0681846}" type="pres">
      <dgm:prSet presAssocID="{2542D1E3-DE76-4F56-9FDA-AFB0240805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784C703-5CD5-4530-8A86-1B7C9B671178}" type="pres">
      <dgm:prSet presAssocID="{18629787-7233-4C8A-9395-CF7CBC613465}" presName="composite" presStyleCnt="0"/>
      <dgm:spPr/>
      <dgm:t>
        <a:bodyPr/>
        <a:lstStyle/>
        <a:p>
          <a:endParaRPr lang="es-MX"/>
        </a:p>
      </dgm:t>
    </dgm:pt>
    <dgm:pt modelId="{B3103562-36E7-42C9-95B9-799099C1DA5C}" type="pres">
      <dgm:prSet presAssocID="{18629787-7233-4C8A-9395-CF7CBC61346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DCD92A-EB96-46B8-B1B7-435BE6484F27}" type="pres">
      <dgm:prSet presAssocID="{18629787-7233-4C8A-9395-CF7CBC61346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9D8566-8C14-43B2-BCD9-A918EC70EF03}" type="pres">
      <dgm:prSet presAssocID="{F76D7B0F-5EB2-4B87-AACE-6C040D46603B}" presName="sp" presStyleCnt="0"/>
      <dgm:spPr/>
      <dgm:t>
        <a:bodyPr/>
        <a:lstStyle/>
        <a:p>
          <a:endParaRPr lang="es-MX"/>
        </a:p>
      </dgm:t>
    </dgm:pt>
    <dgm:pt modelId="{B9355B0F-53EB-4FF1-8432-F1D75BA15A22}" type="pres">
      <dgm:prSet presAssocID="{AEE31849-E92A-4193-AF51-1CAD4220CCAF}" presName="composite" presStyleCnt="0"/>
      <dgm:spPr/>
      <dgm:t>
        <a:bodyPr/>
        <a:lstStyle/>
        <a:p>
          <a:endParaRPr lang="es-MX"/>
        </a:p>
      </dgm:t>
    </dgm:pt>
    <dgm:pt modelId="{9B8CC474-7162-4053-8EF8-BBD3D0493B58}" type="pres">
      <dgm:prSet presAssocID="{AEE31849-E92A-4193-AF51-1CAD4220CCA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017B99-4C03-40B3-8D64-1E28F2DA6468}" type="pres">
      <dgm:prSet presAssocID="{AEE31849-E92A-4193-AF51-1CAD4220CCA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077350-3260-4AF4-AA19-78E347D7A0F2}" type="pres">
      <dgm:prSet presAssocID="{348B05B1-5547-4ACF-930A-1DCEDD5831A1}" presName="sp" presStyleCnt="0"/>
      <dgm:spPr/>
      <dgm:t>
        <a:bodyPr/>
        <a:lstStyle/>
        <a:p>
          <a:endParaRPr lang="es-MX"/>
        </a:p>
      </dgm:t>
    </dgm:pt>
    <dgm:pt modelId="{02FF67E4-3DCE-44FF-BDC7-DA968034A7F2}" type="pres">
      <dgm:prSet presAssocID="{DF382472-446D-4FFE-B8E5-635A59910588}" presName="composite" presStyleCnt="0"/>
      <dgm:spPr/>
      <dgm:t>
        <a:bodyPr/>
        <a:lstStyle/>
        <a:p>
          <a:endParaRPr lang="es-MX"/>
        </a:p>
      </dgm:t>
    </dgm:pt>
    <dgm:pt modelId="{EC928A59-24C0-4379-BED5-06753ADD7B88}" type="pres">
      <dgm:prSet presAssocID="{DF382472-446D-4FFE-B8E5-635A5991058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44E0E8-001E-442D-8735-6AA96B3CFFB7}" type="pres">
      <dgm:prSet presAssocID="{DF382472-446D-4FFE-B8E5-635A5991058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868D31-550A-4D97-BF87-5678C0A3DED6}" type="pres">
      <dgm:prSet presAssocID="{9B1CE056-96A0-4DCE-A819-81012A0024AB}" presName="sp" presStyleCnt="0"/>
      <dgm:spPr/>
      <dgm:t>
        <a:bodyPr/>
        <a:lstStyle/>
        <a:p>
          <a:endParaRPr lang="es-MX"/>
        </a:p>
      </dgm:t>
    </dgm:pt>
    <dgm:pt modelId="{0799AD1E-2D6B-4887-98D7-79709C40DEA5}" type="pres">
      <dgm:prSet presAssocID="{C94960A4-5216-4686-B796-254D36441A4A}" presName="composite" presStyleCnt="0"/>
      <dgm:spPr/>
      <dgm:t>
        <a:bodyPr/>
        <a:lstStyle/>
        <a:p>
          <a:endParaRPr lang="es-MX"/>
        </a:p>
      </dgm:t>
    </dgm:pt>
    <dgm:pt modelId="{9C2CECE9-BBF7-436C-8F3E-EAA6C3EC1089}" type="pres">
      <dgm:prSet presAssocID="{C94960A4-5216-4686-B796-254D36441A4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D2001C-AD8D-4DEC-B976-CDB904519199}" type="pres">
      <dgm:prSet presAssocID="{C94960A4-5216-4686-B796-254D36441A4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7A723C-3301-41BC-8441-1C832F920D5D}" type="pres">
      <dgm:prSet presAssocID="{BBA8B6B4-AB28-4456-BC7E-766E21FBDEBF}" presName="sp" presStyleCnt="0"/>
      <dgm:spPr/>
      <dgm:t>
        <a:bodyPr/>
        <a:lstStyle/>
        <a:p>
          <a:endParaRPr lang="es-MX"/>
        </a:p>
      </dgm:t>
    </dgm:pt>
    <dgm:pt modelId="{94851CF7-BC3F-43D8-861D-766A9FBC81BD}" type="pres">
      <dgm:prSet presAssocID="{8D4F0D1B-30BC-4EDC-B344-F86112C69B38}" presName="composite" presStyleCnt="0"/>
      <dgm:spPr/>
      <dgm:t>
        <a:bodyPr/>
        <a:lstStyle/>
        <a:p>
          <a:endParaRPr lang="es-MX"/>
        </a:p>
      </dgm:t>
    </dgm:pt>
    <dgm:pt modelId="{D64FF03B-3857-492A-B302-EA2C33CF18B1}" type="pres">
      <dgm:prSet presAssocID="{8D4F0D1B-30BC-4EDC-B344-F86112C69B3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0BA26F-D5C7-488B-BE69-24D89323E2A8}" type="pres">
      <dgm:prSet presAssocID="{8D4F0D1B-30BC-4EDC-B344-F86112C69B3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0C37B2-F669-426B-9E3F-94FFD902DEA8}" srcId="{8D4F0D1B-30BC-4EDC-B344-F86112C69B38}" destId="{D4FFADAC-85C1-49FD-AA72-F8809CF0069F}" srcOrd="0" destOrd="0" parTransId="{DB552F05-0D3E-4FFD-BF40-8143D36A0170}" sibTransId="{58645D9E-3A68-4B02-876E-43B9ADA610B7}"/>
    <dgm:cxn modelId="{2D9B1279-4386-409D-B22A-16842FB84DFD}" srcId="{AEE31849-E92A-4193-AF51-1CAD4220CCAF}" destId="{2A3B1592-7286-4E5E-AED1-5A7BB87587B4}" srcOrd="0" destOrd="0" parTransId="{3793D974-977C-4EF0-8CA0-D6800EDF3576}" sibTransId="{03C24FDC-E092-49B4-8297-FCF9C8AF678A}"/>
    <dgm:cxn modelId="{0BC01A3F-8908-4196-AE0E-B4CB6E043678}" srcId="{2542D1E3-DE76-4F56-9FDA-AFB0240805C9}" destId="{DF382472-446D-4FFE-B8E5-635A59910588}" srcOrd="2" destOrd="0" parTransId="{09CB31F8-4CC8-400D-9119-5A6F5125770D}" sibTransId="{9B1CE056-96A0-4DCE-A819-81012A0024AB}"/>
    <dgm:cxn modelId="{D6A23059-AE33-4D6D-B77F-A3745CF33749}" type="presOf" srcId="{2542D1E3-DE76-4F56-9FDA-AFB0240805C9}" destId="{C55D5BCD-9557-4A68-9417-F886B0681846}" srcOrd="0" destOrd="0" presId="urn:microsoft.com/office/officeart/2005/8/layout/chevron2"/>
    <dgm:cxn modelId="{4D10BECF-EA44-413C-8F8D-1AF4F3FF4F81}" type="presOf" srcId="{3272E837-D4E1-4CFF-AFD3-F80239703BDC}" destId="{DFD2001C-AD8D-4DEC-B976-CDB904519199}" srcOrd="0" destOrd="0" presId="urn:microsoft.com/office/officeart/2005/8/layout/chevron2"/>
    <dgm:cxn modelId="{A62DE5EE-09B3-45FA-A4E3-55CA53CBB642}" type="presOf" srcId="{894F45C2-4B95-4EDB-A25B-B13497E0B84B}" destId="{CCDCD92A-EB96-46B8-B1B7-435BE6484F27}" srcOrd="0" destOrd="0" presId="urn:microsoft.com/office/officeart/2005/8/layout/chevron2"/>
    <dgm:cxn modelId="{72EAE6BA-56D4-4EDB-A659-6898953BFD87}" srcId="{C94960A4-5216-4686-B796-254D36441A4A}" destId="{3272E837-D4E1-4CFF-AFD3-F80239703BDC}" srcOrd="0" destOrd="0" parTransId="{820788A2-4C05-4232-8F71-E711AE14ED55}" sibTransId="{DF1CE58E-1AA3-4A86-BBB1-F3F1545DF253}"/>
    <dgm:cxn modelId="{4113DED1-15AA-464D-9487-F92911C71DE8}" srcId="{2542D1E3-DE76-4F56-9FDA-AFB0240805C9}" destId="{8D4F0D1B-30BC-4EDC-B344-F86112C69B38}" srcOrd="4" destOrd="0" parTransId="{84D048DA-3AEF-4CEA-BBA1-D706E9EA2DDB}" sibTransId="{188911DC-B024-40EF-B8E4-4ACDC7F508B6}"/>
    <dgm:cxn modelId="{9807885D-DD9B-426A-A2D0-59ADC4B38745}" srcId="{2542D1E3-DE76-4F56-9FDA-AFB0240805C9}" destId="{C94960A4-5216-4686-B796-254D36441A4A}" srcOrd="3" destOrd="0" parTransId="{46A52E13-1902-4D04-B7EE-27EB6177E9DE}" sibTransId="{BBA8B6B4-AB28-4456-BC7E-766E21FBDEBF}"/>
    <dgm:cxn modelId="{7AC77881-D15B-4A12-B1CA-D7C3222134A6}" type="presOf" srcId="{18629787-7233-4C8A-9395-CF7CBC613465}" destId="{B3103562-36E7-42C9-95B9-799099C1DA5C}" srcOrd="0" destOrd="0" presId="urn:microsoft.com/office/officeart/2005/8/layout/chevron2"/>
    <dgm:cxn modelId="{7CFF8E8C-C6C6-4BF7-AD61-E2AAE1BFB692}" type="presOf" srcId="{2A3B1592-7286-4E5E-AED1-5A7BB87587B4}" destId="{BD017B99-4C03-40B3-8D64-1E28F2DA6468}" srcOrd="0" destOrd="0" presId="urn:microsoft.com/office/officeart/2005/8/layout/chevron2"/>
    <dgm:cxn modelId="{CCCE5F6D-2D30-4FD9-8AE5-8AA7683FB7FC}" type="presOf" srcId="{3F3CDB60-5401-4336-8033-8786F2C46219}" destId="{0344E0E8-001E-442D-8735-6AA96B3CFFB7}" srcOrd="0" destOrd="0" presId="urn:microsoft.com/office/officeart/2005/8/layout/chevron2"/>
    <dgm:cxn modelId="{1C82A3D9-E3F7-4AFF-A7C6-7FF45A1555D2}" srcId="{2542D1E3-DE76-4F56-9FDA-AFB0240805C9}" destId="{18629787-7233-4C8A-9395-CF7CBC613465}" srcOrd="0" destOrd="0" parTransId="{4A94DCF0-7A46-41B2-A328-191A0039D6F9}" sibTransId="{F76D7B0F-5EB2-4B87-AACE-6C040D46603B}"/>
    <dgm:cxn modelId="{5BF57909-75B2-4996-BE44-9B27915F575F}" type="presOf" srcId="{C94960A4-5216-4686-B796-254D36441A4A}" destId="{9C2CECE9-BBF7-436C-8F3E-EAA6C3EC1089}" srcOrd="0" destOrd="0" presId="urn:microsoft.com/office/officeart/2005/8/layout/chevron2"/>
    <dgm:cxn modelId="{38877271-0160-4D80-BFC8-A125293384EE}" type="presOf" srcId="{AEE31849-E92A-4193-AF51-1CAD4220CCAF}" destId="{9B8CC474-7162-4053-8EF8-BBD3D0493B58}" srcOrd="0" destOrd="0" presId="urn:microsoft.com/office/officeart/2005/8/layout/chevron2"/>
    <dgm:cxn modelId="{DF23DC54-EA44-4838-BA8A-F144FE039134}" type="presOf" srcId="{DF382472-446D-4FFE-B8E5-635A59910588}" destId="{EC928A59-24C0-4379-BED5-06753ADD7B88}" srcOrd="0" destOrd="0" presId="urn:microsoft.com/office/officeart/2005/8/layout/chevron2"/>
    <dgm:cxn modelId="{F77C6AD4-99F6-4A16-986B-5526724B6F2C}" srcId="{2542D1E3-DE76-4F56-9FDA-AFB0240805C9}" destId="{AEE31849-E92A-4193-AF51-1CAD4220CCAF}" srcOrd="1" destOrd="0" parTransId="{6605DF38-46C1-475A-A00F-0874B47E638A}" sibTransId="{348B05B1-5547-4ACF-930A-1DCEDD5831A1}"/>
    <dgm:cxn modelId="{A6930F97-605C-4700-A725-90CC801C3D51}" type="presOf" srcId="{D4FFADAC-85C1-49FD-AA72-F8809CF0069F}" destId="{280BA26F-D5C7-488B-BE69-24D89323E2A8}" srcOrd="0" destOrd="0" presId="urn:microsoft.com/office/officeart/2005/8/layout/chevron2"/>
    <dgm:cxn modelId="{9C1898C1-C1A1-4F1C-B9A7-6E0748AC723D}" srcId="{18629787-7233-4C8A-9395-CF7CBC613465}" destId="{894F45C2-4B95-4EDB-A25B-B13497E0B84B}" srcOrd="0" destOrd="0" parTransId="{800A087E-2874-46B7-B40C-58203B8F5372}" sibTransId="{EF9BDD88-9E11-4700-A217-700527C03548}"/>
    <dgm:cxn modelId="{9A2DB848-6309-4F63-B451-069EBFE219BD}" srcId="{DF382472-446D-4FFE-B8E5-635A59910588}" destId="{3F3CDB60-5401-4336-8033-8786F2C46219}" srcOrd="0" destOrd="0" parTransId="{052CD2F1-2B3D-4A2A-9D90-E6CC9485134C}" sibTransId="{60D0AEA5-6547-4C36-BBA4-9ED880191D88}"/>
    <dgm:cxn modelId="{85E75251-6C51-4806-996E-1CAEDD563217}" type="presOf" srcId="{8D4F0D1B-30BC-4EDC-B344-F86112C69B38}" destId="{D64FF03B-3857-492A-B302-EA2C33CF18B1}" srcOrd="0" destOrd="0" presId="urn:microsoft.com/office/officeart/2005/8/layout/chevron2"/>
    <dgm:cxn modelId="{EDB770EA-2D32-42F5-8528-CB57FD87D413}" type="presParOf" srcId="{C55D5BCD-9557-4A68-9417-F886B0681846}" destId="{0784C703-5CD5-4530-8A86-1B7C9B671178}" srcOrd="0" destOrd="0" presId="urn:microsoft.com/office/officeart/2005/8/layout/chevron2"/>
    <dgm:cxn modelId="{177C57CA-4FB7-473C-9C41-7A971D9AD17C}" type="presParOf" srcId="{0784C703-5CD5-4530-8A86-1B7C9B671178}" destId="{B3103562-36E7-42C9-95B9-799099C1DA5C}" srcOrd="0" destOrd="0" presId="urn:microsoft.com/office/officeart/2005/8/layout/chevron2"/>
    <dgm:cxn modelId="{8BD23DCC-244A-4899-81BA-5C7D1C20E5C9}" type="presParOf" srcId="{0784C703-5CD5-4530-8A86-1B7C9B671178}" destId="{CCDCD92A-EB96-46B8-B1B7-435BE6484F27}" srcOrd="1" destOrd="0" presId="urn:microsoft.com/office/officeart/2005/8/layout/chevron2"/>
    <dgm:cxn modelId="{A4696B68-CAD3-4349-BFD3-6CAEE635456C}" type="presParOf" srcId="{C55D5BCD-9557-4A68-9417-F886B0681846}" destId="{189D8566-8C14-43B2-BCD9-A918EC70EF03}" srcOrd="1" destOrd="0" presId="urn:microsoft.com/office/officeart/2005/8/layout/chevron2"/>
    <dgm:cxn modelId="{89EBFF6A-A254-4DBB-ACE7-8C6836B68BA3}" type="presParOf" srcId="{C55D5BCD-9557-4A68-9417-F886B0681846}" destId="{B9355B0F-53EB-4FF1-8432-F1D75BA15A22}" srcOrd="2" destOrd="0" presId="urn:microsoft.com/office/officeart/2005/8/layout/chevron2"/>
    <dgm:cxn modelId="{27A10E3C-9DBC-46C8-8FF6-28DD07B6AE42}" type="presParOf" srcId="{B9355B0F-53EB-4FF1-8432-F1D75BA15A22}" destId="{9B8CC474-7162-4053-8EF8-BBD3D0493B58}" srcOrd="0" destOrd="0" presId="urn:microsoft.com/office/officeart/2005/8/layout/chevron2"/>
    <dgm:cxn modelId="{8A30A1AE-27B5-438E-8C32-A73C7B3DB58F}" type="presParOf" srcId="{B9355B0F-53EB-4FF1-8432-F1D75BA15A22}" destId="{BD017B99-4C03-40B3-8D64-1E28F2DA6468}" srcOrd="1" destOrd="0" presId="urn:microsoft.com/office/officeart/2005/8/layout/chevron2"/>
    <dgm:cxn modelId="{8661579F-FB8A-4090-ADD9-257B5F739F7C}" type="presParOf" srcId="{C55D5BCD-9557-4A68-9417-F886B0681846}" destId="{53077350-3260-4AF4-AA19-78E347D7A0F2}" srcOrd="3" destOrd="0" presId="urn:microsoft.com/office/officeart/2005/8/layout/chevron2"/>
    <dgm:cxn modelId="{0834B5DE-42F9-4428-B194-EA6F1BCBE239}" type="presParOf" srcId="{C55D5BCD-9557-4A68-9417-F886B0681846}" destId="{02FF67E4-3DCE-44FF-BDC7-DA968034A7F2}" srcOrd="4" destOrd="0" presId="urn:microsoft.com/office/officeart/2005/8/layout/chevron2"/>
    <dgm:cxn modelId="{03AE501C-DDEA-40E4-A39F-BE5906330382}" type="presParOf" srcId="{02FF67E4-3DCE-44FF-BDC7-DA968034A7F2}" destId="{EC928A59-24C0-4379-BED5-06753ADD7B88}" srcOrd="0" destOrd="0" presId="urn:microsoft.com/office/officeart/2005/8/layout/chevron2"/>
    <dgm:cxn modelId="{3407E6F2-C89F-497C-BD04-B25E78F14699}" type="presParOf" srcId="{02FF67E4-3DCE-44FF-BDC7-DA968034A7F2}" destId="{0344E0E8-001E-442D-8735-6AA96B3CFFB7}" srcOrd="1" destOrd="0" presId="urn:microsoft.com/office/officeart/2005/8/layout/chevron2"/>
    <dgm:cxn modelId="{68B3C5E4-9A2F-4A5A-A21D-1F35A394EE86}" type="presParOf" srcId="{C55D5BCD-9557-4A68-9417-F886B0681846}" destId="{58868D31-550A-4D97-BF87-5678C0A3DED6}" srcOrd="5" destOrd="0" presId="urn:microsoft.com/office/officeart/2005/8/layout/chevron2"/>
    <dgm:cxn modelId="{748BAD47-1261-4A08-926D-8CEDF55763EB}" type="presParOf" srcId="{C55D5BCD-9557-4A68-9417-F886B0681846}" destId="{0799AD1E-2D6B-4887-98D7-79709C40DEA5}" srcOrd="6" destOrd="0" presId="urn:microsoft.com/office/officeart/2005/8/layout/chevron2"/>
    <dgm:cxn modelId="{8AB94945-32AF-4727-991F-795512000E2D}" type="presParOf" srcId="{0799AD1E-2D6B-4887-98D7-79709C40DEA5}" destId="{9C2CECE9-BBF7-436C-8F3E-EAA6C3EC1089}" srcOrd="0" destOrd="0" presId="urn:microsoft.com/office/officeart/2005/8/layout/chevron2"/>
    <dgm:cxn modelId="{FF6DC24B-A109-41D0-8FBA-CC0C6C24DE79}" type="presParOf" srcId="{0799AD1E-2D6B-4887-98D7-79709C40DEA5}" destId="{DFD2001C-AD8D-4DEC-B976-CDB904519199}" srcOrd="1" destOrd="0" presId="urn:microsoft.com/office/officeart/2005/8/layout/chevron2"/>
    <dgm:cxn modelId="{96C6EF3B-9623-4651-A080-1ACF993EC48B}" type="presParOf" srcId="{C55D5BCD-9557-4A68-9417-F886B0681846}" destId="{CD7A723C-3301-41BC-8441-1C832F920D5D}" srcOrd="7" destOrd="0" presId="urn:microsoft.com/office/officeart/2005/8/layout/chevron2"/>
    <dgm:cxn modelId="{3CE333A7-5B53-4124-A5F9-69D3F43C1C5D}" type="presParOf" srcId="{C55D5BCD-9557-4A68-9417-F886B0681846}" destId="{94851CF7-BC3F-43D8-861D-766A9FBC81BD}" srcOrd="8" destOrd="0" presId="urn:microsoft.com/office/officeart/2005/8/layout/chevron2"/>
    <dgm:cxn modelId="{92AD5DC4-2C60-4F17-90E3-3A6E13B9C846}" type="presParOf" srcId="{94851CF7-BC3F-43D8-861D-766A9FBC81BD}" destId="{D64FF03B-3857-492A-B302-EA2C33CF18B1}" srcOrd="0" destOrd="0" presId="urn:microsoft.com/office/officeart/2005/8/layout/chevron2"/>
    <dgm:cxn modelId="{9090B272-9A9E-44BB-A923-202227E0B9D6}" type="presParOf" srcId="{94851CF7-BC3F-43D8-861D-766A9FBC81BD}" destId="{280BA26F-D5C7-488B-BE69-24D89323E2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B2926C-4354-4436-B7A6-704950F35CBF}" type="doc">
      <dgm:prSet loTypeId="urn:microsoft.com/office/officeart/2005/8/layout/radial6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C91F433-4CCA-4DF2-B906-A32F044A4528}">
      <dgm:prSet phldrT="[Texto]" custT="1"/>
      <dgm:spPr/>
      <dgm:t>
        <a:bodyPr/>
        <a:lstStyle/>
        <a:p>
          <a:r>
            <a:rPr lang="es-MX" sz="1100" b="1" dirty="0" smtClean="0">
              <a:latin typeface="Arial" panose="020B0604020202020204" pitchFamily="34" charset="0"/>
              <a:cs typeface="Arial" panose="020B0604020202020204" pitchFamily="34" charset="0"/>
            </a:rPr>
            <a:t>Ética y Valores Universitarios</a:t>
          </a:r>
        </a:p>
        <a:p>
          <a:r>
            <a:rPr lang="es-MX" sz="11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s-MX" sz="1100" b="1" dirty="0" smtClean="0">
              <a:latin typeface="Arial" panose="020B0604020202020204" pitchFamily="34" charset="0"/>
              <a:cs typeface="Arial" panose="020B0604020202020204" pitchFamily="34" charset="0"/>
            </a:rPr>
            <a:t>Hacia una Nueva Cultura</a:t>
          </a:r>
          <a:r>
            <a:rPr lang="es-MX" sz="1100" dirty="0" smtClean="0">
              <a:latin typeface="Arial" panose="020B0604020202020204" pitchFamily="34" charset="0"/>
              <a:cs typeface="Arial" panose="020B0604020202020204" pitchFamily="34" charset="0"/>
            </a:rPr>
            <a:t>           </a:t>
          </a:r>
          <a:endParaRPr lang="es-MX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5A975B-48CE-436B-BB71-5C42CAF0D66C}" type="parTrans" cxnId="{36745030-4D1C-432E-943B-96E741E26D34}">
      <dgm:prSet/>
      <dgm:spPr/>
      <dgm:t>
        <a:bodyPr/>
        <a:lstStyle/>
        <a:p>
          <a:endParaRPr lang="es-MX"/>
        </a:p>
      </dgm:t>
    </dgm:pt>
    <dgm:pt modelId="{B1874AA7-1E6B-4E7C-AD7D-30B8ECC6CA71}" type="sibTrans" cxnId="{36745030-4D1C-432E-943B-96E741E26D34}">
      <dgm:prSet/>
      <dgm:spPr/>
      <dgm:t>
        <a:bodyPr/>
        <a:lstStyle/>
        <a:p>
          <a:endParaRPr lang="es-MX"/>
        </a:p>
      </dgm:t>
    </dgm:pt>
    <dgm:pt modelId="{FC74866B-0AB7-4656-B8B0-A7BEDC15264C}">
      <dgm:prSet phldrT="[Texto]" custT="1"/>
      <dgm:spPr/>
      <dgm:t>
        <a:bodyPr/>
        <a:lstStyle/>
        <a:p>
          <a:r>
            <a:rPr lang="es-MX" sz="900" b="1" dirty="0" smtClean="0">
              <a:latin typeface="Arial" panose="020B0604020202020204" pitchFamily="34" charset="0"/>
              <a:cs typeface="Arial" panose="020B0604020202020204" pitchFamily="34" charset="0"/>
            </a:rPr>
            <a:t>Universidad Segura</a:t>
          </a:r>
          <a:endParaRPr lang="es-MX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959E1B-4D54-47F8-93B9-B61E968CB74D}" type="parTrans" cxnId="{9499936C-4DF1-42F4-9D22-EEBB1CB6A668}">
      <dgm:prSet/>
      <dgm:spPr/>
      <dgm:t>
        <a:bodyPr/>
        <a:lstStyle/>
        <a:p>
          <a:endParaRPr lang="es-MX"/>
        </a:p>
      </dgm:t>
    </dgm:pt>
    <dgm:pt modelId="{8E1AA097-D34B-43B7-AAC6-FC5622426DEF}" type="sibTrans" cxnId="{9499936C-4DF1-42F4-9D22-EEBB1CB6A668}">
      <dgm:prSet/>
      <dgm:spPr/>
      <dgm:t>
        <a:bodyPr/>
        <a:lstStyle/>
        <a:p>
          <a:endParaRPr lang="es-MX"/>
        </a:p>
      </dgm:t>
    </dgm:pt>
    <dgm:pt modelId="{E80C26A1-C023-421B-AD86-E5E257F19B22}">
      <dgm:prSet phldrT="[Texto]" custT="1"/>
      <dgm:spPr/>
      <dgm:t>
        <a:bodyPr/>
        <a:lstStyle/>
        <a:p>
          <a:r>
            <a:rPr lang="es-MX" sz="900" b="1" dirty="0" smtClean="0">
              <a:latin typeface="Arial" panose="020B0604020202020204" pitchFamily="34" charset="0"/>
              <a:cs typeface="Arial" panose="020B0604020202020204" pitchFamily="34" charset="0"/>
            </a:rPr>
            <a:t>Universidad Saludable</a:t>
          </a:r>
          <a:endParaRPr lang="es-MX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10DFC4-DC4A-48EA-A56E-ECC75B99C2EB}" type="parTrans" cxnId="{2677EE7A-217C-42EA-BF95-DEC236963DEC}">
      <dgm:prSet/>
      <dgm:spPr/>
      <dgm:t>
        <a:bodyPr/>
        <a:lstStyle/>
        <a:p>
          <a:endParaRPr lang="es-MX"/>
        </a:p>
      </dgm:t>
    </dgm:pt>
    <dgm:pt modelId="{D0A03682-0D19-4BCB-97DA-0FF998EDCB45}" type="sibTrans" cxnId="{2677EE7A-217C-42EA-BF95-DEC236963DEC}">
      <dgm:prSet/>
      <dgm:spPr/>
      <dgm:t>
        <a:bodyPr/>
        <a:lstStyle/>
        <a:p>
          <a:endParaRPr lang="es-MX"/>
        </a:p>
      </dgm:t>
    </dgm:pt>
    <dgm:pt modelId="{99F948EE-8E0F-44C9-BB16-EF46A6136659}">
      <dgm:prSet phldrT="[Texto]" custT="1"/>
      <dgm:spPr/>
      <dgm:t>
        <a:bodyPr/>
        <a:lstStyle/>
        <a:p>
          <a:r>
            <a:rPr lang="es-MX" sz="900" b="1" dirty="0" smtClean="0">
              <a:latin typeface="Arial" panose="020B0604020202020204" pitchFamily="34" charset="0"/>
              <a:cs typeface="Arial" panose="020B0604020202020204" pitchFamily="34" charset="0"/>
            </a:rPr>
            <a:t>Universidad Sustentable</a:t>
          </a:r>
          <a:endParaRPr lang="es-MX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74B911-E4CF-446C-8DDA-528AAB772E27}" type="parTrans" cxnId="{538D2A93-E7C4-4BA9-A314-51BE50C7D733}">
      <dgm:prSet/>
      <dgm:spPr/>
      <dgm:t>
        <a:bodyPr/>
        <a:lstStyle/>
        <a:p>
          <a:endParaRPr lang="es-MX"/>
        </a:p>
      </dgm:t>
    </dgm:pt>
    <dgm:pt modelId="{903B8BAC-B005-4C03-A203-5372311AB25D}" type="sibTrans" cxnId="{538D2A93-E7C4-4BA9-A314-51BE50C7D733}">
      <dgm:prSet/>
      <dgm:spPr/>
      <dgm:t>
        <a:bodyPr/>
        <a:lstStyle/>
        <a:p>
          <a:endParaRPr lang="es-MX"/>
        </a:p>
      </dgm:t>
    </dgm:pt>
    <dgm:pt modelId="{9410ADD4-868C-425E-882F-02E302794D74}">
      <dgm:prSet phldrT="[Texto]" custT="1"/>
      <dgm:spPr/>
      <dgm:t>
        <a:bodyPr/>
        <a:lstStyle/>
        <a:p>
          <a:r>
            <a:rPr lang="es-MX" sz="1000" b="1" dirty="0" smtClean="0">
              <a:latin typeface="Arial" panose="020B0604020202020204" pitchFamily="34" charset="0"/>
              <a:cs typeface="Arial" panose="020B0604020202020204" pitchFamily="34" charset="0"/>
            </a:rPr>
            <a:t>Equidad e Inclusión </a:t>
          </a:r>
          <a:endParaRPr lang="es-MX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99E2CD-681C-4468-A3B3-2D3B8A533DDB}" type="parTrans" cxnId="{4E292455-7C3F-4BC4-ADDF-1C30C9082AAB}">
      <dgm:prSet/>
      <dgm:spPr/>
      <dgm:t>
        <a:bodyPr/>
        <a:lstStyle/>
        <a:p>
          <a:endParaRPr lang="es-MX"/>
        </a:p>
      </dgm:t>
    </dgm:pt>
    <dgm:pt modelId="{A16B7EA1-1A98-4A8A-A684-AE13A44137C1}" type="sibTrans" cxnId="{4E292455-7C3F-4BC4-ADDF-1C30C9082AAB}">
      <dgm:prSet/>
      <dgm:spPr/>
      <dgm:t>
        <a:bodyPr/>
        <a:lstStyle/>
        <a:p>
          <a:endParaRPr lang="es-MX"/>
        </a:p>
      </dgm:t>
    </dgm:pt>
    <dgm:pt modelId="{9EA248D9-08D6-4C76-B848-9646A727EDDD}">
      <dgm:prSet/>
      <dgm:spPr/>
      <dgm:t>
        <a:bodyPr/>
        <a:lstStyle/>
        <a:p>
          <a:endParaRPr lang="es-MX"/>
        </a:p>
      </dgm:t>
    </dgm:pt>
    <dgm:pt modelId="{08A4F0A1-5F0A-48C0-8ED8-D15C2F89F5BD}" type="parTrans" cxnId="{F5DCDBA4-8134-480D-82A9-F5487E654E1D}">
      <dgm:prSet/>
      <dgm:spPr/>
      <dgm:t>
        <a:bodyPr/>
        <a:lstStyle/>
        <a:p>
          <a:endParaRPr lang="es-MX"/>
        </a:p>
      </dgm:t>
    </dgm:pt>
    <dgm:pt modelId="{49B94541-3876-4A67-AECA-1BFC92D1F375}" type="sibTrans" cxnId="{F5DCDBA4-8134-480D-82A9-F5487E654E1D}">
      <dgm:prSet/>
      <dgm:spPr/>
      <dgm:t>
        <a:bodyPr/>
        <a:lstStyle/>
        <a:p>
          <a:endParaRPr lang="es-MX"/>
        </a:p>
      </dgm:t>
    </dgm:pt>
    <dgm:pt modelId="{6B3BE05B-4C0C-48FC-88BE-3E890C5CD9E5}" type="pres">
      <dgm:prSet presAssocID="{68B2926C-4354-4436-B7A6-704950F35CB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CD0429D-F2EB-4AC6-85DD-622C67653037}" type="pres">
      <dgm:prSet presAssocID="{2C91F433-4CCA-4DF2-B906-A32F044A4528}" presName="centerShape" presStyleLbl="node0" presStyleIdx="0" presStyleCnt="1" custScaleX="119710" custScaleY="107846" custLinFactNeighborX="-473" custLinFactNeighborY="3223"/>
      <dgm:spPr/>
      <dgm:t>
        <a:bodyPr/>
        <a:lstStyle/>
        <a:p>
          <a:endParaRPr lang="es-MX"/>
        </a:p>
      </dgm:t>
    </dgm:pt>
    <dgm:pt modelId="{C770F453-158B-4D24-AFC8-0EE966E127D2}" type="pres">
      <dgm:prSet presAssocID="{FC74866B-0AB7-4656-B8B0-A7BEDC15264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56B575-3B03-4FF8-BD36-8F4BEBFA4EB2}" type="pres">
      <dgm:prSet presAssocID="{FC74866B-0AB7-4656-B8B0-A7BEDC15264C}" presName="dummy" presStyleCnt="0"/>
      <dgm:spPr/>
      <dgm:t>
        <a:bodyPr/>
        <a:lstStyle/>
        <a:p>
          <a:endParaRPr lang="es-MX"/>
        </a:p>
      </dgm:t>
    </dgm:pt>
    <dgm:pt modelId="{35477B39-EC97-4C9B-933F-FB28E1659155}" type="pres">
      <dgm:prSet presAssocID="{8E1AA097-D34B-43B7-AAC6-FC5622426DEF}" presName="sibTrans" presStyleLbl="sibTrans2D1" presStyleIdx="0" presStyleCnt="4"/>
      <dgm:spPr/>
      <dgm:t>
        <a:bodyPr/>
        <a:lstStyle/>
        <a:p>
          <a:endParaRPr lang="es-MX"/>
        </a:p>
      </dgm:t>
    </dgm:pt>
    <dgm:pt modelId="{151BB896-42E2-4F39-9EC9-7A56123B192C}" type="pres">
      <dgm:prSet presAssocID="{E80C26A1-C023-421B-AD86-E5E257F19B2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1012CD-4622-4402-A491-BF2285B85CDB}" type="pres">
      <dgm:prSet presAssocID="{E80C26A1-C023-421B-AD86-E5E257F19B22}" presName="dummy" presStyleCnt="0"/>
      <dgm:spPr/>
      <dgm:t>
        <a:bodyPr/>
        <a:lstStyle/>
        <a:p>
          <a:endParaRPr lang="es-MX"/>
        </a:p>
      </dgm:t>
    </dgm:pt>
    <dgm:pt modelId="{E3FF2D1C-6528-40D6-892A-B95C2E6EA588}" type="pres">
      <dgm:prSet presAssocID="{D0A03682-0D19-4BCB-97DA-0FF998EDCB45}" presName="sibTrans" presStyleLbl="sibTrans2D1" presStyleIdx="1" presStyleCnt="4"/>
      <dgm:spPr/>
      <dgm:t>
        <a:bodyPr/>
        <a:lstStyle/>
        <a:p>
          <a:endParaRPr lang="es-MX"/>
        </a:p>
      </dgm:t>
    </dgm:pt>
    <dgm:pt modelId="{378D0A3A-BECC-49E6-8C1F-CAC8283EEF82}" type="pres">
      <dgm:prSet presAssocID="{99F948EE-8E0F-44C9-BB16-EF46A613665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9DDFD0-ED3B-4576-8446-66EC46E7E1EB}" type="pres">
      <dgm:prSet presAssocID="{99F948EE-8E0F-44C9-BB16-EF46A6136659}" presName="dummy" presStyleCnt="0"/>
      <dgm:spPr/>
      <dgm:t>
        <a:bodyPr/>
        <a:lstStyle/>
        <a:p>
          <a:endParaRPr lang="es-MX"/>
        </a:p>
      </dgm:t>
    </dgm:pt>
    <dgm:pt modelId="{753D6265-59D0-4F85-87CA-84E7BABD97DE}" type="pres">
      <dgm:prSet presAssocID="{903B8BAC-B005-4C03-A203-5372311AB25D}" presName="sibTrans" presStyleLbl="sibTrans2D1" presStyleIdx="2" presStyleCnt="4"/>
      <dgm:spPr/>
      <dgm:t>
        <a:bodyPr/>
        <a:lstStyle/>
        <a:p>
          <a:endParaRPr lang="es-MX"/>
        </a:p>
      </dgm:t>
    </dgm:pt>
    <dgm:pt modelId="{856F9E66-A3AB-4D4A-8AC9-074E241E20EF}" type="pres">
      <dgm:prSet presAssocID="{9410ADD4-868C-425E-882F-02E302794D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413EBE-40A6-437E-989C-A17E72270522}" type="pres">
      <dgm:prSet presAssocID="{9410ADD4-868C-425E-882F-02E302794D74}" presName="dummy" presStyleCnt="0"/>
      <dgm:spPr/>
      <dgm:t>
        <a:bodyPr/>
        <a:lstStyle/>
        <a:p>
          <a:endParaRPr lang="es-MX"/>
        </a:p>
      </dgm:t>
    </dgm:pt>
    <dgm:pt modelId="{665B78EB-D141-4226-A41C-6ECE4B44A72B}" type="pres">
      <dgm:prSet presAssocID="{A16B7EA1-1A98-4A8A-A684-AE13A44137C1}" presName="sibTrans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49F3F007-B9AD-48A6-9087-4D4446A207E0}" type="presOf" srcId="{8E1AA097-D34B-43B7-AAC6-FC5622426DEF}" destId="{35477B39-EC97-4C9B-933F-FB28E1659155}" srcOrd="0" destOrd="0" presId="urn:microsoft.com/office/officeart/2005/8/layout/radial6"/>
    <dgm:cxn modelId="{36745030-4D1C-432E-943B-96E741E26D34}" srcId="{68B2926C-4354-4436-B7A6-704950F35CBF}" destId="{2C91F433-4CCA-4DF2-B906-A32F044A4528}" srcOrd="0" destOrd="0" parTransId="{C55A975B-48CE-436B-BB71-5C42CAF0D66C}" sibTransId="{B1874AA7-1E6B-4E7C-AD7D-30B8ECC6CA71}"/>
    <dgm:cxn modelId="{538D2A93-E7C4-4BA9-A314-51BE50C7D733}" srcId="{2C91F433-4CCA-4DF2-B906-A32F044A4528}" destId="{99F948EE-8E0F-44C9-BB16-EF46A6136659}" srcOrd="2" destOrd="0" parTransId="{7574B911-E4CF-446C-8DDA-528AAB772E27}" sibTransId="{903B8BAC-B005-4C03-A203-5372311AB25D}"/>
    <dgm:cxn modelId="{8C625C92-6159-4B5E-8307-73521969576B}" type="presOf" srcId="{9410ADD4-868C-425E-882F-02E302794D74}" destId="{856F9E66-A3AB-4D4A-8AC9-074E241E20EF}" srcOrd="0" destOrd="0" presId="urn:microsoft.com/office/officeart/2005/8/layout/radial6"/>
    <dgm:cxn modelId="{B0E5C0C5-429E-486C-B242-5C547B78983D}" type="presOf" srcId="{A16B7EA1-1A98-4A8A-A684-AE13A44137C1}" destId="{665B78EB-D141-4226-A41C-6ECE4B44A72B}" srcOrd="0" destOrd="0" presId="urn:microsoft.com/office/officeart/2005/8/layout/radial6"/>
    <dgm:cxn modelId="{7886C48F-4E38-468F-BF2E-1298CC8B3BBC}" type="presOf" srcId="{903B8BAC-B005-4C03-A203-5372311AB25D}" destId="{753D6265-59D0-4F85-87CA-84E7BABD97DE}" srcOrd="0" destOrd="0" presId="urn:microsoft.com/office/officeart/2005/8/layout/radial6"/>
    <dgm:cxn modelId="{9790E620-1CFF-4975-87AD-036494E6E7CE}" type="presOf" srcId="{FC74866B-0AB7-4656-B8B0-A7BEDC15264C}" destId="{C770F453-158B-4D24-AFC8-0EE966E127D2}" srcOrd="0" destOrd="0" presId="urn:microsoft.com/office/officeart/2005/8/layout/radial6"/>
    <dgm:cxn modelId="{9499936C-4DF1-42F4-9D22-EEBB1CB6A668}" srcId="{2C91F433-4CCA-4DF2-B906-A32F044A4528}" destId="{FC74866B-0AB7-4656-B8B0-A7BEDC15264C}" srcOrd="0" destOrd="0" parTransId="{7F959E1B-4D54-47F8-93B9-B61E968CB74D}" sibTransId="{8E1AA097-D34B-43B7-AAC6-FC5622426DEF}"/>
    <dgm:cxn modelId="{F5DCDBA4-8134-480D-82A9-F5487E654E1D}" srcId="{68B2926C-4354-4436-B7A6-704950F35CBF}" destId="{9EA248D9-08D6-4C76-B848-9646A727EDDD}" srcOrd="1" destOrd="0" parTransId="{08A4F0A1-5F0A-48C0-8ED8-D15C2F89F5BD}" sibTransId="{49B94541-3876-4A67-AECA-1BFC92D1F375}"/>
    <dgm:cxn modelId="{F5CB252B-A103-4453-AB7D-A22F9699734A}" type="presOf" srcId="{99F948EE-8E0F-44C9-BB16-EF46A6136659}" destId="{378D0A3A-BECC-49E6-8C1F-CAC8283EEF82}" srcOrd="0" destOrd="0" presId="urn:microsoft.com/office/officeart/2005/8/layout/radial6"/>
    <dgm:cxn modelId="{4E292455-7C3F-4BC4-ADDF-1C30C9082AAB}" srcId="{2C91F433-4CCA-4DF2-B906-A32F044A4528}" destId="{9410ADD4-868C-425E-882F-02E302794D74}" srcOrd="3" destOrd="0" parTransId="{D599E2CD-681C-4468-A3B3-2D3B8A533DDB}" sibTransId="{A16B7EA1-1A98-4A8A-A684-AE13A44137C1}"/>
    <dgm:cxn modelId="{08A810BA-8FE3-4BDF-8672-C4FF25D5897C}" type="presOf" srcId="{2C91F433-4CCA-4DF2-B906-A32F044A4528}" destId="{8CD0429D-F2EB-4AC6-85DD-622C67653037}" srcOrd="0" destOrd="0" presId="urn:microsoft.com/office/officeart/2005/8/layout/radial6"/>
    <dgm:cxn modelId="{2677EE7A-217C-42EA-BF95-DEC236963DEC}" srcId="{2C91F433-4CCA-4DF2-B906-A32F044A4528}" destId="{E80C26A1-C023-421B-AD86-E5E257F19B22}" srcOrd="1" destOrd="0" parTransId="{2110DFC4-DC4A-48EA-A56E-ECC75B99C2EB}" sibTransId="{D0A03682-0D19-4BCB-97DA-0FF998EDCB45}"/>
    <dgm:cxn modelId="{4ECFCFA0-1907-4A60-81B4-3D775F099697}" type="presOf" srcId="{68B2926C-4354-4436-B7A6-704950F35CBF}" destId="{6B3BE05B-4C0C-48FC-88BE-3E890C5CD9E5}" srcOrd="0" destOrd="0" presId="urn:microsoft.com/office/officeart/2005/8/layout/radial6"/>
    <dgm:cxn modelId="{5537FC62-BCC0-404A-B6F6-E1BB95A756DF}" type="presOf" srcId="{D0A03682-0D19-4BCB-97DA-0FF998EDCB45}" destId="{E3FF2D1C-6528-40D6-892A-B95C2E6EA588}" srcOrd="0" destOrd="0" presId="urn:microsoft.com/office/officeart/2005/8/layout/radial6"/>
    <dgm:cxn modelId="{E476125E-B262-4FDF-A9CD-BC5F477CCE38}" type="presOf" srcId="{E80C26A1-C023-421B-AD86-E5E257F19B22}" destId="{151BB896-42E2-4F39-9EC9-7A56123B192C}" srcOrd="0" destOrd="0" presId="urn:microsoft.com/office/officeart/2005/8/layout/radial6"/>
    <dgm:cxn modelId="{4D4AA856-C303-4F65-B7F6-7B51E561E8AD}" type="presParOf" srcId="{6B3BE05B-4C0C-48FC-88BE-3E890C5CD9E5}" destId="{8CD0429D-F2EB-4AC6-85DD-622C67653037}" srcOrd="0" destOrd="0" presId="urn:microsoft.com/office/officeart/2005/8/layout/radial6"/>
    <dgm:cxn modelId="{2CCEF73C-0C4F-4AC7-8DFE-C86F6C679A9F}" type="presParOf" srcId="{6B3BE05B-4C0C-48FC-88BE-3E890C5CD9E5}" destId="{C770F453-158B-4D24-AFC8-0EE966E127D2}" srcOrd="1" destOrd="0" presId="urn:microsoft.com/office/officeart/2005/8/layout/radial6"/>
    <dgm:cxn modelId="{BE54D7BF-2586-40CC-A880-C1A9A0983837}" type="presParOf" srcId="{6B3BE05B-4C0C-48FC-88BE-3E890C5CD9E5}" destId="{3156B575-3B03-4FF8-BD36-8F4BEBFA4EB2}" srcOrd="2" destOrd="0" presId="urn:microsoft.com/office/officeart/2005/8/layout/radial6"/>
    <dgm:cxn modelId="{830019FA-A4D6-4E96-B1EF-58B3B98E9C78}" type="presParOf" srcId="{6B3BE05B-4C0C-48FC-88BE-3E890C5CD9E5}" destId="{35477B39-EC97-4C9B-933F-FB28E1659155}" srcOrd="3" destOrd="0" presId="urn:microsoft.com/office/officeart/2005/8/layout/radial6"/>
    <dgm:cxn modelId="{9D2BE008-A7A2-4743-94D0-B3BAE940DD0E}" type="presParOf" srcId="{6B3BE05B-4C0C-48FC-88BE-3E890C5CD9E5}" destId="{151BB896-42E2-4F39-9EC9-7A56123B192C}" srcOrd="4" destOrd="0" presId="urn:microsoft.com/office/officeart/2005/8/layout/radial6"/>
    <dgm:cxn modelId="{DAB69038-4546-4F6B-A2B7-EC86087D916E}" type="presParOf" srcId="{6B3BE05B-4C0C-48FC-88BE-3E890C5CD9E5}" destId="{651012CD-4622-4402-A491-BF2285B85CDB}" srcOrd="5" destOrd="0" presId="urn:microsoft.com/office/officeart/2005/8/layout/radial6"/>
    <dgm:cxn modelId="{9418AE81-47FD-4CDB-9937-8673F998CF5D}" type="presParOf" srcId="{6B3BE05B-4C0C-48FC-88BE-3E890C5CD9E5}" destId="{E3FF2D1C-6528-40D6-892A-B95C2E6EA588}" srcOrd="6" destOrd="0" presId="urn:microsoft.com/office/officeart/2005/8/layout/radial6"/>
    <dgm:cxn modelId="{F14A5596-CCBB-4A9E-9BAD-E9691A7FEC18}" type="presParOf" srcId="{6B3BE05B-4C0C-48FC-88BE-3E890C5CD9E5}" destId="{378D0A3A-BECC-49E6-8C1F-CAC8283EEF82}" srcOrd="7" destOrd="0" presId="urn:microsoft.com/office/officeart/2005/8/layout/radial6"/>
    <dgm:cxn modelId="{F23B4C2F-592E-4B49-B664-660AF3EDC052}" type="presParOf" srcId="{6B3BE05B-4C0C-48FC-88BE-3E890C5CD9E5}" destId="{C29DDFD0-ED3B-4576-8446-66EC46E7E1EB}" srcOrd="8" destOrd="0" presId="urn:microsoft.com/office/officeart/2005/8/layout/radial6"/>
    <dgm:cxn modelId="{781D882B-6989-45D0-83DA-75EA4D584202}" type="presParOf" srcId="{6B3BE05B-4C0C-48FC-88BE-3E890C5CD9E5}" destId="{753D6265-59D0-4F85-87CA-84E7BABD97DE}" srcOrd="9" destOrd="0" presId="urn:microsoft.com/office/officeart/2005/8/layout/radial6"/>
    <dgm:cxn modelId="{51FC5DDE-B9B7-456D-8DAD-90F59BB5BFC8}" type="presParOf" srcId="{6B3BE05B-4C0C-48FC-88BE-3E890C5CD9E5}" destId="{856F9E66-A3AB-4D4A-8AC9-074E241E20EF}" srcOrd="10" destOrd="0" presId="urn:microsoft.com/office/officeart/2005/8/layout/radial6"/>
    <dgm:cxn modelId="{2D876131-D25E-4300-834D-D3E608319D49}" type="presParOf" srcId="{6B3BE05B-4C0C-48FC-88BE-3E890C5CD9E5}" destId="{BC413EBE-40A6-437E-989C-A17E72270522}" srcOrd="11" destOrd="0" presId="urn:microsoft.com/office/officeart/2005/8/layout/radial6"/>
    <dgm:cxn modelId="{738E12F7-C1D6-45E6-B8FA-57F842E256CD}" type="presParOf" srcId="{6B3BE05B-4C0C-48FC-88BE-3E890C5CD9E5}" destId="{665B78EB-D141-4226-A41C-6ECE4B44A72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03562-36E7-42C9-95B9-799099C1DA5C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1</a:t>
          </a:r>
          <a:endParaRPr lang="es-MX" sz="1700" kern="1200" dirty="0"/>
        </a:p>
      </dsp:txBody>
      <dsp:txXfrm rot="-5400000">
        <a:off x="1" y="319448"/>
        <a:ext cx="635496" cy="272355"/>
      </dsp:txXfrm>
    </dsp:sp>
    <dsp:sp modelId="{CCDCD92A-EB96-46B8-B1B7-435BE6484F27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Convención Internacional sobre los derechos de las personas con Discapacidad (2006)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5496" y="30507"/>
        <a:ext cx="5431697" cy="532491"/>
      </dsp:txXfrm>
    </dsp:sp>
    <dsp:sp modelId="{9B8CC474-7162-4053-8EF8-BBD3D0493B58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2</a:t>
          </a:r>
          <a:endParaRPr lang="es-MX" sz="1700" kern="1200" dirty="0"/>
        </a:p>
      </dsp:txBody>
      <dsp:txXfrm rot="-5400000">
        <a:off x="1" y="1107635"/>
        <a:ext cx="635496" cy="272355"/>
      </dsp:txXfrm>
    </dsp:sp>
    <dsp:sp modelId="{BD017B99-4C03-40B3-8D64-1E28F2DA6468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Ley General para la Inclusión de personas con discapacidad (2011).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5496" y="818694"/>
        <a:ext cx="5431697" cy="532491"/>
      </dsp:txXfrm>
    </dsp:sp>
    <dsp:sp modelId="{EC928A59-24C0-4379-BED5-06753ADD7B88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3</a:t>
          </a:r>
          <a:endParaRPr lang="es-MX" sz="1700" kern="1200" dirty="0"/>
        </a:p>
      </dsp:txBody>
      <dsp:txXfrm rot="-5400000">
        <a:off x="1" y="1895821"/>
        <a:ext cx="635496" cy="272355"/>
      </dsp:txXfrm>
    </dsp:sp>
    <dsp:sp modelId="{0344E0E8-001E-442D-8735-6AA96B3CFFB7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Ley para la Integración de las personas con discapacidad del Estado de Veracruz (2010).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5496" y="1606881"/>
        <a:ext cx="5431697" cy="532491"/>
      </dsp:txXfrm>
    </dsp:sp>
    <dsp:sp modelId="{9C2CECE9-BBF7-436C-8F3E-EAA6C3EC1089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4</a:t>
          </a:r>
          <a:endParaRPr lang="es-MX" sz="1700" kern="1200" dirty="0"/>
        </a:p>
      </dsp:txBody>
      <dsp:txXfrm rot="-5400000">
        <a:off x="1" y="2684008"/>
        <a:ext cx="635496" cy="272355"/>
      </dsp:txXfrm>
    </dsp:sp>
    <dsp:sp modelId="{DFD2001C-AD8D-4DEC-B976-CDB904519199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Declaración de Yucatán sobre los derechos de las personas con discapacidad en las universidades (2008).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5496" y="2395067"/>
        <a:ext cx="5431697" cy="532491"/>
      </dsp:txXfrm>
    </dsp:sp>
    <dsp:sp modelId="{D64FF03B-3857-492A-B302-EA2C33CF18B1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5</a:t>
          </a:r>
          <a:endParaRPr lang="es-MX" sz="1700" kern="1200" dirty="0"/>
        </a:p>
      </dsp:txBody>
      <dsp:txXfrm rot="-5400000">
        <a:off x="1" y="3472195"/>
        <a:ext cx="635496" cy="272355"/>
      </dsp:txXfrm>
    </dsp:sp>
    <dsp:sp modelId="{280BA26F-D5C7-488B-BE69-24D89323E2A8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Estatuto de los derechos de los alumnos (2013).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5496" y="3183253"/>
        <a:ext cx="5431697" cy="532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B78EB-D141-4226-A41C-6ECE4B44A72B}">
      <dsp:nvSpPr>
        <dsp:cNvPr id="0" name=""/>
        <dsp:cNvSpPr/>
      </dsp:nvSpPr>
      <dsp:spPr>
        <a:xfrm>
          <a:off x="1245807" y="597735"/>
          <a:ext cx="3989104" cy="3989104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3D6265-59D0-4F85-87CA-84E7BABD97DE}">
      <dsp:nvSpPr>
        <dsp:cNvPr id="0" name=""/>
        <dsp:cNvSpPr/>
      </dsp:nvSpPr>
      <dsp:spPr>
        <a:xfrm>
          <a:off x="1245807" y="597735"/>
          <a:ext cx="3989104" cy="3989104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FF2D1C-6528-40D6-892A-B95C2E6EA588}">
      <dsp:nvSpPr>
        <dsp:cNvPr id="0" name=""/>
        <dsp:cNvSpPr/>
      </dsp:nvSpPr>
      <dsp:spPr>
        <a:xfrm>
          <a:off x="1245807" y="597735"/>
          <a:ext cx="3989104" cy="3989104"/>
        </a:xfrm>
        <a:prstGeom prst="blockArc">
          <a:avLst>
            <a:gd name="adj1" fmla="val 0"/>
            <a:gd name="adj2" fmla="val 5400000"/>
            <a:gd name="adj3" fmla="val 4638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477B39-EC97-4C9B-933F-FB28E1659155}">
      <dsp:nvSpPr>
        <dsp:cNvPr id="0" name=""/>
        <dsp:cNvSpPr/>
      </dsp:nvSpPr>
      <dsp:spPr>
        <a:xfrm>
          <a:off x="1245807" y="597735"/>
          <a:ext cx="3989104" cy="3989104"/>
        </a:xfrm>
        <a:prstGeom prst="blockArc">
          <a:avLst>
            <a:gd name="adj1" fmla="val 16200000"/>
            <a:gd name="adj2" fmla="val 0"/>
            <a:gd name="adj3" fmla="val 463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D0429D-F2EB-4AC6-85DD-622C67653037}">
      <dsp:nvSpPr>
        <dsp:cNvPr id="0" name=""/>
        <dsp:cNvSpPr/>
      </dsp:nvSpPr>
      <dsp:spPr>
        <a:xfrm>
          <a:off x="2123374" y="1728194"/>
          <a:ext cx="2197109" cy="19793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Ética y Valores Universitarios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Hacia una Nueva Cultura</a:t>
          </a:r>
          <a:r>
            <a:rPr lang="es-MX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      </a:t>
          </a:r>
          <a:endParaRPr lang="es-MX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45133" y="2018065"/>
        <a:ext cx="1553591" cy="1399620"/>
      </dsp:txXfrm>
    </dsp:sp>
    <dsp:sp modelId="{C770F453-158B-4D24-AFC8-0EE966E127D2}">
      <dsp:nvSpPr>
        <dsp:cNvPr id="0" name=""/>
        <dsp:cNvSpPr/>
      </dsp:nvSpPr>
      <dsp:spPr>
        <a:xfrm>
          <a:off x="2597983" y="1610"/>
          <a:ext cx="1284752" cy="12847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Universidad Segura</a:t>
          </a:r>
          <a:endParaRPr lang="es-MX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6131" y="189758"/>
        <a:ext cx="908456" cy="908456"/>
      </dsp:txXfrm>
    </dsp:sp>
    <dsp:sp modelId="{151BB896-42E2-4F39-9EC9-7A56123B192C}">
      <dsp:nvSpPr>
        <dsp:cNvPr id="0" name=""/>
        <dsp:cNvSpPr/>
      </dsp:nvSpPr>
      <dsp:spPr>
        <a:xfrm>
          <a:off x="4546284" y="1949911"/>
          <a:ext cx="1284752" cy="1284752"/>
        </a:xfrm>
        <a:prstGeom prst="ellips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Universidad Saludable</a:t>
          </a:r>
          <a:endParaRPr lang="es-MX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34432" y="2138059"/>
        <a:ext cx="908456" cy="908456"/>
      </dsp:txXfrm>
    </dsp:sp>
    <dsp:sp modelId="{378D0A3A-BECC-49E6-8C1F-CAC8283EEF82}">
      <dsp:nvSpPr>
        <dsp:cNvPr id="0" name=""/>
        <dsp:cNvSpPr/>
      </dsp:nvSpPr>
      <dsp:spPr>
        <a:xfrm>
          <a:off x="2597983" y="3898212"/>
          <a:ext cx="1284752" cy="1284752"/>
        </a:xfrm>
        <a:prstGeom prst="ellips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Universidad Sustentable</a:t>
          </a:r>
          <a:endParaRPr lang="es-MX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6131" y="4086360"/>
        <a:ext cx="908456" cy="908456"/>
      </dsp:txXfrm>
    </dsp:sp>
    <dsp:sp modelId="{856F9E66-A3AB-4D4A-8AC9-074E241E20EF}">
      <dsp:nvSpPr>
        <dsp:cNvPr id="0" name=""/>
        <dsp:cNvSpPr/>
      </dsp:nvSpPr>
      <dsp:spPr>
        <a:xfrm>
          <a:off x="649682" y="1949911"/>
          <a:ext cx="1284752" cy="1284752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Equidad e Inclusión </a:t>
          </a:r>
          <a:endParaRPr lang="es-MX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7830" y="2138059"/>
        <a:ext cx="908456" cy="908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63216-6BD7-45BE-802B-1AE473EF98C0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4393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43938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3449E-67D7-49CE-B95D-13D6FA1FAF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59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BE279-4195-466C-9836-A2C5EEE36080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82625"/>
            <a:ext cx="4549775" cy="341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23041"/>
            <a:ext cx="5486400" cy="40955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5B436-87F8-4BB1-AB15-DEF54D17C3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15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49E70-3E6C-4D88-A024-24C5489853E9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33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DC3586C-86C2-4F66-AD85-5F7A26EBEE49}" type="slidenum">
              <a:rPr lang="es-MX" altLang="es-MX" smtClean="0"/>
              <a:pPr/>
              <a:t>8</a:t>
            </a:fld>
            <a:endParaRPr lang="es-MX" alt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16E39F5-8E49-49E2-B9B0-832CFC4F1E6C}" type="slidenum">
              <a:rPr lang="es-MX" altLang="es-MX" smtClean="0"/>
              <a:pPr/>
              <a:t>12</a:t>
            </a:fld>
            <a:endParaRPr lang="es-MX" alt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11B55AB-D1CC-4852-9E65-FEE20A2B22F9}" type="slidenum">
              <a:rPr lang="es-MX" altLang="es-MX" smtClean="0"/>
              <a:pPr/>
              <a:t>13</a:t>
            </a:fld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8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2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0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8" y="1524073"/>
            <a:ext cx="8033892" cy="3821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294771" y="2159049"/>
            <a:ext cx="7209903" cy="4127341"/>
          </a:xfrm>
        </p:spPr>
        <p:txBody>
          <a:bodyPr/>
          <a:lstStyle>
            <a:lvl1pPr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9306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3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6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0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6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1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4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5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9D37B-6860-4416-B442-CA0BCB6BBCB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04/08/2016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E8AA3-D8E5-4FA0-9323-EBBB9EDDD14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2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incuyente0709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gi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cluyente0709@gmail.com" TargetMode="External"/><Relationship Id="rId2" Type="http://schemas.openxmlformats.org/officeDocument/2006/relationships/hyperlink" Target="mailto:acruz@uv.m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ibe.unesco.org/fileadmin/user_upload/Policy_Dialogue/48th_ICE/CONFINTED_48-3_Spanish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ibe.unesco.org/fileadmin/user_upload/Policy_Dialogue/48th_ICE/CONFINTED_48-3_Spanish.pdf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oogle.com.mx/#q=EL+PAPEL+DE+LAS+TICS+EN+LA+EDUCACION+INCLUSIVA+CEPA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7064" y="4203"/>
            <a:ext cx="9571064" cy="6853799"/>
          </a:xfrm>
          <a:prstGeom prst="rect">
            <a:avLst/>
          </a:prstGeom>
        </p:spPr>
      </p:pic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-427064" y="4202"/>
            <a:ext cx="4570439" cy="685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46752"/>
            <a:ext cx="8034338" cy="3825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SECRETARÍA ACADÉMICA </a:t>
            </a:r>
            <a:endParaRPr lang="es-MX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403648" y="1052736"/>
            <a:ext cx="6273552" cy="5257577"/>
          </a:xfrm>
        </p:spPr>
        <p:txBody>
          <a:bodyPr rtlCol="0">
            <a:normAutofit fontScale="62500" lnSpcReduction="20000"/>
          </a:bodyPr>
          <a:lstStyle/>
          <a:p>
            <a:pPr marL="0" indent="0" algn="ctr">
              <a:buNone/>
              <a:defRPr/>
            </a:pPr>
            <a:endParaRPr lang="es-MX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r>
              <a:rPr lang="es-MX" sz="3600" b="1" dirty="0" smtClean="0">
                <a:solidFill>
                  <a:schemeClr val="tx1"/>
                </a:solidFill>
              </a:rPr>
              <a:t>PROGRAMA DE FORMACIÓN ACADÉMICA </a:t>
            </a:r>
          </a:p>
          <a:p>
            <a:pPr marL="0" indent="0" algn="ctr">
              <a:buNone/>
              <a:defRPr/>
            </a:pPr>
            <a:endParaRPr lang="es-MX" sz="3600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r>
              <a:rPr lang="es-MX" sz="5100" b="1" dirty="0">
                <a:solidFill>
                  <a:schemeClr val="tx1"/>
                </a:solidFill>
              </a:rPr>
              <a:t>Curso taller: Formación Universitaria </a:t>
            </a:r>
            <a:r>
              <a:rPr lang="es-MX" sz="5100" b="1" dirty="0" smtClean="0">
                <a:solidFill>
                  <a:schemeClr val="tx1"/>
                </a:solidFill>
              </a:rPr>
              <a:t>Integral</a:t>
            </a:r>
            <a:r>
              <a:rPr lang="es-MX" sz="5100" b="1" dirty="0">
                <a:solidFill>
                  <a:schemeClr val="tx1"/>
                </a:solidFill>
              </a:rPr>
              <a:t>: Transversa</a:t>
            </a:r>
          </a:p>
          <a:p>
            <a:pPr marL="0" indent="0">
              <a:buNone/>
              <a:defRPr/>
            </a:pPr>
            <a:endParaRPr lang="es-MX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endParaRPr lang="es-MX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  <a:defRPr/>
            </a:pPr>
            <a:r>
              <a:rPr lang="es-MX" sz="3600" b="1" dirty="0" smtClean="0">
                <a:solidFill>
                  <a:schemeClr val="tx1"/>
                </a:solidFill>
              </a:rPr>
              <a:t>La inclusión: dialogar, reflexionar, analizar, discutir y apropiarse </a:t>
            </a:r>
          </a:p>
          <a:p>
            <a:pPr marL="0" indent="0" algn="ctr">
              <a:buNone/>
              <a:defRPr/>
            </a:pPr>
            <a:endParaRPr lang="es-MX" sz="3600" b="1" dirty="0">
              <a:solidFill>
                <a:schemeClr val="tx1"/>
              </a:solidFill>
            </a:endParaRPr>
          </a:p>
          <a:p>
            <a:pPr marL="0" indent="0" algn="r">
              <a:buNone/>
              <a:defRPr/>
            </a:pPr>
            <a:r>
              <a:rPr lang="es-MX" sz="3600" b="1" dirty="0" smtClean="0">
                <a:solidFill>
                  <a:schemeClr val="tx1"/>
                </a:solidFill>
              </a:rPr>
              <a:t>Grupo Transversa, Junio 2016</a:t>
            </a:r>
            <a:endParaRPr lang="es-MX" sz="36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s-MX" dirty="0" smtClean="0">
              <a:solidFill>
                <a:schemeClr val="tx1"/>
              </a:solidFill>
            </a:endParaRPr>
          </a:p>
          <a:p>
            <a:pPr marL="0" indent="0" algn="r">
              <a:buNone/>
              <a:defRPr/>
            </a:pPr>
            <a:endParaRPr lang="es-MX" sz="2000" dirty="0" smtClean="0">
              <a:solidFill>
                <a:schemeClr val="tx1"/>
              </a:solidFill>
            </a:endParaRPr>
          </a:p>
          <a:p>
            <a:pPr marL="0" indent="0" algn="r">
              <a:buNone/>
              <a:defRPr/>
            </a:pPr>
            <a:endParaRPr lang="es-MX" sz="2000" dirty="0">
              <a:solidFill>
                <a:schemeClr val="tx1"/>
              </a:solidFill>
            </a:endParaRPr>
          </a:p>
          <a:p>
            <a:pPr marL="0" indent="0" algn="r">
              <a:buNone/>
              <a:defRPr/>
            </a:pPr>
            <a:r>
              <a:rPr lang="es-MX" sz="2000" dirty="0" smtClean="0">
                <a:solidFill>
                  <a:schemeClr val="tx1"/>
                </a:solidFill>
              </a:rPr>
              <a:t>Alma de los Ángeles Cruz Juárez</a:t>
            </a:r>
          </a:p>
          <a:p>
            <a:pPr marL="0" indent="0" algn="r">
              <a:buNone/>
              <a:defRPr/>
            </a:pPr>
            <a:r>
              <a:rPr lang="es-MX" sz="2000" dirty="0" smtClean="0">
                <a:solidFill>
                  <a:schemeClr val="tx1"/>
                </a:solidFill>
              </a:rPr>
              <a:t>acruz@gmail.com</a:t>
            </a:r>
          </a:p>
          <a:p>
            <a:pPr marL="0" indent="0" algn="r">
              <a:buNone/>
              <a:defRPr/>
            </a:pPr>
            <a:r>
              <a:rPr lang="es-MX" sz="2000" dirty="0" smtClean="0">
                <a:solidFill>
                  <a:schemeClr val="tx1"/>
                </a:solidFill>
                <a:hlinkClick r:id="rId4"/>
              </a:rPr>
              <a:t>incuyente0709@gmail.com</a:t>
            </a:r>
            <a:endParaRPr lang="es-MX" sz="2000" dirty="0" smtClean="0">
              <a:solidFill>
                <a:schemeClr val="tx1"/>
              </a:solidFill>
            </a:endParaRPr>
          </a:p>
          <a:p>
            <a:pPr marL="0" indent="0" algn="r">
              <a:buNone/>
              <a:defRPr/>
            </a:pPr>
            <a:endParaRPr lang="es-MX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1" y="341313"/>
            <a:ext cx="3419872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1475656" y="341313"/>
            <a:ext cx="42484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LA FIGURA DEL DOCENTE</a:t>
            </a:r>
            <a:endParaRPr lang="es-MX" sz="2400" b="1" dirty="0"/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1906127" y="1205409"/>
            <a:ext cx="1577" cy="4599855"/>
          </a:xfrm>
          <a:prstGeom prst="line">
            <a:avLst/>
          </a:prstGeom>
          <a:ln w="317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907704" y="1772816"/>
            <a:ext cx="504056" cy="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2699792" y="1340768"/>
            <a:ext cx="60486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>
                <a:solidFill>
                  <a:schemeClr val="bg1"/>
                </a:solidFill>
              </a:rPr>
              <a:t>La inclusión es un proceso que entraña participación de la comunidad universitaria para la  transformación del contexto universitario, que acoge a estudiantes de minorías étnicas, personas con discapacidad, preferencias sexuales  y género.</a:t>
            </a: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1907704" y="3367513"/>
            <a:ext cx="504056" cy="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2699792" y="2713745"/>
            <a:ext cx="6048672" cy="10441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La educación no es una cuestión marginal, sino crucial para lograr la educación de calidad para todos los educandos y para el desarrollo de una sociedad más inclusiva.</a:t>
            </a: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1906127" y="4437112"/>
            <a:ext cx="504056" cy="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2683202" y="3933056"/>
            <a:ext cx="60486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>
                <a:solidFill>
                  <a:schemeClr val="bg1"/>
                </a:solidFill>
              </a:rPr>
              <a:t>Dentro del contexto de la educación inclusiva, la relación del docente con los alumnos es fundamental; su actitud, apertura y disposición son factores indispensables para acompañar académica y personalmente al alumno.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1907704" y="5805264"/>
            <a:ext cx="504056" cy="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2683202" y="5373216"/>
            <a:ext cx="6048672" cy="9370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smtClean="0">
                <a:solidFill>
                  <a:schemeClr val="tx1"/>
                </a:solidFill>
              </a:rPr>
              <a:t>El docente </a:t>
            </a:r>
            <a:r>
              <a:rPr lang="es-MX" sz="1600" b="1" dirty="0" smtClean="0">
                <a:solidFill>
                  <a:schemeClr val="tx1"/>
                </a:solidFill>
              </a:rPr>
              <a:t>la equidad y atención a la diversidad para la concreción de una escuela más igualitaria, una escuela inclusiva, una escuela para todos.</a:t>
            </a:r>
            <a:endParaRPr lang="es-MX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1" y="280393"/>
            <a:ext cx="3419872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49488"/>
            <a:ext cx="8034338" cy="3825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lang="es-MX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746467" y="116632"/>
            <a:ext cx="2376263" cy="14204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tx1"/>
                </a:solidFill>
                <a:latin typeface="+mj-lt"/>
              </a:rPr>
              <a:t>ACTITUD</a:t>
            </a:r>
            <a:endParaRPr lang="es-MX" sz="32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7" name="6 Conector recto de flecha"/>
          <p:cNvCxnSpPr>
            <a:stCxn id="5" idx="4"/>
          </p:cNvCxnSpPr>
          <p:nvPr/>
        </p:nvCxnSpPr>
        <p:spPr>
          <a:xfrm>
            <a:off x="4934599" y="1537047"/>
            <a:ext cx="0" cy="36004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3529164" y="1907462"/>
            <a:ext cx="2810870" cy="221250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dirty="0">
                <a:solidFill>
                  <a:schemeClr val="tx1"/>
                </a:solidFill>
              </a:rPr>
              <a:t>C</a:t>
            </a:r>
            <a:r>
              <a:rPr lang="es-MX" sz="1600" b="1" dirty="0" smtClean="0">
                <a:solidFill>
                  <a:schemeClr val="tx1"/>
                </a:solidFill>
              </a:rPr>
              <a:t>omo condición que subyace y contribuye o no para determinar comportamientos de rechazo o aceptación.</a:t>
            </a: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4934599" y="4127102"/>
            <a:ext cx="0" cy="36004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2403376" y="4487142"/>
            <a:ext cx="54006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>
                <a:solidFill>
                  <a:schemeClr val="bg1"/>
                </a:solidFill>
              </a:rPr>
              <a:t>C</a:t>
            </a:r>
            <a:r>
              <a:rPr lang="es-MX" b="1" dirty="0" smtClean="0">
                <a:solidFill>
                  <a:schemeClr val="bg1"/>
                </a:solidFill>
              </a:rPr>
              <a:t>omo un factor  para favorecer procesos de interacción entre y con personas diferentes.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1907704" y="5517232"/>
            <a:ext cx="6480720" cy="10801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600" dirty="0">
                <a:solidFill>
                  <a:schemeClr val="tx1"/>
                </a:solidFill>
              </a:rPr>
              <a:t>C</a:t>
            </a:r>
            <a:r>
              <a:rPr lang="es-MX" sz="1600" dirty="0" smtClean="0">
                <a:solidFill>
                  <a:schemeClr val="tx1"/>
                </a:solidFill>
              </a:rPr>
              <a:t>omo </a:t>
            </a:r>
            <a:r>
              <a:rPr lang="es-MX" sz="1600" dirty="0">
                <a:solidFill>
                  <a:schemeClr val="tx1"/>
                </a:solidFill>
              </a:rPr>
              <a:t>una condición para </a:t>
            </a:r>
            <a:r>
              <a:rPr lang="es-MX" sz="1600" dirty="0" smtClean="0">
                <a:solidFill>
                  <a:schemeClr val="tx1"/>
                </a:solidFill>
              </a:rPr>
              <a:t>beneficiar el aprendizaje</a:t>
            </a:r>
            <a:r>
              <a:rPr lang="es-MX" sz="1600" b="1" dirty="0" smtClean="0">
                <a:solidFill>
                  <a:schemeClr val="tx1"/>
                </a:solidFill>
              </a:rPr>
              <a:t>, </a:t>
            </a:r>
            <a:r>
              <a:rPr lang="es-MX" sz="1600" b="1" dirty="0">
                <a:solidFill>
                  <a:schemeClr val="tx1"/>
                </a:solidFill>
              </a:rPr>
              <a:t>donde la diversidad se asimile no como un problema sino como una oportunidad para replantear otras formas de enseñar y otras formas de aprender. </a:t>
            </a:r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4934599" y="5157192"/>
            <a:ext cx="0" cy="36004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3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2400" b="1" smtClean="0">
                <a:latin typeface="Arial" charset="0"/>
                <a:cs typeface="Arial" charset="0"/>
              </a:rPr>
              <a:t>Lineamientos Jurídicos </a:t>
            </a: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i="1" smtClean="0"/>
              <a:t/>
            </a:r>
            <a:br>
              <a:rPr lang="es-MX" altLang="es-MX" sz="1800" b="1" i="1" smtClean="0"/>
            </a:br>
            <a:r>
              <a:rPr lang="es-MX" altLang="es-MX" sz="1800" b="1" i="1" smtClean="0"/>
              <a:t/>
            </a:r>
            <a:br>
              <a:rPr lang="es-MX" altLang="es-MX" sz="1800" b="1" i="1" smtClean="0"/>
            </a:br>
            <a:r>
              <a:rPr lang="es-MX" altLang="es-MX" sz="1800" b="1" i="1" smtClean="0"/>
              <a:t/>
            </a:r>
            <a:br>
              <a:rPr lang="es-MX" altLang="es-MX" sz="1800" b="1" i="1" smtClean="0"/>
            </a:br>
            <a:r>
              <a:rPr lang="es-MX" altLang="es-MX" sz="1800" b="1" i="1" smtClean="0"/>
              <a:t> </a:t>
            </a:r>
            <a:br>
              <a:rPr lang="es-MX" altLang="es-MX" sz="1800" b="1" i="1" smtClean="0"/>
            </a:br>
            <a:r>
              <a:rPr lang="es-MX" altLang="es-MX" sz="1800" b="1" i="1" smtClean="0"/>
              <a:t/>
            </a:r>
            <a:br>
              <a:rPr lang="es-MX" altLang="es-MX" sz="1800" b="1" i="1" smtClean="0"/>
            </a:br>
            <a:endParaRPr lang="es-MX" altLang="es-MX" sz="1800" b="1" i="1" smtClean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06945635"/>
              </p:ext>
            </p:extLst>
          </p:nvPr>
        </p:nvGraphicFramePr>
        <p:xfrm>
          <a:off x="1979712" y="12687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314367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1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s-MX" sz="1800" b="1" dirty="0" smtClean="0"/>
              <a:t/>
            </a:r>
            <a:br>
              <a:rPr lang="es-MX" altLang="es-MX" sz="1800" b="1" dirty="0" smtClean="0"/>
            </a:br>
            <a:r>
              <a:rPr lang="es-MX" altLang="es-MX" sz="1800" b="1" dirty="0" smtClean="0"/>
              <a:t/>
            </a:r>
            <a:br>
              <a:rPr lang="es-MX" altLang="es-MX" sz="1800" b="1" dirty="0" smtClean="0"/>
            </a:br>
            <a:r>
              <a:rPr lang="es-MX" altLang="es-MX" sz="1800" b="1" dirty="0" smtClean="0"/>
              <a:t/>
            </a:r>
            <a:br>
              <a:rPr lang="es-MX" altLang="es-MX" sz="1800" b="1" dirty="0" smtClean="0"/>
            </a:br>
            <a:r>
              <a:rPr lang="es-MX" altLang="es-MX" sz="1800" b="1" dirty="0" smtClean="0"/>
              <a:t/>
            </a:r>
            <a:br>
              <a:rPr lang="es-MX" altLang="es-MX" sz="1800" b="1" dirty="0" smtClean="0"/>
            </a:br>
            <a:r>
              <a:rPr lang="es-MX" altLang="es-MX" sz="1800" b="1" dirty="0" smtClean="0"/>
              <a:t/>
            </a:r>
            <a:br>
              <a:rPr lang="es-MX" altLang="es-MX" sz="1800" b="1" dirty="0" smtClean="0"/>
            </a:br>
            <a:r>
              <a:rPr lang="es-MX" altLang="es-MX" sz="1800" b="1" dirty="0" smtClean="0"/>
              <a:t/>
            </a:r>
            <a:br>
              <a:rPr lang="es-MX" altLang="es-MX" sz="1800" b="1" dirty="0" smtClean="0"/>
            </a:br>
            <a:r>
              <a:rPr lang="es-MX" altLang="es-MX" sz="1800" b="1" dirty="0" smtClean="0"/>
              <a:t/>
            </a:r>
            <a:br>
              <a:rPr lang="es-MX" altLang="es-MX" sz="1800" b="1" dirty="0" smtClean="0"/>
            </a:br>
            <a:r>
              <a:rPr lang="es-MX" altLang="es-MX" sz="1800" b="1" i="1" dirty="0" smtClean="0"/>
              <a:t/>
            </a:r>
            <a:br>
              <a:rPr lang="es-MX" altLang="es-MX" sz="1800" b="1" i="1" dirty="0" smtClean="0"/>
            </a:br>
            <a:r>
              <a:rPr lang="es-MX" altLang="es-MX" sz="1800" b="1" i="1" dirty="0" smtClean="0"/>
              <a:t/>
            </a:r>
            <a:br>
              <a:rPr lang="es-MX" altLang="es-MX" sz="1800" b="1" i="1" dirty="0" smtClean="0"/>
            </a:br>
            <a:r>
              <a:rPr lang="es-MX" altLang="es-MX" sz="1800" b="1" i="1" dirty="0" smtClean="0"/>
              <a:t/>
            </a:r>
            <a:br>
              <a:rPr lang="es-MX" altLang="es-MX" sz="1800" b="1" i="1" dirty="0" smtClean="0"/>
            </a:br>
            <a:r>
              <a:rPr lang="es-MX" altLang="es-MX" sz="1800" b="1" i="1" dirty="0" smtClean="0"/>
              <a:t> </a:t>
            </a:r>
            <a:br>
              <a:rPr lang="es-MX" altLang="es-MX" sz="1800" b="1" i="1" dirty="0" smtClean="0"/>
            </a:br>
            <a:r>
              <a:rPr lang="es-MX" altLang="es-MX" sz="1800" b="1" i="1" dirty="0" smtClean="0"/>
              <a:t/>
            </a:r>
            <a:br>
              <a:rPr lang="es-MX" altLang="es-MX" sz="1800" b="1" i="1" dirty="0" smtClean="0"/>
            </a:br>
            <a:endParaRPr lang="es-MX" altLang="es-MX" sz="1800" b="1" i="1" dirty="0" smtClean="0"/>
          </a:p>
        </p:txBody>
      </p:sp>
      <p:sp>
        <p:nvSpPr>
          <p:cNvPr id="2051" name="2 Subtítulo"/>
          <p:cNvSpPr>
            <a:spLocks noGrp="1"/>
          </p:cNvSpPr>
          <p:nvPr>
            <p:ph idx="1"/>
          </p:nvPr>
        </p:nvSpPr>
        <p:spPr>
          <a:xfrm>
            <a:off x="611560" y="750996"/>
            <a:ext cx="7992888" cy="4525963"/>
          </a:xfrm>
        </p:spPr>
        <p:txBody>
          <a:bodyPr/>
          <a:lstStyle/>
          <a:p>
            <a:pPr algn="just">
              <a:buFont typeface="Arial" charset="0"/>
              <a:buBlip>
                <a:blip r:embed="rId3"/>
              </a:buBlip>
              <a:defRPr/>
            </a:pP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tema está considerado dentro del Programa Estratégico 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2013 – 2017, en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el eje 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Equidad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 I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nclusión. </a:t>
            </a:r>
            <a:endParaRPr lang="es-MX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397880848"/>
              </p:ext>
            </p:extLst>
          </p:nvPr>
        </p:nvGraphicFramePr>
        <p:xfrm>
          <a:off x="1691680" y="1124744"/>
          <a:ext cx="64807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327585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99592" y="6327322"/>
            <a:ext cx="7992888" cy="530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Programa Estratégico 2013 – </a:t>
            </a:r>
            <a:r>
              <a:rPr lang="es-MX" sz="1200" b="1" dirty="0" smtClean="0">
                <a:solidFill>
                  <a:schemeClr val="tx1"/>
                </a:solidFill>
              </a:rPr>
              <a:t>2017 Universidad Veracruzana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https://www.uv.mx/programa-trabajo/Programa-de-Trabajo-Estrategico-version-para-pantalla.pdf</a:t>
            </a:r>
          </a:p>
          <a:p>
            <a:pPr algn="ctr"/>
            <a:endParaRPr lang="es-MX" sz="1000" b="1" dirty="0"/>
          </a:p>
        </p:txBody>
      </p:sp>
    </p:spTree>
    <p:extLst>
      <p:ext uri="{BB962C8B-B14F-4D97-AF65-F5344CB8AC3E}">
        <p14:creationId xmlns:p14="http://schemas.microsoft.com/office/powerpoint/2010/main" val="39034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8062"/>
          </a:xfrm>
        </p:spPr>
        <p:txBody>
          <a:bodyPr>
            <a:normAutofit fontScale="90000"/>
          </a:bodyPr>
          <a:lstStyle/>
          <a:p>
            <a:r>
              <a:rPr lang="es-MX" altLang="es-MX" b="1" smtClean="0"/>
              <a:t/>
            </a:r>
            <a:br>
              <a:rPr lang="es-MX" altLang="es-MX" b="1" smtClean="0"/>
            </a:br>
            <a:r>
              <a:rPr lang="es-MX" altLang="es-MX" smtClean="0"/>
              <a:t/>
            </a:r>
            <a:br>
              <a:rPr lang="es-MX" altLang="es-MX" smtClean="0"/>
            </a:br>
            <a:endParaRPr lang="es-MX" altLang="es-MX" b="1" smtClean="0"/>
          </a:p>
        </p:txBody>
      </p:sp>
      <p:sp>
        <p:nvSpPr>
          <p:cNvPr id="38915" name="1 Marcador de contenido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360987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endParaRPr lang="es-MX" sz="5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s-MX" sz="5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¡GRACIAS!</a:t>
            </a:r>
          </a:p>
          <a:p>
            <a:pPr marL="0" indent="0" algn="ctr">
              <a:buFont typeface="Arial" charset="0"/>
              <a:buNone/>
              <a:defRPr/>
            </a:pPr>
            <a:endParaRPr lang="es-MX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Dra. Alma de los Ángeles Cruz Juárez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Investigadora de tiempo completo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acruz@uv.mx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incluyente0709@gmail.com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4203"/>
            <a:ext cx="9140877" cy="6853799"/>
          </a:xfrm>
          <a:prstGeom prst="rect">
            <a:avLst/>
          </a:prstGeom>
        </p:spPr>
      </p:pic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0" y="341313"/>
            <a:ext cx="414337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2483767" y="1452265"/>
            <a:ext cx="5861471" cy="4110679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  <a:defRPr/>
            </a:pPr>
            <a:r>
              <a:rPr lang="es-MX" sz="3200" b="1" dirty="0" smtClean="0">
                <a:solidFill>
                  <a:schemeClr val="tx2"/>
                </a:solidFill>
              </a:rPr>
              <a:t>Dialoguemos con los temas transversales, para incorporar a nuestra práctica cotidiana esta visión holística en nuestra formación y la formación integral de los estudiantes.</a:t>
            </a:r>
            <a:endParaRPr lang="es-MX" sz="3200" b="1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99676" y="836712"/>
            <a:ext cx="64624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MX" dirty="0" smtClean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 smtClean="0">
              <a:latin typeface="+mj-lt"/>
            </a:endParaRPr>
          </a:p>
          <a:p>
            <a:pPr algn="just">
              <a:defRPr/>
            </a:pP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2299676" y="83671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OBJETIVO</a:t>
            </a:r>
            <a:endParaRPr lang="es-MX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" y="4201"/>
            <a:ext cx="9140877" cy="6853799"/>
          </a:xfrm>
          <a:prstGeom prst="rect">
            <a:avLst/>
          </a:prstGeom>
        </p:spPr>
      </p:pic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0" y="341313"/>
            <a:ext cx="414337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2071687" y="1452265"/>
            <a:ext cx="6273552" cy="4110679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99676" y="836712"/>
            <a:ext cx="64624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MX" dirty="0" smtClean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 smtClean="0">
              <a:latin typeface="+mj-lt"/>
            </a:endParaRPr>
          </a:p>
          <a:p>
            <a:pPr algn="just">
              <a:defRPr/>
            </a:pP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483768" y="836712"/>
            <a:ext cx="62783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Educación inclusiva</a:t>
            </a:r>
          </a:p>
          <a:p>
            <a:endParaRPr lang="es-MX" dirty="0"/>
          </a:p>
          <a:p>
            <a:pPr algn="just"/>
            <a:r>
              <a:rPr lang="es-MX" dirty="0"/>
              <a:t> </a:t>
            </a:r>
            <a:r>
              <a:rPr lang="es-MX" dirty="0" smtClean="0"/>
              <a:t>«La </a:t>
            </a:r>
            <a:r>
              <a:rPr lang="es-MX" dirty="0"/>
              <a:t>inclusión es un </a:t>
            </a:r>
            <a:r>
              <a:rPr lang="es-MX" b="1" dirty="0"/>
              <a:t>proceso</a:t>
            </a:r>
            <a:r>
              <a:rPr lang="es-MX" dirty="0"/>
              <a:t>, ha de ser vista como una </a:t>
            </a:r>
            <a:r>
              <a:rPr lang="es-MX" b="1" dirty="0"/>
              <a:t>búsqueda constante de mejores maneras de responder a la diversidad del alumnado</a:t>
            </a:r>
            <a:r>
              <a:rPr lang="es-MX" dirty="0"/>
              <a:t>. </a:t>
            </a:r>
            <a:r>
              <a:rPr lang="es-MX" b="1" dirty="0"/>
              <a:t>Se trata de aprender a vivir con la diferencia y a la vez de estudiar cómo podemos sacar partido a la diferencia. </a:t>
            </a:r>
            <a:r>
              <a:rPr lang="es-MX" dirty="0"/>
              <a:t>En este sentido, las diferencias se pueden apreciar de una manera más positiva  </a:t>
            </a:r>
            <a:r>
              <a:rPr lang="es-MX" b="1" dirty="0"/>
              <a:t>y como un estímulo para fomentar el </a:t>
            </a:r>
            <a:r>
              <a:rPr lang="es-MX" b="1" dirty="0" smtClean="0"/>
              <a:t>aprendizaje.</a:t>
            </a:r>
          </a:p>
          <a:p>
            <a:pPr algn="just"/>
            <a:endParaRPr lang="es-MX" b="1" dirty="0"/>
          </a:p>
          <a:p>
            <a:pPr algn="just"/>
            <a:r>
              <a:rPr lang="es-MX" dirty="0" smtClean="0"/>
              <a:t> </a:t>
            </a:r>
            <a:r>
              <a:rPr lang="es-MX" dirty="0"/>
              <a:t>Cuando se habla de proceso hay que asumir, entonces, que el tiempo es un factor con el que hay que contar, que  no se implementen cambios “de la noche a la mañana”, y que mientras tanto, pueden generarse, situaciones confusas, contradicciones y “turbulencias” factores todos ellos que habremos de saber comprender </a:t>
            </a:r>
            <a:r>
              <a:rPr lang="es-MX" b="1" dirty="0"/>
              <a:t>y conducir para que generen cambios sostenibles  </a:t>
            </a:r>
            <a:r>
              <a:rPr lang="es-MX" dirty="0"/>
              <a:t>y no sólo frustraciones que se lleven por delante nuestros mejores principios</a:t>
            </a:r>
            <a:r>
              <a:rPr lang="es-MX" dirty="0" smtClean="0"/>
              <a:t>.»</a:t>
            </a:r>
          </a:p>
          <a:p>
            <a:pPr algn="just"/>
            <a:endParaRPr lang="es-MX" dirty="0" smtClean="0"/>
          </a:p>
          <a:p>
            <a:pPr algn="r"/>
            <a:r>
              <a:rPr lang="es-MX" dirty="0" smtClean="0"/>
              <a:t>(ECHEITA,G</a:t>
            </a:r>
            <a:r>
              <a:rPr lang="es-MX" dirty="0"/>
              <a:t>. y AINSCOW M. </a:t>
            </a:r>
            <a:r>
              <a:rPr lang="es-MX" dirty="0" smtClean="0"/>
              <a:t>2011,p.4)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48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4203"/>
            <a:ext cx="9140877" cy="6853799"/>
          </a:xfrm>
          <a:prstGeom prst="rect">
            <a:avLst/>
          </a:prstGeom>
        </p:spPr>
      </p:pic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0" y="341313"/>
            <a:ext cx="414337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2071687" y="1452265"/>
            <a:ext cx="6273552" cy="4110679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99676" y="836712"/>
            <a:ext cx="64624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MX" dirty="0" smtClean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 smtClean="0">
              <a:latin typeface="+mj-lt"/>
            </a:endParaRPr>
          </a:p>
          <a:p>
            <a:pPr algn="just">
              <a:defRPr/>
            </a:pP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2299676" y="83671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" charset="0"/>
                <a:cs typeface="Arial" charset="0"/>
              </a:rPr>
              <a:t>UNESCO (2008)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2333518" y="1584442"/>
            <a:ext cx="63184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dirty="0"/>
          </a:p>
          <a:p>
            <a:pPr algn="just"/>
            <a:r>
              <a:rPr lang="es-MX" dirty="0" smtClean="0"/>
              <a:t>No </a:t>
            </a:r>
            <a:r>
              <a:rPr lang="es-MX" dirty="0"/>
              <a:t>limita la inclusión </a:t>
            </a:r>
            <a:r>
              <a:rPr lang="es-MX" dirty="0" smtClean="0"/>
              <a:t> educativa a </a:t>
            </a:r>
            <a:r>
              <a:rPr lang="es-MX" dirty="0"/>
              <a:t>la atención de personas con discapacidad en el contexto de la educación, sino como un </a:t>
            </a:r>
            <a:r>
              <a:rPr lang="es-MX" b="1" dirty="0"/>
              <a:t>concepto más amplio que apoye y atienda la diversidad de todos los educandos, es decir una educación para todos</a:t>
            </a:r>
            <a:r>
              <a:rPr lang="es-MX" dirty="0"/>
              <a:t>. 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Recomienda: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es-MX" dirty="0"/>
              <a:t>Formulación y aplicación de estrategias de aprendizaje que respondan a las necesidades particulares de la </a:t>
            </a:r>
            <a:r>
              <a:rPr lang="es-MX" dirty="0" smtClean="0"/>
              <a:t>diversidad </a:t>
            </a:r>
            <a:r>
              <a:rPr lang="es-MX" dirty="0"/>
              <a:t>Entornos inclusivos de </a:t>
            </a:r>
            <a:r>
              <a:rPr lang="es-MX" dirty="0" smtClean="0"/>
              <a:t>aprendizaje</a:t>
            </a:r>
            <a:endParaRPr lang="es-MX" dirty="0"/>
          </a:p>
          <a:p>
            <a:pPr marL="342900" indent="-342900" algn="just">
              <a:buFont typeface="+mj-lt"/>
              <a:buAutoNum type="alphaLcParenR"/>
            </a:pPr>
            <a:r>
              <a:rPr lang="es-MX" dirty="0"/>
              <a:t>Políticas públicas para transformar los sistemas </a:t>
            </a:r>
            <a:r>
              <a:rPr lang="es-MX" dirty="0" smtClean="0"/>
              <a:t>educativos</a:t>
            </a:r>
            <a:endParaRPr lang="es-MX" dirty="0"/>
          </a:p>
          <a:p>
            <a:pPr marL="342900" indent="-342900" algn="just">
              <a:buFont typeface="+mj-lt"/>
              <a:buAutoNum type="alphaLcParenR"/>
            </a:pPr>
            <a:r>
              <a:rPr lang="es-MX" dirty="0"/>
              <a:t>Prácticas que propicien la inclusión en el contexto social, mediante grupos de apoyo, y medios de </a:t>
            </a:r>
            <a:r>
              <a:rPr lang="es-MX" dirty="0" smtClean="0"/>
              <a:t>comunicación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3851920" y="5663982"/>
            <a:ext cx="4833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altLang="es-MX" sz="1200" dirty="0">
                <a:solidFill>
                  <a:prstClr val="black"/>
                </a:solidFill>
                <a:latin typeface="Arial" charset="0"/>
              </a:rPr>
              <a:t>* La Educación Inclusiva: El Camino Hacia el Futuro </a:t>
            </a:r>
            <a:r>
              <a:rPr lang="es-MX" altLang="es-MX" sz="1200" dirty="0">
                <a:solidFill>
                  <a:prstClr val="black"/>
                </a:solidFill>
                <a:latin typeface="Arial" charset="0"/>
                <a:hlinkClick r:id="rId4"/>
              </a:rPr>
              <a:t>http://</a:t>
            </a:r>
            <a:r>
              <a:rPr lang="es-MX" altLang="es-MX" sz="1200" dirty="0" smtClean="0">
                <a:solidFill>
                  <a:prstClr val="black"/>
                </a:solidFill>
                <a:latin typeface="Arial" charset="0"/>
                <a:hlinkClick r:id="rId4"/>
              </a:rPr>
              <a:t>www.ibe.unesco.org/fileadmin/user_upload/Policy_Dialogue/48th_ICE/CONFINTED_48-3_Spanish.pdf</a:t>
            </a:r>
            <a:r>
              <a:rPr lang="es-MX" altLang="es-MX" sz="12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es-MX" altLang="es-MX" sz="1200" dirty="0">
              <a:solidFill>
                <a:prstClr val="black"/>
              </a:solidFill>
              <a:latin typeface="Arial" charset="0"/>
            </a:endParaRPr>
          </a:p>
          <a:p>
            <a:pPr lvl="0" algn="r"/>
            <a:r>
              <a:rPr lang="es-MX" altLang="es-MX" sz="1200" dirty="0">
                <a:solidFill>
                  <a:prstClr val="black"/>
                </a:solidFill>
                <a:latin typeface="Arial" charset="0"/>
              </a:rPr>
              <a:t>* Directrices sobre Políticas de Inclusión en la Educación Superior. </a:t>
            </a:r>
          </a:p>
        </p:txBody>
      </p:sp>
    </p:spTree>
    <p:extLst>
      <p:ext uri="{BB962C8B-B14F-4D97-AF65-F5344CB8AC3E}">
        <p14:creationId xmlns:p14="http://schemas.microsoft.com/office/powerpoint/2010/main" val="38763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64" y="-101087"/>
            <a:ext cx="9140877" cy="6853799"/>
          </a:xfrm>
          <a:prstGeom prst="rect">
            <a:avLst/>
          </a:prstGeom>
        </p:spPr>
      </p:pic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0" y="341313"/>
            <a:ext cx="414337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2071687" y="1452265"/>
            <a:ext cx="6273552" cy="4110679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99676" y="836712"/>
            <a:ext cx="64624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MX" dirty="0" smtClean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 smtClean="0">
              <a:latin typeface="+mj-lt"/>
            </a:endParaRPr>
          </a:p>
          <a:p>
            <a:pPr algn="just">
              <a:defRPr/>
            </a:pP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2483768" y="836712"/>
            <a:ext cx="56166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+mj-lt"/>
              <a:buAutoNum type="alphaLcParenR" startAt="4"/>
              <a:defRPr/>
            </a:pPr>
            <a:r>
              <a:rPr lang="es-MX" dirty="0" smtClean="0">
                <a:solidFill>
                  <a:prstClr val="black"/>
                </a:solidFill>
                <a:cs typeface="Arial" panose="020B0604020202020204" pitchFamily="34" charset="0"/>
              </a:rPr>
              <a:t> Impulsar </a:t>
            </a:r>
            <a:r>
              <a:rPr lang="es-MX" dirty="0">
                <a:solidFill>
                  <a:prstClr val="black"/>
                </a:solidFill>
                <a:cs typeface="Arial" panose="020B0604020202020204" pitchFamily="34" charset="0"/>
              </a:rPr>
              <a:t>procesos de participación, reflexión y cuestionamiento que propicien cambios en las </a:t>
            </a:r>
            <a:r>
              <a:rPr lang="es-MX" dirty="0" smtClean="0">
                <a:solidFill>
                  <a:prstClr val="black"/>
                </a:solidFill>
                <a:cs typeface="Arial" panose="020B0604020202020204" pitchFamily="34" charset="0"/>
              </a:rPr>
              <a:t>escuelas</a:t>
            </a:r>
          </a:p>
          <a:p>
            <a:pPr algn="just">
              <a:defRPr/>
            </a:pPr>
            <a:endParaRPr lang="es-MX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dirty="0" smtClean="0">
                <a:solidFill>
                  <a:prstClr val="black"/>
                </a:solidFill>
                <a:cs typeface="Arial" panose="020B0604020202020204" pitchFamily="34" charset="0"/>
              </a:rPr>
              <a:t>e) Evaluación </a:t>
            </a:r>
            <a:r>
              <a:rPr lang="es-MX" dirty="0">
                <a:solidFill>
                  <a:prstClr val="black"/>
                </a:solidFill>
                <a:cs typeface="Arial" panose="020B0604020202020204" pitchFamily="34" charset="0"/>
              </a:rPr>
              <a:t>del proceso y </a:t>
            </a:r>
            <a:r>
              <a:rPr lang="es-MX" dirty="0" smtClean="0">
                <a:solidFill>
                  <a:prstClr val="black"/>
                </a:solidFill>
                <a:cs typeface="Arial" panose="020B0604020202020204" pitchFamily="34" charset="0"/>
              </a:rPr>
              <a:t>resultados</a:t>
            </a:r>
          </a:p>
          <a:p>
            <a:pPr algn="just">
              <a:defRPr/>
            </a:pPr>
            <a:endParaRPr lang="es-MX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dirty="0" smtClean="0">
                <a:solidFill>
                  <a:prstClr val="black"/>
                </a:solidFill>
                <a:cs typeface="Arial" panose="020B0604020202020204" pitchFamily="34" charset="0"/>
              </a:rPr>
              <a:t>f) </a:t>
            </a:r>
            <a:r>
              <a:rPr lang="es-MX" b="1" dirty="0" smtClean="0">
                <a:solidFill>
                  <a:prstClr val="black"/>
                </a:solidFill>
                <a:cs typeface="Arial" panose="020B0604020202020204" pitchFamily="34" charset="0"/>
              </a:rPr>
              <a:t>Curriculum </a:t>
            </a:r>
            <a:r>
              <a:rPr lang="es-MX" b="1" dirty="0">
                <a:solidFill>
                  <a:prstClr val="black"/>
                </a:solidFill>
                <a:cs typeface="Arial" panose="020B0604020202020204" pitchFamily="34" charset="0"/>
              </a:rPr>
              <a:t>para todos, que responda a necesidades diferentes y estilos diferentes de </a:t>
            </a:r>
            <a:r>
              <a:rPr lang="es-MX" b="1" dirty="0" smtClean="0">
                <a:solidFill>
                  <a:prstClr val="black"/>
                </a:solidFill>
                <a:cs typeface="Arial" panose="020B0604020202020204" pitchFamily="34" charset="0"/>
              </a:rPr>
              <a:t>aprender</a:t>
            </a:r>
          </a:p>
          <a:p>
            <a:pPr algn="just">
              <a:defRPr/>
            </a:pPr>
            <a:endParaRPr lang="es-MX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dirty="0" smtClean="0">
                <a:solidFill>
                  <a:prstClr val="black"/>
                </a:solidFill>
                <a:cs typeface="Arial" panose="020B0604020202020204" pitchFamily="34" charset="0"/>
              </a:rPr>
              <a:t>g) </a:t>
            </a:r>
            <a:r>
              <a:rPr lang="es-MX" b="1" dirty="0" smtClean="0">
                <a:solidFill>
                  <a:prstClr val="black"/>
                </a:solidFill>
                <a:cs typeface="Arial" panose="020B0604020202020204" pitchFamily="34" charset="0"/>
              </a:rPr>
              <a:t>Formación </a:t>
            </a:r>
            <a:r>
              <a:rPr lang="es-MX" b="1" dirty="0">
                <a:solidFill>
                  <a:prstClr val="black"/>
                </a:solidFill>
                <a:cs typeface="Arial" panose="020B0604020202020204" pitchFamily="34" charset="0"/>
              </a:rPr>
              <a:t>y capacitación de los docentes con respecto a la educación inclusiva, basada en valores, como una oportunidad más que como un </a:t>
            </a:r>
            <a:r>
              <a:rPr lang="es-MX" b="1" dirty="0" smtClean="0">
                <a:solidFill>
                  <a:prstClr val="black"/>
                </a:solidFill>
                <a:cs typeface="Arial" panose="020B0604020202020204" pitchFamily="34" charset="0"/>
              </a:rPr>
              <a:t>problema</a:t>
            </a:r>
            <a:endParaRPr lang="es-MX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98208" y="537321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 algn="r">
              <a:buFont typeface="Arial" charset="0"/>
              <a:buChar char="•"/>
            </a:pPr>
            <a:r>
              <a:rPr lang="es-MX" altLang="es-MX" sz="1200" dirty="0" smtClean="0">
                <a:solidFill>
                  <a:prstClr val="black"/>
                </a:solidFill>
                <a:latin typeface="Arial" charset="0"/>
              </a:rPr>
              <a:t>La </a:t>
            </a:r>
            <a:r>
              <a:rPr lang="es-MX" altLang="es-MX" sz="1200" dirty="0">
                <a:solidFill>
                  <a:prstClr val="black"/>
                </a:solidFill>
                <a:latin typeface="Arial" charset="0"/>
              </a:rPr>
              <a:t>Educación Inclusiva: El Camino Hacia el </a:t>
            </a:r>
            <a:r>
              <a:rPr lang="es-MX" altLang="es-MX" sz="1200" dirty="0" smtClean="0">
                <a:solidFill>
                  <a:prstClr val="black"/>
                </a:solidFill>
                <a:latin typeface="Arial" charset="0"/>
              </a:rPr>
              <a:t>Futuro</a:t>
            </a:r>
          </a:p>
          <a:p>
            <a:pPr marL="171450" lvl="0" indent="-171450" algn="r">
              <a:buFont typeface="Arial" charset="0"/>
              <a:buChar char="•"/>
            </a:pPr>
            <a:r>
              <a:rPr lang="es-MX" altLang="es-MX" sz="1200" dirty="0">
                <a:solidFill>
                  <a:prstClr val="black"/>
                </a:solidFill>
                <a:latin typeface="Arial" charset="0"/>
                <a:hlinkClick r:id="rId5"/>
              </a:rPr>
              <a:t>http://</a:t>
            </a:r>
            <a:r>
              <a:rPr lang="es-MX" altLang="es-MX" sz="1200" dirty="0" smtClean="0">
                <a:solidFill>
                  <a:prstClr val="black"/>
                </a:solidFill>
                <a:latin typeface="Arial" charset="0"/>
                <a:hlinkClick r:id="rId5"/>
              </a:rPr>
              <a:t>www.ibe.unesco.org/fileadmin/user_upload/Policy_Dialogue/48th_ICE/CONFINTED_48-3_Spanish.pdf</a:t>
            </a:r>
            <a:r>
              <a:rPr lang="es-MX" altLang="es-MX" sz="12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es-MX" altLang="es-MX" sz="1200" dirty="0">
              <a:solidFill>
                <a:prstClr val="black"/>
              </a:solidFill>
              <a:latin typeface="Arial" charset="0"/>
            </a:endParaRPr>
          </a:p>
          <a:p>
            <a:pPr lvl="0" algn="r"/>
            <a:r>
              <a:rPr lang="es-MX" altLang="es-MX" sz="1200" dirty="0">
                <a:solidFill>
                  <a:prstClr val="black"/>
                </a:solidFill>
                <a:latin typeface="Arial" charset="0"/>
              </a:rPr>
              <a:t>* Directrices sobre Políticas de Inclusión en la Educación Superior. </a:t>
            </a:r>
          </a:p>
        </p:txBody>
      </p:sp>
    </p:spTree>
    <p:extLst>
      <p:ext uri="{BB962C8B-B14F-4D97-AF65-F5344CB8AC3E}">
        <p14:creationId xmlns:p14="http://schemas.microsoft.com/office/powerpoint/2010/main" val="26162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" y="4201"/>
            <a:ext cx="9140877" cy="6853799"/>
          </a:xfrm>
          <a:prstGeom prst="rect">
            <a:avLst/>
          </a:prstGeom>
        </p:spPr>
      </p:pic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0" y="341313"/>
            <a:ext cx="414337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2071687" y="1452265"/>
            <a:ext cx="6273552" cy="4110679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99676" y="836712"/>
            <a:ext cx="64624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MX" dirty="0" smtClean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 smtClean="0">
              <a:latin typeface="+mj-lt"/>
            </a:endParaRPr>
          </a:p>
          <a:p>
            <a:pPr algn="just">
              <a:defRPr/>
            </a:pP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2483768" y="836712"/>
            <a:ext cx="561662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La Comisión para América Latina y el Caribe (CEPAL, 2011)*:</a:t>
            </a:r>
          </a:p>
          <a:p>
            <a:pPr marL="285750" indent="-285750">
              <a:buFont typeface="Arial" pitchFamily="34" charset="0"/>
              <a:buChar char="•"/>
            </a:pPr>
            <a:endParaRPr lang="es-MX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/>
              <a:t>La educación inclusiva, tiene que ver con los procesos para asegurar el </a:t>
            </a:r>
            <a:r>
              <a:rPr lang="es-MX" b="1" dirty="0"/>
              <a:t>derecho a la educación a todos, sin importar sus características o dificultades </a:t>
            </a:r>
            <a:r>
              <a:rPr lang="es-MX" b="1" dirty="0" smtClean="0"/>
              <a:t>individuales </a:t>
            </a:r>
            <a:endParaRPr lang="es-MX" b="1" dirty="0"/>
          </a:p>
          <a:p>
            <a:pPr marL="285750" indent="-285750">
              <a:buFont typeface="Arial" pitchFamily="34" charset="0"/>
              <a:buChar char="•"/>
            </a:pPr>
            <a:endParaRPr lang="es-MX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dirty="0"/>
              <a:t>Propone el uso de tecnologías de la información y comunicación (</a:t>
            </a:r>
            <a:r>
              <a:rPr lang="es-MX" b="1" dirty="0" err="1"/>
              <a:t>TICs</a:t>
            </a:r>
            <a:r>
              <a:rPr lang="es-MX" b="1" dirty="0"/>
              <a:t>), como herramientas potenciales para reforzar el aprendizaje en estudiantes en condición de </a:t>
            </a:r>
            <a:r>
              <a:rPr lang="es-MX" b="1" dirty="0" smtClean="0"/>
              <a:t>vulnerabilidad</a:t>
            </a:r>
            <a:endParaRPr lang="es-MX" b="1" dirty="0"/>
          </a:p>
        </p:txBody>
      </p:sp>
      <p:sp>
        <p:nvSpPr>
          <p:cNvPr id="6" name="5 Rectángulo"/>
          <p:cNvSpPr/>
          <p:nvPr/>
        </p:nvSpPr>
        <p:spPr>
          <a:xfrm>
            <a:off x="1552626" y="5491134"/>
            <a:ext cx="7478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s-MX" altLang="es-MX" sz="1200" dirty="0" smtClean="0">
                <a:solidFill>
                  <a:prstClr val="black"/>
                </a:solidFill>
                <a:latin typeface="Arial" charset="0"/>
              </a:rPr>
              <a:t>El </a:t>
            </a:r>
            <a:r>
              <a:rPr lang="es-MX" altLang="es-MX" sz="1200" dirty="0">
                <a:solidFill>
                  <a:prstClr val="black"/>
                </a:solidFill>
                <a:latin typeface="Arial" charset="0"/>
              </a:rPr>
              <a:t>papel de las </a:t>
            </a:r>
            <a:r>
              <a:rPr lang="es-MX" altLang="es-MX" sz="1200" dirty="0" err="1">
                <a:solidFill>
                  <a:prstClr val="black"/>
                </a:solidFill>
                <a:latin typeface="Arial" charset="0"/>
              </a:rPr>
              <a:t>TICs</a:t>
            </a:r>
            <a:r>
              <a:rPr lang="es-MX" altLang="es-MX" sz="1200" dirty="0">
                <a:solidFill>
                  <a:prstClr val="black"/>
                </a:solidFill>
                <a:latin typeface="Arial" charset="0"/>
              </a:rPr>
              <a:t> en la Educación Inclusiva</a:t>
            </a:r>
            <a:r>
              <a:rPr lang="es-MX" altLang="es-MX" sz="12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lvl="0" algn="r"/>
            <a:r>
              <a:rPr lang="es-MX" altLang="es-MX" sz="1200" dirty="0" smtClean="0">
                <a:solidFill>
                  <a:prstClr val="black"/>
                </a:solidFill>
                <a:latin typeface="Arial" charset="0"/>
                <a:hlinkClick r:id="rId4"/>
              </a:rPr>
              <a:t> https</a:t>
            </a:r>
            <a:r>
              <a:rPr lang="es-MX" altLang="es-MX" sz="1200" dirty="0">
                <a:solidFill>
                  <a:prstClr val="black"/>
                </a:solidFill>
                <a:latin typeface="Arial" charset="0"/>
                <a:hlinkClick r:id="rId4"/>
              </a:rPr>
              <a:t>://www.google.com.mx/#</a:t>
            </a:r>
            <a:r>
              <a:rPr lang="es-MX" altLang="es-MX" sz="1200" dirty="0" smtClean="0">
                <a:solidFill>
                  <a:prstClr val="black"/>
                </a:solidFill>
                <a:latin typeface="Arial" charset="0"/>
                <a:hlinkClick r:id="rId4"/>
              </a:rPr>
              <a:t>q=EL+PAPEL+DE+LAS+TICS+EN+LA+EDUCACION+INCLUSIVA+CEPAL</a:t>
            </a:r>
            <a:r>
              <a:rPr lang="es-MX" altLang="es-MX" sz="12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es-MX" altLang="es-MX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" y="-101087"/>
            <a:ext cx="9140877" cy="6959087"/>
          </a:xfrm>
          <a:prstGeom prst="rect">
            <a:avLst/>
          </a:prstGeom>
        </p:spPr>
      </p:pic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0" y="341313"/>
            <a:ext cx="4143375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2071687" y="1452265"/>
            <a:ext cx="6273552" cy="4110679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s-MX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s-MX" sz="2400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299676" y="836712"/>
            <a:ext cx="64624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es-MX" dirty="0" smtClean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>
              <a:latin typeface="+mj-lt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endParaRPr lang="es-MX" dirty="0" smtClean="0">
              <a:latin typeface="+mj-lt"/>
            </a:endParaRPr>
          </a:p>
          <a:p>
            <a:pPr algn="just">
              <a:defRPr/>
            </a:pPr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2483768" y="836712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2286000" y="1028343"/>
            <a:ext cx="5814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El Banco Mundial (1999)*:</a:t>
            </a:r>
          </a:p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/>
              <a:t>La formación de </a:t>
            </a:r>
            <a:r>
              <a:rPr lang="es-MX" b="1" dirty="0" smtClean="0"/>
              <a:t>maestros/ tutores es </a:t>
            </a:r>
            <a:r>
              <a:rPr lang="es-MX" b="1" dirty="0"/>
              <a:t>una función esencial para una educación integradora efectiva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Intervención temprana en estudiantes en situación de vulnerabilidad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Estrategias </a:t>
            </a:r>
            <a:r>
              <a:rPr lang="es-MX" dirty="0" smtClean="0"/>
              <a:t>que deben </a:t>
            </a:r>
            <a:r>
              <a:rPr lang="es-MX" dirty="0"/>
              <a:t>de promover el acceso y participación, considerarse el diseño universal para el acceso físico; acceso académico a los planes de estudio y la instrucción mediante un apoyo apropiado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Necesario que los gobiernos y sus diferentes instituciones hagan cumplir las políticas nacionales sobre educación integradora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49280"/>
            <a:ext cx="4541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7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2400" b="1" smtClean="0">
                <a:latin typeface="Arial" charset="0"/>
                <a:cs typeface="Arial" charset="0"/>
              </a:rPr>
              <a:t/>
            </a:r>
            <a:br>
              <a:rPr lang="es-MX" altLang="es-MX" sz="2400" b="1" smtClean="0">
                <a:latin typeface="Arial" charset="0"/>
                <a:cs typeface="Arial" charset="0"/>
              </a:rPr>
            </a:br>
            <a:r>
              <a:rPr lang="es-MX" altLang="es-MX" sz="1800" b="1" smtClean="0"/>
              <a:t/>
            </a:r>
            <a:br>
              <a:rPr lang="es-MX" altLang="es-MX" sz="1800" b="1" smtClean="0"/>
            </a:br>
            <a:r>
              <a:rPr lang="es-MX" altLang="es-MX" sz="1800" b="1" i="1" smtClean="0"/>
              <a:t/>
            </a:r>
            <a:br>
              <a:rPr lang="es-MX" altLang="es-MX" sz="1800" b="1" i="1" smtClean="0"/>
            </a:br>
            <a:r>
              <a:rPr lang="es-MX" altLang="es-MX" sz="1800" b="1" i="1" smtClean="0"/>
              <a:t/>
            </a:r>
            <a:br>
              <a:rPr lang="es-MX" altLang="es-MX" sz="1800" b="1" i="1" smtClean="0"/>
            </a:br>
            <a:r>
              <a:rPr lang="es-MX" altLang="es-MX" sz="1800" b="1" i="1" smtClean="0"/>
              <a:t/>
            </a:r>
            <a:br>
              <a:rPr lang="es-MX" altLang="es-MX" sz="1800" b="1" i="1" smtClean="0"/>
            </a:br>
            <a:r>
              <a:rPr lang="es-MX" altLang="es-MX" sz="1800" b="1" i="1" smtClean="0"/>
              <a:t> </a:t>
            </a:r>
            <a:br>
              <a:rPr lang="es-MX" altLang="es-MX" sz="1800" b="1" i="1" smtClean="0"/>
            </a:br>
            <a:r>
              <a:rPr lang="es-MX" altLang="es-MX" sz="1800" b="1" i="1" smtClean="0"/>
              <a:t/>
            </a:r>
            <a:br>
              <a:rPr lang="es-MX" altLang="es-MX" sz="1800" b="1" i="1" smtClean="0"/>
            </a:br>
            <a:endParaRPr lang="es-MX" altLang="es-MX" sz="1800" b="1" i="1" smtClean="0"/>
          </a:p>
        </p:txBody>
      </p:sp>
      <p:sp>
        <p:nvSpPr>
          <p:cNvPr id="8" name="5 Elipse"/>
          <p:cNvSpPr/>
          <p:nvPr/>
        </p:nvSpPr>
        <p:spPr>
          <a:xfrm>
            <a:off x="1141413" y="125413"/>
            <a:ext cx="2346325" cy="10096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/>
                <a:ea typeface="Calibri"/>
                <a:cs typeface="Times New Roman"/>
              </a:rPr>
              <a:t>El sistema educativo es plenamente responsable de garantizar el derecho a la educación </a:t>
            </a:r>
            <a:endParaRPr lang="es-MX" sz="1100" dirty="0">
              <a:ea typeface="Calibri"/>
              <a:cs typeface="Times New Roman"/>
            </a:endParaRPr>
          </a:p>
        </p:txBody>
      </p:sp>
      <p:cxnSp>
        <p:nvCxnSpPr>
          <p:cNvPr id="9" name="7 Conector recto de flecha"/>
          <p:cNvCxnSpPr/>
          <p:nvPr/>
        </p:nvCxnSpPr>
        <p:spPr>
          <a:xfrm>
            <a:off x="2328863" y="1114425"/>
            <a:ext cx="0" cy="354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8 Rectángulo redondeado"/>
          <p:cNvSpPr/>
          <p:nvPr/>
        </p:nvSpPr>
        <p:spPr>
          <a:xfrm>
            <a:off x="1376363" y="1468438"/>
            <a:ext cx="1943100" cy="596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/>
                <a:ea typeface="Calibri"/>
                <a:cs typeface="Times New Roman"/>
              </a:rPr>
              <a:t>Está preparado y listo para atender la diversidad mediante: </a:t>
            </a:r>
            <a:endParaRPr lang="es-MX" sz="1100" dirty="0">
              <a:ea typeface="Calibri"/>
              <a:cs typeface="Times New Roman"/>
            </a:endParaRPr>
          </a:p>
        </p:txBody>
      </p:sp>
      <p:cxnSp>
        <p:nvCxnSpPr>
          <p:cNvPr id="13" name="9 Conector recto de flecha"/>
          <p:cNvCxnSpPr/>
          <p:nvPr/>
        </p:nvCxnSpPr>
        <p:spPr>
          <a:xfrm flipH="1">
            <a:off x="2362200" y="2082800"/>
            <a:ext cx="0" cy="2981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10 Cuadro de texto"/>
          <p:cNvSpPr txBox="1"/>
          <p:nvPr/>
        </p:nvSpPr>
        <p:spPr>
          <a:xfrm>
            <a:off x="2871788" y="2206625"/>
            <a:ext cx="3571875" cy="28575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Métodos de enseñanza y aprendizaje flexibles adaptados a las distintas necesidades y estilos de aprendizaje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Reorientación de la formación de docentes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Plan de estudios flexible que tenga en cuenta las distintas necesidades y no esté sobre cargado con contenidos académicos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Acogida favorable de la diversidad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Participación de los padres y de la comunidad 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Descubrimiento temprano de los </a:t>
            </a:r>
            <a:r>
              <a:rPr lang="es-MX" sz="1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tutorados </a:t>
            </a:r>
            <a:r>
              <a:rPr lang="es-MX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que corren el riesgo de fracasar en la </a:t>
            </a:r>
            <a:r>
              <a:rPr lang="es-MX" sz="1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universidad </a:t>
            </a:r>
            <a:r>
              <a:rPr lang="es-MX" sz="11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y actividades de recuperación para éstos </a:t>
            </a:r>
          </a:p>
        </p:txBody>
      </p:sp>
      <p:cxnSp>
        <p:nvCxnSpPr>
          <p:cNvPr id="16" name="11 Conector recto de flecha"/>
          <p:cNvCxnSpPr/>
          <p:nvPr/>
        </p:nvCxnSpPr>
        <p:spPr>
          <a:xfrm>
            <a:off x="2362200" y="2420938"/>
            <a:ext cx="3524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11 Conector recto de flecha"/>
          <p:cNvCxnSpPr/>
          <p:nvPr/>
        </p:nvCxnSpPr>
        <p:spPr>
          <a:xfrm>
            <a:off x="2362200" y="2852738"/>
            <a:ext cx="3524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11 Conector recto de flecha"/>
          <p:cNvCxnSpPr/>
          <p:nvPr/>
        </p:nvCxnSpPr>
        <p:spPr>
          <a:xfrm>
            <a:off x="2362200" y="3357563"/>
            <a:ext cx="3381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11 Conector recto de flecha"/>
          <p:cNvCxnSpPr/>
          <p:nvPr/>
        </p:nvCxnSpPr>
        <p:spPr>
          <a:xfrm>
            <a:off x="2387600" y="3933825"/>
            <a:ext cx="3286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11 Conector recto de flecha"/>
          <p:cNvCxnSpPr/>
          <p:nvPr/>
        </p:nvCxnSpPr>
        <p:spPr>
          <a:xfrm>
            <a:off x="2386013" y="4221163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11 Conector recto de flecha"/>
          <p:cNvCxnSpPr/>
          <p:nvPr/>
        </p:nvCxnSpPr>
        <p:spPr>
          <a:xfrm>
            <a:off x="2386013" y="4652963"/>
            <a:ext cx="33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1" name="18 Rectángulo redondeado"/>
          <p:cNvSpPr/>
          <p:nvPr/>
        </p:nvSpPr>
        <p:spPr>
          <a:xfrm>
            <a:off x="1346200" y="5087938"/>
            <a:ext cx="2030413" cy="10080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/>
                <a:ea typeface="Calibri"/>
                <a:cs typeface="Times New Roman"/>
              </a:rPr>
              <a:t>Métodos de enseñanza flexibles con planteamientos innovadores de los materiales docentes, el equipo y el uso de las TIC</a:t>
            </a:r>
            <a:endParaRPr lang="es-MX" sz="1100" dirty="0">
              <a:ea typeface="Calibri"/>
              <a:cs typeface="Times New Roman"/>
            </a:endParaRPr>
          </a:p>
        </p:txBody>
      </p:sp>
      <p:cxnSp>
        <p:nvCxnSpPr>
          <p:cNvPr id="42" name="17 Conector recto de flecha"/>
          <p:cNvCxnSpPr/>
          <p:nvPr/>
        </p:nvCxnSpPr>
        <p:spPr>
          <a:xfrm>
            <a:off x="3376613" y="5591175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19 Rectángulo redondeado"/>
          <p:cNvSpPr/>
          <p:nvPr/>
        </p:nvSpPr>
        <p:spPr>
          <a:xfrm>
            <a:off x="3743325" y="5229225"/>
            <a:ext cx="1546225" cy="723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/>
                <a:ea typeface="Calibri"/>
                <a:cs typeface="Times New Roman"/>
              </a:rPr>
              <a:t>Entorno adaptable y acogedor para la diversidad</a:t>
            </a:r>
            <a:endParaRPr lang="es-MX" sz="1100" dirty="0">
              <a:ea typeface="Calibri"/>
              <a:cs typeface="Times New Roman"/>
            </a:endParaRPr>
          </a:p>
        </p:txBody>
      </p:sp>
      <p:cxnSp>
        <p:nvCxnSpPr>
          <p:cNvPr id="45" name="17 Conector recto de flecha"/>
          <p:cNvCxnSpPr/>
          <p:nvPr/>
        </p:nvCxnSpPr>
        <p:spPr>
          <a:xfrm>
            <a:off x="5326063" y="5580063"/>
            <a:ext cx="347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20 Rectángulo redondeado"/>
          <p:cNvSpPr/>
          <p:nvPr/>
        </p:nvSpPr>
        <p:spPr>
          <a:xfrm>
            <a:off x="5673725" y="5162550"/>
            <a:ext cx="2076450" cy="857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s-MX" sz="1100" dirty="0">
                <a:latin typeface="Times New Roman"/>
                <a:ea typeface="Calibri"/>
                <a:cs typeface="Times New Roman"/>
              </a:rPr>
              <a:t>Un entorno profesional que actué expresa y activamente para promover la inclusión de todos  </a:t>
            </a:r>
            <a:endParaRPr lang="es-MX" sz="1100" dirty="0">
              <a:ea typeface="Calibri"/>
              <a:cs typeface="Times New Roman"/>
            </a:endParaRPr>
          </a:p>
        </p:txBody>
      </p:sp>
      <p:sp>
        <p:nvSpPr>
          <p:cNvPr id="36883" name="42 CuadroTexto"/>
          <p:cNvSpPr txBox="1">
            <a:spLocks noChangeArrowheads="1"/>
          </p:cNvSpPr>
          <p:nvPr/>
        </p:nvSpPr>
        <p:spPr bwMode="auto">
          <a:xfrm>
            <a:off x="4716463" y="6237288"/>
            <a:ext cx="34559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altLang="es-MX" sz="1100">
                <a:latin typeface="Arial" charset="0"/>
              </a:rPr>
              <a:t>Fuente: UNESCO 2008 </a:t>
            </a:r>
          </a:p>
        </p:txBody>
      </p:sp>
      <p:sp>
        <p:nvSpPr>
          <p:cNvPr id="36884" name="45 CuadroTexto"/>
          <p:cNvSpPr txBox="1">
            <a:spLocks noChangeArrowheads="1"/>
          </p:cNvSpPr>
          <p:nvPr/>
        </p:nvSpPr>
        <p:spPr bwMode="auto">
          <a:xfrm>
            <a:off x="3633788" y="260350"/>
            <a:ext cx="5280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MX" altLang="es-MX" sz="1800" b="1" dirty="0" smtClean="0">
                <a:latin typeface="Arial" charset="0"/>
              </a:rPr>
              <a:t>Elementos </a:t>
            </a:r>
            <a:r>
              <a:rPr lang="es-MX" altLang="es-MX" sz="1800" b="1" dirty="0">
                <a:latin typeface="Arial" charset="0"/>
              </a:rPr>
              <a:t>de la educación</a:t>
            </a:r>
          </a:p>
        </p:txBody>
      </p:sp>
      <p:pic>
        <p:nvPicPr>
          <p:cNvPr id="21" name="4 Imagen" descr="logo simbolo 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0" y="341313"/>
            <a:ext cx="3548063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5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4 Imagen" descr="logo simbolo 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3721"/>
          <a:stretch>
            <a:fillRect/>
          </a:stretch>
        </p:blipFill>
        <p:spPr bwMode="auto">
          <a:xfrm>
            <a:off x="1" y="341313"/>
            <a:ext cx="3419872" cy="59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1475656" y="341313"/>
            <a:ext cx="42484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LA FIGURA DEL TUTOR</a:t>
            </a:r>
            <a:endParaRPr lang="es-MX" sz="2400" b="1" dirty="0"/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1906127" y="1205409"/>
            <a:ext cx="1577" cy="4599855"/>
          </a:xfrm>
          <a:prstGeom prst="line">
            <a:avLst/>
          </a:prstGeom>
          <a:ln w="317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1907704" y="1772816"/>
            <a:ext cx="504056" cy="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2699792" y="1340768"/>
            <a:ext cx="60486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>
                <a:solidFill>
                  <a:schemeClr val="bg1"/>
                </a:solidFill>
              </a:rPr>
              <a:t>La inclusión es un proceso que entraña participación de la comunidad universitaria para la  transformación del contexto universitario, que acoge a estudiantes de minorías étnicas, personas con discapacidad, preferencias sexuales  y género.</a:t>
            </a: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1907704" y="3367513"/>
            <a:ext cx="504056" cy="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2699792" y="2713745"/>
            <a:ext cx="6048672" cy="10441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La educación no es una cuestión marginal, sino crucial para lograr la educación de calidad para todos los educandos y para el desarrollo de una sociedad más inclusiva.</a:t>
            </a: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1906127" y="4437112"/>
            <a:ext cx="504056" cy="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2683202" y="3933056"/>
            <a:ext cx="604867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>
                <a:solidFill>
                  <a:schemeClr val="bg1"/>
                </a:solidFill>
              </a:rPr>
              <a:t>Dentro del contexto de la educación inclusiva, la relación del tutor con los alumnos es fundamental; su actitud, apertura y disposición son factores indispensables para acompañar académica y personalmente al alumno.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1907704" y="5805264"/>
            <a:ext cx="504056" cy="0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2683202" y="5373216"/>
            <a:ext cx="6048672" cy="9370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El tutor favorece la equidad y atención a la diversidad para la concreción de una escuela más igualitaria, una escuela inclusiva, una escuela para todos.</a:t>
            </a:r>
            <a:endParaRPr lang="es-MX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1215</Words>
  <Application>Microsoft Office PowerPoint</Application>
  <PresentationFormat>Presentación en pantalla (4:3)</PresentationFormat>
  <Paragraphs>139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1_Tema de Office</vt:lpstr>
      <vt:lpstr>SECRETARÍA ACADÉMICA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</vt:lpstr>
      <vt:lpstr>Presentación de PowerPoint</vt:lpstr>
      <vt:lpstr>Presentación de PowerPoint</vt:lpstr>
      <vt:lpstr> </vt:lpstr>
      <vt:lpstr>      Lineamientos Jurídicos        </vt:lpstr>
      <vt:lpstr>             </vt:lpstr>
      <vt:lpstr> 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VERACRUZANA</dc:title>
  <dc:creator>Luffi</dc:creator>
  <cp:lastModifiedBy>Aguilera Cordova Raymundo</cp:lastModifiedBy>
  <cp:revision>32</cp:revision>
  <cp:lastPrinted>2016-06-06T18:23:32Z</cp:lastPrinted>
  <dcterms:created xsi:type="dcterms:W3CDTF">2016-06-06T17:28:53Z</dcterms:created>
  <dcterms:modified xsi:type="dcterms:W3CDTF">2016-08-04T17:35:39Z</dcterms:modified>
</cp:coreProperties>
</file>