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3" r:id="rId3"/>
    <p:sldId id="314" r:id="rId4"/>
    <p:sldId id="315" r:id="rId5"/>
    <p:sldId id="294" r:id="rId6"/>
    <p:sldId id="310" r:id="rId7"/>
    <p:sldId id="311" r:id="rId8"/>
    <p:sldId id="312" r:id="rId9"/>
    <p:sldId id="313" r:id="rId10"/>
    <p:sldId id="316" r:id="rId11"/>
  </p:sldIdLst>
  <p:sldSz cx="9144000" cy="5143500" type="screen16x9"/>
  <p:notesSz cx="6858000" cy="9144000"/>
  <p:defaultTextStyle>
    <a:defPPr>
      <a:defRPr lang="es-MX"/>
    </a:defPPr>
    <a:lvl1pPr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7178" indent="-40717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5630" indent="-8270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080" indent="-124698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531" indent="-16668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230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876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522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3168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39">
          <p15:clr>
            <a:srgbClr val="A4A3A4"/>
          </p15:clr>
        </p15:guide>
        <p15:guide id="2" pos="5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091"/>
    <a:srgbClr val="E6E6E6"/>
    <a:srgbClr val="E1E1E1"/>
    <a:srgbClr val="EBEBEB"/>
    <a:srgbClr val="F7F7F7"/>
    <a:srgbClr val="F5F5F5"/>
    <a:srgbClr val="F6F6F6"/>
    <a:srgbClr val="F9F9F9"/>
    <a:srgbClr val="FBFBFB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Estilo claro 3 - Énfasi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4434" autoAdjust="0"/>
  </p:normalViewPr>
  <p:slideViewPr>
    <p:cSldViewPr>
      <p:cViewPr>
        <p:scale>
          <a:sx n="100" d="100"/>
          <a:sy n="100" d="100"/>
        </p:scale>
        <p:origin x="888" y="-30"/>
      </p:cViewPr>
      <p:guideLst>
        <p:guide orient="horz" pos="1439"/>
        <p:guide pos="5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BFD6B-CF7F-4D0F-8C96-E76E86CA9E9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70A-D168-4B71-8E8A-7C9A721DA2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80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5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34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659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420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654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725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420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312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2" tIns="36646" rIns="73292" bIns="36646" anchor="ctr"/>
          <a:lstStyle/>
          <a:p>
            <a:pPr algn="ctr" defTabSz="816694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375366" y="4443958"/>
            <a:ext cx="3670316" cy="176600"/>
          </a:xfrm>
          <a:prstGeom prst="rect">
            <a:avLst/>
          </a:prstGeom>
          <a:noFill/>
        </p:spPr>
        <p:txBody>
          <a:bodyPr lIns="73292" tIns="36646" rIns="73292" bIns="36646">
            <a:spAutoFit/>
          </a:bodyPr>
          <a:lstStyle/>
          <a:p>
            <a:pPr algn="r">
              <a:lnSpc>
                <a:spcPts val="802"/>
              </a:lnSpc>
              <a:defRPr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“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Lis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de Veracruz: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 Arte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, Ciencia, Luz”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933385" y="2427734"/>
            <a:ext cx="5112410" cy="238017"/>
          </a:xfrm>
        </p:spPr>
        <p:txBody>
          <a:bodyPr/>
          <a:lstStyle>
            <a:lvl1pPr algn="r">
              <a:lnSpc>
                <a:spcPts val="2084"/>
              </a:lnSpc>
              <a:defRPr sz="19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s-ES" dirty="0" smtClean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933385" y="2834428"/>
            <a:ext cx="5112410" cy="238017"/>
          </a:xfrm>
        </p:spPr>
        <p:txBody>
          <a:bodyPr/>
          <a:lstStyle>
            <a:lvl1pPr algn="r">
              <a:lnSpc>
                <a:spcPts val="1283"/>
              </a:lnSpc>
              <a:defRPr sz="1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 smtClean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637545" y="3287311"/>
            <a:ext cx="3408252" cy="142803"/>
          </a:xfrm>
        </p:spPr>
        <p:txBody>
          <a:bodyPr/>
          <a:lstStyle>
            <a:lvl1pPr algn="r">
              <a:lnSpc>
                <a:spcPts val="1042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 smtClean="0"/>
              <a:t>Haga clic para agregar fecha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26573" y="1570777"/>
            <a:ext cx="6291761" cy="334248"/>
          </a:xfrm>
        </p:spPr>
        <p:txBody>
          <a:bodyPr/>
          <a:lstStyle>
            <a:lvl1pPr algn="r">
              <a:lnSpc>
                <a:spcPts val="1122"/>
              </a:lnSpc>
              <a:spcBef>
                <a:spcPts val="0"/>
              </a:spcBef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agregar el nombre de su entidad o dependencia</a:t>
            </a: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1000185"/>
            <a:ext cx="8033892" cy="286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476417"/>
            <a:ext cx="7209903" cy="3095506"/>
          </a:xfrm>
        </p:spPr>
        <p:txBody>
          <a:bodyPr/>
          <a:lstStyle>
            <a:lvl1pPr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835961" y="2619373"/>
            <a:ext cx="7772400" cy="102155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405"/>
              </a:lnSpc>
              <a:defRPr sz="2200" b="0" cap="none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dirty="0" smtClean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835961" y="2381257"/>
            <a:ext cx="7772400" cy="238116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ts val="1603"/>
              </a:lnSpc>
              <a:buNone/>
              <a:defRPr lang="es-ES" sz="19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8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5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33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17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00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84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67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agregar título</a:t>
            </a:r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2692" y="1000186"/>
            <a:ext cx="4040189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692" y="1718123"/>
            <a:ext cx="4040189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30519" y="1000186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0519" y="1718123"/>
            <a:ext cx="4041775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692" y="1000186"/>
            <a:ext cx="6161190" cy="28573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0542" y="1476417"/>
            <a:ext cx="4944134" cy="3095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2693" y="1476417"/>
            <a:ext cx="3008313" cy="30955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326" y="3939902"/>
            <a:ext cx="7865349" cy="27636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802"/>
              </a:lnSpc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99394" y="952562"/>
            <a:ext cx="5945212" cy="2908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2500"/>
            </a:lvl2pPr>
            <a:lvl3pPr marL="816694" indent="0">
              <a:buNone/>
              <a:defRPr sz="2200"/>
            </a:lvl3pPr>
            <a:lvl4pPr marL="1225042" indent="0">
              <a:buNone/>
              <a:defRPr sz="1800"/>
            </a:lvl4pPr>
            <a:lvl5pPr marL="1633388" indent="0">
              <a:buNone/>
              <a:defRPr sz="1800"/>
            </a:lvl5pPr>
            <a:lvl6pPr marL="2041736" indent="0">
              <a:buNone/>
              <a:defRPr sz="1800"/>
            </a:lvl6pPr>
            <a:lvl7pPr marL="2450082" indent="0">
              <a:buNone/>
              <a:defRPr sz="1800"/>
            </a:lvl7pPr>
            <a:lvl8pPr marL="2858430" indent="0">
              <a:buNone/>
              <a:defRPr sz="1800"/>
            </a:lvl8pPr>
            <a:lvl9pPr marL="3266777" indent="0">
              <a:buNone/>
              <a:defRPr sz="18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326" y="4311472"/>
            <a:ext cx="7865349" cy="27650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43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08236" y="1143055"/>
            <a:ext cx="7668715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s-MX" dirty="0" smtClean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294771" y="1619286"/>
            <a:ext cx="7209903" cy="304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txStyles>
    <p:titleStyle>
      <a:lvl1pPr algn="l" defTabSz="815630" rtl="0" eaLnBrk="1" fontAlgn="base" hangingPunct="1">
        <a:spcBef>
          <a:spcPct val="0"/>
        </a:spcBef>
        <a:spcAft>
          <a:spcPct val="0"/>
        </a:spcAft>
        <a:defRPr sz="22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2pPr>
      <a:lvl3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3pPr>
      <a:lvl4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4pPr>
      <a:lvl5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5pPr>
      <a:lvl6pPr marL="36646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3292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99382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65843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815630" rtl="0" eaLnBrk="1" fontAlgn="base" hangingPunct="1">
        <a:lnSpc>
          <a:spcPts val="2244"/>
        </a:lnSpc>
        <a:spcBef>
          <a:spcPct val="20000"/>
        </a:spcBef>
        <a:spcAft>
          <a:spcPct val="0"/>
        </a:spcAft>
        <a:buFont typeface="Arial" charset="0"/>
        <a:defRPr sz="19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662938" indent="-254486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94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39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909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4256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2603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951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4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94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504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338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1736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008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3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6777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qHbSZqHdZM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sgcu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s.org/juridico/PDFs/mesicic5_mex_ane_1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cocod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cocodi/general/grupo-administracion-riesg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sugi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034309" y="2787774"/>
            <a:ext cx="5994075" cy="238017"/>
          </a:xfrm>
        </p:spPr>
        <p:txBody>
          <a:bodyPr/>
          <a:lstStyle/>
          <a:p>
            <a:r>
              <a:rPr lang="es-MX" dirty="0" smtClean="0"/>
              <a:t>Taller para el llenado de la Plantilla de Cálculo de Riesgos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2"/>
          </p:nvPr>
        </p:nvSpPr>
        <p:spPr>
          <a:xfrm>
            <a:off x="4637545" y="3507854"/>
            <a:ext cx="3408252" cy="142803"/>
          </a:xfrm>
        </p:spPr>
        <p:txBody>
          <a:bodyPr/>
          <a:lstStyle/>
          <a:p>
            <a:r>
              <a:rPr lang="es-MX" dirty="0" smtClean="0"/>
              <a:t>05 de Diciembre de 2018</a:t>
            </a:r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1726573" y="1635646"/>
            <a:ext cx="6291761" cy="334248"/>
          </a:xfrm>
        </p:spPr>
        <p:txBody>
          <a:bodyPr/>
          <a:lstStyle/>
          <a:p>
            <a:r>
              <a:rPr lang="es-ES_tradnl" sz="1600" b="0" baseline="30000" dirty="0"/>
              <a:t>Secretaría de Desarrollo Institucional</a:t>
            </a:r>
          </a:p>
          <a:p>
            <a:r>
              <a:rPr lang="es-ES_tradnl" sz="1600" b="0" baseline="30000" dirty="0"/>
              <a:t>Dirección de Planeación Institucional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9043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Video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87864"/>
          </a:xfrm>
        </p:spPr>
        <p:txBody>
          <a:bodyPr/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Pensamiento basado en riesgos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2 Marcador de texto"/>
          <p:cNvSpPr txBox="1">
            <a:spLocks/>
          </p:cNvSpPr>
          <p:nvPr/>
        </p:nvSpPr>
        <p:spPr bwMode="auto">
          <a:xfrm>
            <a:off x="1115616" y="2499742"/>
            <a:ext cx="7128792" cy="36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s-MX" dirty="0" smtClean="0">
                <a:solidFill>
                  <a:schemeClr val="tx1"/>
                </a:solidFill>
                <a:hlinkClick r:id="rId3"/>
              </a:rPr>
              <a:t>www.youtube.com/watch?v=4qHbSZqHdZM&amp;feature=youtu.be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Orden del día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628224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Presentación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	</a:t>
            </a:r>
            <a:r>
              <a:rPr lang="es-MX" sz="1400" dirty="0" smtClean="0">
                <a:solidFill>
                  <a:schemeClr val="tx1"/>
                </a:solidFill>
              </a:rPr>
              <a:t>Dirección de Planeación Institucional</a:t>
            </a:r>
            <a:endParaRPr lang="es-MX" sz="1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2"/>
            </a:pPr>
            <a:r>
              <a:rPr lang="es-MX" dirty="0" smtClean="0">
                <a:solidFill>
                  <a:schemeClr val="tx1"/>
                </a:solidFill>
              </a:rPr>
              <a:t>Contexto</a:t>
            </a:r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dirty="0">
                <a:solidFill>
                  <a:schemeClr val="tx1"/>
                </a:solidFill>
              </a:rPr>
              <a:t>	</a:t>
            </a:r>
            <a:r>
              <a:rPr lang="es-MX" sz="1400" dirty="0" smtClean="0">
                <a:solidFill>
                  <a:schemeClr val="tx1"/>
                </a:solidFill>
              </a:rPr>
              <a:t>Dirección de Planeación Institucional</a:t>
            </a:r>
            <a:endParaRPr lang="es-MX" sz="1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3"/>
            </a:pPr>
            <a:r>
              <a:rPr lang="es-MX" dirty="0">
                <a:solidFill>
                  <a:schemeClr val="tx1"/>
                </a:solidFill>
              </a:rPr>
              <a:t>V</a:t>
            </a:r>
            <a:r>
              <a:rPr lang="es-MX" dirty="0" smtClean="0">
                <a:solidFill>
                  <a:schemeClr val="tx1"/>
                </a:solidFill>
              </a:rPr>
              <a:t>ideo: Pensamiento basado en riesgos</a:t>
            </a:r>
            <a:endParaRPr lang="es-MX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3"/>
            </a:pPr>
            <a:r>
              <a:rPr lang="es-MX" dirty="0" smtClean="0">
                <a:solidFill>
                  <a:schemeClr val="tx1"/>
                </a:solidFill>
              </a:rPr>
              <a:t>Llenado de la Plantilla para el Cálculo de Riesgos</a:t>
            </a:r>
          </a:p>
          <a:p>
            <a:pPr algn="just"/>
            <a:r>
              <a:rPr lang="es-MX" dirty="0">
                <a:solidFill>
                  <a:schemeClr val="tx1"/>
                </a:solidFill>
              </a:rPr>
              <a:t>	</a:t>
            </a:r>
            <a:r>
              <a:rPr lang="es-MX" sz="1400" dirty="0" smtClean="0">
                <a:solidFill>
                  <a:schemeClr val="tx1"/>
                </a:solidFill>
              </a:rPr>
              <a:t>Dirección General de Tecnología de la Información</a:t>
            </a:r>
            <a:r>
              <a:rPr lang="es-MX" sz="1400" dirty="0">
                <a:solidFill>
                  <a:schemeClr val="tx1"/>
                </a:solidFill>
              </a:rPr>
              <a:t>	</a:t>
            </a:r>
            <a:endParaRPr lang="es-MX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5"/>
            </a:pPr>
            <a:r>
              <a:rPr lang="es-MX" dirty="0" smtClean="0">
                <a:solidFill>
                  <a:schemeClr val="tx1"/>
                </a:solidFill>
              </a:rPr>
              <a:t>Sesión de preguntas y respuestas</a:t>
            </a:r>
          </a:p>
          <a:p>
            <a:pPr marL="514350" indent="-514350" algn="just">
              <a:buFont typeface="+mj-lt"/>
              <a:buAutoNum type="romanUcPeriod" startAt="5"/>
            </a:pPr>
            <a:r>
              <a:rPr lang="es-MX" dirty="0" smtClean="0">
                <a:solidFill>
                  <a:schemeClr val="tx1"/>
                </a:solidFill>
              </a:rPr>
              <a:t>Acuerdos</a:t>
            </a: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Presentación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751838"/>
            <a:ext cx="7209903" cy="1179952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</a:rPr>
              <a:t>Realizar el llenado de la Plantilla de Cálculo de Riesgos mediante un ejercicio práctico para atender </a:t>
            </a:r>
            <a:r>
              <a:rPr lang="es-MX" dirty="0">
                <a:solidFill>
                  <a:schemeClr val="tx1"/>
                </a:solidFill>
              </a:rPr>
              <a:t>en este </a:t>
            </a:r>
            <a:r>
              <a:rPr lang="es-MX" dirty="0" smtClean="0">
                <a:solidFill>
                  <a:schemeClr val="tx1"/>
                </a:solidFill>
              </a:rPr>
              <a:t>tema diversas </a:t>
            </a:r>
            <a:r>
              <a:rPr lang="es-MX" dirty="0" smtClean="0">
                <a:solidFill>
                  <a:schemeClr val="tx1"/>
                </a:solidFill>
              </a:rPr>
              <a:t>disposiciones y los requerimientos del Sistema de Gestión de la Calidad de la Universidad Veracruzana (SGCUV</a:t>
            </a:r>
            <a:r>
              <a:rPr lang="es-MX" dirty="0" smtClean="0">
                <a:solidFill>
                  <a:schemeClr val="tx1"/>
                </a:solidFill>
              </a:rPr>
              <a:t>).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98548" y="3219822"/>
            <a:ext cx="803389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/>
              <a:t>Requisito para el participante</a:t>
            </a:r>
            <a:endParaRPr lang="es-MX" b="1" dirty="0"/>
          </a:p>
        </p:txBody>
      </p:sp>
      <p:sp>
        <p:nvSpPr>
          <p:cNvPr id="5" name="2 Marcador de texto"/>
          <p:cNvSpPr txBox="1">
            <a:spLocks/>
          </p:cNvSpPr>
          <p:nvPr/>
        </p:nvSpPr>
        <p:spPr bwMode="auto">
          <a:xfrm>
            <a:off x="1115616" y="3696054"/>
            <a:ext cx="7209903" cy="67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Identificar en sus procesos los </a:t>
            </a:r>
            <a:r>
              <a:rPr lang="es-MX" dirty="0">
                <a:solidFill>
                  <a:schemeClr val="tx1"/>
                </a:solidFill>
              </a:rPr>
              <a:t>riesgos y oportunidades que pueden afectar el logro de los resultados </a:t>
            </a:r>
            <a:r>
              <a:rPr lang="es-MX" dirty="0" smtClean="0">
                <a:solidFill>
                  <a:schemeClr val="tx1"/>
                </a:solidFill>
              </a:rPr>
              <a:t>previstos.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Haber realizado un ejercicio de llenado de </a:t>
            </a:r>
            <a:r>
              <a:rPr lang="es-MX" dirty="0">
                <a:solidFill>
                  <a:schemeClr val="tx1"/>
                </a:solidFill>
              </a:rPr>
              <a:t>la Plantilla de Cálculo de </a:t>
            </a:r>
            <a:r>
              <a:rPr lang="es-MX" dirty="0" smtClean="0">
                <a:solidFill>
                  <a:schemeClr val="tx1"/>
                </a:solidFill>
              </a:rPr>
              <a:t>Riesgos.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98548" y="1349021"/>
            <a:ext cx="803389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/>
              <a:t>Objetivo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722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Presentación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751838"/>
            <a:ext cx="7209903" cy="1179952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</a:rPr>
              <a:t>Los responsables de proceso enviarán a sus representantes la plantilla con los riesgos que hayan identificado para que los integren y sean enviados a la Dirección de Planeación Institucional.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98548" y="1349021"/>
            <a:ext cx="803389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/>
              <a:t>Entregables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081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Contexto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48420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La Norma ISO 9001:2015 establece como requisito aplicar el </a:t>
            </a:r>
            <a:r>
              <a:rPr lang="es-MX" b="1" dirty="0">
                <a:solidFill>
                  <a:schemeClr val="tx1"/>
                </a:solidFill>
              </a:rPr>
              <a:t>p</a:t>
            </a:r>
            <a:r>
              <a:rPr lang="es-MX" b="1" dirty="0" smtClean="0">
                <a:solidFill>
                  <a:schemeClr val="tx1"/>
                </a:solidFill>
              </a:rPr>
              <a:t>ensamiento basado en riesgos </a:t>
            </a:r>
            <a:r>
              <a:rPr lang="es-MX" dirty="0" smtClean="0">
                <a:solidFill>
                  <a:schemeClr val="tx1"/>
                </a:solidFill>
              </a:rPr>
              <a:t>en los sistemas de gestión.</a:t>
            </a:r>
          </a:p>
          <a:p>
            <a:pPr algn="just"/>
            <a:endParaRPr lang="es-MX" sz="5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El pensamiento basado en riesgos permite a una organización </a:t>
            </a:r>
            <a:r>
              <a:rPr lang="es-MX" b="1" dirty="0">
                <a:solidFill>
                  <a:schemeClr val="tx1"/>
                </a:solidFill>
              </a:rPr>
              <a:t>determinar los factores que podrían causar que sus procesos y su sistema de gestión de la calidad se desvíen de los resultados </a:t>
            </a:r>
            <a:r>
              <a:rPr lang="es-MX" b="1" dirty="0" smtClean="0">
                <a:solidFill>
                  <a:schemeClr val="tx1"/>
                </a:solidFill>
              </a:rPr>
              <a:t>planificados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5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El pensamiento basado en riesgos permite poner en </a:t>
            </a:r>
            <a:r>
              <a:rPr lang="es-MX" dirty="0">
                <a:solidFill>
                  <a:schemeClr val="tx1"/>
                </a:solidFill>
              </a:rPr>
              <a:t>marcha </a:t>
            </a:r>
            <a:r>
              <a:rPr lang="es-MX" b="1" dirty="0">
                <a:solidFill>
                  <a:schemeClr val="tx1"/>
                </a:solidFill>
              </a:rPr>
              <a:t>controles preventivos </a:t>
            </a:r>
            <a:r>
              <a:rPr lang="es-MX" dirty="0">
                <a:solidFill>
                  <a:schemeClr val="tx1"/>
                </a:solidFill>
              </a:rPr>
              <a:t>para minimizar los efectos negativos y maximizar el uso de las oportunidades a medida que </a:t>
            </a:r>
            <a:r>
              <a:rPr lang="es-MX" dirty="0" smtClean="0">
                <a:solidFill>
                  <a:schemeClr val="tx1"/>
                </a:solidFill>
              </a:rPr>
              <a:t>surjan.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600" dirty="0">
              <a:solidFill>
                <a:schemeClr val="tx1"/>
              </a:solidFill>
            </a:endParaRPr>
          </a:p>
        </p:txBody>
      </p:sp>
      <p:sp>
        <p:nvSpPr>
          <p:cNvPr id="4" name="2 Marcador de texto"/>
          <p:cNvSpPr txBox="1">
            <a:spLocks/>
          </p:cNvSpPr>
          <p:nvPr/>
        </p:nvSpPr>
        <p:spPr bwMode="auto">
          <a:xfrm>
            <a:off x="3491880" y="4658575"/>
            <a:ext cx="2736304" cy="36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  <a:hlinkClick r:id="rId3"/>
              </a:rPr>
              <a:t>https://www.uv.mx/sgcuv</a:t>
            </a:r>
            <a:r>
              <a:rPr lang="es-MX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Contexto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276412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El documento </a:t>
            </a:r>
            <a:r>
              <a:rPr lang="es-MX" i="1" dirty="0" smtClean="0">
                <a:solidFill>
                  <a:schemeClr val="tx1"/>
                </a:solidFill>
              </a:rPr>
              <a:t>Marco Integrado de Control Interno (MICI) </a:t>
            </a:r>
            <a:r>
              <a:rPr lang="es-MX" dirty="0" smtClean="0">
                <a:solidFill>
                  <a:schemeClr val="tx1"/>
                </a:solidFill>
              </a:rPr>
              <a:t>de la Auditoría Superior de la Federación incluye la </a:t>
            </a:r>
            <a:r>
              <a:rPr lang="es-MX" b="1" dirty="0" smtClean="0">
                <a:solidFill>
                  <a:schemeClr val="tx1"/>
                </a:solidFill>
              </a:rPr>
              <a:t>Administración de Riesgos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  <a:endParaRPr lang="es-MX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5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La organización debe </a:t>
            </a:r>
            <a:r>
              <a:rPr lang="es-MX" b="1" dirty="0">
                <a:solidFill>
                  <a:schemeClr val="tx1"/>
                </a:solidFill>
              </a:rPr>
              <a:t>evaluar los riesgos</a:t>
            </a: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(internos y externos) que enfrenta </a:t>
            </a:r>
            <a:r>
              <a:rPr lang="es-MX" dirty="0">
                <a:solidFill>
                  <a:schemeClr val="tx1"/>
                </a:solidFill>
              </a:rPr>
              <a:t>la institución para el logro de sus </a:t>
            </a:r>
            <a:r>
              <a:rPr lang="es-MX" dirty="0" smtClean="0">
                <a:solidFill>
                  <a:schemeClr val="tx1"/>
                </a:solidFill>
              </a:rPr>
              <a:t>objetivos.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5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Esta evaluación </a:t>
            </a:r>
            <a:r>
              <a:rPr lang="es-MX" dirty="0">
                <a:solidFill>
                  <a:schemeClr val="tx1"/>
                </a:solidFill>
              </a:rPr>
              <a:t>proporciona las bases para el </a:t>
            </a:r>
            <a:r>
              <a:rPr lang="es-MX" b="1" dirty="0" smtClean="0">
                <a:solidFill>
                  <a:schemeClr val="tx1"/>
                </a:solidFill>
              </a:rPr>
              <a:t>desarrollo de </a:t>
            </a:r>
            <a:r>
              <a:rPr lang="es-MX" b="1" dirty="0">
                <a:solidFill>
                  <a:schemeClr val="tx1"/>
                </a:solidFill>
              </a:rPr>
              <a:t>respuestas</a:t>
            </a:r>
            <a:r>
              <a:rPr lang="es-MX" dirty="0">
                <a:solidFill>
                  <a:schemeClr val="tx1"/>
                </a:solidFill>
              </a:rPr>
              <a:t> al riesgo apropiadas.</a:t>
            </a:r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1691680" y="4658575"/>
            <a:ext cx="6490408" cy="36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s-MX" dirty="0" smtClean="0">
                <a:solidFill>
                  <a:schemeClr val="tx1"/>
                </a:solidFill>
                <a:hlinkClick r:id="rId3"/>
              </a:rPr>
              <a:t>www.oas.org/juridico/PDFs/mesicic5_mex_ane_101.pdf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Contexto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48420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El 23 de marzo de 2018, se instaló el Comité de Control y Desempeño Institucional de la Universidad Veracruzano (COCODI), órgano colegiado para establecer las estrategias y líneas de acción dirigidas a crear, actualizar y evaluar, en forma permanente y sistemática, el ambiente de control interno </a:t>
            </a:r>
            <a:r>
              <a:rPr lang="es-MX" dirty="0" smtClean="0">
                <a:solidFill>
                  <a:schemeClr val="tx1"/>
                </a:solidFill>
              </a:rPr>
              <a:t>institucional.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Se crearon cuatro </a:t>
            </a:r>
            <a:r>
              <a:rPr lang="es-MX" dirty="0">
                <a:solidFill>
                  <a:schemeClr val="tx1"/>
                </a:solidFill>
              </a:rPr>
              <a:t>Grupos de Trabajo especializados en el control interno, la ética, la administración de riesgos y el manejo de la información y comunicación,</a:t>
            </a:r>
            <a:endParaRPr lang="es-MX" dirty="0" smtClean="0"/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4" name="2 Marcador de texto"/>
          <p:cNvSpPr txBox="1">
            <a:spLocks/>
          </p:cNvSpPr>
          <p:nvPr/>
        </p:nvSpPr>
        <p:spPr bwMode="auto">
          <a:xfrm>
            <a:off x="3491880" y="4658575"/>
            <a:ext cx="2880320" cy="36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  <a:hlinkClick r:id="rId3"/>
              </a:rPr>
              <a:t>https://www.uv.mx/cocodi</a:t>
            </a:r>
            <a:r>
              <a:rPr lang="es-MX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Contexto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48420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El </a:t>
            </a:r>
            <a:r>
              <a:rPr lang="es-MX" b="1" dirty="0">
                <a:solidFill>
                  <a:schemeClr val="tx1"/>
                </a:solidFill>
              </a:rPr>
              <a:t>Grupo de Trabajo sobre Administración de Riesgos (GTAR)</a:t>
            </a:r>
            <a:r>
              <a:rPr lang="es-MX" dirty="0">
                <a:solidFill>
                  <a:schemeClr val="tx1"/>
                </a:solidFill>
              </a:rPr>
              <a:t> se instaló formalmente el 5 de junio de 2018, sesión en la cual rindieron protesta sus integrantes, quienes se comprometieron a cumplir con las atribuciones generales y específicas  establecidas en el Acuerdo Rectoral antes citado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El GATR cuenta con: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Programa de trabajo para 2018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Reglas </a:t>
            </a:r>
            <a:r>
              <a:rPr lang="es-MX" dirty="0">
                <a:solidFill>
                  <a:schemeClr val="tx1"/>
                </a:solidFill>
              </a:rPr>
              <a:t>de operación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4" name="2 Marcador de texto"/>
          <p:cNvSpPr txBox="1">
            <a:spLocks/>
          </p:cNvSpPr>
          <p:nvPr/>
        </p:nvSpPr>
        <p:spPr bwMode="auto">
          <a:xfrm>
            <a:off x="1547664" y="4658575"/>
            <a:ext cx="6336704" cy="36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  <a:hlinkClick r:id="rId3"/>
              </a:rPr>
              <a:t>https://www.uv.mx/cocodi/general/grupo-administracion-riesgo</a:t>
            </a:r>
            <a:r>
              <a:rPr lang="es-MX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Contexto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48420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</a:rPr>
              <a:t>El Sistema Universitario de Gestión Integral del Riesgo</a:t>
            </a: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b="1" dirty="0">
                <a:solidFill>
                  <a:schemeClr val="tx1"/>
                </a:solidFill>
              </a:rPr>
              <a:t>(SUGIR)</a:t>
            </a:r>
            <a:r>
              <a:rPr lang="es-MX" dirty="0">
                <a:solidFill>
                  <a:schemeClr val="tx1"/>
                </a:solidFill>
              </a:rPr>
              <a:t> se </a:t>
            </a:r>
            <a:r>
              <a:rPr lang="es-MX" dirty="0" smtClean="0">
                <a:solidFill>
                  <a:schemeClr val="tx1"/>
                </a:solidFill>
              </a:rPr>
              <a:t>crea con </a:t>
            </a:r>
            <a:r>
              <a:rPr lang="es-MX" dirty="0">
                <a:solidFill>
                  <a:schemeClr val="tx1"/>
                </a:solidFill>
              </a:rPr>
              <a:t>la finalidad de establecer y desarrollar la capacidad institucional para responder y contribuir permanentemente en la construcción de una cultura del autocuidado y del cuidado colectivo, desde una filosofía de gestión integral del riesgo congruente con la sustentabilidad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Atiende la reducción de riesgos de desastre en los espacios </a:t>
            </a:r>
            <a:r>
              <a:rPr lang="es-MX" dirty="0" smtClean="0">
                <a:solidFill>
                  <a:schemeClr val="tx1"/>
                </a:solidFill>
              </a:rPr>
              <a:t>universitarios.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2 Marcador de texto"/>
          <p:cNvSpPr txBox="1">
            <a:spLocks/>
          </p:cNvSpPr>
          <p:nvPr/>
        </p:nvSpPr>
        <p:spPr bwMode="auto">
          <a:xfrm>
            <a:off x="3491880" y="4659982"/>
            <a:ext cx="2592288" cy="36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  <a:hlinkClick r:id="rId3"/>
              </a:rPr>
              <a:t>https://www.uv.mx/sugir</a:t>
            </a:r>
            <a:r>
              <a:rPr lang="es-MX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224 Presentacion PPT_16 a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3224 Presentacion PPT_16 a 9.potx</Template>
  <TotalTime>5560</TotalTime>
  <Words>526</Words>
  <Application>Microsoft Office PowerPoint</Application>
  <PresentationFormat>Presentación en pantalla (16:9)</PresentationFormat>
  <Paragraphs>66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3224 Presentacion PPT_16 a 9</vt:lpstr>
      <vt:lpstr>Presentación de PowerPoint</vt:lpstr>
      <vt:lpstr>Orden del día</vt:lpstr>
      <vt:lpstr>Presentación</vt:lpstr>
      <vt:lpstr>Presentación</vt:lpstr>
      <vt:lpstr>Contexto</vt:lpstr>
      <vt:lpstr>Contexto</vt:lpstr>
      <vt:lpstr>Contexto</vt:lpstr>
      <vt:lpstr>Contexto</vt:lpstr>
      <vt:lpstr>Contexto</vt:lpstr>
      <vt:lpstr>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Usuario de Windows</cp:lastModifiedBy>
  <cp:revision>143</cp:revision>
  <cp:lastPrinted>2018-04-23T22:09:15Z</cp:lastPrinted>
  <dcterms:created xsi:type="dcterms:W3CDTF">2018-04-10T21:33:07Z</dcterms:created>
  <dcterms:modified xsi:type="dcterms:W3CDTF">2018-12-05T04:42:40Z</dcterms:modified>
</cp:coreProperties>
</file>