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7" r:id="rId2"/>
    <p:sldId id="293" r:id="rId3"/>
    <p:sldId id="314" r:id="rId4"/>
    <p:sldId id="315" r:id="rId5"/>
    <p:sldId id="294" r:id="rId6"/>
    <p:sldId id="310" r:id="rId7"/>
    <p:sldId id="311" r:id="rId8"/>
    <p:sldId id="312" r:id="rId9"/>
    <p:sldId id="313" r:id="rId10"/>
    <p:sldId id="316" r:id="rId11"/>
  </p:sldIdLst>
  <p:sldSz cx="9144000" cy="5143500" type="screen16x9"/>
  <p:notesSz cx="6858000" cy="9144000"/>
  <p:defaultTextStyle>
    <a:defPPr>
      <a:defRPr lang="es-MX"/>
    </a:defPPr>
    <a:lvl1pPr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07178" indent="-40717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815630" indent="-8270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224080" indent="-124698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632531" indent="-166689" algn="l" defTabSz="815630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183230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198764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256522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2931685" algn="l" defTabSz="732921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439">
          <p15:clr>
            <a:srgbClr val="A4A3A4"/>
          </p15:clr>
        </p15:guide>
        <p15:guide id="2" pos="56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091"/>
    <a:srgbClr val="E6E6E6"/>
    <a:srgbClr val="E1E1E1"/>
    <a:srgbClr val="EBEBEB"/>
    <a:srgbClr val="F7F7F7"/>
    <a:srgbClr val="F5F5F5"/>
    <a:srgbClr val="F6F6F6"/>
    <a:srgbClr val="F9F9F9"/>
    <a:srgbClr val="FBFBFB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Estilo claro 3 - Énfasis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034E78-7F5D-4C2E-B375-FC64B27BC917}" styleName="Estilo o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4434" autoAdjust="0"/>
  </p:normalViewPr>
  <p:slideViewPr>
    <p:cSldViewPr>
      <p:cViewPr>
        <p:scale>
          <a:sx n="100" d="100"/>
          <a:sy n="100" d="100"/>
        </p:scale>
        <p:origin x="888" y="-30"/>
      </p:cViewPr>
      <p:guideLst>
        <p:guide orient="horz" pos="1439"/>
        <p:guide pos="56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FBFD6B-CF7F-4D0F-8C96-E76E86CA9E9D}" type="datetimeFigureOut">
              <a:rPr lang="es-MX" smtClean="0"/>
              <a:t>04/12/2018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A5770A-D168-4B71-8E8A-7C9A721DA2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0880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32520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3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33408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96591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5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4208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8686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766547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272557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4206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A5770A-D168-4B71-8E8A-7C9A721DA25D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31247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3292" tIns="36646" rIns="73292" bIns="36646" anchor="ctr"/>
          <a:lstStyle/>
          <a:p>
            <a:pPr algn="ctr" defTabSz="816694" fontAlgn="auto">
              <a:spcBef>
                <a:spcPts val="0"/>
              </a:spcBef>
              <a:spcAft>
                <a:spcPts val="0"/>
              </a:spcAft>
              <a:defRPr/>
            </a:pPr>
            <a:endParaRPr lang="es-MX"/>
          </a:p>
        </p:txBody>
      </p:sp>
      <p:sp>
        <p:nvSpPr>
          <p:cNvPr id="9" name="8 CuadroTexto"/>
          <p:cNvSpPr txBox="1"/>
          <p:nvPr/>
        </p:nvSpPr>
        <p:spPr>
          <a:xfrm>
            <a:off x="4375366" y="4443958"/>
            <a:ext cx="3670316" cy="176600"/>
          </a:xfrm>
          <a:prstGeom prst="rect">
            <a:avLst/>
          </a:prstGeom>
          <a:noFill/>
        </p:spPr>
        <p:txBody>
          <a:bodyPr lIns="73292" tIns="36646" rIns="73292" bIns="36646">
            <a:spAutoFit/>
          </a:bodyPr>
          <a:lstStyle/>
          <a:p>
            <a:pPr algn="r">
              <a:lnSpc>
                <a:spcPts val="802"/>
              </a:lnSpc>
              <a:defRPr/>
            </a:pP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“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Lis 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de Veracruz: </a:t>
            </a:r>
            <a:r>
              <a:rPr lang="es-MX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 Arte</a:t>
            </a:r>
            <a:r>
              <a:rPr lang="es-MX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Gill Sans MT" pitchFamily="34" charset="0"/>
              </a:rPr>
              <a:t>, Ciencia, Luz”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10" hasCustomPrompt="1"/>
          </p:nvPr>
        </p:nvSpPr>
        <p:spPr>
          <a:xfrm>
            <a:off x="2933385" y="2427734"/>
            <a:ext cx="5112410" cy="238017"/>
          </a:xfrm>
        </p:spPr>
        <p:txBody>
          <a:bodyPr/>
          <a:lstStyle>
            <a:lvl1pPr algn="r">
              <a:lnSpc>
                <a:spcPts val="2084"/>
              </a:lnSpc>
              <a:defRPr sz="190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títulos</a:t>
            </a:r>
          </a:p>
        </p:txBody>
      </p:sp>
      <p:sp>
        <p:nvSpPr>
          <p:cNvPr id="15" name="13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2933385" y="2834428"/>
            <a:ext cx="5112410" cy="238017"/>
          </a:xfrm>
        </p:spPr>
        <p:txBody>
          <a:bodyPr/>
          <a:lstStyle>
            <a:lvl1pPr algn="r">
              <a:lnSpc>
                <a:spcPts val="1283"/>
              </a:lnSpc>
              <a:defRPr sz="19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Subtítulo</a:t>
            </a:r>
          </a:p>
        </p:txBody>
      </p:sp>
      <p:sp>
        <p:nvSpPr>
          <p:cNvPr id="8" name="7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4637545" y="3287311"/>
            <a:ext cx="3408252" cy="142803"/>
          </a:xfrm>
        </p:spPr>
        <p:txBody>
          <a:bodyPr/>
          <a:lstStyle>
            <a:lvl1pPr algn="r">
              <a:lnSpc>
                <a:spcPts val="1042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es-ES" dirty="0" smtClean="0"/>
              <a:t>Haga clic para agregar fecha</a:t>
            </a:r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726573" y="1570777"/>
            <a:ext cx="6291761" cy="334248"/>
          </a:xfrm>
        </p:spPr>
        <p:txBody>
          <a:bodyPr/>
          <a:lstStyle>
            <a:lvl1pPr algn="r">
              <a:lnSpc>
                <a:spcPts val="1122"/>
              </a:lnSpc>
              <a:spcBef>
                <a:spcPts val="0"/>
              </a:spcBef>
              <a:defRPr sz="1000" b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s-ES" dirty="0" smtClean="0"/>
              <a:t>Haga clic para agregar el nombre de su entidad o dependencia</a:t>
            </a:r>
          </a:p>
        </p:txBody>
      </p:sp>
      <p:pic>
        <p:nvPicPr>
          <p:cNvPr id="2" name="1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59782"/>
            <a:ext cx="2789022" cy="2283717"/>
          </a:xfrm>
          <a:prstGeom prst="rect">
            <a:avLst/>
          </a:prstGeom>
        </p:spPr>
      </p:pic>
      <p:pic>
        <p:nvPicPr>
          <p:cNvPr id="4" name="3 Imagen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7862" y="298800"/>
            <a:ext cx="1482702" cy="1277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erpo d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1000185"/>
            <a:ext cx="8033892" cy="2866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1294771" y="1476417"/>
            <a:ext cx="7209903" cy="3095506"/>
          </a:xfrm>
        </p:spPr>
        <p:txBody>
          <a:bodyPr/>
          <a:lstStyle>
            <a:lvl1pPr>
              <a:defRPr sz="19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hasCustomPrompt="1"/>
          </p:nvPr>
        </p:nvSpPr>
        <p:spPr>
          <a:xfrm>
            <a:off x="835961" y="2619373"/>
            <a:ext cx="7772400" cy="1021556"/>
          </a:xfrm>
          <a:prstGeom prst="rect">
            <a:avLst/>
          </a:prstGeom>
        </p:spPr>
        <p:txBody>
          <a:bodyPr anchor="t"/>
          <a:lstStyle>
            <a:lvl1pPr algn="r">
              <a:lnSpc>
                <a:spcPts val="2405"/>
              </a:lnSpc>
              <a:defRPr sz="2200" b="0" cap="none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" dirty="0" smtClean="0"/>
              <a:t>Haga clic para agregar subtítulo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 hasCustomPrompt="1"/>
          </p:nvPr>
        </p:nvSpPr>
        <p:spPr>
          <a:xfrm>
            <a:off x="835961" y="2381257"/>
            <a:ext cx="7772400" cy="238116"/>
          </a:xfrm>
          <a:prstGeom prst="rect">
            <a:avLst/>
          </a:prstGeom>
        </p:spPr>
        <p:txBody>
          <a:bodyPr anchor="b"/>
          <a:lstStyle>
            <a:lvl1pPr marL="0" indent="0" algn="r">
              <a:lnSpc>
                <a:spcPts val="1603"/>
              </a:lnSpc>
              <a:buNone/>
              <a:defRPr lang="es-ES" sz="1900" dirty="0" smtClean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083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8166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22504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63338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04173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45008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85843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26677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 smtClean="0"/>
              <a:t>Haga clic para agregar título</a:t>
            </a:r>
          </a:p>
        </p:txBody>
      </p:sp>
      <p:pic>
        <p:nvPicPr>
          <p:cNvPr id="4" name="3 Imagen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291830"/>
            <a:ext cx="2261378" cy="185167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42692" y="1000186"/>
            <a:ext cx="4040189" cy="47982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42692" y="1718123"/>
            <a:ext cx="4040189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30519" y="1000186"/>
            <a:ext cx="4041775" cy="479822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lnSpc>
                <a:spcPts val="2084"/>
              </a:lnSpc>
              <a:buNone/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  <a:lvl2pPr marL="408348" indent="0">
              <a:buNone/>
              <a:defRPr sz="1800" b="1"/>
            </a:lvl2pPr>
            <a:lvl3pPr marL="816694" indent="0">
              <a:buNone/>
              <a:defRPr sz="1600" b="1"/>
            </a:lvl3pPr>
            <a:lvl4pPr marL="1225042" indent="0">
              <a:buNone/>
              <a:defRPr sz="1400" b="1"/>
            </a:lvl4pPr>
            <a:lvl5pPr marL="1633388" indent="0">
              <a:buNone/>
              <a:defRPr sz="1400" b="1"/>
            </a:lvl5pPr>
            <a:lvl6pPr marL="2041736" indent="0">
              <a:buNone/>
              <a:defRPr sz="1400" b="1"/>
            </a:lvl6pPr>
            <a:lvl7pPr marL="2450082" indent="0">
              <a:buNone/>
              <a:defRPr sz="1400" b="1"/>
            </a:lvl7pPr>
            <a:lvl8pPr marL="2858430" indent="0">
              <a:buNone/>
              <a:defRPr sz="1400" b="1"/>
            </a:lvl8pPr>
            <a:lvl9pPr marL="3266777" indent="0">
              <a:buNone/>
              <a:defRPr sz="14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30519" y="1718123"/>
            <a:ext cx="4041775" cy="2853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2692" y="1000186"/>
            <a:ext cx="6161190" cy="285739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60542" y="1476417"/>
            <a:ext cx="4944134" cy="309550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>
              <a:defRPr sz="2500"/>
            </a:lvl2pPr>
            <a:lvl3pPr>
              <a:defRPr sz="22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42693" y="1476417"/>
            <a:ext cx="3008313" cy="309550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39326" y="3939902"/>
            <a:ext cx="7865349" cy="276360"/>
          </a:xfrm>
          <a:prstGeom prst="rect">
            <a:avLst/>
          </a:prstGeom>
        </p:spPr>
        <p:txBody>
          <a:bodyPr anchor="b">
            <a:noAutofit/>
          </a:bodyPr>
          <a:lstStyle>
            <a:lvl1pPr algn="ctr">
              <a:lnSpc>
                <a:spcPts val="802"/>
              </a:lnSpc>
              <a:defRPr sz="1900" b="0">
                <a:solidFill>
                  <a:schemeClr val="tx1"/>
                </a:solidFill>
                <a:latin typeface="Gill Sans MT" pitchFamily="34" charset="0"/>
              </a:defRPr>
            </a:lvl1pPr>
          </a:lstStyle>
          <a:p>
            <a:r>
              <a:rPr lang="es-ES_tradnl" smtClean="0"/>
              <a:t>Clic para editar título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99394" y="952562"/>
            <a:ext cx="5945212" cy="290804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lnSpc>
                <a:spcPts val="2084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2500"/>
            </a:lvl2pPr>
            <a:lvl3pPr marL="816694" indent="0">
              <a:buNone/>
              <a:defRPr sz="2200"/>
            </a:lvl3pPr>
            <a:lvl4pPr marL="1225042" indent="0">
              <a:buNone/>
              <a:defRPr sz="1800"/>
            </a:lvl4pPr>
            <a:lvl5pPr marL="1633388" indent="0">
              <a:buNone/>
              <a:defRPr sz="1800"/>
            </a:lvl5pPr>
            <a:lvl6pPr marL="2041736" indent="0">
              <a:buNone/>
              <a:defRPr sz="1800"/>
            </a:lvl6pPr>
            <a:lvl7pPr marL="2450082" indent="0">
              <a:buNone/>
              <a:defRPr sz="1800"/>
            </a:lvl7pPr>
            <a:lvl8pPr marL="2858430" indent="0">
              <a:buNone/>
              <a:defRPr sz="1800"/>
            </a:lvl8pPr>
            <a:lvl9pPr marL="3266777" indent="0">
              <a:buNone/>
              <a:defRPr sz="1800"/>
            </a:lvl9pPr>
          </a:lstStyle>
          <a:p>
            <a:pPr lvl="0"/>
            <a:r>
              <a:rPr lang="es-ES_tradnl" noProof="0" smtClean="0"/>
              <a:t>Arrastre la imagen al marcador de posición o haga clic en el icono para agregar</a:t>
            </a:r>
            <a:endParaRPr lang="es-MX" noProof="0" dirty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39326" y="4311472"/>
            <a:ext cx="7865349" cy="276502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ts val="1443"/>
              </a:lnSpc>
              <a:buNone/>
              <a:defRPr sz="19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</a:defRPr>
            </a:lvl1pPr>
            <a:lvl2pPr marL="408348" indent="0">
              <a:buNone/>
              <a:defRPr sz="1000"/>
            </a:lvl2pPr>
            <a:lvl3pPr marL="816694" indent="0">
              <a:buNone/>
              <a:defRPr sz="900"/>
            </a:lvl3pPr>
            <a:lvl4pPr marL="1225042" indent="0">
              <a:buNone/>
              <a:defRPr sz="800"/>
            </a:lvl4pPr>
            <a:lvl5pPr marL="1633388" indent="0">
              <a:buNone/>
              <a:defRPr sz="800"/>
            </a:lvl5pPr>
            <a:lvl6pPr marL="2041736" indent="0">
              <a:buNone/>
              <a:defRPr sz="800"/>
            </a:lvl6pPr>
            <a:lvl7pPr marL="2450082" indent="0">
              <a:buNone/>
              <a:defRPr sz="800"/>
            </a:lvl7pPr>
            <a:lvl8pPr marL="2858430" indent="0">
              <a:buNone/>
              <a:defRPr sz="800"/>
            </a:lvl8pPr>
            <a:lvl9pPr marL="3266777" indent="0">
              <a:buNone/>
              <a:defRPr sz="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14 Marcador de título"/>
          <p:cNvSpPr>
            <a:spLocks noGrp="1"/>
          </p:cNvSpPr>
          <p:nvPr>
            <p:ph type="title"/>
          </p:nvPr>
        </p:nvSpPr>
        <p:spPr bwMode="auto">
          <a:xfrm>
            <a:off x="508236" y="1143055"/>
            <a:ext cx="7668715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título del patrón</a:t>
            </a:r>
            <a:endParaRPr lang="es-MX" dirty="0" smtClean="0"/>
          </a:p>
        </p:txBody>
      </p:sp>
      <p:sp>
        <p:nvSpPr>
          <p:cNvPr id="1029" name="15 Marcador de texto"/>
          <p:cNvSpPr>
            <a:spLocks noGrp="1"/>
          </p:cNvSpPr>
          <p:nvPr>
            <p:ph type="body" idx="1"/>
          </p:nvPr>
        </p:nvSpPr>
        <p:spPr bwMode="auto">
          <a:xfrm>
            <a:off x="1294771" y="1619286"/>
            <a:ext cx="7209903" cy="3047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cxnSp>
        <p:nvCxnSpPr>
          <p:cNvPr id="4" name="3 Conector recto"/>
          <p:cNvCxnSpPr/>
          <p:nvPr/>
        </p:nvCxnSpPr>
        <p:spPr>
          <a:xfrm>
            <a:off x="508238" y="483518"/>
            <a:ext cx="8127527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273" y="275506"/>
            <a:ext cx="1664175" cy="10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0" r:id="rId2"/>
    <p:sldLayoutId id="2147483691" r:id="rId3"/>
    <p:sldLayoutId id="2147483692" r:id="rId4"/>
    <p:sldLayoutId id="2147483693" r:id="rId5"/>
    <p:sldLayoutId id="2147483694" r:id="rId6"/>
  </p:sldLayoutIdLst>
  <p:txStyles>
    <p:titleStyle>
      <a:lvl1pPr algn="l" defTabSz="815630" rtl="0" eaLnBrk="1" fontAlgn="base" hangingPunct="1">
        <a:spcBef>
          <a:spcPct val="0"/>
        </a:spcBef>
        <a:spcAft>
          <a:spcPct val="0"/>
        </a:spcAft>
        <a:defRPr sz="2200" b="0" kern="1200">
          <a:solidFill>
            <a:srgbClr val="404040"/>
          </a:solidFill>
          <a:latin typeface="Gill Sans MT" pitchFamily="34" charset="0"/>
          <a:ea typeface="+mj-ea"/>
          <a:cs typeface="+mj-cs"/>
        </a:defRPr>
      </a:lvl1pPr>
      <a:lvl2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2pPr>
      <a:lvl3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3pPr>
      <a:lvl4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4pPr>
      <a:lvl5pPr algn="l" defTabSz="815630" rtl="0" eaLnBrk="1" fontAlgn="base" hangingPunct="1">
        <a:spcBef>
          <a:spcPct val="0"/>
        </a:spcBef>
        <a:spcAft>
          <a:spcPct val="0"/>
        </a:spcAft>
        <a:defRPr sz="1600" b="1">
          <a:solidFill>
            <a:srgbClr val="404040"/>
          </a:solidFill>
          <a:latin typeface="Gill Sans MT" pitchFamily="34" charset="0"/>
        </a:defRPr>
      </a:lvl5pPr>
      <a:lvl6pPr marL="36646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6pPr>
      <a:lvl7pPr marL="732921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7pPr>
      <a:lvl8pPr marL="1099382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8pPr>
      <a:lvl9pPr marL="1465843" algn="ctr" defTabSz="815630" rtl="0" eaLnBrk="1" fontAlgn="base" hangingPunct="1">
        <a:spcBef>
          <a:spcPct val="0"/>
        </a:spcBef>
        <a:spcAft>
          <a:spcPct val="0"/>
        </a:spcAft>
        <a:defRPr sz="3900">
          <a:solidFill>
            <a:schemeClr val="tx1"/>
          </a:solidFill>
          <a:latin typeface="Calibri" pitchFamily="34" charset="0"/>
        </a:defRPr>
      </a:lvl9pPr>
    </p:titleStyle>
    <p:bodyStyle>
      <a:lvl1pPr marL="0" indent="0" algn="l" defTabSz="815630" rtl="0" eaLnBrk="1" fontAlgn="base" hangingPunct="1">
        <a:lnSpc>
          <a:spcPts val="2244"/>
        </a:lnSpc>
        <a:spcBef>
          <a:spcPct val="20000"/>
        </a:spcBef>
        <a:spcAft>
          <a:spcPct val="0"/>
        </a:spcAft>
        <a:buFont typeface="Arial" charset="0"/>
        <a:defRPr sz="1900" kern="1200">
          <a:solidFill>
            <a:srgbClr val="7F7F7F"/>
          </a:solidFill>
          <a:latin typeface="Gill Sans MT" pitchFamily="34" charset="0"/>
          <a:ea typeface="+mn-ea"/>
          <a:cs typeface="+mn-cs"/>
        </a:defRPr>
      </a:lvl1pPr>
      <a:lvl2pPr marL="662938" indent="-254486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1020491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94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37393" indent="-203589" algn="l" defTabSz="81563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45909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654256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062603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70951" indent="-204174" algn="l" defTabSz="816694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834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6694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2504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33388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41736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50082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58430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66777" algn="l" defTabSz="816694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qHbSZqHdZM&amp;feature=youtu.be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mx/sgcuv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as.org/juridico/PDFs/mesicic5_mex_ane_101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mx/cocodi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mx/cocodi/general/grupo-administracion-riesgo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v.mx/sugir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quarter" idx="10"/>
          </p:nvPr>
        </p:nvSpPr>
        <p:spPr>
          <a:xfrm>
            <a:off x="2034309" y="2787774"/>
            <a:ext cx="5994075" cy="238017"/>
          </a:xfrm>
        </p:spPr>
        <p:txBody>
          <a:bodyPr/>
          <a:lstStyle/>
          <a:p>
            <a:r>
              <a:rPr lang="es-MX" dirty="0" smtClean="0"/>
              <a:t>Taller para el llenado de la Plantilla de Cálculo de Riesgos</a:t>
            </a:r>
            <a:endParaRPr lang="es-MX" dirty="0"/>
          </a:p>
        </p:txBody>
      </p:sp>
      <p:sp>
        <p:nvSpPr>
          <p:cNvPr id="6" name="5 Marcador de texto"/>
          <p:cNvSpPr>
            <a:spLocks noGrp="1"/>
          </p:cNvSpPr>
          <p:nvPr>
            <p:ph type="body" sz="quarter" idx="12"/>
          </p:nvPr>
        </p:nvSpPr>
        <p:spPr>
          <a:xfrm>
            <a:off x="4637545" y="3507854"/>
            <a:ext cx="3408252" cy="142803"/>
          </a:xfrm>
        </p:spPr>
        <p:txBody>
          <a:bodyPr/>
          <a:lstStyle/>
          <a:p>
            <a:r>
              <a:rPr lang="es-MX" dirty="0" smtClean="0"/>
              <a:t>05 de Diciembre de 2018</a:t>
            </a:r>
            <a:endParaRPr lang="es-MX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quarter" idx="13"/>
          </p:nvPr>
        </p:nvSpPr>
        <p:spPr>
          <a:xfrm>
            <a:off x="1726573" y="1635646"/>
            <a:ext cx="6291761" cy="334248"/>
          </a:xfrm>
        </p:spPr>
        <p:txBody>
          <a:bodyPr/>
          <a:lstStyle/>
          <a:p>
            <a:r>
              <a:rPr lang="es-ES_tradnl" sz="1600" b="0" baseline="30000" dirty="0"/>
              <a:t>Secretaría de Desarrollo Institucional</a:t>
            </a:r>
          </a:p>
          <a:p>
            <a:r>
              <a:rPr lang="es-ES_tradnl" sz="1600" b="0" baseline="30000" dirty="0"/>
              <a:t>Dirección de Planeación Institucional</a:t>
            </a:r>
            <a:endParaRPr lang="es-MX" sz="1600" dirty="0"/>
          </a:p>
        </p:txBody>
      </p:sp>
    </p:spTree>
    <p:extLst>
      <p:ext uri="{BB962C8B-B14F-4D97-AF65-F5344CB8AC3E}">
        <p14:creationId xmlns:p14="http://schemas.microsoft.com/office/powerpoint/2010/main" val="1904384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Video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87864"/>
          </a:xfrm>
        </p:spPr>
        <p:txBody>
          <a:bodyPr/>
          <a:lstStyle/>
          <a:p>
            <a:pPr algn="just"/>
            <a:r>
              <a:rPr lang="es-MX" b="1" dirty="0" smtClean="0">
                <a:solidFill>
                  <a:schemeClr val="tx1"/>
                </a:solidFill>
              </a:rPr>
              <a:t>Pensamiento basado en riesgos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 bwMode="auto">
          <a:xfrm>
            <a:off x="1115616" y="2499742"/>
            <a:ext cx="7128792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https://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www.youtube.com/watch?v=4qHbSZqHdZM&amp;feature=youtu.be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604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Orden del día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628224"/>
          </a:xfrm>
        </p:spPr>
        <p:txBody>
          <a:bodyPr/>
          <a:lstStyle/>
          <a:p>
            <a:pPr marL="457200" indent="-457200" algn="just">
              <a:buFont typeface="+mj-lt"/>
              <a:buAutoNum type="arabicPeriod"/>
            </a:pPr>
            <a:r>
              <a:rPr lang="es-MX" dirty="0" smtClean="0">
                <a:solidFill>
                  <a:schemeClr val="tx1"/>
                </a:solidFill>
              </a:rPr>
              <a:t>Presentación</a:t>
            </a:r>
          </a:p>
          <a:p>
            <a:pPr algn="just"/>
            <a:r>
              <a:rPr lang="es-MX" sz="2000" dirty="0" smtClean="0">
                <a:solidFill>
                  <a:schemeClr val="tx1"/>
                </a:solidFill>
              </a:rPr>
              <a:t>	</a:t>
            </a:r>
            <a:r>
              <a:rPr lang="es-MX" sz="1400" dirty="0" smtClean="0">
                <a:solidFill>
                  <a:schemeClr val="tx1"/>
                </a:solidFill>
              </a:rPr>
              <a:t>Dirección de Planeación Institucional</a:t>
            </a:r>
            <a:endParaRPr lang="es-MX" sz="14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2"/>
            </a:pPr>
            <a:r>
              <a:rPr lang="es-MX" dirty="0" smtClean="0">
                <a:solidFill>
                  <a:schemeClr val="tx1"/>
                </a:solidFill>
              </a:rPr>
              <a:t>Contexto</a:t>
            </a:r>
            <a:endParaRPr lang="es-MX" dirty="0">
              <a:solidFill>
                <a:schemeClr val="tx1"/>
              </a:solidFill>
            </a:endParaRPr>
          </a:p>
          <a:p>
            <a:pPr algn="just"/>
            <a:r>
              <a:rPr lang="es-MX" dirty="0">
                <a:solidFill>
                  <a:schemeClr val="tx1"/>
                </a:solidFill>
              </a:rPr>
              <a:t>	</a:t>
            </a:r>
            <a:r>
              <a:rPr lang="es-MX" sz="1400" dirty="0" smtClean="0">
                <a:solidFill>
                  <a:schemeClr val="tx1"/>
                </a:solidFill>
              </a:rPr>
              <a:t>Dirección de Planeación Institucional</a:t>
            </a:r>
            <a:endParaRPr lang="es-MX" sz="1400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3"/>
            </a:pPr>
            <a:r>
              <a:rPr lang="es-MX" dirty="0">
                <a:solidFill>
                  <a:schemeClr val="tx1"/>
                </a:solidFill>
              </a:rPr>
              <a:t>V</a:t>
            </a:r>
            <a:r>
              <a:rPr lang="es-MX" dirty="0" smtClean="0">
                <a:solidFill>
                  <a:schemeClr val="tx1"/>
                </a:solidFill>
              </a:rPr>
              <a:t>ideo: Pensamiento basado en riesgos</a:t>
            </a:r>
            <a:endParaRPr lang="es-MX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3"/>
            </a:pPr>
            <a:r>
              <a:rPr lang="es-MX" dirty="0" smtClean="0">
                <a:solidFill>
                  <a:schemeClr val="tx1"/>
                </a:solidFill>
              </a:rPr>
              <a:t>Llenado de la Plantilla para el Cálculo de Riesgos</a:t>
            </a:r>
          </a:p>
          <a:p>
            <a:pPr algn="just"/>
            <a:r>
              <a:rPr lang="es-MX" dirty="0">
                <a:solidFill>
                  <a:schemeClr val="tx1"/>
                </a:solidFill>
              </a:rPr>
              <a:t>	</a:t>
            </a:r>
            <a:r>
              <a:rPr lang="es-MX" sz="1400" dirty="0" smtClean="0">
                <a:solidFill>
                  <a:schemeClr val="tx1"/>
                </a:solidFill>
              </a:rPr>
              <a:t>Dirección General de Tecnología de la Información</a:t>
            </a:r>
            <a:r>
              <a:rPr lang="es-MX" sz="1400" dirty="0">
                <a:solidFill>
                  <a:schemeClr val="tx1"/>
                </a:solidFill>
              </a:rPr>
              <a:t>	</a:t>
            </a:r>
            <a:endParaRPr lang="es-MX" dirty="0" smtClean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romanUcPeriod" startAt="5"/>
            </a:pPr>
            <a:r>
              <a:rPr lang="es-MX" dirty="0" smtClean="0">
                <a:solidFill>
                  <a:schemeClr val="tx1"/>
                </a:solidFill>
              </a:rPr>
              <a:t>Sesión de preguntas y respuestas</a:t>
            </a:r>
          </a:p>
          <a:p>
            <a:pPr marL="514350" indent="-514350" algn="just">
              <a:buFont typeface="+mj-lt"/>
              <a:buAutoNum type="romanUcPeriod" startAt="5"/>
            </a:pPr>
            <a:r>
              <a:rPr lang="es-MX" dirty="0" smtClean="0">
                <a:solidFill>
                  <a:schemeClr val="tx1"/>
                </a:solidFill>
              </a:rPr>
              <a:t>Acuerdos</a:t>
            </a:r>
          </a:p>
          <a:p>
            <a:pPr algn="just"/>
            <a:endParaRPr lang="es-MX" dirty="0">
              <a:solidFill>
                <a:schemeClr val="tx1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742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Presentación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751838"/>
            <a:ext cx="7209903" cy="1179952"/>
          </a:xfrm>
        </p:spPr>
        <p:txBody>
          <a:bodyPr/>
          <a:lstStyle/>
          <a:p>
            <a:pPr algn="just"/>
            <a:r>
              <a:rPr lang="es-MX" dirty="0" smtClean="0">
                <a:solidFill>
                  <a:schemeClr val="tx1"/>
                </a:solidFill>
              </a:rPr>
              <a:t>Realizar el llenado de la Plantilla de Cálculo de Riesgos mediante un ejercicio práctico para atender </a:t>
            </a:r>
            <a:r>
              <a:rPr lang="es-MX" dirty="0">
                <a:solidFill>
                  <a:schemeClr val="tx1"/>
                </a:solidFill>
              </a:rPr>
              <a:t>en este </a:t>
            </a:r>
            <a:r>
              <a:rPr lang="es-MX" dirty="0" smtClean="0">
                <a:solidFill>
                  <a:schemeClr val="tx1"/>
                </a:solidFill>
              </a:rPr>
              <a:t>tema diversas </a:t>
            </a:r>
            <a:r>
              <a:rPr lang="es-MX" dirty="0" smtClean="0">
                <a:solidFill>
                  <a:schemeClr val="tx1"/>
                </a:solidFill>
              </a:rPr>
              <a:t>disposiciones y los requerimientos del Sistema de Gestión de la Calidad de la Universidad Veracruzana (SGCUV</a:t>
            </a:r>
            <a:r>
              <a:rPr lang="es-MX" dirty="0" smtClean="0">
                <a:solidFill>
                  <a:schemeClr val="tx1"/>
                </a:solidFill>
              </a:rPr>
              <a:t>).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1 Título"/>
          <p:cNvSpPr txBox="1">
            <a:spLocks/>
          </p:cNvSpPr>
          <p:nvPr/>
        </p:nvSpPr>
        <p:spPr bwMode="auto">
          <a:xfrm>
            <a:off x="498548" y="3219822"/>
            <a:ext cx="803389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b="1" dirty="0" smtClean="0"/>
              <a:t>Requisito para el participante</a:t>
            </a:r>
            <a:endParaRPr lang="es-MX" b="1" dirty="0"/>
          </a:p>
        </p:txBody>
      </p:sp>
      <p:sp>
        <p:nvSpPr>
          <p:cNvPr id="5" name="2 Marcador de texto"/>
          <p:cNvSpPr txBox="1">
            <a:spLocks/>
          </p:cNvSpPr>
          <p:nvPr/>
        </p:nvSpPr>
        <p:spPr bwMode="auto">
          <a:xfrm>
            <a:off x="1115616" y="3696054"/>
            <a:ext cx="7209903" cy="6758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Identificar en sus procesos los </a:t>
            </a:r>
            <a:r>
              <a:rPr lang="es-MX" dirty="0">
                <a:solidFill>
                  <a:schemeClr val="tx1"/>
                </a:solidFill>
              </a:rPr>
              <a:t>riesgos y oportunidades que pueden afectar el logro de los resultados </a:t>
            </a:r>
            <a:r>
              <a:rPr lang="es-MX" dirty="0" smtClean="0">
                <a:solidFill>
                  <a:schemeClr val="tx1"/>
                </a:solidFill>
              </a:rPr>
              <a:t>previstos.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Haber realizado un ejercicio de llenado de </a:t>
            </a:r>
            <a:r>
              <a:rPr lang="es-MX" dirty="0">
                <a:solidFill>
                  <a:schemeClr val="tx1"/>
                </a:solidFill>
              </a:rPr>
              <a:t>la Plantilla de Cálculo de </a:t>
            </a:r>
            <a:r>
              <a:rPr lang="es-MX" dirty="0" smtClean="0">
                <a:solidFill>
                  <a:schemeClr val="tx1"/>
                </a:solidFill>
              </a:rPr>
              <a:t>Riesgos.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498548" y="1349021"/>
            <a:ext cx="803389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b="1" dirty="0" smtClean="0"/>
              <a:t>Objetivo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272283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Presentación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751838"/>
            <a:ext cx="7209903" cy="1179952"/>
          </a:xfrm>
        </p:spPr>
        <p:txBody>
          <a:bodyPr/>
          <a:lstStyle/>
          <a:p>
            <a:pPr algn="just"/>
            <a:r>
              <a:rPr lang="es-MX" dirty="0" smtClean="0">
                <a:solidFill>
                  <a:schemeClr val="tx1"/>
                </a:solidFill>
              </a:rPr>
              <a:t>Los responsables de proceso enviarán a sus representantes la plantilla con los riesgos que hayan identificado para que los integren y sean enviados a la Dirección de Planeación Institucional.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6" name="1 Título"/>
          <p:cNvSpPr txBox="1">
            <a:spLocks/>
          </p:cNvSpPr>
          <p:nvPr/>
        </p:nvSpPr>
        <p:spPr bwMode="auto">
          <a:xfrm>
            <a:off x="498548" y="1349021"/>
            <a:ext cx="8033892" cy="28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ctr" anchorCtr="0" compatLnSpc="1">
            <a:prstTxWarp prst="textNoShape">
              <a:avLst/>
            </a:prstTxWarp>
          </a:bodyPr>
          <a:lstStyle>
            <a:lvl1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2200" b="0" kern="1200">
                <a:solidFill>
                  <a:schemeClr val="tx1"/>
                </a:solidFill>
                <a:latin typeface="Gill Sans MT" pitchFamily="34" charset="0"/>
                <a:ea typeface="+mj-ea"/>
                <a:cs typeface="+mj-cs"/>
              </a:defRPr>
            </a:lvl1pPr>
            <a:lvl2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2pPr>
            <a:lvl3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3pPr>
            <a:lvl4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4pPr>
            <a:lvl5pPr algn="l" defTabSz="815630" rtl="0" eaLnBrk="1" fontAlgn="base" hangingPunct="1">
              <a:spcBef>
                <a:spcPct val="0"/>
              </a:spcBef>
              <a:spcAft>
                <a:spcPct val="0"/>
              </a:spcAft>
              <a:defRPr sz="1600" b="1">
                <a:solidFill>
                  <a:srgbClr val="404040"/>
                </a:solidFill>
                <a:latin typeface="Gill Sans MT" pitchFamily="34" charset="0"/>
              </a:defRPr>
            </a:lvl5pPr>
            <a:lvl6pPr marL="36646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6pPr>
            <a:lvl7pPr marL="732921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7pPr>
            <a:lvl8pPr marL="1099382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8pPr>
            <a:lvl9pPr marL="1465843" algn="ctr" defTabSz="815630" rtl="0" eaLnBrk="1" fontAlgn="base" hangingPunct="1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s-MX" b="1" dirty="0" smtClean="0"/>
              <a:t>Entregables</a:t>
            </a:r>
            <a:endParaRPr lang="es-MX" b="1" dirty="0"/>
          </a:p>
        </p:txBody>
      </p:sp>
    </p:spTree>
    <p:extLst>
      <p:ext uri="{BB962C8B-B14F-4D97-AF65-F5344CB8AC3E}">
        <p14:creationId xmlns:p14="http://schemas.microsoft.com/office/powerpoint/2010/main" val="190814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Contexto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48420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La Norma ISO 9001:2015 establece como requisito aplicar el </a:t>
            </a:r>
            <a:r>
              <a:rPr lang="es-MX" b="1" dirty="0">
                <a:solidFill>
                  <a:schemeClr val="tx1"/>
                </a:solidFill>
              </a:rPr>
              <a:t>p</a:t>
            </a:r>
            <a:r>
              <a:rPr lang="es-MX" b="1" dirty="0" smtClean="0">
                <a:solidFill>
                  <a:schemeClr val="tx1"/>
                </a:solidFill>
              </a:rPr>
              <a:t>ensamiento basado en riesgos </a:t>
            </a:r>
            <a:r>
              <a:rPr lang="es-MX" dirty="0" smtClean="0">
                <a:solidFill>
                  <a:schemeClr val="tx1"/>
                </a:solidFill>
              </a:rPr>
              <a:t>en los sistemas de gestión.</a:t>
            </a:r>
          </a:p>
          <a:p>
            <a:pPr algn="just"/>
            <a:endParaRPr lang="es-MX" sz="5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El pensamiento basado en riesgos permite a una organización </a:t>
            </a:r>
            <a:r>
              <a:rPr lang="es-MX" b="1" dirty="0">
                <a:solidFill>
                  <a:schemeClr val="tx1"/>
                </a:solidFill>
              </a:rPr>
              <a:t>determinar los factores que podrían causar que sus procesos y su sistema de gestión de la calidad se desvíen de los resultados </a:t>
            </a:r>
            <a:r>
              <a:rPr lang="es-MX" b="1" dirty="0" smtClean="0">
                <a:solidFill>
                  <a:schemeClr val="tx1"/>
                </a:solidFill>
              </a:rPr>
              <a:t>planificados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500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El pensamiento basado en riesgos permite poner en </a:t>
            </a:r>
            <a:r>
              <a:rPr lang="es-MX" dirty="0">
                <a:solidFill>
                  <a:schemeClr val="tx1"/>
                </a:solidFill>
              </a:rPr>
              <a:t>marcha </a:t>
            </a:r>
            <a:r>
              <a:rPr lang="es-MX" b="1" dirty="0">
                <a:solidFill>
                  <a:schemeClr val="tx1"/>
                </a:solidFill>
              </a:rPr>
              <a:t>controles preventivos </a:t>
            </a:r>
            <a:r>
              <a:rPr lang="es-MX" dirty="0">
                <a:solidFill>
                  <a:schemeClr val="tx1"/>
                </a:solidFill>
              </a:rPr>
              <a:t>para minimizar los efectos negativos y maximizar el uso de las oportunidades a medida que </a:t>
            </a:r>
            <a:r>
              <a:rPr lang="es-MX" dirty="0" smtClean="0">
                <a:solidFill>
                  <a:schemeClr val="tx1"/>
                </a:solidFill>
              </a:rPr>
              <a:t>surjan.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es-MX" sz="600" dirty="0">
              <a:solidFill>
                <a:schemeClr val="tx1"/>
              </a:solidFill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 bwMode="auto">
          <a:xfrm>
            <a:off x="3491880" y="4658575"/>
            <a:ext cx="2736304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https://www.uv.mx/sgcuv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325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Contexto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276412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El documento </a:t>
            </a:r>
            <a:r>
              <a:rPr lang="es-MX" i="1" dirty="0" smtClean="0">
                <a:solidFill>
                  <a:schemeClr val="tx1"/>
                </a:solidFill>
              </a:rPr>
              <a:t>Marco Integrado de Control Interno (MICI) </a:t>
            </a:r>
            <a:r>
              <a:rPr lang="es-MX" dirty="0" smtClean="0">
                <a:solidFill>
                  <a:schemeClr val="tx1"/>
                </a:solidFill>
              </a:rPr>
              <a:t>de la Auditoría Superior de la Federación incluye la </a:t>
            </a:r>
            <a:r>
              <a:rPr lang="es-MX" b="1" dirty="0" smtClean="0">
                <a:solidFill>
                  <a:schemeClr val="tx1"/>
                </a:solidFill>
              </a:rPr>
              <a:t>Administración de Riesgos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  <a:endParaRPr lang="es-MX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500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La organización debe </a:t>
            </a:r>
            <a:r>
              <a:rPr lang="es-MX" b="1" dirty="0">
                <a:solidFill>
                  <a:schemeClr val="tx1"/>
                </a:solidFill>
              </a:rPr>
              <a:t>evaluar los riesgos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dirty="0" smtClean="0">
                <a:solidFill>
                  <a:schemeClr val="tx1"/>
                </a:solidFill>
              </a:rPr>
              <a:t>(internos y externos) que enfrenta </a:t>
            </a:r>
            <a:r>
              <a:rPr lang="es-MX" dirty="0">
                <a:solidFill>
                  <a:schemeClr val="tx1"/>
                </a:solidFill>
              </a:rPr>
              <a:t>la institución para el logro de sus </a:t>
            </a:r>
            <a:r>
              <a:rPr lang="es-MX" dirty="0" smtClean="0">
                <a:solidFill>
                  <a:schemeClr val="tx1"/>
                </a:solidFill>
              </a:rPr>
              <a:t>objetivos.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sz="500" dirty="0" smtClean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Esta evaluación </a:t>
            </a:r>
            <a:r>
              <a:rPr lang="es-MX" dirty="0">
                <a:solidFill>
                  <a:schemeClr val="tx1"/>
                </a:solidFill>
              </a:rPr>
              <a:t>proporciona las bases para el </a:t>
            </a:r>
            <a:r>
              <a:rPr lang="es-MX" b="1" dirty="0" smtClean="0">
                <a:solidFill>
                  <a:schemeClr val="tx1"/>
                </a:solidFill>
              </a:rPr>
              <a:t>desarrollo de </a:t>
            </a:r>
            <a:r>
              <a:rPr lang="es-MX" b="1" dirty="0">
                <a:solidFill>
                  <a:schemeClr val="tx1"/>
                </a:solidFill>
              </a:rPr>
              <a:t>respuestas</a:t>
            </a:r>
            <a:r>
              <a:rPr lang="es-MX" dirty="0">
                <a:solidFill>
                  <a:schemeClr val="tx1"/>
                </a:solidFill>
              </a:rPr>
              <a:t> al riesgo apropiadas.</a:t>
            </a:r>
          </a:p>
        </p:txBody>
      </p:sp>
      <p:sp>
        <p:nvSpPr>
          <p:cNvPr id="6" name="2 Marcador de texto"/>
          <p:cNvSpPr txBox="1">
            <a:spLocks/>
          </p:cNvSpPr>
          <p:nvPr/>
        </p:nvSpPr>
        <p:spPr bwMode="auto">
          <a:xfrm>
            <a:off x="1691680" y="4658575"/>
            <a:ext cx="6490408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http://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www.oas.org/juridico/PDFs/mesicic5_mex_ane_101.pdf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33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Contexto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48420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El 23 de marzo de 2018, se instaló el Comité de Control y Desempeño Institucional de la Universidad Veracruzano (COCODI), órgano colegiado para establecer las estrategias y líneas de acción dirigidas a crear, actualizar y evaluar, en forma permanente y sistemática, el ambiente de control interno </a:t>
            </a:r>
            <a:r>
              <a:rPr lang="es-MX" dirty="0" smtClean="0">
                <a:solidFill>
                  <a:schemeClr val="tx1"/>
                </a:solidFill>
              </a:rPr>
              <a:t>institucional.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dirty="0" smtClean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Se crearon cuatro </a:t>
            </a:r>
            <a:r>
              <a:rPr lang="es-MX" dirty="0">
                <a:solidFill>
                  <a:schemeClr val="tx1"/>
                </a:solidFill>
              </a:rPr>
              <a:t>Grupos de Trabajo especializados en el control interno, la ética, la administración de riesgos y el manejo de la información y comunicación,</a:t>
            </a:r>
            <a:endParaRPr lang="es-MX" dirty="0" smtClean="0"/>
          </a:p>
          <a:p>
            <a:pPr algn="just"/>
            <a:endParaRPr lang="es-MX" dirty="0" smtClean="0">
              <a:solidFill>
                <a:schemeClr val="tx1"/>
              </a:solidFill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 bwMode="auto">
          <a:xfrm>
            <a:off x="3491880" y="4658575"/>
            <a:ext cx="2880320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https://www.uv.mx/cocodi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56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Contexto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48420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El </a:t>
            </a:r>
            <a:r>
              <a:rPr lang="es-MX" b="1" dirty="0">
                <a:solidFill>
                  <a:schemeClr val="tx1"/>
                </a:solidFill>
              </a:rPr>
              <a:t>Grupo de Trabajo sobre Administración de Riesgos (GTAR)</a:t>
            </a:r>
            <a:r>
              <a:rPr lang="es-MX" dirty="0">
                <a:solidFill>
                  <a:schemeClr val="tx1"/>
                </a:solidFill>
              </a:rPr>
              <a:t> se instaló formalmente el 5 de junio de 2018, sesión en la cual rindieron protesta sus integrantes, quienes se comprometieron a cumplir con las atribuciones generales y específicas  establecidas en el Acuerdo Rectoral antes citado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dirty="0">
              <a:solidFill>
                <a:schemeClr val="tx1"/>
              </a:solidFill>
            </a:endParaRPr>
          </a:p>
          <a:p>
            <a:pPr algn="just"/>
            <a:r>
              <a:rPr lang="es-MX" dirty="0" smtClean="0">
                <a:solidFill>
                  <a:schemeClr val="tx1"/>
                </a:solidFill>
              </a:rPr>
              <a:t>El GATR cuenta con: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Programa de trabajo para 2018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 smtClean="0">
                <a:solidFill>
                  <a:schemeClr val="tx1"/>
                </a:solidFill>
              </a:rPr>
              <a:t>Reglas </a:t>
            </a:r>
            <a:r>
              <a:rPr lang="es-MX" dirty="0">
                <a:solidFill>
                  <a:schemeClr val="tx1"/>
                </a:solidFill>
              </a:rPr>
              <a:t>de operación</a:t>
            </a:r>
            <a:endParaRPr lang="es-MX" dirty="0" smtClean="0">
              <a:solidFill>
                <a:schemeClr val="tx1"/>
              </a:solidFill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 bwMode="auto">
          <a:xfrm>
            <a:off x="1547664" y="4658575"/>
            <a:ext cx="6336704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https://www.uv.mx/cocodi/general/grupo-administracion-riesgo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233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8237" y="771550"/>
            <a:ext cx="8033892" cy="286625"/>
          </a:xfrm>
        </p:spPr>
        <p:txBody>
          <a:bodyPr/>
          <a:lstStyle/>
          <a:p>
            <a:r>
              <a:rPr lang="es-MX" b="1" dirty="0" smtClean="0"/>
              <a:t>Contexto</a:t>
            </a:r>
            <a:endParaRPr lang="es-MX" b="1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sz="quarter" idx="10"/>
          </p:nvPr>
        </p:nvSpPr>
        <p:spPr>
          <a:xfrm>
            <a:off x="1115616" y="1247782"/>
            <a:ext cx="7209903" cy="3484208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b="1" dirty="0">
                <a:solidFill>
                  <a:schemeClr val="tx1"/>
                </a:solidFill>
              </a:rPr>
              <a:t>El Sistema Universitario de Gestión Integral del Riesgo</a:t>
            </a:r>
            <a:r>
              <a:rPr lang="es-MX" dirty="0">
                <a:solidFill>
                  <a:schemeClr val="tx1"/>
                </a:solidFill>
              </a:rPr>
              <a:t> </a:t>
            </a:r>
            <a:r>
              <a:rPr lang="es-MX" b="1" dirty="0">
                <a:solidFill>
                  <a:schemeClr val="tx1"/>
                </a:solidFill>
              </a:rPr>
              <a:t>(SUGIR)</a:t>
            </a:r>
            <a:r>
              <a:rPr lang="es-MX" dirty="0">
                <a:solidFill>
                  <a:schemeClr val="tx1"/>
                </a:solidFill>
              </a:rPr>
              <a:t> se </a:t>
            </a:r>
            <a:r>
              <a:rPr lang="es-MX" dirty="0" smtClean="0">
                <a:solidFill>
                  <a:schemeClr val="tx1"/>
                </a:solidFill>
              </a:rPr>
              <a:t>crea con </a:t>
            </a:r>
            <a:r>
              <a:rPr lang="es-MX" dirty="0">
                <a:solidFill>
                  <a:schemeClr val="tx1"/>
                </a:solidFill>
              </a:rPr>
              <a:t>la finalidad de establecer y desarrollar la capacidad institucional para responder y contribuir permanentemente en la construcción de una cultura del autocuidado y del cuidado colectivo, desde una filosofía de gestión integral del riesgo congruente con la sustentabilidad</a:t>
            </a:r>
            <a:r>
              <a:rPr lang="es-MX" dirty="0" smtClean="0">
                <a:solidFill>
                  <a:schemeClr val="tx1"/>
                </a:solidFill>
              </a:rPr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MX" dirty="0">
              <a:solidFill>
                <a:schemeClr val="tx1"/>
              </a:solidFill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dirty="0">
                <a:solidFill>
                  <a:schemeClr val="tx1"/>
                </a:solidFill>
              </a:rPr>
              <a:t>Atiende la reducción de riesgos de desastre en los espacios </a:t>
            </a:r>
            <a:r>
              <a:rPr lang="es-MX" dirty="0" smtClean="0">
                <a:solidFill>
                  <a:schemeClr val="tx1"/>
                </a:solidFill>
              </a:rPr>
              <a:t>universitarios.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4" name="2 Marcador de texto"/>
          <p:cNvSpPr txBox="1">
            <a:spLocks/>
          </p:cNvSpPr>
          <p:nvPr/>
        </p:nvSpPr>
        <p:spPr bwMode="auto">
          <a:xfrm>
            <a:off x="3491880" y="4659982"/>
            <a:ext cx="2592288" cy="361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3292" tIns="36646" rIns="73292" bIns="36646" numCol="1" anchor="t" anchorCtr="0" compatLnSpc="1">
            <a:prstTxWarp prst="textNoShape">
              <a:avLst/>
            </a:prstTxWarp>
          </a:bodyPr>
          <a:lstStyle>
            <a:lvl1pPr marL="0" indent="0" algn="l" defTabSz="815630" rtl="0" eaLnBrk="1" fontAlgn="base" hangingPunct="1">
              <a:lnSpc>
                <a:spcPts val="2244"/>
              </a:lnSpc>
              <a:spcBef>
                <a:spcPct val="20000"/>
              </a:spcBef>
              <a:spcAft>
                <a:spcPct val="0"/>
              </a:spcAft>
              <a:buFont typeface="Arial" charset="0"/>
              <a:defRPr sz="1900" kern="1200">
                <a:solidFill>
                  <a:schemeClr val="tx1">
                    <a:lumMod val="50000"/>
                    <a:lumOff val="50000"/>
                  </a:schemeClr>
                </a:solidFill>
                <a:latin typeface="Gill Sans MT" pitchFamily="34" charset="0"/>
                <a:ea typeface="+mn-ea"/>
                <a:cs typeface="+mn-cs"/>
              </a:defRPr>
            </a:lvl1pPr>
            <a:lvl2pPr marL="662938" indent="-254486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20491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2894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37393" indent="-203589" algn="l" defTabSz="815630" rtl="0" eaLnBrk="1" fontAlgn="base" hangingPunct="1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45909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54256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62603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70951" indent="-204174" algn="l" defTabSz="816694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dirty="0">
                <a:solidFill>
                  <a:schemeClr val="tx1"/>
                </a:solidFill>
                <a:hlinkClick r:id="rId3"/>
              </a:rPr>
              <a:t>https://www.uv.mx/sugir</a:t>
            </a:r>
            <a:r>
              <a:rPr lang="es-MX" dirty="0" smtClean="0">
                <a:solidFill>
                  <a:schemeClr val="tx1"/>
                </a:solidFill>
                <a:hlinkClick r:id="rId3"/>
              </a:rPr>
              <a:t>/</a:t>
            </a:r>
            <a:r>
              <a:rPr lang="es-MX" dirty="0" smtClean="0">
                <a:solidFill>
                  <a:schemeClr val="tx1"/>
                </a:solidFill>
              </a:rPr>
              <a:t> </a:t>
            </a:r>
            <a:endParaRPr lang="es-MX" sz="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951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224 Presentacion PPT_16 a 9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3224 Presentacion PPT_16 a 9.potx</Template>
  <TotalTime>5560</TotalTime>
  <Words>526</Words>
  <Application>Microsoft Office PowerPoint</Application>
  <PresentationFormat>Presentación en pantalla (16:9)</PresentationFormat>
  <Paragraphs>66</Paragraphs>
  <Slides>10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Gill Sans MT</vt:lpstr>
      <vt:lpstr>3224 Presentacion PPT_16 a 9</vt:lpstr>
      <vt:lpstr>Presentación de PowerPoint</vt:lpstr>
      <vt:lpstr>Orden del día</vt:lpstr>
      <vt:lpstr>Presentación</vt:lpstr>
      <vt:lpstr>Presentación</vt:lpstr>
      <vt:lpstr>Contexto</vt:lpstr>
      <vt:lpstr>Contexto</vt:lpstr>
      <vt:lpstr>Contexto</vt:lpstr>
      <vt:lpstr>Contexto</vt:lpstr>
      <vt:lpstr>Contexto</vt:lpstr>
      <vt:lpstr>Video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UV</dc:creator>
  <cp:lastModifiedBy>Usuario de Windows</cp:lastModifiedBy>
  <cp:revision>143</cp:revision>
  <cp:lastPrinted>2018-04-23T22:09:15Z</cp:lastPrinted>
  <dcterms:created xsi:type="dcterms:W3CDTF">2018-04-10T21:33:07Z</dcterms:created>
  <dcterms:modified xsi:type="dcterms:W3CDTF">2018-12-05T04:42:40Z</dcterms:modified>
</cp:coreProperties>
</file>