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356" r:id="rId3"/>
    <p:sldId id="293" r:id="rId4"/>
    <p:sldId id="294" r:id="rId5"/>
    <p:sldId id="344" r:id="rId6"/>
    <p:sldId id="295" r:id="rId7"/>
    <p:sldId id="345" r:id="rId8"/>
    <p:sldId id="346" r:id="rId9"/>
    <p:sldId id="296" r:id="rId10"/>
    <p:sldId id="357" r:id="rId11"/>
    <p:sldId id="316" r:id="rId12"/>
    <p:sldId id="298" r:id="rId13"/>
    <p:sldId id="337" r:id="rId14"/>
    <p:sldId id="299" r:id="rId15"/>
    <p:sldId id="317" r:id="rId16"/>
    <p:sldId id="318" r:id="rId17"/>
    <p:sldId id="319" r:id="rId18"/>
    <p:sldId id="320" r:id="rId19"/>
    <p:sldId id="321" r:id="rId20"/>
    <p:sldId id="306" r:id="rId21"/>
    <p:sldId id="347" r:id="rId22"/>
    <p:sldId id="348" r:id="rId23"/>
    <p:sldId id="307" r:id="rId24"/>
    <p:sldId id="308" r:id="rId25"/>
    <p:sldId id="309" r:id="rId26"/>
    <p:sldId id="349" r:id="rId27"/>
    <p:sldId id="310" r:id="rId28"/>
    <p:sldId id="311" r:id="rId29"/>
    <p:sldId id="312" r:id="rId30"/>
    <p:sldId id="324" r:id="rId31"/>
    <p:sldId id="325" r:id="rId32"/>
    <p:sldId id="314" r:id="rId33"/>
    <p:sldId id="350" r:id="rId34"/>
    <p:sldId id="315" r:id="rId35"/>
    <p:sldId id="327" r:id="rId36"/>
    <p:sldId id="328" r:id="rId37"/>
    <p:sldId id="351" r:id="rId38"/>
    <p:sldId id="329" r:id="rId39"/>
    <p:sldId id="330" r:id="rId40"/>
    <p:sldId id="352" r:id="rId41"/>
    <p:sldId id="332" r:id="rId42"/>
    <p:sldId id="334" r:id="rId43"/>
    <p:sldId id="336" r:id="rId44"/>
    <p:sldId id="353" r:id="rId45"/>
    <p:sldId id="354" r:id="rId46"/>
    <p:sldId id="326" r:id="rId47"/>
    <p:sldId id="338" r:id="rId48"/>
    <p:sldId id="355" r:id="rId49"/>
    <p:sldId id="339" r:id="rId50"/>
    <p:sldId id="342" r:id="rId51"/>
    <p:sldId id="343" r:id="rId52"/>
    <p:sldId id="358" r:id="rId53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39">
          <p15:clr>
            <a:srgbClr val="A4A3A4"/>
          </p15:clr>
        </p15:guide>
        <p15:guide id="2" pos="5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091"/>
    <a:srgbClr val="E6E6E6"/>
    <a:srgbClr val="E1E1E1"/>
    <a:srgbClr val="EBEBEB"/>
    <a:srgbClr val="F7F7F7"/>
    <a:srgbClr val="F5F5F5"/>
    <a:srgbClr val="F6F6F6"/>
    <a:srgbClr val="F9F9F9"/>
    <a:srgbClr val="FBFBFB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9" autoAdjust="0"/>
    <p:restoredTop sz="91992" autoAdjust="0"/>
  </p:normalViewPr>
  <p:slideViewPr>
    <p:cSldViewPr>
      <p:cViewPr varScale="1">
        <p:scale>
          <a:sx n="151" d="100"/>
          <a:sy n="151" d="100"/>
        </p:scale>
        <p:origin x="708" y="126"/>
      </p:cViewPr>
      <p:guideLst>
        <p:guide orient="horz" pos="1439"/>
        <p:guide pos="5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BFD6B-CF7F-4D0F-8C96-E76E86CA9E9D}" type="datetimeFigureOut">
              <a:rPr lang="es-MX" smtClean="0"/>
              <a:t>06/12/2018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70A-D168-4B71-8E8A-7C9A721DA2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880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520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88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006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96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339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165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078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989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680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1329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68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420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9652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52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111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348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4991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567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809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03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2780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80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729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7156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904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132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39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974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0212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268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4942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5173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336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7984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7263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158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68679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1458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9488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3083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9205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5684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50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7677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68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1359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52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31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29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35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2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70A-D168-4B71-8E8A-7C9A721DA25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60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2" tIns="36646" rIns="73292" bIns="36646" anchor="ctr"/>
          <a:lstStyle/>
          <a:p>
            <a:pPr algn="ctr" defTabSz="816694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4375366" y="4443958"/>
            <a:ext cx="3670316" cy="176600"/>
          </a:xfrm>
          <a:prstGeom prst="rect">
            <a:avLst/>
          </a:prstGeom>
          <a:noFill/>
        </p:spPr>
        <p:txBody>
          <a:bodyPr lIns="73292" tIns="36646" rIns="73292" bIns="36646">
            <a:spAutoFit/>
          </a:bodyPr>
          <a:lstStyle/>
          <a:p>
            <a:pPr algn="r">
              <a:lnSpc>
                <a:spcPts val="802"/>
              </a:lnSpc>
              <a:defRPr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“Lis de Veracruz:  Arte, Ciencia, Luz”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33385" y="2427734"/>
            <a:ext cx="5112410" cy="238017"/>
          </a:xfrm>
        </p:spPr>
        <p:txBody>
          <a:bodyPr/>
          <a:lstStyle>
            <a:lvl1pPr algn="r">
              <a:lnSpc>
                <a:spcPts val="2084"/>
              </a:lnSpc>
              <a:defRPr sz="19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títulos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933385" y="2834428"/>
            <a:ext cx="5112410" cy="238017"/>
          </a:xfrm>
        </p:spPr>
        <p:txBody>
          <a:bodyPr/>
          <a:lstStyle>
            <a:lvl1pPr algn="r">
              <a:lnSpc>
                <a:spcPts val="1283"/>
              </a:lnSpc>
              <a:defRPr sz="1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Subtítulo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37545" y="3287311"/>
            <a:ext cx="3408252" cy="142803"/>
          </a:xfrm>
        </p:spPr>
        <p:txBody>
          <a:bodyPr/>
          <a:lstStyle>
            <a:lvl1pPr algn="r">
              <a:lnSpc>
                <a:spcPts val="1042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agregar fecha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726573" y="1570777"/>
            <a:ext cx="6291761" cy="334248"/>
          </a:xfrm>
        </p:spPr>
        <p:txBody>
          <a:bodyPr/>
          <a:lstStyle>
            <a:lvl1pPr algn="r">
              <a:lnSpc>
                <a:spcPts val="1122"/>
              </a:lnSpc>
              <a:spcBef>
                <a:spcPts val="0"/>
              </a:spcBef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agregar el nombre de su entidad o dependencia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782"/>
            <a:ext cx="2789022" cy="228371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62" y="298800"/>
            <a:ext cx="1482702" cy="1277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1000185"/>
            <a:ext cx="8033892" cy="286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3095506"/>
          </a:xfrm>
        </p:spPr>
        <p:txBody>
          <a:bodyPr/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35961" y="2619373"/>
            <a:ext cx="7772400" cy="1021556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2405"/>
              </a:lnSpc>
              <a:defRPr sz="2200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835961" y="2381257"/>
            <a:ext cx="7772400" cy="23811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1603"/>
              </a:lnSpc>
              <a:buNone/>
              <a:def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1830"/>
            <a:ext cx="2261378" cy="185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19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19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2" y="1000186"/>
            <a:ext cx="6161190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2" y="1476417"/>
            <a:ext cx="4944134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6" y="3939902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2"/>
              </a:lnSpc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4" y="952562"/>
            <a:ext cx="5945212" cy="2908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2500"/>
            </a:lvl2pPr>
            <a:lvl3pPr marL="816694" indent="0">
              <a:buNone/>
              <a:defRPr sz="2200"/>
            </a:lvl3pPr>
            <a:lvl4pPr marL="1225042" indent="0">
              <a:buNone/>
              <a:defRPr sz="1800"/>
            </a:lvl4pPr>
            <a:lvl5pPr marL="1633388" indent="0">
              <a:buNone/>
              <a:defRPr sz="1800"/>
            </a:lvl5pPr>
            <a:lvl6pPr marL="2041736" indent="0">
              <a:buNone/>
              <a:defRPr sz="1800"/>
            </a:lvl6pPr>
            <a:lvl7pPr marL="2450082" indent="0">
              <a:buNone/>
              <a:defRPr sz="1800"/>
            </a:lvl7pPr>
            <a:lvl8pPr marL="2858430" indent="0">
              <a:buNone/>
              <a:defRPr sz="1800"/>
            </a:lvl8pPr>
            <a:lvl9pPr marL="3266777" indent="0">
              <a:buNone/>
              <a:defRPr sz="18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6" y="4311472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6" y="1143055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1" y="1619286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defTabSz="81563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6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2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82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43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3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662938" indent="-254486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91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4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9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909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256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603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951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4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94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4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8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736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8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3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777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5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27.xml"/><Relationship Id="rId4" Type="http://schemas.openxmlformats.org/officeDocument/2006/relationships/slide" Target="slide32.xml"/><Relationship Id="rId9" Type="http://schemas.openxmlformats.org/officeDocument/2006/relationships/slide" Target="slide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Hoja_de_c_lculo_de_Microsoft_Excel1.xlsx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2555776" y="2355726"/>
            <a:ext cx="5490019" cy="238017"/>
          </a:xfrm>
        </p:spPr>
        <p:txBody>
          <a:bodyPr/>
          <a:lstStyle/>
          <a:p>
            <a:r>
              <a:rPr lang="es-MX" dirty="0"/>
              <a:t>Guía de aplicación del Sistema de Gestión de Calidad de la Universidad Veracruzana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2933385" y="2981805"/>
            <a:ext cx="5112410" cy="238017"/>
          </a:xfrm>
        </p:spPr>
        <p:txBody>
          <a:bodyPr/>
          <a:lstStyle/>
          <a:p>
            <a:r>
              <a:rPr lang="es-MX" dirty="0"/>
              <a:t>(SGCUV)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4637545" y="3507854"/>
            <a:ext cx="3408252" cy="142803"/>
          </a:xfrm>
        </p:spPr>
        <p:txBody>
          <a:bodyPr/>
          <a:lstStyle/>
          <a:p>
            <a:r>
              <a:rPr lang="es-MX" dirty="0"/>
              <a:t>7 de Diciembre de 2018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1726573" y="1635646"/>
            <a:ext cx="6291761" cy="334248"/>
          </a:xfrm>
        </p:spPr>
        <p:txBody>
          <a:bodyPr/>
          <a:lstStyle/>
          <a:p>
            <a:r>
              <a:rPr lang="es-ES_tradnl" sz="1600" b="0" baseline="30000" dirty="0"/>
              <a:t>Secretaría de Desarrollo Institucional</a:t>
            </a:r>
          </a:p>
          <a:p>
            <a:r>
              <a:rPr lang="es-ES_tradnl" sz="1600" b="0" baseline="30000" dirty="0"/>
              <a:t>Dirección de Planeación Institucional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9043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s-MX" b="1" dirty="0"/>
              <a:t>La UV y su contexto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679830"/>
            <a:ext cx="7209903" cy="2980152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Requisitos no aplicables: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7.1.5 Recursos de seguimiento y medición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8.3 Diseño y desarrollo de los productos y servicios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8.5.5 Actividades posteriores a la entrega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98548" y="1132997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A</a:t>
            </a:r>
            <a:r>
              <a:rPr lang="es-MX" dirty="0" smtClean="0"/>
              <a:t>lcance </a:t>
            </a:r>
            <a:r>
              <a:rPr lang="es-MX" dirty="0"/>
              <a:t>del </a:t>
            </a:r>
            <a:r>
              <a:rPr lang="es-MX" dirty="0" smtClean="0"/>
              <a:t>SGCUV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33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210516" y="627534"/>
            <a:ext cx="3353372" cy="25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SGC y sus procesos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43" t="5201" r="12843" b="2401"/>
          <a:stretch/>
        </p:blipFill>
        <p:spPr>
          <a:xfrm>
            <a:off x="2053135" y="513621"/>
            <a:ext cx="6623321" cy="4650417"/>
          </a:xfrm>
          <a:prstGeom prst="rect">
            <a:avLst/>
          </a:prstGeom>
        </p:spPr>
      </p:pic>
      <p:sp>
        <p:nvSpPr>
          <p:cNvPr id="2" name="Botón de acción: Hacia atrás o Anterior 1">
            <a:hlinkClick r:id="rId4" action="ppaction://hlinksldjump" highlightClick="1"/>
          </p:cNvPr>
          <p:cNvSpPr/>
          <p:nvPr/>
        </p:nvSpPr>
        <p:spPr>
          <a:xfrm>
            <a:off x="8532440" y="4803998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1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s-MX" b="1" dirty="0"/>
              <a:t>Liderazgo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La </a:t>
            </a:r>
            <a:r>
              <a:rPr lang="es-MX" b="1" dirty="0">
                <a:solidFill>
                  <a:schemeClr val="tx1"/>
                </a:solidFill>
              </a:rPr>
              <a:t>Alta Dirección </a:t>
            </a:r>
            <a:r>
              <a:rPr lang="es-MX" dirty="0">
                <a:solidFill>
                  <a:schemeClr val="tx1"/>
                </a:solidFill>
              </a:rPr>
              <a:t>para el SGCUV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Rectora,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Secretaria Académica, el Secretario de Administración y Finanzas, el Secretario de Desarrollo Institucional 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los Vicerrectores.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r>
              <a:rPr lang="es-MX" b="1" dirty="0">
                <a:solidFill>
                  <a:schemeClr val="tx1"/>
                </a:solidFill>
              </a:rPr>
              <a:t>Enfoque al usuario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comunidad universitaria y la sociedad en general;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el alumno, eje central del quehacer de la Institución.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s-MX" b="1" dirty="0"/>
              <a:t>Liderazgo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Promover una cultura orientada 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00000"/>
                </a:solidFill>
              </a:rPr>
              <a:t>Pensamiento basado en riesgos.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Mejora continua.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s-MX" b="1" dirty="0"/>
              <a:t>Liderazgo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3823710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Política de la calidad</a:t>
            </a:r>
          </a:p>
          <a:p>
            <a:r>
              <a:rPr lang="es-MX" dirty="0">
                <a:solidFill>
                  <a:schemeClr val="tx1"/>
                </a:solidFill>
              </a:rPr>
              <a:t>Se define a partir de la Misión y Visión institucionales.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MX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b="1" i="1" dirty="0">
                <a:solidFill>
                  <a:schemeClr val="tx1"/>
                </a:solidFill>
              </a:rPr>
              <a:t>Todos</a:t>
            </a:r>
            <a:r>
              <a:rPr lang="es-MX" i="1" dirty="0">
                <a:solidFill>
                  <a:schemeClr val="tx1"/>
                </a:solidFill>
              </a:rPr>
              <a:t> los que participamos en el Sistema de Gestión de la Calidad de la Universidad Veracruzana </a:t>
            </a:r>
            <a:r>
              <a:rPr lang="es-MX" b="1" i="1" dirty="0">
                <a:solidFill>
                  <a:schemeClr val="tx1"/>
                </a:solidFill>
              </a:rPr>
              <a:t>estamos comprometidos</a:t>
            </a:r>
            <a:r>
              <a:rPr lang="es-MX" i="1" dirty="0">
                <a:solidFill>
                  <a:schemeClr val="tx1"/>
                </a:solidFill>
              </a:rPr>
              <a:t> a desempeñar nuestras actividades, dentro del marco normativo institucional con ética, responsabilidad,  profesionalismo y competencia, con el propósito de  mejorar e innovar la gestión de los procesos académicos, administrativos-financieros y de desarrollo institucional que permitan </a:t>
            </a:r>
            <a:r>
              <a:rPr lang="es-MX" b="1" i="1" dirty="0">
                <a:solidFill>
                  <a:schemeClr val="tx1"/>
                </a:solidFill>
              </a:rPr>
              <a:t>asegurar la calidad de los servicios</a:t>
            </a:r>
            <a:r>
              <a:rPr lang="es-MX" i="1" dirty="0">
                <a:solidFill>
                  <a:schemeClr val="tx1"/>
                </a:solidFill>
              </a:rPr>
              <a:t> que se proporcionan a la comunidad universitaria y a la sociedad en general, con liderazgo en la educación superior.</a:t>
            </a:r>
          </a:p>
        </p:txBody>
      </p:sp>
    </p:spTree>
    <p:extLst>
      <p:ext uri="{BB962C8B-B14F-4D97-AF65-F5344CB8AC3E}">
        <p14:creationId xmlns:p14="http://schemas.microsoft.com/office/powerpoint/2010/main" val="42380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s-MX" b="1" dirty="0"/>
              <a:t>Liderazgo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995686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Asegura la implementación, la revisión, análisis y comunicación de los resultados del proceso incluyendo retroalimentación de las partes interesadas y la satisfacción del usuario.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Asegura la integración y conformidad de los procesos del SGCUV.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Promueve entre el personal que participa en el proceso el cumplimiento de la política y los objetivos de la calidad.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Atiende las no conformidades y acciones correctivas sin demora y proporciona la información necesaria sobre el estado que guardan las mismas.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98548" y="1232829"/>
            <a:ext cx="8645452" cy="5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Roles y responsabilidad y autoridad de:</a:t>
            </a:r>
          </a:p>
          <a:p>
            <a:pPr marL="0" indent="0">
              <a:buNone/>
            </a:pPr>
            <a:r>
              <a:rPr lang="es-MX" dirty="0"/>
              <a:t>Titulares de dependencia y responsables de proceso</a:t>
            </a:r>
          </a:p>
        </p:txBody>
      </p:sp>
    </p:spTree>
    <p:extLst>
      <p:ext uri="{BB962C8B-B14F-4D97-AF65-F5344CB8AC3E}">
        <p14:creationId xmlns:p14="http://schemas.microsoft.com/office/powerpoint/2010/main" val="4535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s-MX" b="1" dirty="0"/>
              <a:t>Liderazgo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96786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Participa y fomenta entre el personal la asistencia a las reuniones, cursos, talleres, eventos de integración y de formación en cultura de calidad, el enfoque a procesos, riesgos y demás actividades organizadas para el buen desempeño del SGCUV.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Informa oportunamente el desempeño del proceso y las oportunidades de mejora a la Alta Dirección a través de la DPI.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Facilita la realización de las auditorías internas y externas, atendiendo puntualmente las políticas y lineamientos para el desarrollo de las mismas.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Asiste a los eventos de capacitación a los que sea convocado.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98548" y="1232829"/>
            <a:ext cx="8645452" cy="5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Roles y responsabilidad y autoridad de:</a:t>
            </a:r>
          </a:p>
          <a:p>
            <a:pPr marL="0" indent="0">
              <a:buNone/>
            </a:pPr>
            <a:r>
              <a:rPr lang="es-MX" dirty="0"/>
              <a:t>Titulares de dependencia y responsables de proceso</a:t>
            </a:r>
          </a:p>
        </p:txBody>
      </p:sp>
    </p:spTree>
    <p:extLst>
      <p:ext uri="{BB962C8B-B14F-4D97-AF65-F5344CB8AC3E}">
        <p14:creationId xmlns:p14="http://schemas.microsoft.com/office/powerpoint/2010/main" val="13435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s-MX" b="1" dirty="0"/>
              <a:t>Liderazgo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96786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Conoce y aplica la misión, visión, política y objetivos de calidad institucionales.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Lleva a cabo sus actividades con base en lo dispuesto en este documento y en los manuales, procedimientos y demás documentos, internos y externos, aplicables a los mismos.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Presenta a su inmediato superior, cuando así se identifiquen, quejas de los usuarios de sus servicios.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Lleva a cabo sus actividades buscando el cumplimiento de la política y los objetivos de la calidad, la gestión del riesgo y la satisfacción del usuario.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98548" y="1232829"/>
            <a:ext cx="8645452" cy="5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Roles y responsabilidad y autoridad de:</a:t>
            </a:r>
          </a:p>
          <a:p>
            <a:pPr marL="0" indent="0">
              <a:buNone/>
            </a:pPr>
            <a:r>
              <a:rPr lang="es-MX" dirty="0"/>
              <a:t>Personal que participa en el SGCUV</a:t>
            </a:r>
          </a:p>
        </p:txBody>
      </p:sp>
    </p:spTree>
    <p:extLst>
      <p:ext uri="{BB962C8B-B14F-4D97-AF65-F5344CB8AC3E}">
        <p14:creationId xmlns:p14="http://schemas.microsoft.com/office/powerpoint/2010/main" val="18776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s-MX" b="1" dirty="0"/>
              <a:t>Liderazgo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96786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Propone acciones de mejora continua de sus actividades y el proceso en general.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Participa en las auditorías internas y externas al SGCUV.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Participa en los eventos de capacitación a los que sea convocado de acuerdo a las necesidades del proceso y/o personales.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98548" y="1232829"/>
            <a:ext cx="8645452" cy="5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Roles y responsabilidad y autoridad de:</a:t>
            </a:r>
          </a:p>
          <a:p>
            <a:pPr marL="0" indent="0">
              <a:buNone/>
            </a:pPr>
            <a:r>
              <a:rPr lang="es-MX" dirty="0"/>
              <a:t>Personal que participa en el SGCUV</a:t>
            </a:r>
          </a:p>
        </p:txBody>
      </p:sp>
    </p:spTree>
    <p:extLst>
      <p:ext uri="{BB962C8B-B14F-4D97-AF65-F5344CB8AC3E}">
        <p14:creationId xmlns:p14="http://schemas.microsoft.com/office/powerpoint/2010/main" val="35675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s-MX" b="1" dirty="0"/>
              <a:t>Liderazgo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96786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Cumple con el Programa de Auditoría Interna al SGCUV.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Elabora y presenta para su aprobación cada plan de auditoría que conforma el Programa de Auditoría Interna.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Realiza las auditorías internas de acuerdo con lo establecido en el procedimiento de Auditoría interna.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Revisa el Programa de Auditoría Interna para mejorarlo continuamente.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Participa en los eventos de capacitación a los que sea convocado.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98548" y="1232829"/>
            <a:ext cx="8645452" cy="5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Roles y responsabilidad y autoridad de:</a:t>
            </a:r>
          </a:p>
          <a:p>
            <a:pPr marL="0" indent="0">
              <a:buNone/>
            </a:pPr>
            <a:r>
              <a:rPr lang="es-MX" dirty="0"/>
              <a:t>Auditor Líder y Equipo Auditor</a:t>
            </a:r>
          </a:p>
        </p:txBody>
      </p:sp>
      <p:sp>
        <p:nvSpPr>
          <p:cNvPr id="9" name="Botón de acción: Hacia atrás o Anterior 8">
            <a:hlinkClick r:id="rId3" action="ppaction://hlinksldjump" highlightClick="1"/>
          </p:cNvPr>
          <p:cNvSpPr/>
          <p:nvPr/>
        </p:nvSpPr>
        <p:spPr>
          <a:xfrm>
            <a:off x="8532440" y="4803998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2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r>
              <a:rPr lang="es-MX" b="1" dirty="0"/>
              <a:t>Contenido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348420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Objetivo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Alcance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Antecedentes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La UV y su contexto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Liderazgo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Planificación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Apoyo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Operación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Evaluación del desempeño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Mejora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s-MX" b="1" dirty="0"/>
              <a:t>Planificación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679830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planeación de la UV se lleva a cabo de acuerdo con lo dispuesto en el </a:t>
            </a:r>
            <a:r>
              <a:rPr lang="es-MX" b="1" dirty="0">
                <a:solidFill>
                  <a:schemeClr val="tx1"/>
                </a:solidFill>
              </a:rPr>
              <a:t>Reglamento de Planeación y Evaluación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Al planificar el SGCUV, en cada uno de los procesos que lo integran, </a:t>
            </a:r>
            <a:r>
              <a:rPr lang="es-MX" b="1" dirty="0">
                <a:solidFill>
                  <a:schemeClr val="tx1"/>
                </a:solidFill>
              </a:rPr>
              <a:t>se identifican los riesgos y oportunidades que pueden afectar el logro de los resultados previstos</a:t>
            </a:r>
            <a:r>
              <a:rPr lang="es-MX" u="sng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definen acciones para abordar los riesgos en cada proceso.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Formatos </a:t>
            </a:r>
            <a:r>
              <a:rPr lang="es-MX" dirty="0">
                <a:solidFill>
                  <a:schemeClr val="tx1"/>
                </a:solidFill>
              </a:rPr>
              <a:t>a llenar por proceso: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Cálculo </a:t>
            </a:r>
            <a:r>
              <a:rPr lang="es-MX" dirty="0">
                <a:solidFill>
                  <a:schemeClr val="tx1"/>
                </a:solidFill>
              </a:rPr>
              <a:t>de </a:t>
            </a:r>
            <a:r>
              <a:rPr lang="es-MX" dirty="0" smtClean="0">
                <a:solidFill>
                  <a:schemeClr val="tx1"/>
                </a:solidFill>
              </a:rPr>
              <a:t>riesgos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Oportunidades </a:t>
            </a:r>
            <a:r>
              <a:rPr lang="es-MX" dirty="0">
                <a:solidFill>
                  <a:schemeClr val="tx1"/>
                </a:solidFill>
              </a:rPr>
              <a:t>de mejora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98548" y="1132997"/>
            <a:ext cx="864545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Acciones para </a:t>
            </a:r>
            <a:r>
              <a:rPr lang="es-MX" dirty="0">
                <a:solidFill>
                  <a:srgbClr val="C00000"/>
                </a:solidFill>
              </a:rPr>
              <a:t>abordar los riesgos </a:t>
            </a:r>
            <a:r>
              <a:rPr lang="es-MX" dirty="0"/>
              <a:t>y oportunidades</a:t>
            </a:r>
          </a:p>
        </p:txBody>
      </p:sp>
    </p:spTree>
    <p:extLst>
      <p:ext uri="{BB962C8B-B14F-4D97-AF65-F5344CB8AC3E}">
        <p14:creationId xmlns:p14="http://schemas.microsoft.com/office/powerpoint/2010/main" val="28109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915816" y="123478"/>
            <a:ext cx="3281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 smtClean="0">
                <a:solidFill>
                  <a:schemeClr val="tx2"/>
                </a:solidFill>
              </a:rPr>
              <a:t>Plantilla para el cálculo de riesgos</a:t>
            </a:r>
            <a:endParaRPr lang="es-MX" dirty="0">
              <a:solidFill>
                <a:schemeClr val="tx2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83518"/>
            <a:ext cx="8964488" cy="230892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859782"/>
            <a:ext cx="8964488" cy="22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866930" y="123478"/>
            <a:ext cx="3379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 smtClean="0">
                <a:solidFill>
                  <a:schemeClr val="tx2"/>
                </a:solidFill>
              </a:rPr>
              <a:t>Formato: Oportunidades de Mejora</a:t>
            </a:r>
            <a:endParaRPr lang="es-MX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542"/>
            <a:ext cx="9144000" cy="12926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3692"/>
            <a:ext cx="9144000" cy="15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s-MX" b="1" dirty="0"/>
              <a:t>Planificación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679830"/>
            <a:ext cx="7209903" cy="2980152"/>
          </a:xfrm>
        </p:spPr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Diversificar y actualizar la </a:t>
            </a:r>
            <a:r>
              <a:rPr lang="es-MX" b="1" dirty="0">
                <a:solidFill>
                  <a:schemeClr val="tx1"/>
                </a:solidFill>
              </a:rPr>
              <a:t>oferta educativa con calidad</a:t>
            </a:r>
            <a:r>
              <a:rPr lang="es-MX" dirty="0">
                <a:solidFill>
                  <a:schemeClr val="tx1"/>
                </a:solidFill>
              </a:rPr>
              <a:t>, equidad, eficacia, eficiencia y pertinencia, para el desarrollo regional y nacional, considerando las diversas modalidades de enseñanza y haciendo uso de las tecnologías de información y comunicación en el aprendizaje; </a:t>
            </a:r>
            <a:r>
              <a:rPr lang="es-MX" b="1" dirty="0">
                <a:solidFill>
                  <a:schemeClr val="tx1"/>
                </a:solidFill>
              </a:rPr>
              <a:t>garantizando el reconocimiento de calidad en todos sus programas educativos </a:t>
            </a:r>
            <a:r>
              <a:rPr lang="es-MX" dirty="0">
                <a:solidFill>
                  <a:schemeClr val="tx1"/>
                </a:solidFill>
              </a:rPr>
              <a:t>por organismos evaluadores y acreditadores nacionales y en su caso, de alcance internacional (PTE 2017-2021, </a:t>
            </a:r>
            <a:r>
              <a:rPr lang="es-MX" b="1" dirty="0">
                <a:solidFill>
                  <a:schemeClr val="tx1"/>
                </a:solidFill>
              </a:rPr>
              <a:t>Eje I, Programa 1</a:t>
            </a:r>
            <a:r>
              <a:rPr lang="es-MX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98548" y="1132997"/>
            <a:ext cx="864545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Objetivos de la calidad</a:t>
            </a:r>
          </a:p>
        </p:txBody>
      </p:sp>
    </p:spTree>
    <p:extLst>
      <p:ext uri="{BB962C8B-B14F-4D97-AF65-F5344CB8AC3E}">
        <p14:creationId xmlns:p14="http://schemas.microsoft.com/office/powerpoint/2010/main" val="10232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s-MX" b="1" dirty="0"/>
              <a:t>Planificación</a:t>
            </a:r>
          </a:p>
        </p:txBody>
      </p:sp>
      <p:sp>
        <p:nvSpPr>
          <p:cNvPr id="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679830"/>
            <a:ext cx="7209903" cy="2980152"/>
          </a:xfrm>
        </p:spPr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Modernizar el gobierno y la gestión institucional con responsabilidad social, articulando las funciones sustantivas y administrativas; incluyendo marcos normativos, jurídicos, procesos integrales alineados y armonizados, con flexibilidad de los </a:t>
            </a:r>
            <a:r>
              <a:rPr lang="es-MX" b="1" dirty="0">
                <a:solidFill>
                  <a:schemeClr val="tx1"/>
                </a:solidFill>
              </a:rPr>
              <a:t>procesos académicos y administrativos certificados</a:t>
            </a:r>
            <a:r>
              <a:rPr lang="es-MX" dirty="0">
                <a:solidFill>
                  <a:schemeClr val="tx1"/>
                </a:solidFill>
              </a:rPr>
              <a:t>; y atendiendo las necesidades y expectativas del usuario; garantizando la transparencia y la rendición de cuentas (PTE 2017-2021, </a:t>
            </a:r>
            <a:r>
              <a:rPr lang="es-MX" b="1" dirty="0">
                <a:solidFill>
                  <a:schemeClr val="tx1"/>
                </a:solidFill>
              </a:rPr>
              <a:t>Eje III, Programa 9</a:t>
            </a:r>
            <a:r>
              <a:rPr lang="es-MX" dirty="0">
                <a:solidFill>
                  <a:schemeClr val="tx1"/>
                </a:solidFill>
              </a:rPr>
              <a:t>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Plan de calidad y Programa Operativo Anual (POA)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98548" y="1132997"/>
            <a:ext cx="864545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Objetivos de la calidad</a:t>
            </a:r>
          </a:p>
        </p:txBody>
      </p:sp>
    </p:spTree>
    <p:extLst>
      <p:ext uri="{BB962C8B-B14F-4D97-AF65-F5344CB8AC3E}">
        <p14:creationId xmlns:p14="http://schemas.microsoft.com/office/powerpoint/2010/main" val="6280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s-MX" b="1" dirty="0"/>
              <a:t>Planificación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404088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Cuando el SGCUV tenga un cambio significativo.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Solicitud de cambios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ón de acción: Hacia atrás o Anterior 3">
            <a:hlinkClick r:id="rId3" action="ppaction://hlinksldjump" highlightClick="1"/>
          </p:cNvPr>
          <p:cNvSpPr/>
          <p:nvPr/>
        </p:nvSpPr>
        <p:spPr>
          <a:xfrm>
            <a:off x="8532440" y="4803998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113" t="23401" r="50000" b="8000"/>
          <a:stretch/>
        </p:blipFill>
        <p:spPr>
          <a:xfrm>
            <a:off x="1619672" y="51471"/>
            <a:ext cx="5923382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s-MX" b="1" dirty="0"/>
              <a:t>Apoyo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370023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Los </a:t>
            </a:r>
            <a:r>
              <a:rPr lang="es-MX" b="1" dirty="0">
                <a:solidFill>
                  <a:schemeClr val="tx1"/>
                </a:solidFill>
              </a:rPr>
              <a:t>recursos necesarios</a:t>
            </a:r>
            <a:r>
              <a:rPr lang="es-MX" dirty="0">
                <a:solidFill>
                  <a:schemeClr val="tx1"/>
                </a:solidFill>
              </a:rPr>
              <a:t>, son considerados y provistos por cada entidad académica o dependencia con base en el presupuesto aprobado.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Institución cuenta con las </a:t>
            </a:r>
            <a:r>
              <a:rPr lang="es-MX" b="1" dirty="0">
                <a:solidFill>
                  <a:schemeClr val="tx1"/>
                </a:solidFill>
              </a:rPr>
              <a:t>personas</a:t>
            </a:r>
            <a:r>
              <a:rPr lang="es-MX" dirty="0">
                <a:solidFill>
                  <a:schemeClr val="tx1"/>
                </a:solidFill>
              </a:rPr>
              <a:t> necesarias para la implementación y operación eficaz del SGCUV (plantilla de personal).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</a:t>
            </a:r>
            <a:r>
              <a:rPr lang="es-MX" b="1" dirty="0">
                <a:solidFill>
                  <a:schemeClr val="tx1"/>
                </a:solidFill>
              </a:rPr>
              <a:t>infraestructura </a:t>
            </a:r>
            <a:r>
              <a:rPr lang="es-MX" dirty="0">
                <a:solidFill>
                  <a:schemeClr val="tx1"/>
                </a:solidFill>
              </a:rPr>
              <a:t>es proporcionada institucionalmente y otorgada con base en el presupuesto autorizado a la UV.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Los servicios de soporte técnico y mantenimiento son proporcionados por la DGTI y la DPCyM (esta última no forma parte del SGCUV). 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s-MX" b="1" dirty="0"/>
              <a:t>Apoyo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implementan actividades de promoción de la salud en espacios laborales para que se incremente la productividad y se favorezca el bienestar del personal (eje.  Gimnasia laboral, Torneos de empleados, etc.).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00000"/>
                </a:solidFill>
              </a:rPr>
              <a:t>Se determinan los conocimientos necesarios para la operación de los procesos en diversos documentos tales como: procedimientos operativos, calendarios y manuales de organización, así como en la reglamentación y normatividad.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competencia requerida para el personal se determina en los manuales de organización y/o con base en la </a:t>
            </a:r>
            <a:r>
              <a:rPr lang="es-MX" b="1" dirty="0">
                <a:solidFill>
                  <a:schemeClr val="tx1"/>
                </a:solidFill>
              </a:rPr>
              <a:t>“Matriz de Responsabilidades del Proceso de Administración de los Recursos Humanos” (DGRH)</a:t>
            </a:r>
            <a:r>
              <a:rPr lang="es-MX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8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s-MX" b="1" dirty="0"/>
              <a:t>Apoyo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  <a:noFill/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El personal </a:t>
            </a:r>
            <a:r>
              <a:rPr lang="es-MX" b="1" dirty="0">
                <a:solidFill>
                  <a:schemeClr val="tx1"/>
                </a:solidFill>
              </a:rPr>
              <a:t>tiene conocimiento </a:t>
            </a:r>
            <a:r>
              <a:rPr lang="es-MX" dirty="0">
                <a:solidFill>
                  <a:schemeClr val="tx1"/>
                </a:solidFill>
              </a:rPr>
              <a:t>referente a la </a:t>
            </a:r>
            <a:r>
              <a:rPr lang="es-MX" b="1" dirty="0">
                <a:solidFill>
                  <a:schemeClr val="tx1"/>
                </a:solidFill>
              </a:rPr>
              <a:t>Política</a:t>
            </a:r>
            <a:r>
              <a:rPr lang="es-MX" dirty="0">
                <a:solidFill>
                  <a:schemeClr val="tx1"/>
                </a:solidFill>
              </a:rPr>
              <a:t> y </a:t>
            </a:r>
            <a:r>
              <a:rPr lang="es-MX" b="1" dirty="0">
                <a:solidFill>
                  <a:schemeClr val="tx1"/>
                </a:solidFill>
              </a:rPr>
              <a:t>Objetivos de la calidad</a:t>
            </a:r>
            <a:r>
              <a:rPr lang="es-MX" dirty="0">
                <a:solidFill>
                  <a:schemeClr val="tx1"/>
                </a:solidFill>
              </a:rPr>
              <a:t>, y reconoce la importancia de cómo su trabajo contribuye a lograr la eficacia y mejora del desempeño del SGCUV, </a:t>
            </a:r>
            <a:r>
              <a:rPr lang="es-MX" dirty="0">
                <a:solidFill>
                  <a:srgbClr val="C00000"/>
                </a:solidFill>
              </a:rPr>
              <a:t>así como las implicaciones de su incumplimiento.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Respecto a la </a:t>
            </a:r>
            <a:r>
              <a:rPr lang="es-MX" b="1" dirty="0">
                <a:solidFill>
                  <a:schemeClr val="tx1"/>
                </a:solidFill>
              </a:rPr>
              <a:t>comunicación</a:t>
            </a:r>
            <a:r>
              <a:rPr lang="es-MX" dirty="0">
                <a:solidFill>
                  <a:schemeClr val="tx1"/>
                </a:solidFill>
              </a:rPr>
              <a:t> pertinente para el SGCUV se identifica el qué, quién,  a quién, cuándo y cómo comunica. </a:t>
            </a:r>
            <a:r>
              <a:rPr lang="es-MX" b="1" dirty="0">
                <a:solidFill>
                  <a:schemeClr val="tx1"/>
                </a:solidFill>
              </a:rPr>
              <a:t>(Tabla de comunicación)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Para la creación, actualización y control de la información documentada se aplican los procedimientos Control de documentos y Control de registros.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b="1" dirty="0"/>
              <a:t>Objetivo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1179952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Orientar la aplicación de los procesos del Sistema de Gestión de la Calidad de la Universidad Veracruzana (SGCUV), asegurando el cumplimiento de los requisitos de la Norma ISO 9001:2015 y lo establecido en el marco normativo institucional.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98548" y="2715766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s-MX" b="1" dirty="0"/>
              <a:t>Alcance</a:t>
            </a: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1285082" y="3191998"/>
            <a:ext cx="7209903" cy="67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9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>
                <a:solidFill>
                  <a:schemeClr val="tx1"/>
                </a:solidFill>
              </a:rPr>
              <a:t>Aplica a los procesos que integran el SGCUV y forman parte de las funciones sustantivas y adjetivas de la Universidad Veracruzana (UV).</a:t>
            </a:r>
          </a:p>
        </p:txBody>
      </p:sp>
    </p:spTree>
    <p:extLst>
      <p:ext uri="{BB962C8B-B14F-4D97-AF65-F5344CB8AC3E}">
        <p14:creationId xmlns:p14="http://schemas.microsoft.com/office/powerpoint/2010/main" val="29274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043608" y="1203598"/>
            <a:ext cx="7209903" cy="3939902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Todos debemos conocer: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Reglamento de Planeación y Evaluación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Procedimientos operativos, calendarios y manuales de organización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reglamentación y normatividad establecidas en la legislación universitaria.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Manuales de organización y/o “Matriz de Responsabilidades del Proceso de Administración de los Recursos Humanos”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Política y Objetivos de la calidad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Reglamento de Responsabilidades Administrativas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Tabla de comunicación.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Procedimientos: Control de documentos y control de registros;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>
              <a:solidFill>
                <a:srgbClr val="FF0000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s-MX" b="1" dirty="0"/>
              <a:t>Apoyo</a:t>
            </a:r>
          </a:p>
        </p:txBody>
      </p:sp>
    </p:spTree>
    <p:extLst>
      <p:ext uri="{BB962C8B-B14F-4D97-AF65-F5344CB8AC3E}">
        <p14:creationId xmlns:p14="http://schemas.microsoft.com/office/powerpoint/2010/main" val="6613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043608" y="1203598"/>
            <a:ext cx="7209903" cy="39399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información documentada requerida por la Norma ISO 9001 y el SGCUV, se encuentra disponible en el portal del SGCUV.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s-MX" b="1" dirty="0"/>
              <a:t>Apoyo</a:t>
            </a:r>
          </a:p>
        </p:txBody>
      </p:sp>
      <p:sp>
        <p:nvSpPr>
          <p:cNvPr id="4" name="Botón de acción: Hacia atrás o Anterior 3">
            <a:hlinkClick r:id="rId3" action="ppaction://hlinksldjump" highlightClick="1"/>
          </p:cNvPr>
          <p:cNvSpPr/>
          <p:nvPr/>
        </p:nvSpPr>
        <p:spPr>
          <a:xfrm>
            <a:off x="8532440" y="4803998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s-MX" b="1" dirty="0"/>
              <a:t>Operación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La </a:t>
            </a:r>
            <a:r>
              <a:rPr lang="es-MX" b="1" dirty="0">
                <a:solidFill>
                  <a:schemeClr val="tx1"/>
                </a:solidFill>
              </a:rPr>
              <a:t>planificación, implementación y control de los procesos </a:t>
            </a:r>
            <a:r>
              <a:rPr lang="es-MX" dirty="0">
                <a:solidFill>
                  <a:schemeClr val="tx1"/>
                </a:solidFill>
              </a:rPr>
              <a:t>se documenta en los formatos: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Diagrama de caracterización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Plantilla pata Cálculo de riesgos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Oportunidades de mejora, 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Plan de calidad.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b="1" dirty="0">
                <a:solidFill>
                  <a:schemeClr val="tx1"/>
                </a:solidFill>
              </a:rPr>
              <a:t>Comunicación con los usuarios </a:t>
            </a:r>
            <a:r>
              <a:rPr lang="es-MX" dirty="0">
                <a:solidFill>
                  <a:schemeClr val="tx1"/>
                </a:solidFill>
              </a:rPr>
              <a:t>(radio, televisión, página web, posters, convocatorias, políticas, oficios, correos electrónicos, asistencia personal, etcétera)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b="1" dirty="0">
                <a:solidFill>
                  <a:schemeClr val="tx1"/>
                </a:solidFill>
              </a:rPr>
              <a:t>Tabla de comunicación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55" y="0"/>
            <a:ext cx="72420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s-MX" b="1" dirty="0"/>
              <a:t>Operación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R</a:t>
            </a:r>
            <a:r>
              <a:rPr lang="es-MX" b="1" dirty="0">
                <a:solidFill>
                  <a:schemeClr val="tx1"/>
                </a:solidFill>
              </a:rPr>
              <a:t>etroalimentación de los usuarios</a:t>
            </a:r>
            <a:r>
              <a:rPr lang="es-MX" dirty="0">
                <a:solidFill>
                  <a:schemeClr val="tx1"/>
                </a:solidFill>
              </a:rPr>
              <a:t> (cuestionarios, buzones, entrevistas, etc.). ¿Cuál se utiliza en tu proceso?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00000"/>
                </a:solidFill>
              </a:rPr>
              <a:t>¿Cuáles contingencias se pueden presentar y cómo se atienden?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¿Cómo se asegura de tener la capacidad de cumplir con el servicio?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Identificar requisitos para los servicios (Procedimientos, Diagrama de caracterización), incluyendo aquellos que se solicitan de manera verbal.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s-MX" b="1" dirty="0"/>
              <a:t>Operación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asegura que </a:t>
            </a:r>
            <a:r>
              <a:rPr lang="es-MX" b="1" dirty="0">
                <a:solidFill>
                  <a:schemeClr val="tx1"/>
                </a:solidFill>
              </a:rPr>
              <a:t>los </a:t>
            </a:r>
            <a:r>
              <a:rPr lang="es-MX" b="1" dirty="0">
                <a:solidFill>
                  <a:srgbClr val="C00000"/>
                </a:solidFill>
              </a:rPr>
              <a:t>procesos, </a:t>
            </a:r>
            <a:r>
              <a:rPr lang="es-MX" b="1" dirty="0">
                <a:solidFill>
                  <a:schemeClr val="tx1"/>
                </a:solidFill>
              </a:rPr>
              <a:t>productos o servicios </a:t>
            </a:r>
            <a:r>
              <a:rPr lang="es-MX" dirty="0">
                <a:solidFill>
                  <a:schemeClr val="tx1"/>
                </a:solidFill>
              </a:rPr>
              <a:t>suministrados a la UV sean </a:t>
            </a:r>
            <a:r>
              <a:rPr lang="es-MX" b="1" dirty="0">
                <a:solidFill>
                  <a:schemeClr val="tx1"/>
                </a:solidFill>
              </a:rPr>
              <a:t>conformes con los requisitos</a:t>
            </a:r>
            <a:r>
              <a:rPr lang="es-MX" dirty="0">
                <a:solidFill>
                  <a:schemeClr val="tx1"/>
                </a:solidFill>
              </a:rPr>
              <a:t>, mismos que deberán ser validados por los titulares de las dependencias al recibirlos.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Los controles aplicables a los procesos, productos o servicios suministrados externamente son determinados por los titulares de las dependencias, la Dirección de Recursos Materiales (DRM), los diferentes Comités que participan en las adquisiciones o bien se establecen en leyes o reglamentos. </a:t>
            </a:r>
          </a:p>
        </p:txBody>
      </p:sp>
    </p:spTree>
    <p:extLst>
      <p:ext uri="{BB962C8B-B14F-4D97-AF65-F5344CB8AC3E}">
        <p14:creationId xmlns:p14="http://schemas.microsoft.com/office/powerpoint/2010/main" val="1828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s-MX" b="1" dirty="0"/>
              <a:t>Operación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Evaluación, reevaluación y </a:t>
            </a:r>
            <a:r>
              <a:rPr lang="es-MX" dirty="0">
                <a:solidFill>
                  <a:srgbClr val="C00000"/>
                </a:solidFill>
              </a:rPr>
              <a:t>seguimiento</a:t>
            </a:r>
            <a:r>
              <a:rPr lang="es-MX" dirty="0">
                <a:solidFill>
                  <a:schemeClr val="tx1"/>
                </a:solidFill>
              </a:rPr>
              <a:t> del desempeño de los proveedores externos (</a:t>
            </a:r>
            <a:r>
              <a:rPr lang="es-MX" dirty="0">
                <a:solidFill>
                  <a:srgbClr val="C00000"/>
                </a:solidFill>
              </a:rPr>
              <a:t>F</a:t>
            </a:r>
            <a:r>
              <a:rPr lang="es-MX" b="1" dirty="0">
                <a:solidFill>
                  <a:srgbClr val="C00000"/>
                </a:solidFill>
              </a:rPr>
              <a:t>ormato evaluación y seguimiento de proveedores críticos</a:t>
            </a:r>
            <a:r>
              <a:rPr lang="es-MX" dirty="0">
                <a:solidFill>
                  <a:schemeClr val="tx1"/>
                </a:solidFill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El incumplimiento de los proveedores lo comunican los titulares de las dependencias a la DRM para que aplique lo conducente.</a:t>
            </a:r>
          </a:p>
        </p:txBody>
      </p:sp>
    </p:spTree>
    <p:extLst>
      <p:ext uri="{BB962C8B-B14F-4D97-AF65-F5344CB8AC3E}">
        <p14:creationId xmlns:p14="http://schemas.microsoft.com/office/powerpoint/2010/main" val="40962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489"/>
            <a:ext cx="9144000" cy="305652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67278" y="123478"/>
            <a:ext cx="5578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 smtClean="0">
                <a:solidFill>
                  <a:schemeClr val="tx2"/>
                </a:solidFill>
              </a:rPr>
              <a:t>Formato: Evaluación y seguimiento de proveedores críticos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s-MX" b="1" dirty="0"/>
              <a:t>Operación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Los titulares de las dependencias </a:t>
            </a:r>
            <a:r>
              <a:rPr lang="es-MX" b="1" dirty="0">
                <a:solidFill>
                  <a:schemeClr val="tx1"/>
                </a:solidFill>
              </a:rPr>
              <a:t>se aseguran de que los procesos, productos o servicios contratados externamente no afectan </a:t>
            </a:r>
            <a:r>
              <a:rPr lang="es-MX" dirty="0">
                <a:solidFill>
                  <a:schemeClr val="tx1"/>
                </a:solidFill>
              </a:rPr>
              <a:t>su capacidad para proporcionar los servicios solicitados.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Los </a:t>
            </a:r>
            <a:r>
              <a:rPr lang="es-MX" b="1" dirty="0">
                <a:solidFill>
                  <a:schemeClr val="tx1"/>
                </a:solidFill>
              </a:rPr>
              <a:t>requisitos de compra </a:t>
            </a:r>
            <a:r>
              <a:rPr lang="es-MX" dirty="0">
                <a:solidFill>
                  <a:schemeClr val="tx1"/>
                </a:solidFill>
              </a:rPr>
              <a:t>se documentan en requisiciones y son formalizados a los proveedores (a través de bases de licitación, solicitudes de cotización, pedidos y contratos, con base en la normatividad vigente).</a:t>
            </a:r>
          </a:p>
        </p:txBody>
      </p:sp>
    </p:spTree>
    <p:extLst>
      <p:ext uri="{BB962C8B-B14F-4D97-AF65-F5344CB8AC3E}">
        <p14:creationId xmlns:p14="http://schemas.microsoft.com/office/powerpoint/2010/main" val="17272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s-MX" b="1" dirty="0"/>
              <a:t>Operación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En la UV se llevan a cabo los servicios de manera controlada: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600" dirty="0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proporciona a los usuarios la información asociada a las características de los servicios, así como los resultados a lograr.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Asignación presupuestal a cada dependencia.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cuenta con el personal necesario y competente.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validación y revalidación de la capacidad para alcanzar los resultados esperados, se encuentran establecidas en el </a:t>
            </a:r>
            <a:r>
              <a:rPr lang="es-MX" b="1" dirty="0">
                <a:solidFill>
                  <a:schemeClr val="tx1"/>
                </a:solidFill>
              </a:rPr>
              <a:t>Plan de calidad</a:t>
            </a:r>
            <a:r>
              <a:rPr lang="es-MX" dirty="0">
                <a:solidFill>
                  <a:schemeClr val="tx1"/>
                </a:solidFill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implementan algunas acciones para </a:t>
            </a:r>
            <a:r>
              <a:rPr lang="es-MX" dirty="0">
                <a:solidFill>
                  <a:srgbClr val="C00000"/>
                </a:solidFill>
              </a:rPr>
              <a:t>prevenir errores humanos</a:t>
            </a:r>
            <a:r>
              <a:rPr lang="es-MX" dirty="0">
                <a:solidFill>
                  <a:schemeClr val="tx1"/>
                </a:solidFill>
              </a:rPr>
              <a:t> en cada proceso.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determinan actividades para la liberación o entrega de servicios.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s-MX" b="1" dirty="0"/>
              <a:t>Antecedentes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/>
                </a:solidFill>
              </a:rPr>
              <a:t>2001. </a:t>
            </a:r>
            <a:r>
              <a:rPr lang="es-MX" dirty="0">
                <a:solidFill>
                  <a:schemeClr val="tx1"/>
                </a:solidFill>
              </a:rPr>
              <a:t>Inicia la certificación de los procesos estratégicos institucionales con base en los requisitos de la Norma ISO 9001:2000.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/>
                </a:solidFill>
              </a:rPr>
              <a:t>2010. </a:t>
            </a:r>
            <a:r>
              <a:rPr lang="es-MX" dirty="0">
                <a:solidFill>
                  <a:schemeClr val="tx1"/>
                </a:solidFill>
              </a:rPr>
              <a:t>Continúan los trabajos de certificación y recertificación con la transición a la Norma ISO 9001:2008.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/>
                </a:solidFill>
              </a:rPr>
              <a:t>2018. </a:t>
            </a:r>
            <a:r>
              <a:rPr lang="es-MX" dirty="0">
                <a:solidFill>
                  <a:schemeClr val="tx1"/>
                </a:solidFill>
              </a:rPr>
              <a:t>Con la Norma ISO 9001 en su versión 2015, se reinició el proceso de certificación bajo el enfoque sistémico, integrando los procesos a certificar en el SGCUV.</a:t>
            </a:r>
          </a:p>
        </p:txBody>
      </p:sp>
    </p:spTree>
    <p:extLst>
      <p:ext uri="{BB962C8B-B14F-4D97-AF65-F5344CB8AC3E}">
        <p14:creationId xmlns:p14="http://schemas.microsoft.com/office/powerpoint/2010/main" val="8532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9288" t="17800" r="18500" b="22001"/>
          <a:stretch/>
        </p:blipFill>
        <p:spPr>
          <a:xfrm>
            <a:off x="611560" y="608393"/>
            <a:ext cx="8064896" cy="438975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02155" y="123478"/>
            <a:ext cx="2509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 smtClean="0">
                <a:solidFill>
                  <a:schemeClr val="tx2"/>
                </a:solidFill>
              </a:rPr>
              <a:t>Formato: Plan de Calidad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s-MX" b="1" dirty="0"/>
              <a:t>Operación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En cada proceso se identifican las salidas o resultados de los servicios solicitados. Esta identificación se mantiene a lo largo de la prestación del servicio y hasta su entrega para asegurar que fue conforme (por ejemplo: número de matrícula, número de personal, dependencia, clave programática, etc.).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En la UV se custodian o resguardan los bienes </a:t>
            </a:r>
            <a:r>
              <a:rPr lang="es-MX" b="1" dirty="0">
                <a:solidFill>
                  <a:schemeClr val="tx1"/>
                </a:solidFill>
              </a:rPr>
              <a:t>propiedad de los usuarios o </a:t>
            </a:r>
            <a:r>
              <a:rPr lang="es-MX" b="1" dirty="0">
                <a:solidFill>
                  <a:srgbClr val="C00000"/>
                </a:solidFill>
              </a:rPr>
              <a:t>proveedores</a:t>
            </a:r>
            <a:r>
              <a:rPr lang="es-MX" dirty="0">
                <a:solidFill>
                  <a:schemeClr val="tx1"/>
                </a:solidFill>
              </a:rPr>
              <a:t>, tales como:</a:t>
            </a:r>
          </a:p>
          <a:p>
            <a:pPr marL="1005838" lvl="1" indent="-342900" algn="just">
              <a:buFont typeface="Calibri" panose="020F0502020204030204" pitchFamily="34" charset="0"/>
              <a:buChar char="–"/>
            </a:pPr>
            <a:r>
              <a:rPr lang="es-MX" sz="1900" dirty="0">
                <a:solidFill>
                  <a:schemeClr val="tx1"/>
                </a:solidFill>
                <a:latin typeface="Gill Sans MT" panose="020B0502020104020203" pitchFamily="34" charset="0"/>
              </a:rPr>
              <a:t>información,</a:t>
            </a:r>
          </a:p>
          <a:p>
            <a:pPr marL="1005838" lvl="1" indent="-342900" algn="just">
              <a:buFont typeface="Calibri" panose="020F0502020204030204" pitchFamily="34" charset="0"/>
              <a:buChar char="–"/>
            </a:pPr>
            <a:r>
              <a:rPr lang="es-MX" sz="1900" dirty="0">
                <a:solidFill>
                  <a:schemeClr val="tx1"/>
                </a:solidFill>
                <a:latin typeface="Gill Sans MT" panose="020B0502020104020203" pitchFamily="34" charset="0"/>
              </a:rPr>
              <a:t>documentos, </a:t>
            </a:r>
          </a:p>
          <a:p>
            <a:pPr marL="1005838" lvl="1" indent="-342900" algn="just">
              <a:buFont typeface="Calibri" panose="020F0502020204030204" pitchFamily="34" charset="0"/>
              <a:buChar char="–"/>
            </a:pPr>
            <a:r>
              <a:rPr lang="es-MX" sz="1900" dirty="0">
                <a:solidFill>
                  <a:schemeClr val="tx1"/>
                </a:solidFill>
                <a:latin typeface="Gill Sans MT" panose="020B0502020104020203" pitchFamily="34" charset="0"/>
              </a:rPr>
              <a:t>equipos, 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Oficios o Actas circunstanciadas.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s-MX" b="1" dirty="0"/>
              <a:t>Operación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Para controlar la información documentada se aplica el procedimiento </a:t>
            </a:r>
            <a:r>
              <a:rPr lang="es-MX" b="1" dirty="0">
                <a:solidFill>
                  <a:schemeClr val="tx1"/>
                </a:solidFill>
              </a:rPr>
              <a:t>Control de registros.</a:t>
            </a:r>
            <a:endParaRPr lang="es-MX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En los procesos </a:t>
            </a:r>
            <a:r>
              <a:rPr lang="es-MX" b="1" dirty="0">
                <a:solidFill>
                  <a:schemeClr val="tx1"/>
                </a:solidFill>
              </a:rPr>
              <a:t>se revisan y controlan los cambios </a:t>
            </a:r>
            <a:r>
              <a:rPr lang="es-MX" dirty="0">
                <a:solidFill>
                  <a:schemeClr val="tx1"/>
                </a:solidFill>
              </a:rPr>
              <a:t>que llegan a requerirse para asegurar que éstos se realizarán de manera conforme.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Cuando </a:t>
            </a:r>
            <a:r>
              <a:rPr lang="es-MX" b="1" dirty="0">
                <a:solidFill>
                  <a:schemeClr val="tx1"/>
                </a:solidFill>
              </a:rPr>
              <a:t>existen cambios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b="1" dirty="0">
                <a:solidFill>
                  <a:schemeClr val="tx1"/>
                </a:solidFill>
              </a:rPr>
              <a:t>el personal </a:t>
            </a:r>
            <a:r>
              <a:rPr lang="es-MX" dirty="0">
                <a:solidFill>
                  <a:schemeClr val="tx1"/>
                </a:solidFill>
              </a:rPr>
              <a:t>que participa en los procesos </a:t>
            </a:r>
            <a:r>
              <a:rPr lang="es-MX" b="1" dirty="0">
                <a:solidFill>
                  <a:schemeClr val="tx1"/>
                </a:solidFill>
              </a:rPr>
              <a:t>es informado </a:t>
            </a:r>
            <a:r>
              <a:rPr lang="es-MX" dirty="0">
                <a:solidFill>
                  <a:schemeClr val="tx1"/>
                </a:solidFill>
              </a:rPr>
              <a:t>sobre los mismos.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verifica que se esté cumpliendo con los requisitos para la prestación de los servicios durante las distintas etapas.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entrega o liberación de los productos o servicios </a:t>
            </a:r>
            <a:r>
              <a:rPr lang="es-MX" b="1" dirty="0">
                <a:solidFill>
                  <a:schemeClr val="tx1"/>
                </a:solidFill>
              </a:rPr>
              <a:t>se realiza hasta cumplir, de manera satisfactoria, todas las etapas planificadas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s-MX" b="1" dirty="0"/>
              <a:t>Operación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Los responsables de proceso </a:t>
            </a:r>
            <a:r>
              <a:rPr lang="es-MX" b="1" dirty="0">
                <a:solidFill>
                  <a:schemeClr val="tx1"/>
                </a:solidFill>
              </a:rPr>
              <a:t>identifican y controlan las </a:t>
            </a:r>
            <a:r>
              <a:rPr lang="es-MX" b="1" dirty="0">
                <a:solidFill>
                  <a:srgbClr val="C00000"/>
                </a:solidFill>
              </a:rPr>
              <a:t>salidas no conformes</a:t>
            </a:r>
            <a:r>
              <a:rPr lang="es-MX" dirty="0">
                <a:solidFill>
                  <a:srgbClr val="C0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debe documentar la </a:t>
            </a:r>
            <a:r>
              <a:rPr lang="es-MX" b="1" dirty="0">
                <a:solidFill>
                  <a:schemeClr val="tx1"/>
                </a:solidFill>
              </a:rPr>
              <a:t>no conformidad</a:t>
            </a:r>
            <a:r>
              <a:rPr lang="es-MX" dirty="0">
                <a:solidFill>
                  <a:schemeClr val="tx1"/>
                </a:solidFill>
              </a:rPr>
              <a:t>, así como las acciones que se tomaron.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Formatos a llenar por proceso: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Salidas no conformes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No conformidad y acción correctiva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962" t="23400" r="35826" b="51400"/>
          <a:stretch/>
        </p:blipFill>
        <p:spPr>
          <a:xfrm>
            <a:off x="-21016" y="1203598"/>
            <a:ext cx="9165016" cy="208823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999191" y="123478"/>
            <a:ext cx="3114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 smtClean="0">
                <a:solidFill>
                  <a:schemeClr val="tx2"/>
                </a:solidFill>
              </a:rPr>
              <a:t>Formato: Salidas No Conformes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ón de acción: Hacia atrás o Anterior 3">
            <a:hlinkClick r:id="rId3" action="ppaction://hlinksldjump" highlightClick="1"/>
          </p:cNvPr>
          <p:cNvSpPr/>
          <p:nvPr/>
        </p:nvSpPr>
        <p:spPr>
          <a:xfrm>
            <a:off x="8532440" y="4803998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2275507" y="123478"/>
            <a:ext cx="4562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 smtClean="0">
                <a:solidFill>
                  <a:schemeClr val="tx2"/>
                </a:solidFill>
              </a:rPr>
              <a:t>Reporte de No Conformidad y Acción Correctiva</a:t>
            </a:r>
            <a:endParaRPr lang="es-MX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4250" t="17801" r="32675" b="6600"/>
          <a:stretch/>
        </p:blipFill>
        <p:spPr>
          <a:xfrm>
            <a:off x="2771800" y="504092"/>
            <a:ext cx="3624403" cy="46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s-MX" b="1" dirty="0"/>
              <a:t>Análisis y evaluación de cada proceso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899593" y="1247782"/>
            <a:ext cx="7992888" cy="3895718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Elaborar un informe anual por proceso </a:t>
            </a:r>
            <a:r>
              <a:rPr lang="es-MX" dirty="0">
                <a:solidFill>
                  <a:srgbClr val="C00000"/>
                </a:solidFill>
              </a:rPr>
              <a:t>(para este caso sería del 7-9 de febrero del 2019)</a:t>
            </a:r>
            <a:r>
              <a:rPr lang="es-MX" dirty="0">
                <a:solidFill>
                  <a:schemeClr val="tx1"/>
                </a:solidFill>
              </a:rPr>
              <a:t> que considere: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conformidad de los servicios;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El grado de satisfacción de los usuarios;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El desempeño, la eficacia y las mejoras de su proceso y del SGCUV;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Si lo planificado en el SGCUV se ha implementado de forma eficaz;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eficacia de las acciones tomadas para abordar los riesgos y oportunidades;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El desempeño de los proveedores externos; 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 identificación de las mejoras que puede tener su proceso y el SGCUV.</a:t>
            </a:r>
          </a:p>
          <a:p>
            <a:r>
              <a:rPr lang="es-MX" dirty="0">
                <a:solidFill>
                  <a:schemeClr val="tx1"/>
                </a:solidFill>
              </a:rPr>
              <a:t>- Seguimiento y medición de los procesos</a:t>
            </a:r>
          </a:p>
        </p:txBody>
      </p:sp>
    </p:spTree>
    <p:extLst>
      <p:ext uri="{BB962C8B-B14F-4D97-AF65-F5344CB8AC3E}">
        <p14:creationId xmlns:p14="http://schemas.microsoft.com/office/powerpoint/2010/main" val="27184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s-MX" b="1" dirty="0"/>
              <a:t>Evaluación del desempeño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En la UV se llevan a cabo auditorías internas con base en el </a:t>
            </a:r>
            <a:r>
              <a:rPr lang="es-MX" b="1" dirty="0">
                <a:solidFill>
                  <a:schemeClr val="tx1"/>
                </a:solidFill>
              </a:rPr>
              <a:t>Programa de auditoría interna y externa</a:t>
            </a:r>
            <a:r>
              <a:rPr lang="es-MX" dirty="0">
                <a:solidFill>
                  <a:schemeClr val="tx1"/>
                </a:solidFill>
              </a:rPr>
              <a:t> al SGCUV.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cuenta con el procedimiento de </a:t>
            </a:r>
            <a:r>
              <a:rPr lang="es-MX" b="1" dirty="0">
                <a:solidFill>
                  <a:schemeClr val="tx1"/>
                </a:solidFill>
              </a:rPr>
              <a:t>Auditoría interna</a:t>
            </a:r>
            <a:r>
              <a:rPr lang="es-MX" dirty="0">
                <a:solidFill>
                  <a:schemeClr val="tx1"/>
                </a:solidFill>
              </a:rPr>
              <a:t> en el que se definen los criterios para planificar, establecer, implementar y mantener el </a:t>
            </a:r>
            <a:r>
              <a:rPr lang="es-MX" b="1" dirty="0">
                <a:solidFill>
                  <a:schemeClr val="tx1"/>
                </a:solidFill>
              </a:rPr>
              <a:t>Programa de auditoría interna y externa</a:t>
            </a:r>
            <a:r>
              <a:rPr lang="es-MX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61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1100" t="12201" r="30313" b="13600"/>
          <a:stretch/>
        </p:blipFill>
        <p:spPr>
          <a:xfrm>
            <a:off x="2449802" y="627534"/>
            <a:ext cx="4138422" cy="447625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07992" y="123478"/>
            <a:ext cx="4740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 smtClean="0">
                <a:solidFill>
                  <a:schemeClr val="tx2"/>
                </a:solidFill>
              </a:rPr>
              <a:t>Formato: Programa de Auditoría Interna y Externa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s-MX" b="1" dirty="0"/>
              <a:t>Evaluación del desempeño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En el último trimestre del año, o antes si así lo considera conveniente, </a:t>
            </a:r>
            <a:r>
              <a:rPr lang="es-MX" b="1" dirty="0">
                <a:solidFill>
                  <a:schemeClr val="tx1"/>
                </a:solidFill>
              </a:rPr>
              <a:t>la Alta Dirección, revisa el SGCUV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Los titulares de las dependencias responsables de los procesos </a:t>
            </a:r>
            <a:r>
              <a:rPr lang="es-MX" b="1" dirty="0">
                <a:solidFill>
                  <a:schemeClr val="tx1"/>
                </a:solidFill>
              </a:rPr>
              <a:t>deben entregar su informe</a:t>
            </a:r>
            <a:r>
              <a:rPr lang="es-MX" dirty="0">
                <a:solidFill>
                  <a:schemeClr val="tx1"/>
                </a:solidFill>
              </a:rPr>
              <a:t> a la DPI, a más tardar el 30 septiembre de cada año </a:t>
            </a:r>
            <a:r>
              <a:rPr lang="es-MX" dirty="0">
                <a:solidFill>
                  <a:srgbClr val="C00000"/>
                </a:solidFill>
              </a:rPr>
              <a:t>(7-9 de febrero del 2019)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Con base en la revisión realizada, la Alta Dirección determina: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Las oportunidades de mejora;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Cualquier necesidad de cambio en el SGCUV;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Las necesidades de recursos.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Botón de acción: Hacia atrás o Anterior 3">
            <a:hlinkClick r:id="rId3" action="ppaction://hlinksldjump" highlightClick="1"/>
          </p:cNvPr>
          <p:cNvSpPr/>
          <p:nvPr/>
        </p:nvSpPr>
        <p:spPr>
          <a:xfrm>
            <a:off x="8532440" y="4803998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6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06695" y="246156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PLANEAR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282376" y="246156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HACER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012160" y="246156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VERIFICAR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716191" y="24615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/>
              <a:t>ACTUAR</a:t>
            </a:r>
          </a:p>
        </p:txBody>
      </p:sp>
      <p:cxnSp>
        <p:nvCxnSpPr>
          <p:cNvPr id="22" name="Conector angular 21"/>
          <p:cNvCxnSpPr>
            <a:stCxn id="6" idx="0"/>
          </p:cNvCxnSpPr>
          <p:nvPr/>
        </p:nvCxnSpPr>
        <p:spPr>
          <a:xfrm rot="16200000" flipV="1">
            <a:off x="7198374" y="-687801"/>
            <a:ext cx="43240" cy="182467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467544" y="586452"/>
            <a:ext cx="95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hlinkClick r:id="rId3" action="ppaction://hlinksldjump"/>
              </a:rPr>
              <a:t>4</a:t>
            </a:r>
          </a:p>
          <a:p>
            <a:endParaRPr lang="es-MX" sz="200" b="1" dirty="0">
              <a:hlinkClick r:id="rId3" action="ppaction://hlinksldjump"/>
            </a:endParaRPr>
          </a:p>
          <a:p>
            <a:r>
              <a:rPr lang="es-MX" sz="1000" b="1" dirty="0">
                <a:hlinkClick r:id="rId3" action="ppaction://hlinksldjump"/>
              </a:rPr>
              <a:t>La UV y su contexto</a:t>
            </a:r>
            <a:endParaRPr lang="es-MX" sz="1000" b="1" dirty="0"/>
          </a:p>
        </p:txBody>
      </p:sp>
      <p:sp>
        <p:nvSpPr>
          <p:cNvPr id="34" name="Rectángulo 33"/>
          <p:cNvSpPr/>
          <p:nvPr/>
        </p:nvSpPr>
        <p:spPr>
          <a:xfrm>
            <a:off x="323528" y="502884"/>
            <a:ext cx="8424936" cy="76097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200"/>
          </a:p>
        </p:txBody>
      </p:sp>
      <p:sp>
        <p:nvSpPr>
          <p:cNvPr id="37" name="Rectángulo 36"/>
          <p:cNvSpPr/>
          <p:nvPr/>
        </p:nvSpPr>
        <p:spPr>
          <a:xfrm>
            <a:off x="1449750" y="549435"/>
            <a:ext cx="7251574" cy="69013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200" b="1"/>
          </a:p>
        </p:txBody>
      </p:sp>
      <p:sp>
        <p:nvSpPr>
          <p:cNvPr id="38" name="Rectángulo 37"/>
          <p:cNvSpPr/>
          <p:nvPr/>
        </p:nvSpPr>
        <p:spPr>
          <a:xfrm>
            <a:off x="2745574" y="652708"/>
            <a:ext cx="913788" cy="467430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200"/>
          </a:p>
        </p:txBody>
      </p:sp>
      <p:sp>
        <p:nvSpPr>
          <p:cNvPr id="41" name="Rectángulo 40"/>
          <p:cNvSpPr/>
          <p:nvPr/>
        </p:nvSpPr>
        <p:spPr>
          <a:xfrm>
            <a:off x="3923928" y="669746"/>
            <a:ext cx="1203325" cy="213449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200"/>
          </a:p>
        </p:txBody>
      </p:sp>
      <p:sp>
        <p:nvSpPr>
          <p:cNvPr id="42" name="Rectángulo 41"/>
          <p:cNvSpPr/>
          <p:nvPr/>
        </p:nvSpPr>
        <p:spPr>
          <a:xfrm>
            <a:off x="3935786" y="936630"/>
            <a:ext cx="1191467" cy="198543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0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3891166" y="652363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hlinkClick r:id="rId4" action="ppaction://hlinksldjump"/>
              </a:rPr>
              <a:t>8 Operación</a:t>
            </a:r>
            <a:endParaRPr lang="es-MX" sz="1000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3884754" y="925006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hlinkClick r:id="rId5" action="ppaction://hlinksldjump"/>
              </a:rPr>
              <a:t>7 Apoyo</a:t>
            </a:r>
            <a:endParaRPr lang="es-MX" sz="1000" b="1" dirty="0"/>
          </a:p>
        </p:txBody>
      </p:sp>
      <p:sp>
        <p:nvSpPr>
          <p:cNvPr id="46" name="Rectángulo 45"/>
          <p:cNvSpPr/>
          <p:nvPr/>
        </p:nvSpPr>
        <p:spPr>
          <a:xfrm>
            <a:off x="3851920" y="595162"/>
            <a:ext cx="1370540" cy="581177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200"/>
          </a:p>
        </p:txBody>
      </p:sp>
      <p:cxnSp>
        <p:nvCxnSpPr>
          <p:cNvPr id="47" name="Conector recto de flecha 46"/>
          <p:cNvCxnSpPr>
            <a:cxnSpLocks/>
          </p:cNvCxnSpPr>
          <p:nvPr/>
        </p:nvCxnSpPr>
        <p:spPr>
          <a:xfrm>
            <a:off x="3678726" y="892903"/>
            <a:ext cx="1731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6012160" y="617229"/>
            <a:ext cx="10775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hlinkClick r:id="rId6" action="ppaction://hlinksldjump"/>
              </a:rPr>
              <a:t>9</a:t>
            </a:r>
          </a:p>
          <a:p>
            <a:r>
              <a:rPr lang="es-MX" sz="1000" b="1" dirty="0">
                <a:hlinkClick r:id="rId6" action="ppaction://hlinksldjump"/>
              </a:rPr>
              <a:t>Evaluación del</a:t>
            </a:r>
          </a:p>
          <a:p>
            <a:r>
              <a:rPr lang="es-MX" sz="1000" b="1" dirty="0">
                <a:hlinkClick r:id="rId6" action="ppaction://hlinksldjump"/>
              </a:rPr>
              <a:t>desempeño</a:t>
            </a:r>
            <a:endParaRPr lang="es-MX" sz="1000" b="1" dirty="0"/>
          </a:p>
        </p:txBody>
      </p:sp>
      <p:sp>
        <p:nvSpPr>
          <p:cNvPr id="55" name="Rectángulo 54"/>
          <p:cNvSpPr/>
          <p:nvPr/>
        </p:nvSpPr>
        <p:spPr>
          <a:xfrm>
            <a:off x="6012160" y="678731"/>
            <a:ext cx="1063555" cy="432593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200"/>
          </a:p>
        </p:txBody>
      </p:sp>
      <p:sp>
        <p:nvSpPr>
          <p:cNvPr id="57" name="CuadroTexto 56"/>
          <p:cNvSpPr txBox="1"/>
          <p:nvPr/>
        </p:nvSpPr>
        <p:spPr>
          <a:xfrm>
            <a:off x="7488907" y="627101"/>
            <a:ext cx="855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hlinkClick r:id="rId7" action="ppaction://hlinksldjump"/>
              </a:rPr>
              <a:t>10</a:t>
            </a:r>
          </a:p>
          <a:p>
            <a:pPr algn="ctr"/>
            <a:r>
              <a:rPr lang="es-MX" sz="1000" b="1" dirty="0">
                <a:hlinkClick r:id="rId7" action="ppaction://hlinksldjump"/>
              </a:rPr>
              <a:t>     Mejora</a:t>
            </a:r>
            <a:endParaRPr lang="es-MX" sz="1000" b="1" dirty="0"/>
          </a:p>
        </p:txBody>
      </p:sp>
      <p:sp>
        <p:nvSpPr>
          <p:cNvPr id="58" name="Rectángulo 57"/>
          <p:cNvSpPr/>
          <p:nvPr/>
        </p:nvSpPr>
        <p:spPr>
          <a:xfrm>
            <a:off x="7524327" y="680529"/>
            <a:ext cx="1119289" cy="432593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200"/>
          </a:p>
        </p:txBody>
      </p:sp>
      <p:sp>
        <p:nvSpPr>
          <p:cNvPr id="61" name="CuadroTexto 60"/>
          <p:cNvSpPr txBox="1"/>
          <p:nvPr/>
        </p:nvSpPr>
        <p:spPr>
          <a:xfrm>
            <a:off x="689574" y="1387251"/>
            <a:ext cx="996105" cy="52322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4.1 </a:t>
            </a:r>
          </a:p>
          <a:p>
            <a:pPr algn="ctr"/>
            <a:r>
              <a:rPr lang="es-MX" sz="700" b="1" dirty="0"/>
              <a:t>Comprensión de la</a:t>
            </a:r>
          </a:p>
          <a:p>
            <a:pPr algn="ctr"/>
            <a:r>
              <a:rPr lang="es-MX" sz="700" b="1" dirty="0"/>
              <a:t>organización y su</a:t>
            </a:r>
          </a:p>
          <a:p>
            <a:pPr algn="ctr"/>
            <a:r>
              <a:rPr lang="es-MX" sz="700" b="1" dirty="0"/>
              <a:t>contexto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689575" y="1965295"/>
            <a:ext cx="996103" cy="630942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4.2 </a:t>
            </a:r>
          </a:p>
          <a:p>
            <a:pPr algn="ctr"/>
            <a:r>
              <a:rPr lang="es-MX" sz="700" b="1" dirty="0"/>
              <a:t>Comprensión de las necesidades y expectativas de las partes interesadas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689575" y="2667373"/>
            <a:ext cx="996103" cy="630942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4.3 </a:t>
            </a:r>
          </a:p>
          <a:p>
            <a:pPr algn="ctr"/>
            <a:r>
              <a:rPr lang="es-MX" sz="700" b="1" dirty="0"/>
              <a:t>Determinación del alcance del sistema de gestión de la calidad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689576" y="3369451"/>
            <a:ext cx="996102" cy="52322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4.4 </a:t>
            </a:r>
          </a:p>
          <a:p>
            <a:pPr algn="ctr"/>
            <a:r>
              <a:rPr lang="es-MX" sz="700" b="1" dirty="0"/>
              <a:t>Sistema de gestión de la calidad</a:t>
            </a:r>
          </a:p>
          <a:p>
            <a:pPr algn="ctr"/>
            <a:r>
              <a:rPr lang="es-MX" sz="700" b="1" dirty="0"/>
              <a:t>y sus procesos</a:t>
            </a:r>
          </a:p>
        </p:txBody>
      </p:sp>
      <p:cxnSp>
        <p:nvCxnSpPr>
          <p:cNvPr id="68" name="Conector recto 67"/>
          <p:cNvCxnSpPr>
            <a:cxnSpLocks/>
          </p:cNvCxnSpPr>
          <p:nvPr/>
        </p:nvCxnSpPr>
        <p:spPr>
          <a:xfrm flipH="1">
            <a:off x="533358" y="1278604"/>
            <a:ext cx="6196" cy="2361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uadroTexto 103"/>
          <p:cNvSpPr txBox="1"/>
          <p:nvPr/>
        </p:nvSpPr>
        <p:spPr>
          <a:xfrm>
            <a:off x="1907704" y="1387251"/>
            <a:ext cx="858134" cy="41549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5.1 </a:t>
            </a:r>
          </a:p>
          <a:p>
            <a:pPr algn="ctr"/>
            <a:r>
              <a:rPr lang="es-MX" sz="700" b="1" dirty="0"/>
              <a:t>Liderazgo y</a:t>
            </a:r>
          </a:p>
          <a:p>
            <a:pPr algn="ctr"/>
            <a:r>
              <a:rPr lang="es-MX" sz="700" b="1" dirty="0"/>
              <a:t>compromiso</a:t>
            </a:r>
          </a:p>
        </p:txBody>
      </p:sp>
      <p:sp>
        <p:nvSpPr>
          <p:cNvPr id="105" name="CuadroTexto 104"/>
          <p:cNvSpPr txBox="1"/>
          <p:nvPr/>
        </p:nvSpPr>
        <p:spPr>
          <a:xfrm>
            <a:off x="1907704" y="1867817"/>
            <a:ext cx="866234" cy="41549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5.2 </a:t>
            </a:r>
          </a:p>
          <a:p>
            <a:pPr algn="ctr"/>
            <a:r>
              <a:rPr lang="es-MX" sz="700" b="1" dirty="0"/>
              <a:t>Política de calidad</a:t>
            </a:r>
          </a:p>
        </p:txBody>
      </p:sp>
      <p:sp>
        <p:nvSpPr>
          <p:cNvPr id="106" name="CuadroTexto 105"/>
          <p:cNvSpPr txBox="1"/>
          <p:nvPr/>
        </p:nvSpPr>
        <p:spPr>
          <a:xfrm>
            <a:off x="1907704" y="2373033"/>
            <a:ext cx="867450" cy="84638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5.3 </a:t>
            </a:r>
          </a:p>
          <a:p>
            <a:pPr algn="ctr"/>
            <a:r>
              <a:rPr lang="es-MX" sz="700" b="1" dirty="0"/>
              <a:t>Roles, responsabilidad y autoridad del personal que participa en el SGCUV</a:t>
            </a:r>
          </a:p>
        </p:txBody>
      </p:sp>
      <p:cxnSp>
        <p:nvCxnSpPr>
          <p:cNvPr id="108" name="Conector recto 107"/>
          <p:cNvCxnSpPr>
            <a:cxnSpLocks/>
          </p:cNvCxnSpPr>
          <p:nvPr/>
        </p:nvCxnSpPr>
        <p:spPr>
          <a:xfrm>
            <a:off x="1763688" y="1287844"/>
            <a:ext cx="8014" cy="1539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de flecha 116"/>
          <p:cNvCxnSpPr/>
          <p:nvPr/>
        </p:nvCxnSpPr>
        <p:spPr>
          <a:xfrm flipV="1">
            <a:off x="1763688" y="1634764"/>
            <a:ext cx="148259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de flecha 121"/>
          <p:cNvCxnSpPr/>
          <p:nvPr/>
        </p:nvCxnSpPr>
        <p:spPr>
          <a:xfrm flipV="1">
            <a:off x="1763688" y="2827171"/>
            <a:ext cx="140876" cy="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de flecha 125"/>
          <p:cNvCxnSpPr/>
          <p:nvPr/>
        </p:nvCxnSpPr>
        <p:spPr>
          <a:xfrm flipV="1">
            <a:off x="1763688" y="2067051"/>
            <a:ext cx="140876" cy="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127"/>
          <p:cNvCxnSpPr>
            <a:cxnSpLocks/>
          </p:cNvCxnSpPr>
          <p:nvPr/>
        </p:nvCxnSpPr>
        <p:spPr>
          <a:xfrm>
            <a:off x="2843808" y="1278604"/>
            <a:ext cx="0" cy="1754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uadroTexto 128"/>
          <p:cNvSpPr txBox="1"/>
          <p:nvPr/>
        </p:nvSpPr>
        <p:spPr>
          <a:xfrm>
            <a:off x="2993846" y="1387251"/>
            <a:ext cx="823830" cy="630942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6.1 </a:t>
            </a:r>
          </a:p>
          <a:p>
            <a:pPr algn="ctr"/>
            <a:r>
              <a:rPr lang="es-MX" sz="700" b="1" dirty="0"/>
              <a:t>Acciones para abordar los riesgos y oportunidades</a:t>
            </a:r>
          </a:p>
        </p:txBody>
      </p:sp>
      <p:sp>
        <p:nvSpPr>
          <p:cNvPr id="130" name="CuadroTexto 129"/>
          <p:cNvSpPr txBox="1"/>
          <p:nvPr/>
        </p:nvSpPr>
        <p:spPr>
          <a:xfrm>
            <a:off x="2983298" y="2100858"/>
            <a:ext cx="834378" cy="630942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6.2 </a:t>
            </a:r>
          </a:p>
          <a:p>
            <a:pPr algn="ctr"/>
            <a:r>
              <a:rPr lang="es-MX" sz="700" b="1" dirty="0"/>
              <a:t>Objetivos de la calidad y planificación para lograrlos</a:t>
            </a:r>
          </a:p>
        </p:txBody>
      </p:sp>
      <p:sp>
        <p:nvSpPr>
          <p:cNvPr id="131" name="CuadroTexto 130"/>
          <p:cNvSpPr txBox="1"/>
          <p:nvPr/>
        </p:nvSpPr>
        <p:spPr>
          <a:xfrm>
            <a:off x="2984531" y="2820938"/>
            <a:ext cx="833145" cy="415498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6.3 Planificación de los cambios</a:t>
            </a:r>
          </a:p>
        </p:txBody>
      </p:sp>
      <p:cxnSp>
        <p:nvCxnSpPr>
          <p:cNvPr id="132" name="Conector recto de flecha 131"/>
          <p:cNvCxnSpPr/>
          <p:nvPr/>
        </p:nvCxnSpPr>
        <p:spPr>
          <a:xfrm flipV="1">
            <a:off x="2846506" y="1613798"/>
            <a:ext cx="148259" cy="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de flecha 133"/>
          <p:cNvCxnSpPr/>
          <p:nvPr/>
        </p:nvCxnSpPr>
        <p:spPr>
          <a:xfrm flipV="1">
            <a:off x="2844127" y="3036722"/>
            <a:ext cx="140876" cy="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de flecha 134"/>
          <p:cNvCxnSpPr/>
          <p:nvPr/>
        </p:nvCxnSpPr>
        <p:spPr>
          <a:xfrm flipV="1">
            <a:off x="2843808" y="2388890"/>
            <a:ext cx="140876" cy="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uadroTexto 135"/>
          <p:cNvSpPr txBox="1"/>
          <p:nvPr/>
        </p:nvSpPr>
        <p:spPr>
          <a:xfrm>
            <a:off x="4118052" y="1387251"/>
            <a:ext cx="798009" cy="30777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7.1 </a:t>
            </a:r>
          </a:p>
          <a:p>
            <a:pPr algn="ctr"/>
            <a:r>
              <a:rPr lang="es-MX" sz="700" b="1" dirty="0"/>
              <a:t>Recursos</a:t>
            </a:r>
          </a:p>
        </p:txBody>
      </p:sp>
      <p:sp>
        <p:nvSpPr>
          <p:cNvPr id="137" name="CuadroTexto 136"/>
          <p:cNvSpPr txBox="1"/>
          <p:nvPr/>
        </p:nvSpPr>
        <p:spPr>
          <a:xfrm>
            <a:off x="4118053" y="1797483"/>
            <a:ext cx="806500" cy="30777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7.2 Competencia</a:t>
            </a:r>
          </a:p>
        </p:txBody>
      </p:sp>
      <p:sp>
        <p:nvSpPr>
          <p:cNvPr id="138" name="CuadroTexto 137"/>
          <p:cNvSpPr txBox="1"/>
          <p:nvPr/>
        </p:nvSpPr>
        <p:spPr>
          <a:xfrm>
            <a:off x="4118052" y="2177268"/>
            <a:ext cx="806501" cy="41549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7.3 </a:t>
            </a:r>
          </a:p>
          <a:p>
            <a:pPr algn="ctr"/>
            <a:r>
              <a:rPr lang="es-MX" sz="700" b="1" dirty="0"/>
              <a:t>Toma de Conciencia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4131713" y="2681324"/>
            <a:ext cx="800327" cy="307777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7.4 Comunicación</a:t>
            </a:r>
          </a:p>
        </p:txBody>
      </p:sp>
      <p:sp>
        <p:nvSpPr>
          <p:cNvPr id="140" name="CuadroTexto 139"/>
          <p:cNvSpPr txBox="1"/>
          <p:nvPr/>
        </p:nvSpPr>
        <p:spPr>
          <a:xfrm>
            <a:off x="4125683" y="3043435"/>
            <a:ext cx="790378" cy="41549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7.5 </a:t>
            </a:r>
          </a:p>
          <a:p>
            <a:pPr algn="ctr"/>
            <a:r>
              <a:rPr lang="es-MX" sz="700" b="1" dirty="0"/>
              <a:t>Información documentada</a:t>
            </a:r>
          </a:p>
        </p:txBody>
      </p:sp>
      <p:cxnSp>
        <p:nvCxnSpPr>
          <p:cNvPr id="142" name="Conector recto 141"/>
          <p:cNvCxnSpPr>
            <a:cxnSpLocks/>
          </p:cNvCxnSpPr>
          <p:nvPr/>
        </p:nvCxnSpPr>
        <p:spPr>
          <a:xfrm>
            <a:off x="3987921" y="1132845"/>
            <a:ext cx="811" cy="212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de flecha 143"/>
          <p:cNvCxnSpPr/>
          <p:nvPr/>
        </p:nvCxnSpPr>
        <p:spPr>
          <a:xfrm>
            <a:off x="3987434" y="1529196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de flecha 144"/>
          <p:cNvCxnSpPr/>
          <p:nvPr/>
        </p:nvCxnSpPr>
        <p:spPr>
          <a:xfrm>
            <a:off x="3992964" y="1961244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de flecha 145"/>
          <p:cNvCxnSpPr/>
          <p:nvPr/>
        </p:nvCxnSpPr>
        <p:spPr>
          <a:xfrm>
            <a:off x="3995412" y="2393292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/>
          <p:cNvCxnSpPr/>
          <p:nvPr/>
        </p:nvCxnSpPr>
        <p:spPr>
          <a:xfrm>
            <a:off x="3997196" y="2827411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de flecha 147"/>
          <p:cNvCxnSpPr/>
          <p:nvPr/>
        </p:nvCxnSpPr>
        <p:spPr>
          <a:xfrm>
            <a:off x="3989882" y="3259459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uadroTexto 148"/>
          <p:cNvSpPr txBox="1"/>
          <p:nvPr/>
        </p:nvSpPr>
        <p:spPr>
          <a:xfrm>
            <a:off x="5132248" y="1387251"/>
            <a:ext cx="1201240" cy="415498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8.1 </a:t>
            </a:r>
          </a:p>
          <a:p>
            <a:pPr algn="ctr"/>
            <a:r>
              <a:rPr lang="es-MX" sz="700" b="1" dirty="0"/>
              <a:t>Planificación y control operacional</a:t>
            </a:r>
          </a:p>
        </p:txBody>
      </p:sp>
      <p:sp>
        <p:nvSpPr>
          <p:cNvPr id="152" name="CuadroTexto 151"/>
          <p:cNvSpPr txBox="1"/>
          <p:nvPr/>
        </p:nvSpPr>
        <p:spPr>
          <a:xfrm>
            <a:off x="5132247" y="1868220"/>
            <a:ext cx="1201241" cy="415498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8.2 </a:t>
            </a:r>
          </a:p>
          <a:p>
            <a:pPr algn="ctr"/>
            <a:r>
              <a:rPr lang="es-MX" sz="700" b="1" dirty="0"/>
              <a:t>Requisitos para los productos y servicios</a:t>
            </a:r>
          </a:p>
        </p:txBody>
      </p:sp>
      <p:sp>
        <p:nvSpPr>
          <p:cNvPr id="153" name="CuadroTexto 152"/>
          <p:cNvSpPr txBox="1"/>
          <p:nvPr/>
        </p:nvSpPr>
        <p:spPr>
          <a:xfrm>
            <a:off x="5132246" y="2372276"/>
            <a:ext cx="1201241" cy="52322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8.3 </a:t>
            </a:r>
          </a:p>
          <a:p>
            <a:pPr algn="ctr"/>
            <a:r>
              <a:rPr lang="es-MX" sz="700" b="1" dirty="0"/>
              <a:t>Diseño y desarrollo de los productos y servicios</a:t>
            </a:r>
          </a:p>
        </p:txBody>
      </p:sp>
      <p:sp>
        <p:nvSpPr>
          <p:cNvPr id="154" name="CuadroTexto 153"/>
          <p:cNvSpPr txBox="1"/>
          <p:nvPr/>
        </p:nvSpPr>
        <p:spPr>
          <a:xfrm>
            <a:off x="5132247" y="2948340"/>
            <a:ext cx="1201240" cy="738664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8.4 </a:t>
            </a:r>
          </a:p>
          <a:p>
            <a:pPr algn="ctr"/>
            <a:r>
              <a:rPr lang="es-MX" sz="700" b="1" dirty="0"/>
              <a:t>Control de los procesos, productos y servicios suministrados externamente</a:t>
            </a:r>
          </a:p>
        </p:txBody>
      </p:sp>
      <p:sp>
        <p:nvSpPr>
          <p:cNvPr id="155" name="CuadroTexto 154"/>
          <p:cNvSpPr txBox="1"/>
          <p:nvPr/>
        </p:nvSpPr>
        <p:spPr>
          <a:xfrm>
            <a:off x="5132247" y="3720683"/>
            <a:ext cx="1201240" cy="415498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8.5</a:t>
            </a:r>
          </a:p>
          <a:p>
            <a:pPr algn="ctr"/>
            <a:r>
              <a:rPr lang="es-MX" sz="700" b="1" dirty="0"/>
              <a:t>Producción y provisión del servicio</a:t>
            </a:r>
          </a:p>
        </p:txBody>
      </p:sp>
      <p:sp>
        <p:nvSpPr>
          <p:cNvPr id="156" name="CuadroTexto 155"/>
          <p:cNvSpPr txBox="1"/>
          <p:nvPr/>
        </p:nvSpPr>
        <p:spPr>
          <a:xfrm>
            <a:off x="5148063" y="4189026"/>
            <a:ext cx="1185424" cy="415498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8.6 </a:t>
            </a:r>
          </a:p>
          <a:p>
            <a:pPr algn="ctr"/>
            <a:r>
              <a:rPr lang="es-MX" sz="700" b="1" dirty="0"/>
              <a:t>Liberación de productos y servicios</a:t>
            </a:r>
          </a:p>
        </p:txBody>
      </p:sp>
      <p:sp>
        <p:nvSpPr>
          <p:cNvPr id="157" name="CuadroTexto 156"/>
          <p:cNvSpPr txBox="1"/>
          <p:nvPr/>
        </p:nvSpPr>
        <p:spPr>
          <a:xfrm>
            <a:off x="5137289" y="4676532"/>
            <a:ext cx="1196197" cy="415498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8.7 </a:t>
            </a:r>
          </a:p>
          <a:p>
            <a:pPr algn="ctr"/>
            <a:r>
              <a:rPr lang="es-MX" sz="700" b="1" dirty="0"/>
              <a:t>Control de las salidas no conformes</a:t>
            </a:r>
          </a:p>
        </p:txBody>
      </p:sp>
      <p:cxnSp>
        <p:nvCxnSpPr>
          <p:cNvPr id="158" name="Conector recto 157"/>
          <p:cNvCxnSpPr>
            <a:cxnSpLocks/>
          </p:cNvCxnSpPr>
          <p:nvPr/>
        </p:nvCxnSpPr>
        <p:spPr>
          <a:xfrm>
            <a:off x="5015109" y="892468"/>
            <a:ext cx="0" cy="402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de flecha 158"/>
          <p:cNvCxnSpPr/>
          <p:nvPr/>
        </p:nvCxnSpPr>
        <p:spPr>
          <a:xfrm>
            <a:off x="5007795" y="1635102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cto de flecha 159"/>
          <p:cNvCxnSpPr/>
          <p:nvPr/>
        </p:nvCxnSpPr>
        <p:spPr>
          <a:xfrm>
            <a:off x="5013325" y="2107331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cto de flecha 160"/>
          <p:cNvCxnSpPr/>
          <p:nvPr/>
        </p:nvCxnSpPr>
        <p:spPr>
          <a:xfrm>
            <a:off x="5015773" y="2683395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de flecha 161"/>
          <p:cNvCxnSpPr/>
          <p:nvPr/>
        </p:nvCxnSpPr>
        <p:spPr>
          <a:xfrm>
            <a:off x="5012026" y="3299570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de flecha 162"/>
          <p:cNvCxnSpPr/>
          <p:nvPr/>
        </p:nvCxnSpPr>
        <p:spPr>
          <a:xfrm>
            <a:off x="5010243" y="4411587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de flecha 166"/>
          <p:cNvCxnSpPr/>
          <p:nvPr/>
        </p:nvCxnSpPr>
        <p:spPr>
          <a:xfrm>
            <a:off x="5009578" y="4915643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cto de flecha 168"/>
          <p:cNvCxnSpPr/>
          <p:nvPr/>
        </p:nvCxnSpPr>
        <p:spPr>
          <a:xfrm>
            <a:off x="5015109" y="3907531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uadroTexto 173"/>
          <p:cNvSpPr txBox="1"/>
          <p:nvPr/>
        </p:nvSpPr>
        <p:spPr>
          <a:xfrm>
            <a:off x="6568811" y="1387251"/>
            <a:ext cx="913035" cy="63094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9.1</a:t>
            </a:r>
          </a:p>
          <a:p>
            <a:pPr algn="ctr"/>
            <a:r>
              <a:rPr lang="es-MX" sz="700" b="1" dirty="0"/>
              <a:t>Seguimiento, medición, análisis y evaluación</a:t>
            </a:r>
          </a:p>
        </p:txBody>
      </p:sp>
      <p:sp>
        <p:nvSpPr>
          <p:cNvPr id="175" name="CuadroTexto 174"/>
          <p:cNvSpPr txBox="1"/>
          <p:nvPr/>
        </p:nvSpPr>
        <p:spPr>
          <a:xfrm>
            <a:off x="6568812" y="2107331"/>
            <a:ext cx="913034" cy="41549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9.2 </a:t>
            </a:r>
          </a:p>
          <a:p>
            <a:pPr algn="ctr"/>
            <a:r>
              <a:rPr lang="es-MX" sz="700" b="1" dirty="0"/>
              <a:t>Auditoría </a:t>
            </a:r>
          </a:p>
          <a:p>
            <a:pPr algn="ctr"/>
            <a:r>
              <a:rPr lang="es-MX" sz="700" b="1" dirty="0"/>
              <a:t>interna</a:t>
            </a:r>
          </a:p>
        </p:txBody>
      </p:sp>
      <p:sp>
        <p:nvSpPr>
          <p:cNvPr id="176" name="CuadroTexto 175"/>
          <p:cNvSpPr txBox="1"/>
          <p:nvPr/>
        </p:nvSpPr>
        <p:spPr>
          <a:xfrm>
            <a:off x="6568812" y="2611387"/>
            <a:ext cx="913034" cy="41549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9.3 </a:t>
            </a:r>
          </a:p>
          <a:p>
            <a:pPr algn="ctr"/>
            <a:r>
              <a:rPr lang="es-MX" sz="700" b="1" dirty="0"/>
              <a:t>Revisión por la dirección</a:t>
            </a:r>
          </a:p>
        </p:txBody>
      </p:sp>
      <p:sp>
        <p:nvSpPr>
          <p:cNvPr id="177" name="CuadroTexto 176"/>
          <p:cNvSpPr txBox="1"/>
          <p:nvPr/>
        </p:nvSpPr>
        <p:spPr>
          <a:xfrm>
            <a:off x="7732001" y="1747291"/>
            <a:ext cx="901972" cy="630942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10.2 </a:t>
            </a:r>
          </a:p>
          <a:p>
            <a:pPr algn="ctr"/>
            <a:r>
              <a:rPr lang="es-MX" sz="700" b="1" dirty="0"/>
              <a:t>No conformidades y acciones correctivas</a:t>
            </a:r>
          </a:p>
        </p:txBody>
      </p:sp>
      <p:sp>
        <p:nvSpPr>
          <p:cNvPr id="178" name="CuadroTexto 177"/>
          <p:cNvSpPr txBox="1"/>
          <p:nvPr/>
        </p:nvSpPr>
        <p:spPr>
          <a:xfrm>
            <a:off x="7732002" y="2467371"/>
            <a:ext cx="901970" cy="415498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10.3 </a:t>
            </a:r>
          </a:p>
          <a:p>
            <a:pPr algn="ctr"/>
            <a:r>
              <a:rPr lang="es-MX" sz="700" b="1" dirty="0"/>
              <a:t>Mejora </a:t>
            </a:r>
          </a:p>
          <a:p>
            <a:pPr algn="ctr"/>
            <a:r>
              <a:rPr lang="es-MX" sz="700" b="1" dirty="0"/>
              <a:t>continua</a:t>
            </a:r>
          </a:p>
        </p:txBody>
      </p:sp>
      <p:cxnSp>
        <p:nvCxnSpPr>
          <p:cNvPr id="180" name="Conector recto de flecha 179"/>
          <p:cNvCxnSpPr/>
          <p:nvPr/>
        </p:nvCxnSpPr>
        <p:spPr>
          <a:xfrm>
            <a:off x="6447955" y="1675283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 recto de flecha 180"/>
          <p:cNvCxnSpPr/>
          <p:nvPr/>
        </p:nvCxnSpPr>
        <p:spPr>
          <a:xfrm>
            <a:off x="6444208" y="2323355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cto de flecha 181"/>
          <p:cNvCxnSpPr/>
          <p:nvPr/>
        </p:nvCxnSpPr>
        <p:spPr>
          <a:xfrm>
            <a:off x="6444208" y="2827411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recto 183"/>
          <p:cNvCxnSpPr>
            <a:cxnSpLocks/>
          </p:cNvCxnSpPr>
          <p:nvPr/>
        </p:nvCxnSpPr>
        <p:spPr>
          <a:xfrm>
            <a:off x="7596336" y="1111324"/>
            <a:ext cx="0" cy="157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recto de flecha 184"/>
          <p:cNvCxnSpPr/>
          <p:nvPr/>
        </p:nvCxnSpPr>
        <p:spPr>
          <a:xfrm>
            <a:off x="7600083" y="2035323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recto de flecha 185"/>
          <p:cNvCxnSpPr/>
          <p:nvPr/>
        </p:nvCxnSpPr>
        <p:spPr>
          <a:xfrm>
            <a:off x="7596336" y="2683395"/>
            <a:ext cx="120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 flipV="1">
            <a:off x="539552" y="2271856"/>
            <a:ext cx="140876" cy="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100"/>
          <p:cNvCxnSpPr/>
          <p:nvPr/>
        </p:nvCxnSpPr>
        <p:spPr>
          <a:xfrm flipV="1">
            <a:off x="539552" y="1695552"/>
            <a:ext cx="140876" cy="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101"/>
          <p:cNvCxnSpPr/>
          <p:nvPr/>
        </p:nvCxnSpPr>
        <p:spPr>
          <a:xfrm flipV="1">
            <a:off x="539552" y="2991696"/>
            <a:ext cx="140876" cy="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/>
          <p:cNvCxnSpPr/>
          <p:nvPr/>
        </p:nvCxnSpPr>
        <p:spPr>
          <a:xfrm flipV="1">
            <a:off x="539552" y="3640008"/>
            <a:ext cx="140876" cy="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uadroTexto 109"/>
          <p:cNvSpPr txBox="1"/>
          <p:nvPr/>
        </p:nvSpPr>
        <p:spPr>
          <a:xfrm>
            <a:off x="7724503" y="1387251"/>
            <a:ext cx="909469" cy="307777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/>
              <a:t>10.1 Generalidades</a:t>
            </a:r>
          </a:p>
        </p:txBody>
      </p:sp>
      <p:cxnSp>
        <p:nvCxnSpPr>
          <p:cNvPr id="111" name="Conector recto de flecha 110"/>
          <p:cNvCxnSpPr>
            <a:cxnSpLocks/>
          </p:cNvCxnSpPr>
          <p:nvPr/>
        </p:nvCxnSpPr>
        <p:spPr>
          <a:xfrm>
            <a:off x="7596336" y="1531267"/>
            <a:ext cx="130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adroTexto 96"/>
          <p:cNvSpPr txBox="1"/>
          <p:nvPr/>
        </p:nvSpPr>
        <p:spPr>
          <a:xfrm>
            <a:off x="1670447" y="586452"/>
            <a:ext cx="957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hlinkClick r:id="rId8" action="ppaction://hlinksldjump"/>
              </a:rPr>
              <a:t>5</a:t>
            </a:r>
          </a:p>
          <a:p>
            <a:endParaRPr lang="es-MX" sz="200" b="1" dirty="0">
              <a:hlinkClick r:id="rId8" action="ppaction://hlinksldjump"/>
            </a:endParaRPr>
          </a:p>
          <a:p>
            <a:r>
              <a:rPr lang="es-MX" sz="1000" b="1" dirty="0">
                <a:hlinkClick r:id="rId8" action="ppaction://hlinksldjump"/>
              </a:rPr>
              <a:t>Liderazgo</a:t>
            </a:r>
            <a:endParaRPr lang="es-MX" sz="1000" b="1" dirty="0"/>
          </a:p>
        </p:txBody>
      </p:sp>
      <p:sp>
        <p:nvSpPr>
          <p:cNvPr id="99" name="CuadroTexto 98"/>
          <p:cNvSpPr txBox="1"/>
          <p:nvPr/>
        </p:nvSpPr>
        <p:spPr>
          <a:xfrm>
            <a:off x="2720473" y="595163"/>
            <a:ext cx="987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hlinkClick r:id="rId9" action="ppaction://hlinksldjump"/>
              </a:rPr>
              <a:t>6</a:t>
            </a:r>
          </a:p>
          <a:p>
            <a:endParaRPr lang="es-MX" sz="200" b="1" dirty="0">
              <a:hlinkClick r:id="rId9" action="ppaction://hlinksldjump"/>
            </a:endParaRPr>
          </a:p>
          <a:p>
            <a:r>
              <a:rPr lang="es-MX" sz="1000" b="1" dirty="0">
                <a:hlinkClick r:id="rId9" action="ppaction://hlinksldjump"/>
              </a:rPr>
              <a:t>Planificación</a:t>
            </a:r>
            <a:endParaRPr lang="es-MX" sz="1000" b="1" dirty="0"/>
          </a:p>
        </p:txBody>
      </p:sp>
      <p:cxnSp>
        <p:nvCxnSpPr>
          <p:cNvPr id="32" name="Conector recto de flecha 31"/>
          <p:cNvCxnSpPr>
            <a:stCxn id="46" idx="3"/>
          </p:cNvCxnSpPr>
          <p:nvPr/>
        </p:nvCxnSpPr>
        <p:spPr>
          <a:xfrm flipV="1">
            <a:off x="5222460" y="883195"/>
            <a:ext cx="789700" cy="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6444208" y="1120138"/>
            <a:ext cx="0" cy="1707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/>
          <p:nvPr/>
        </p:nvCxnSpPr>
        <p:spPr>
          <a:xfrm flipV="1">
            <a:off x="7164288" y="892468"/>
            <a:ext cx="290613" cy="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 flipH="1">
            <a:off x="2627784" y="202916"/>
            <a:ext cx="37444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2627784" y="202916"/>
            <a:ext cx="0" cy="1762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>
            <a:off x="2627784" y="379139"/>
            <a:ext cx="2377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>
            <a:stCxn id="3" idx="3"/>
            <a:endCxn id="4" idx="1"/>
          </p:cNvCxnSpPr>
          <p:nvPr/>
        </p:nvCxnSpPr>
        <p:spPr>
          <a:xfrm>
            <a:off x="3733552" y="384656"/>
            <a:ext cx="5488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/>
          <p:cNvCxnSpPr>
            <a:stCxn id="4" idx="3"/>
            <a:endCxn id="5" idx="1"/>
          </p:cNvCxnSpPr>
          <p:nvPr/>
        </p:nvCxnSpPr>
        <p:spPr>
          <a:xfrm>
            <a:off x="5012063" y="384656"/>
            <a:ext cx="100009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>
            <a:stCxn id="5" idx="3"/>
            <a:endCxn id="6" idx="1"/>
          </p:cNvCxnSpPr>
          <p:nvPr/>
        </p:nvCxnSpPr>
        <p:spPr>
          <a:xfrm>
            <a:off x="7017563" y="384656"/>
            <a:ext cx="69862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determinan y seleccionan las oportunidades de mejora a partir de los resultados de la revisión de la Alta Dirección</a:t>
            </a:r>
            <a:r>
              <a:rPr lang="es-MX" dirty="0"/>
              <a:t>.</a:t>
            </a:r>
            <a:endParaRPr lang="es-MX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Cuando se identifican </a:t>
            </a:r>
            <a:r>
              <a:rPr lang="es-MX" b="1" dirty="0">
                <a:solidFill>
                  <a:schemeClr val="tx1"/>
                </a:solidFill>
              </a:rPr>
              <a:t>no conformidades</a:t>
            </a:r>
            <a:r>
              <a:rPr lang="es-MX" dirty="0">
                <a:solidFill>
                  <a:schemeClr val="tx1"/>
                </a:solidFill>
              </a:rPr>
              <a:t>, llevamos a cabo acciones correctivas.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Formatos a llenar por proceso: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Oportunidades de mejora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No conformidad y acción correctiva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508237" y="771550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buFont typeface="+mj-lt"/>
              <a:buAutoNum type="arabicPeriod" startAt="10"/>
            </a:pPr>
            <a:r>
              <a:rPr lang="es-MX" b="1"/>
              <a:t>Mejora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0352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247782"/>
            <a:ext cx="7209903" cy="2980152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En la UV se mejora continuamente la conveniencia, adecuación y eficacia del SGCUV tomando como base: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los resultados del análisis y la evaluación, 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los resultados de la revisión por la Alta Dirección. 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r>
              <a:rPr lang="es-MX" dirty="0">
                <a:solidFill>
                  <a:schemeClr val="tx1"/>
                </a:solidFill>
              </a:rPr>
              <a:t>Se determina si existen necesidades u oportunidades que se deban considerar para la mejora continua.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s-MX" b="1" dirty="0"/>
              <a:t>Mejora</a:t>
            </a:r>
          </a:p>
        </p:txBody>
      </p:sp>
      <p:sp>
        <p:nvSpPr>
          <p:cNvPr id="4" name="Botón de acción: Hacia atrás o Anterior 3">
            <a:hlinkClick r:id="rId3" action="ppaction://hlinksldjump" highlightClick="1"/>
          </p:cNvPr>
          <p:cNvSpPr/>
          <p:nvPr/>
        </p:nvSpPr>
        <p:spPr>
          <a:xfrm>
            <a:off x="8532440" y="4803998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5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algn="ctr"/>
            <a:r>
              <a:rPr lang="es-MX" sz="1600" b="1" dirty="0" smtClean="0"/>
              <a:t>Formatos aplicables al SGCUV</a:t>
            </a:r>
            <a:endParaRPr lang="es-MX" sz="1600" b="1" dirty="0"/>
          </a:p>
        </p:txBody>
      </p:sp>
      <p:sp>
        <p:nvSpPr>
          <p:cNvPr id="4" name="Botón de acción: Hacia atrás o Anterior 3">
            <a:hlinkClick r:id="rId4" action="ppaction://hlinksldjump" highlightClick="1"/>
          </p:cNvPr>
          <p:cNvSpPr/>
          <p:nvPr/>
        </p:nvSpPr>
        <p:spPr>
          <a:xfrm>
            <a:off x="8532440" y="4803998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80573"/>
              </p:ext>
            </p:extLst>
          </p:nvPr>
        </p:nvGraphicFramePr>
        <p:xfrm>
          <a:off x="1087197" y="1058175"/>
          <a:ext cx="6869180" cy="403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Hoja de cálculo" r:id="rId5" imgW="10963195" imgH="6438971" progId="Excel.Sheet.12">
                  <p:embed/>
                </p:oleObj>
              </mc:Choice>
              <mc:Fallback>
                <p:oleObj name="Hoja de cálculo" r:id="rId5" imgW="10963195" imgH="64389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7197" y="1058175"/>
                        <a:ext cx="6869180" cy="4033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1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s-MX" b="1" dirty="0"/>
              <a:t>La UV y su contexto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679830"/>
            <a:ext cx="7209903" cy="2980152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Todos debemos conocer: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Reglamento de Planeación y Evaluación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Plan General de Desarrollo (PGD)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Programa de Trabajo Estratégico (PTE) 2017-2021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Alcance del SGCUV y Mapa de procesos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  <a:p>
            <a:pPr algn="just"/>
            <a:r>
              <a:rPr lang="es-MX" dirty="0">
                <a:solidFill>
                  <a:schemeClr val="tx1"/>
                </a:solidFill>
              </a:rPr>
              <a:t>Formatos a llenar por proceso: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Partes interesadas pertinentes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Diagrama de caracterización</a:t>
            </a: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98548" y="1132997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rgbClr val="C00000"/>
                </a:solidFill>
              </a:rPr>
              <a:t>Comprensión de la organización y de su contexto</a:t>
            </a:r>
          </a:p>
        </p:txBody>
      </p:sp>
    </p:spTree>
    <p:extLst>
      <p:ext uri="{BB962C8B-B14F-4D97-AF65-F5344CB8AC3E}">
        <p14:creationId xmlns:p14="http://schemas.microsoft.com/office/powerpoint/2010/main" val="3702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7476" t="26200" r="27951" b="12200"/>
          <a:stretch/>
        </p:blipFill>
        <p:spPr>
          <a:xfrm>
            <a:off x="899592" y="915566"/>
            <a:ext cx="7459637" cy="40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49" y="0"/>
            <a:ext cx="68073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771550"/>
            <a:ext cx="8033892" cy="286625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s-MX" b="1" dirty="0"/>
              <a:t>La UV y su contexto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0635" y="1679830"/>
            <a:ext cx="2845181" cy="2692120"/>
          </a:xfrm>
        </p:spPr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Académica</a:t>
            </a:r>
            <a:r>
              <a:rPr lang="es-MX" b="1" dirty="0">
                <a:solidFill>
                  <a:schemeClr val="tx1"/>
                </a:solidFill>
              </a:rPr>
              <a:t>:</a:t>
            </a:r>
          </a:p>
          <a:p>
            <a:pPr marL="457200" lvl="0" indent="-457200">
              <a:buFont typeface="+mj-lt"/>
              <a:buAutoNum type="alphaLcParenR"/>
            </a:pPr>
            <a:endParaRPr lang="es-MX" sz="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MX" sz="1800" dirty="0" smtClean="0">
                <a:solidFill>
                  <a:schemeClr val="tx1"/>
                </a:solidFill>
              </a:rPr>
              <a:t>Servicio Bibliotecario</a:t>
            </a:r>
            <a:endParaRPr lang="es-MX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MX" sz="1800" dirty="0">
                <a:solidFill>
                  <a:schemeClr val="tx1"/>
                </a:solidFill>
              </a:rPr>
              <a:t>Desempeño </a:t>
            </a:r>
            <a:r>
              <a:rPr lang="es-MX" sz="1800" dirty="0" smtClean="0">
                <a:solidFill>
                  <a:schemeClr val="tx1"/>
                </a:solidFill>
              </a:rPr>
              <a:t>Docente</a:t>
            </a:r>
            <a:endParaRPr lang="es-MX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MX" sz="1800" dirty="0" smtClean="0">
                <a:solidFill>
                  <a:schemeClr val="tx1"/>
                </a:solidFill>
              </a:rPr>
              <a:t>Ingreso</a:t>
            </a:r>
            <a:endParaRPr lang="es-MX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MX" sz="1800" dirty="0" smtClean="0">
                <a:solidFill>
                  <a:schemeClr val="tx1"/>
                </a:solidFill>
              </a:rPr>
              <a:t>Permanencia</a:t>
            </a:r>
            <a:endParaRPr lang="es-MX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MX" sz="1800" dirty="0" smtClean="0">
                <a:solidFill>
                  <a:schemeClr val="tx1"/>
                </a:solidFill>
              </a:rPr>
              <a:t>Egreso</a:t>
            </a:r>
            <a:endParaRPr lang="es-MX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MX" sz="1800" dirty="0" smtClean="0">
                <a:solidFill>
                  <a:schemeClr val="tx1"/>
                </a:solidFill>
              </a:rPr>
              <a:t>Movilidad</a:t>
            </a:r>
            <a:endParaRPr lang="es-MX" sz="1800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98548" y="1132997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s-MX" dirty="0"/>
              <a:t>A</a:t>
            </a:r>
            <a:r>
              <a:rPr lang="es-MX" dirty="0" smtClean="0"/>
              <a:t>lcance </a:t>
            </a:r>
            <a:r>
              <a:rPr lang="es-MX" dirty="0"/>
              <a:t>del </a:t>
            </a:r>
            <a:r>
              <a:rPr lang="es-MX" dirty="0" smtClean="0"/>
              <a:t>SGCUV</a:t>
            </a:r>
            <a:r>
              <a:rPr lang="es-MX" dirty="0"/>
              <a:t>.</a:t>
            </a:r>
            <a:r>
              <a:rPr lang="es-MX" dirty="0" smtClean="0"/>
              <a:t> </a:t>
            </a:r>
            <a:r>
              <a:rPr lang="es-MX" b="1" dirty="0" smtClean="0"/>
              <a:t>Procesos de las tres Secretarías:</a:t>
            </a:r>
            <a:endParaRPr lang="es-MX" dirty="0"/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2914086" y="1679830"/>
            <a:ext cx="2845181" cy="247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9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</a:rPr>
              <a:t>d</a:t>
            </a:r>
            <a:r>
              <a:rPr lang="es-MX" b="1" dirty="0" smtClean="0">
                <a:solidFill>
                  <a:schemeClr val="tx1"/>
                </a:solidFill>
              </a:rPr>
              <a:t>e Administración y Finanzas: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1800" dirty="0">
                <a:solidFill>
                  <a:schemeClr val="tx1"/>
                </a:solidFill>
              </a:rPr>
              <a:t>Administración</a:t>
            </a:r>
            <a:r>
              <a:rPr lang="es-MX" sz="1800" dirty="0">
                <a:solidFill>
                  <a:schemeClr val="tx1"/>
                </a:solidFill>
              </a:rPr>
              <a:t> de Recursos </a:t>
            </a:r>
            <a:r>
              <a:rPr lang="es-MX" sz="1800" dirty="0" smtClean="0">
                <a:solidFill>
                  <a:schemeClr val="tx1"/>
                </a:solidFill>
              </a:rPr>
              <a:t>Financieros</a:t>
            </a:r>
          </a:p>
          <a:p>
            <a:pPr marL="457200" indent="-457200">
              <a:buFont typeface="+mj-lt"/>
              <a:buAutoNum type="alphaLcParenR"/>
            </a:pPr>
            <a:r>
              <a:rPr lang="es-MX" sz="1800" dirty="0">
                <a:solidFill>
                  <a:schemeClr val="tx1"/>
                </a:solidFill>
              </a:rPr>
              <a:t>Administración de Bienes y </a:t>
            </a:r>
            <a:r>
              <a:rPr lang="es-MX" sz="1800" dirty="0" smtClean="0">
                <a:solidFill>
                  <a:schemeClr val="tx1"/>
                </a:solidFill>
              </a:rPr>
              <a:t>Servicios</a:t>
            </a:r>
            <a:endParaRPr lang="es-MX" sz="1800" dirty="0">
              <a:solidFill>
                <a:schemeClr val="tx1"/>
              </a:solidFill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 bwMode="auto">
          <a:xfrm>
            <a:off x="5831275" y="1679830"/>
            <a:ext cx="3205221" cy="346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9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</a:rPr>
              <a:t>d</a:t>
            </a:r>
            <a:r>
              <a:rPr lang="es-MX" b="1" dirty="0" smtClean="0">
                <a:solidFill>
                  <a:schemeClr val="tx1"/>
                </a:solidFill>
              </a:rPr>
              <a:t>e Desarrollo Institucional:</a:t>
            </a:r>
          </a:p>
          <a:p>
            <a:pPr marL="457200" lvl="0" indent="-457200">
              <a:buFont typeface="+mj-lt"/>
              <a:buAutoNum type="alphaLcParenR"/>
            </a:pPr>
            <a:endParaRPr lang="es-MX" sz="2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MX" sz="1800" dirty="0" smtClean="0">
                <a:solidFill>
                  <a:schemeClr val="tx1"/>
                </a:solidFill>
              </a:rPr>
              <a:t>Planeación </a:t>
            </a:r>
            <a:r>
              <a:rPr lang="es-MX" sz="1800" dirty="0">
                <a:solidFill>
                  <a:schemeClr val="tx1"/>
                </a:solidFill>
              </a:rPr>
              <a:t>Estratégica, Táctica y </a:t>
            </a:r>
            <a:r>
              <a:rPr lang="es-MX" sz="1800" dirty="0" smtClean="0">
                <a:solidFill>
                  <a:schemeClr val="tx1"/>
                </a:solidFill>
              </a:rPr>
              <a:t>Operativa</a:t>
            </a:r>
            <a:endParaRPr lang="es-MX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MX" sz="1800" dirty="0">
                <a:solidFill>
                  <a:schemeClr val="tx1"/>
                </a:solidFill>
              </a:rPr>
              <a:t>Seguimiento a la Planeación Estratégica, Táctica y </a:t>
            </a:r>
            <a:r>
              <a:rPr lang="es-MX" sz="1800" dirty="0" smtClean="0">
                <a:solidFill>
                  <a:schemeClr val="tx1"/>
                </a:solidFill>
              </a:rPr>
              <a:t>Operativa</a:t>
            </a:r>
            <a:endParaRPr lang="es-MX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s-MX" sz="1800" dirty="0" smtClean="0">
                <a:solidFill>
                  <a:schemeClr val="tx1"/>
                </a:solidFill>
              </a:rPr>
              <a:t>Administración del SGCUV</a:t>
            </a:r>
            <a:endParaRPr lang="es-MX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s-MX" sz="1800" dirty="0">
                <a:solidFill>
                  <a:schemeClr val="tx1"/>
                </a:solidFill>
              </a:rPr>
              <a:t>Gestión de servicios de </a:t>
            </a:r>
            <a:r>
              <a:rPr lang="es-MX" sz="1800" dirty="0" smtClean="0">
                <a:solidFill>
                  <a:schemeClr val="tx1"/>
                </a:solidFill>
              </a:rPr>
              <a:t>TI en </a:t>
            </a:r>
            <a:r>
              <a:rPr lang="es-MX" sz="1800" dirty="0">
                <a:solidFill>
                  <a:schemeClr val="tx1"/>
                </a:solidFill>
              </a:rPr>
              <a:t>la Región Xalapa </a:t>
            </a:r>
            <a:endParaRPr lang="es-MX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224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3224 Presentacion PPT_16 a 9.potx</Template>
  <TotalTime>5650</TotalTime>
  <Words>2906</Words>
  <Application>Microsoft Office PowerPoint</Application>
  <PresentationFormat>Presentación en pantalla (16:9)</PresentationFormat>
  <Paragraphs>389</Paragraphs>
  <Slides>52</Slides>
  <Notes>50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Arial</vt:lpstr>
      <vt:lpstr>Calibri</vt:lpstr>
      <vt:lpstr>Gill Sans MT</vt:lpstr>
      <vt:lpstr>3224 Presentacion PPT_16 a 9</vt:lpstr>
      <vt:lpstr>Hoja de cálculo de Microsoft Excel</vt:lpstr>
      <vt:lpstr>Presentación de PowerPoint</vt:lpstr>
      <vt:lpstr>Contenido</vt:lpstr>
      <vt:lpstr>Objetivo</vt:lpstr>
      <vt:lpstr>Antecedentes</vt:lpstr>
      <vt:lpstr>Presentación de PowerPoint</vt:lpstr>
      <vt:lpstr>La UV y su contexto</vt:lpstr>
      <vt:lpstr>Presentación de PowerPoint</vt:lpstr>
      <vt:lpstr>Presentación de PowerPoint</vt:lpstr>
      <vt:lpstr>La UV y su contexto</vt:lpstr>
      <vt:lpstr>La UV y su contexto</vt:lpstr>
      <vt:lpstr>Presentación de PowerPoint</vt:lpstr>
      <vt:lpstr>Liderazgo</vt:lpstr>
      <vt:lpstr>Liderazgo</vt:lpstr>
      <vt:lpstr>Liderazgo</vt:lpstr>
      <vt:lpstr>Liderazgo</vt:lpstr>
      <vt:lpstr>Liderazgo</vt:lpstr>
      <vt:lpstr>Liderazgo</vt:lpstr>
      <vt:lpstr>Liderazgo</vt:lpstr>
      <vt:lpstr>Liderazgo</vt:lpstr>
      <vt:lpstr>Planificación</vt:lpstr>
      <vt:lpstr>Presentación de PowerPoint</vt:lpstr>
      <vt:lpstr>Presentación de PowerPoint</vt:lpstr>
      <vt:lpstr>Planificación</vt:lpstr>
      <vt:lpstr>Planificación</vt:lpstr>
      <vt:lpstr>Planificación</vt:lpstr>
      <vt:lpstr>Presentación de PowerPoint</vt:lpstr>
      <vt:lpstr>Apoyo</vt:lpstr>
      <vt:lpstr>Apoyo</vt:lpstr>
      <vt:lpstr>Apoyo</vt:lpstr>
      <vt:lpstr>Apoyo</vt:lpstr>
      <vt:lpstr>Apoyo</vt:lpstr>
      <vt:lpstr>Operación</vt:lpstr>
      <vt:lpstr>Presentación de PowerPoint</vt:lpstr>
      <vt:lpstr>Operación</vt:lpstr>
      <vt:lpstr>Operación</vt:lpstr>
      <vt:lpstr>Operación</vt:lpstr>
      <vt:lpstr>Presentación de PowerPoint</vt:lpstr>
      <vt:lpstr>Operación</vt:lpstr>
      <vt:lpstr>Operación</vt:lpstr>
      <vt:lpstr>Presentación de PowerPoint</vt:lpstr>
      <vt:lpstr>Operación</vt:lpstr>
      <vt:lpstr>Operación</vt:lpstr>
      <vt:lpstr>Operación</vt:lpstr>
      <vt:lpstr>Presentación de PowerPoint</vt:lpstr>
      <vt:lpstr>Presentación de PowerPoint</vt:lpstr>
      <vt:lpstr>Análisis y evaluación de cada proceso</vt:lpstr>
      <vt:lpstr>Evaluación del desempeño</vt:lpstr>
      <vt:lpstr>Presentación de PowerPoint</vt:lpstr>
      <vt:lpstr>Evaluación del desempeño</vt:lpstr>
      <vt:lpstr>Presentación de PowerPoint</vt:lpstr>
      <vt:lpstr>Mejora</vt:lpstr>
      <vt:lpstr>Formatos aplicables al SGCUV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UV</dc:creator>
  <cp:lastModifiedBy>Gabriel Hernandez Alvaro</cp:lastModifiedBy>
  <cp:revision>145</cp:revision>
  <cp:lastPrinted>2018-04-23T22:09:15Z</cp:lastPrinted>
  <dcterms:created xsi:type="dcterms:W3CDTF">2018-04-10T21:33:07Z</dcterms:created>
  <dcterms:modified xsi:type="dcterms:W3CDTF">2018-12-07T04:03:17Z</dcterms:modified>
</cp:coreProperties>
</file>