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311" r:id="rId3"/>
    <p:sldId id="258" r:id="rId4"/>
    <p:sldId id="291" r:id="rId5"/>
    <p:sldId id="294" r:id="rId6"/>
    <p:sldId id="310" r:id="rId7"/>
    <p:sldId id="293" r:id="rId8"/>
    <p:sldId id="299" r:id="rId9"/>
    <p:sldId id="307" r:id="rId10"/>
    <p:sldId id="308" r:id="rId11"/>
    <p:sldId id="309" r:id="rId12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39">
          <p15:clr>
            <a:srgbClr val="A4A3A4"/>
          </p15:clr>
        </p15:guide>
        <p15:guide id="2" pos="5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2C5091"/>
    <a:srgbClr val="E6E6E6"/>
    <a:srgbClr val="E1E1E1"/>
    <a:srgbClr val="EBEBEB"/>
    <a:srgbClr val="F7F7F7"/>
    <a:srgbClr val="F5F5F5"/>
    <a:srgbClr val="F6F6F6"/>
    <a:srgbClr val="F9F9F9"/>
    <a:srgbClr val="FBFBFB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Estilo claro 3 - Énfasi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6" autoAdjust="0"/>
    <p:restoredTop sz="92159" autoAdjust="0"/>
  </p:normalViewPr>
  <p:slideViewPr>
    <p:cSldViewPr>
      <p:cViewPr varScale="1">
        <p:scale>
          <a:sx n="151" d="100"/>
          <a:sy n="151" d="100"/>
        </p:scale>
        <p:origin x="1014" y="132"/>
      </p:cViewPr>
      <p:guideLst>
        <p:guide orient="horz" pos="1439"/>
        <p:guide pos="56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BFD6B-CF7F-4D0F-8C96-E76E86CA9E9D}" type="datetimeFigureOut">
              <a:rPr lang="es-MX" smtClean="0"/>
              <a:t>06/12/2018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70A-D168-4B71-8E8A-7C9A721D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8806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332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7488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3420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5510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520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5965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8520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8111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583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375366" y="4443958"/>
            <a:ext cx="3670316" cy="176600"/>
          </a:xfrm>
          <a:prstGeom prst="rect">
            <a:avLst/>
          </a:prstGeom>
          <a:noFill/>
        </p:spPr>
        <p:txBody>
          <a:bodyPr lIns="73292" tIns="36646" rIns="73292" bIns="36646">
            <a:spAutoFit/>
          </a:bodyPr>
          <a:lstStyle/>
          <a:p>
            <a:pPr algn="r">
              <a:lnSpc>
                <a:spcPts val="802"/>
              </a:lnSpc>
              <a:defRPr/>
            </a:pP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“Lis de Veracruz:  Arte, Ciencia, Luz”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42773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83442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28731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agregar el nombre de su entidad o dependencia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9782"/>
            <a:ext cx="2789022" cy="228371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835961" y="2619373"/>
            <a:ext cx="7772400" cy="1021556"/>
          </a:xfrm>
          <a:prstGeom prst="rect">
            <a:avLst/>
          </a:prstGeom>
        </p:spPr>
        <p:txBody>
          <a:bodyPr anchor="t"/>
          <a:lstStyle>
            <a:lvl1pPr algn="r">
              <a:lnSpc>
                <a:spcPts val="2405"/>
              </a:lnSpc>
              <a:defRPr sz="2200" b="0" cap="none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dirty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835961" y="2381257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ts val="1603"/>
              </a:lnSpc>
              <a:buNone/>
              <a:defRPr lang="es-ES" sz="1900" dirty="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agregar título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_tradnl"/>
              <a:t>Clic para editar título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_tradnl"/>
              <a:t>Clic para editar título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lang="es-MX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1" r:id="rId3"/>
    <p:sldLayoutId id="2147483692" r:id="rId4"/>
    <p:sldLayoutId id="2147483693" r:id="rId5"/>
    <p:sldLayoutId id="2147483694" r:id="rId6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555776" y="2355726"/>
            <a:ext cx="5490019" cy="238017"/>
          </a:xfrm>
        </p:spPr>
        <p:txBody>
          <a:bodyPr/>
          <a:lstStyle/>
          <a:p>
            <a:r>
              <a:rPr lang="es-MX" dirty="0"/>
              <a:t>Guía de aplicación del Sistema de Gestión de Calidad de la Universidad Veracruzana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>
          <a:xfrm>
            <a:off x="2933385" y="2981805"/>
            <a:ext cx="5112410" cy="238017"/>
          </a:xfrm>
        </p:spPr>
        <p:txBody>
          <a:bodyPr/>
          <a:lstStyle/>
          <a:p>
            <a:r>
              <a:rPr lang="es-MX" dirty="0"/>
              <a:t>(SGCUV)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5" y="3507854"/>
            <a:ext cx="3408252" cy="142803"/>
          </a:xfrm>
        </p:spPr>
        <p:txBody>
          <a:bodyPr/>
          <a:lstStyle/>
          <a:p>
            <a:r>
              <a:rPr lang="es-MX" dirty="0"/>
              <a:t>7 de Diciembre de 2018</a:t>
            </a:r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>
          <a:xfrm>
            <a:off x="1726573" y="1635646"/>
            <a:ext cx="6291761" cy="334248"/>
          </a:xfrm>
        </p:spPr>
        <p:txBody>
          <a:bodyPr/>
          <a:lstStyle/>
          <a:p>
            <a:r>
              <a:rPr lang="es-ES_tradnl" sz="1600" b="0" baseline="30000" dirty="0"/>
              <a:t>Secretaría de Desarrollo Institucional</a:t>
            </a:r>
          </a:p>
          <a:p>
            <a:r>
              <a:rPr lang="es-ES_tradnl" sz="1600" b="0" baseline="30000" dirty="0"/>
              <a:t>Dirección de Planeación Institucional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823846"/>
            <a:ext cx="7209903" cy="2980152"/>
          </a:xfrm>
        </p:spPr>
        <p:txBody>
          <a:bodyPr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Modernizar el gobierno y la gestión institucional con responsabilidad social, articulando las funciones sustantivas y administrativas; incluyendo marcos normativos, jurídicos, procesos integrales alineados y armonizados, con flexibilidad de los </a:t>
            </a:r>
            <a:r>
              <a:rPr lang="es-MX" b="1" dirty="0">
                <a:solidFill>
                  <a:schemeClr val="tx1"/>
                </a:solidFill>
              </a:rPr>
              <a:t>procesos académicos y administrativos certificados</a:t>
            </a:r>
            <a:r>
              <a:rPr lang="es-MX" dirty="0">
                <a:solidFill>
                  <a:schemeClr val="tx1"/>
                </a:solidFill>
              </a:rPr>
              <a:t>; y atendiendo las necesidades y expectativas del usuario; garantizando la transparencia y la rendición de cuentas (PTE 2017-2021, </a:t>
            </a:r>
            <a:r>
              <a:rPr lang="es-MX" b="1" dirty="0">
                <a:solidFill>
                  <a:schemeClr val="tx1"/>
                </a:solidFill>
              </a:rPr>
              <a:t>Eje III, Programa 9</a:t>
            </a:r>
            <a:r>
              <a:rPr lang="es-MX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 bwMode="auto">
          <a:xfrm>
            <a:off x="498548" y="1277013"/>
            <a:ext cx="864545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>
              <a:buNone/>
            </a:pPr>
            <a:r>
              <a:rPr lang="es-MX" dirty="0"/>
              <a:t>Objetivos de la calidad</a:t>
            </a: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xmlns="" id="{5F47F5AD-C8E2-774A-9F4D-6AF1757AEBFB}"/>
              </a:ext>
            </a:extLst>
          </p:cNvPr>
          <p:cNvSpPr txBox="1">
            <a:spLocks/>
          </p:cNvSpPr>
          <p:nvPr/>
        </p:nvSpPr>
        <p:spPr bwMode="auto">
          <a:xfrm>
            <a:off x="478332" y="730180"/>
            <a:ext cx="803389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b="1" dirty="0"/>
              <a:t>¿Cómo cumplir con la Política de la calidad?</a:t>
            </a:r>
          </a:p>
        </p:txBody>
      </p:sp>
    </p:spTree>
    <p:extLst>
      <p:ext uri="{BB962C8B-B14F-4D97-AF65-F5344CB8AC3E}">
        <p14:creationId xmlns:p14="http://schemas.microsoft.com/office/powerpoint/2010/main" val="6280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67544" y="484925"/>
            <a:ext cx="8033892" cy="286625"/>
          </a:xfrm>
        </p:spPr>
        <p:txBody>
          <a:bodyPr/>
          <a:lstStyle/>
          <a:p>
            <a:r>
              <a:rPr lang="es-MX" sz="1800" b="1" dirty="0"/>
              <a:t>Cronograma</a:t>
            </a: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341418"/>
              </p:ext>
            </p:extLst>
          </p:nvPr>
        </p:nvGraphicFramePr>
        <p:xfrm>
          <a:off x="539552" y="771550"/>
          <a:ext cx="8136904" cy="4229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71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Actividad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Fechas </a:t>
                      </a:r>
                    </a:p>
                    <a:p>
                      <a:pPr algn="ctr"/>
                      <a:r>
                        <a:rPr lang="es-MX" sz="1200" dirty="0"/>
                        <a:t>(2018 y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Responsable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71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Difusión de la Guía de Aplicación del SGCUV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3 - 14 dic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1669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Cada Secretaría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2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Revisión e implementación de la documentación requerida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10 dic – 19 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816694" rtl="0" eaLnBrk="1" fontAlgn="ctr" latinLnBrk="0" hangingPunct="1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Titular/Responsable de Proceso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71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Planificación de la Auditoría interna/</a:t>
                      </a:r>
                      <a:r>
                        <a:rPr lang="es-MX" sz="12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Taller para Auditores internos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7 – 19 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816694" rtl="0" eaLnBrk="1" fontAlgn="ctr" latinLnBrk="0" hangingPunct="1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DPI/Auditores internos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73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Ejecución de la Auditoría interna.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21 ene – 1 feb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816694" rtl="0" eaLnBrk="1" fontAlgn="ctr" latinLnBrk="0" hangingPunct="1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Auditores internos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04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Análisis y evaluación de procesos y del SGC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7- 9 feb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1669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Titular/Responsable de Proceso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22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Revisión por la Alta Dirección al SGCUV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11 – 15 feb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816694" rtl="0" eaLnBrk="1" fontAlgn="ctr" latinLnBrk="0" hangingPunct="1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Alta Dirección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905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effectLst/>
                          <a:latin typeface="Arial" panose="020B0604020202020204" pitchFamily="34" charset="0"/>
                        </a:rPr>
                        <a:t>Ejecución de la Auditoría de Etapa 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18 – 22 feb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816694" rtl="0" eaLnBrk="1" fontAlgn="ctr" latinLnBrk="0" hangingPunct="1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Organismo Certificador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04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Solución de hallazgos de la Auditoría de Etapa 1 </a:t>
                      </a:r>
                    </a:p>
                    <a:p>
                      <a:pPr algn="l" fontAlgn="ctr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(si aplica).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19</a:t>
                      </a:r>
                      <a:r>
                        <a:rPr lang="es-MX" sz="1200" baseline="0" dirty="0"/>
                        <a:t> feb – 1 mar</a:t>
                      </a:r>
                      <a:endParaRPr lang="es-MX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1669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Titular/Responsable de Proceso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31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Auditoría de Certificación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25 feb – 9 mar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1669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Organismo Certificador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704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Atención a No Conformidades (si aplica)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8 – 15 mar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1669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Titular/Responsable de Proceso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5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Orden del día</a:t>
            </a:r>
            <a:endParaRPr lang="es-MX" b="1" dirty="0"/>
          </a:p>
        </p:txBody>
      </p:sp>
      <p:sp>
        <p:nvSpPr>
          <p:cNvPr id="8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628224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s-MX" dirty="0" smtClean="0">
                <a:solidFill>
                  <a:schemeClr val="tx1"/>
                </a:solidFill>
              </a:rPr>
              <a:t>Presentación</a:t>
            </a:r>
          </a:p>
          <a:p>
            <a:pPr algn="just"/>
            <a:r>
              <a:rPr lang="es-MX" sz="2000" dirty="0" smtClean="0">
                <a:solidFill>
                  <a:schemeClr val="tx1"/>
                </a:solidFill>
              </a:rPr>
              <a:t>	</a:t>
            </a:r>
            <a:r>
              <a:rPr lang="es-MX" sz="1400" dirty="0" smtClean="0">
                <a:solidFill>
                  <a:schemeClr val="tx1"/>
                </a:solidFill>
              </a:rPr>
              <a:t>Dra. Laura E. Martínez Márquez</a:t>
            </a:r>
            <a:endParaRPr lang="es-MX" sz="14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2"/>
            </a:pPr>
            <a:r>
              <a:rPr lang="es-MX" dirty="0" smtClean="0">
                <a:solidFill>
                  <a:schemeClr val="tx1"/>
                </a:solidFill>
              </a:rPr>
              <a:t>Explicación de la Guía (1ª Parte)</a:t>
            </a:r>
            <a:endParaRPr lang="es-MX" dirty="0">
              <a:solidFill>
                <a:schemeClr val="tx1"/>
              </a:solidFill>
            </a:endParaRPr>
          </a:p>
          <a:p>
            <a:pPr algn="just"/>
            <a:r>
              <a:rPr lang="es-MX" dirty="0">
                <a:solidFill>
                  <a:schemeClr val="tx1"/>
                </a:solidFill>
              </a:rPr>
              <a:t>	</a:t>
            </a:r>
            <a:r>
              <a:rPr lang="es-MX" sz="1400" dirty="0" smtClean="0">
                <a:solidFill>
                  <a:schemeClr val="tx1"/>
                </a:solidFill>
              </a:rPr>
              <a:t>Ricardo Hernández </a:t>
            </a:r>
            <a:r>
              <a:rPr lang="es-MX" sz="1400" dirty="0" err="1" smtClean="0">
                <a:solidFill>
                  <a:schemeClr val="tx1"/>
                </a:solidFill>
              </a:rPr>
              <a:t>Laines</a:t>
            </a:r>
            <a:endParaRPr lang="es-MX" sz="1400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dirty="0" smtClean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es-MX" sz="1400" dirty="0">
                <a:solidFill>
                  <a:schemeClr val="tx1"/>
                </a:solidFill>
              </a:rPr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         </a:t>
            </a:r>
            <a:r>
              <a:rPr lang="es-MX" sz="2200" dirty="0" smtClean="0">
                <a:solidFill>
                  <a:schemeClr val="tx1"/>
                </a:solidFill>
              </a:rPr>
              <a:t>RECESO</a:t>
            </a:r>
            <a:endParaRPr lang="es-MX" sz="2200" dirty="0">
              <a:solidFill>
                <a:schemeClr val="tx1"/>
              </a:solidFill>
            </a:endParaRPr>
          </a:p>
          <a:p>
            <a:pPr algn="just"/>
            <a:endParaRPr lang="es-MX" sz="2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3"/>
            </a:pPr>
            <a:r>
              <a:rPr lang="es-MX" dirty="0">
                <a:solidFill>
                  <a:schemeClr val="tx1"/>
                </a:solidFill>
              </a:rPr>
              <a:t>Explicación de la Guía </a:t>
            </a:r>
            <a:r>
              <a:rPr lang="es-MX" dirty="0" smtClean="0">
                <a:solidFill>
                  <a:schemeClr val="tx1"/>
                </a:solidFill>
              </a:rPr>
              <a:t>(2ª Parte)</a:t>
            </a:r>
          </a:p>
          <a:p>
            <a:pPr algn="just"/>
            <a:r>
              <a:rPr lang="es-MX" sz="1400" dirty="0" smtClean="0">
                <a:solidFill>
                  <a:schemeClr val="tx1"/>
                </a:solidFill>
              </a:rPr>
              <a:t>	Ricardo </a:t>
            </a:r>
            <a:r>
              <a:rPr lang="es-MX" sz="1400" dirty="0">
                <a:solidFill>
                  <a:schemeClr val="tx1"/>
                </a:solidFill>
              </a:rPr>
              <a:t>Hernández </a:t>
            </a:r>
            <a:r>
              <a:rPr lang="es-MX" sz="1400" dirty="0" err="1">
                <a:solidFill>
                  <a:schemeClr val="tx1"/>
                </a:solidFill>
              </a:rPr>
              <a:t>Laines</a:t>
            </a:r>
            <a:endParaRPr lang="es-MX" sz="14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4"/>
            </a:pPr>
            <a:r>
              <a:rPr lang="es-MX" dirty="0" smtClean="0">
                <a:solidFill>
                  <a:schemeClr val="tx1"/>
                </a:solidFill>
              </a:rPr>
              <a:t>Sesión de preguntas y respuestas</a:t>
            </a: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40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5885"/>
            <a:ext cx="8033892" cy="286625"/>
          </a:xfrm>
        </p:spPr>
        <p:txBody>
          <a:bodyPr/>
          <a:lstStyle/>
          <a:p>
            <a:r>
              <a:rPr lang="es-MX" dirty="0"/>
              <a:t>PTE 2017-2021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1" t="33168" r="20374" b="21725"/>
          <a:stretch/>
        </p:blipFill>
        <p:spPr bwMode="auto">
          <a:xfrm>
            <a:off x="617265" y="1267330"/>
            <a:ext cx="7815835" cy="3248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260393"/>
            <a:ext cx="7209903" cy="3039549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s-MX" dirty="0">
                <a:solidFill>
                  <a:srgbClr val="000000"/>
                </a:solidFill>
              </a:rPr>
              <a:t>Programa 9. Gobernanza universitaria</a:t>
            </a:r>
          </a:p>
          <a:p>
            <a:pPr>
              <a:lnSpc>
                <a:spcPct val="120000"/>
              </a:lnSpc>
            </a:pPr>
            <a:endParaRPr lang="es-MX" sz="6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r>
              <a:rPr lang="es-MX" dirty="0">
                <a:solidFill>
                  <a:srgbClr val="000000"/>
                </a:solidFill>
              </a:rPr>
              <a:t>Metas institucionales:</a:t>
            </a:r>
          </a:p>
          <a:p>
            <a:pPr>
              <a:lnSpc>
                <a:spcPct val="120000"/>
              </a:lnSpc>
            </a:pPr>
            <a:endParaRPr lang="es-MX" sz="1200" dirty="0">
              <a:solidFill>
                <a:srgbClr val="000000"/>
              </a:solidFill>
            </a:endParaRPr>
          </a:p>
          <a:p>
            <a:pPr marL="723900" indent="-723900" algn="just"/>
            <a:r>
              <a:rPr lang="es-MX" sz="2000" b="1" dirty="0">
                <a:solidFill>
                  <a:schemeClr val="tx1"/>
                </a:solidFill>
              </a:rPr>
              <a:t>III.2 </a:t>
            </a:r>
            <a:r>
              <a:rPr lang="es-MX" sz="2000" dirty="0">
                <a:solidFill>
                  <a:schemeClr val="tx1"/>
                </a:solidFill>
              </a:rPr>
              <a:t>Se cuenta con un sistema de gestión de calidad certificado, que integra los procesos estratégicos institucionales.</a:t>
            </a:r>
          </a:p>
          <a:p>
            <a:pPr marL="628650" indent="-628650" algn="just"/>
            <a:endParaRPr lang="es-MX" sz="2000" dirty="0">
              <a:solidFill>
                <a:schemeClr val="tx1"/>
              </a:solidFill>
            </a:endParaRPr>
          </a:p>
          <a:p>
            <a:pPr marL="800100" indent="-800100" algn="just"/>
            <a:r>
              <a:rPr lang="es-MX" sz="2000" b="1" dirty="0">
                <a:solidFill>
                  <a:schemeClr val="tx1"/>
                </a:solidFill>
              </a:rPr>
              <a:t>III.4</a:t>
            </a:r>
            <a:r>
              <a:rPr lang="es-MX" sz="2000" dirty="0">
                <a:solidFill>
                  <a:schemeClr val="tx1"/>
                </a:solidFill>
              </a:rPr>
              <a:t> Se cuenta con la acreditación externa de las funciones institucionales de gestión.</a:t>
            </a:r>
          </a:p>
          <a:p>
            <a:pPr>
              <a:lnSpc>
                <a:spcPct val="120000"/>
              </a:lnSpc>
            </a:pPr>
            <a:endParaRPr lang="es-MX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endParaRPr lang="es-MX" dirty="0">
              <a:solidFill>
                <a:srgbClr val="000000"/>
              </a:solidFill>
            </a:endParaRPr>
          </a:p>
          <a:p>
            <a:pPr lvl="0">
              <a:lnSpc>
                <a:spcPct val="120000"/>
              </a:lnSpc>
            </a:pPr>
            <a:endParaRPr lang="es-MX" dirty="0">
              <a:solidFill>
                <a:srgbClr val="000000"/>
              </a:solidFill>
            </a:endParaRPr>
          </a:p>
          <a:p>
            <a:pPr lvl="0"/>
            <a:endParaRPr lang="es-MX" dirty="0">
              <a:solidFill>
                <a:srgbClr val="000000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508237" y="784161"/>
            <a:ext cx="8033892" cy="286625"/>
          </a:xfrm>
        </p:spPr>
        <p:txBody>
          <a:bodyPr/>
          <a:lstStyle/>
          <a:p>
            <a:r>
              <a:rPr lang="es-MX" b="1" dirty="0"/>
              <a:t>Eje III. Gestión y gobierno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4705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/>
              <a:t>Antecedentes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2980152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tx1"/>
                </a:solidFill>
              </a:rPr>
              <a:t>2001. </a:t>
            </a:r>
            <a:r>
              <a:rPr lang="es-MX" dirty="0">
                <a:solidFill>
                  <a:schemeClr val="tx1"/>
                </a:solidFill>
              </a:rPr>
              <a:t>Inicia la certificación de los procesos estratégicos institucionales con base en los requisitos de la Norma ISO 9001:2000.</a:t>
            </a:r>
          </a:p>
          <a:p>
            <a:pPr algn="just"/>
            <a:endParaRPr lang="es-MX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tx1"/>
                </a:solidFill>
              </a:rPr>
              <a:t>2010. </a:t>
            </a:r>
            <a:r>
              <a:rPr lang="es-MX" dirty="0">
                <a:solidFill>
                  <a:schemeClr val="tx1"/>
                </a:solidFill>
              </a:rPr>
              <a:t>Continúan los trabajos de certificación y recertificación con la transición a la Norma ISO 9001:2008.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tx1"/>
                </a:solidFill>
              </a:rPr>
              <a:t>2018. </a:t>
            </a:r>
            <a:r>
              <a:rPr lang="es-MX" dirty="0">
                <a:solidFill>
                  <a:schemeClr val="tx1"/>
                </a:solidFill>
              </a:rPr>
              <a:t>Con la Norma ISO 9001 en su versión 2015, se reinició el proceso de certificación bajo el enfoque sistémico, integrando los procesos a certificar en el SGCUV.</a:t>
            </a:r>
          </a:p>
        </p:txBody>
      </p:sp>
    </p:spTree>
    <p:extLst>
      <p:ext uri="{BB962C8B-B14F-4D97-AF65-F5344CB8AC3E}">
        <p14:creationId xmlns:p14="http://schemas.microsoft.com/office/powerpoint/2010/main" val="8532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260393"/>
            <a:ext cx="7209903" cy="3039549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buFontTx/>
              <a:buChar char="-"/>
            </a:pPr>
            <a:r>
              <a:rPr lang="es-MX" dirty="0">
                <a:solidFill>
                  <a:srgbClr val="000000"/>
                </a:solidFill>
              </a:rPr>
              <a:t>Esfuerzo conjunto de las Secretarías Académica, de Administración y Finanzas, y de Desarrollo Institucional.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r>
              <a:rPr lang="es-MX" sz="2000" dirty="0">
                <a:solidFill>
                  <a:schemeClr val="tx1"/>
                </a:solidFill>
              </a:rPr>
              <a:t>Visión sistémica de la calidad orientada al servicio de nuestros usuarios desde los procesos adjetivos (SGCUV).</a:t>
            </a:r>
          </a:p>
          <a:p>
            <a:pPr marL="342900" indent="-342900" algn="just">
              <a:lnSpc>
                <a:spcPct val="120000"/>
              </a:lnSpc>
              <a:buFontTx/>
              <a:buChar char="-"/>
            </a:pPr>
            <a:r>
              <a:rPr lang="es-MX" sz="2000" dirty="0">
                <a:solidFill>
                  <a:schemeClr val="tx1"/>
                </a:solidFill>
              </a:rPr>
              <a:t>Transición de la mayoría de los procesos certificados con la norma ISO 9001:2008 a 9001:2015, conservando el conocimiento adquirido (documentación existente).</a:t>
            </a:r>
          </a:p>
          <a:p>
            <a:pPr marL="342900" indent="-342900">
              <a:lnSpc>
                <a:spcPct val="120000"/>
              </a:lnSpc>
              <a:buFontTx/>
              <a:buChar char="-"/>
            </a:pPr>
            <a:endParaRPr lang="es-MX" sz="20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endParaRPr lang="es-MX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endParaRPr lang="es-MX" dirty="0">
              <a:solidFill>
                <a:srgbClr val="000000"/>
              </a:solidFill>
            </a:endParaRPr>
          </a:p>
          <a:p>
            <a:pPr lvl="0">
              <a:lnSpc>
                <a:spcPct val="120000"/>
              </a:lnSpc>
            </a:pPr>
            <a:endParaRPr lang="es-MX" dirty="0">
              <a:solidFill>
                <a:srgbClr val="000000"/>
              </a:solidFill>
            </a:endParaRPr>
          </a:p>
          <a:p>
            <a:pPr lvl="0"/>
            <a:endParaRPr lang="es-MX" dirty="0">
              <a:solidFill>
                <a:srgbClr val="000000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508237" y="784161"/>
            <a:ext cx="8033892" cy="286625"/>
          </a:xfrm>
        </p:spPr>
        <p:txBody>
          <a:bodyPr/>
          <a:lstStyle/>
          <a:p>
            <a:r>
              <a:rPr lang="es-MX" b="1" dirty="0"/>
              <a:t>Guía de aplicación del SGCUV</a:t>
            </a:r>
          </a:p>
        </p:txBody>
      </p:sp>
    </p:spTree>
    <p:extLst>
      <p:ext uri="{BB962C8B-B14F-4D97-AF65-F5344CB8AC3E}">
        <p14:creationId xmlns:p14="http://schemas.microsoft.com/office/powerpoint/2010/main" val="354590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/>
              <a:t>Objetivo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1179952"/>
          </a:xfrm>
        </p:spPr>
        <p:txBody>
          <a:bodyPr/>
          <a:lstStyle/>
          <a:p>
            <a:pPr algn="just"/>
            <a:r>
              <a:rPr lang="es-MX" dirty="0">
                <a:solidFill>
                  <a:schemeClr val="tx1"/>
                </a:solidFill>
              </a:rPr>
              <a:t>Orientar la aplicación de los procesos del Sistema de Gestión de la Calidad de la Universidad Veracruzana (SGCUV), asegurando el cumplimiento de los requisitos de la Norma ISO 9001:2015 y lo establecido en el marco normativo institucional.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498548" y="2715766"/>
            <a:ext cx="803389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b="1" dirty="0"/>
              <a:t>Alcance</a:t>
            </a:r>
          </a:p>
        </p:txBody>
      </p:sp>
      <p:sp>
        <p:nvSpPr>
          <p:cNvPr id="5" name="2 Marcador de texto"/>
          <p:cNvSpPr txBox="1">
            <a:spLocks/>
          </p:cNvSpPr>
          <p:nvPr/>
        </p:nvSpPr>
        <p:spPr bwMode="auto">
          <a:xfrm>
            <a:off x="1115616" y="3191998"/>
            <a:ext cx="7209903" cy="67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</a:rPr>
              <a:t>Aplica a los procesos que integran el SGCUV y forman parte de las funciones sustantivas y adjetivas de la Universidad Veracruzana (UV).</a:t>
            </a:r>
          </a:p>
        </p:txBody>
      </p:sp>
    </p:spTree>
    <p:extLst>
      <p:ext uri="{BB962C8B-B14F-4D97-AF65-F5344CB8AC3E}">
        <p14:creationId xmlns:p14="http://schemas.microsoft.com/office/powerpoint/2010/main" val="292742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/>
              <a:t>Liderazgo y compromiso</a:t>
            </a:r>
          </a:p>
        </p:txBody>
      </p:sp>
      <p:sp>
        <p:nvSpPr>
          <p:cNvPr id="6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823710"/>
          </a:xfrm>
        </p:spPr>
        <p:txBody>
          <a:bodyPr/>
          <a:lstStyle/>
          <a:p>
            <a:r>
              <a:rPr lang="es-MX" b="1" dirty="0">
                <a:solidFill>
                  <a:schemeClr val="tx1"/>
                </a:solidFill>
              </a:rPr>
              <a:t>Política de la calidad</a:t>
            </a:r>
          </a:p>
          <a:p>
            <a:r>
              <a:rPr lang="es-MX" dirty="0">
                <a:solidFill>
                  <a:schemeClr val="tx1"/>
                </a:solidFill>
              </a:rPr>
              <a:t>Se define a partir de la Misión y Visión institucionales.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s-MX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b="1" i="1" dirty="0">
                <a:solidFill>
                  <a:schemeClr val="tx1"/>
                </a:solidFill>
              </a:rPr>
              <a:t>Todos</a:t>
            </a:r>
            <a:r>
              <a:rPr lang="es-MX" i="1" dirty="0">
                <a:solidFill>
                  <a:schemeClr val="tx1"/>
                </a:solidFill>
              </a:rPr>
              <a:t> los que participamos en el Sistema de Gestión de la Calidad de la Universidad Veracruzana </a:t>
            </a:r>
            <a:r>
              <a:rPr lang="es-MX" b="1" i="1" dirty="0">
                <a:solidFill>
                  <a:schemeClr val="tx1"/>
                </a:solidFill>
              </a:rPr>
              <a:t>estamos comprometidos</a:t>
            </a:r>
            <a:r>
              <a:rPr lang="es-MX" i="1" dirty="0">
                <a:solidFill>
                  <a:schemeClr val="tx1"/>
                </a:solidFill>
              </a:rPr>
              <a:t> a desempeñar nuestras actividades, dentro del marco normativo institucional con ética, responsabilidad,  profesionalismo y competencia, </a:t>
            </a:r>
            <a:r>
              <a:rPr lang="es-MX" b="1" i="1" dirty="0">
                <a:solidFill>
                  <a:schemeClr val="tx1"/>
                </a:solidFill>
              </a:rPr>
              <a:t>con el propósito de  mejorar e innovar la gestión de los procesos académicos, administrativos-financieros y de desarrollo institucional que permitan asegurar la calidad de los servicios</a:t>
            </a:r>
            <a:r>
              <a:rPr lang="es-MX" i="1" dirty="0">
                <a:solidFill>
                  <a:schemeClr val="tx1"/>
                </a:solidFill>
              </a:rPr>
              <a:t> que se proporcionan a la comunidad universitaria y a la sociedad en general, con liderazgo en la educación superior.</a:t>
            </a:r>
          </a:p>
        </p:txBody>
      </p:sp>
    </p:spTree>
    <p:extLst>
      <p:ext uri="{BB962C8B-B14F-4D97-AF65-F5344CB8AC3E}">
        <p14:creationId xmlns:p14="http://schemas.microsoft.com/office/powerpoint/2010/main" val="423803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/>
              <a:t>¿Cómo cumplir con la Política de la calidad?</a:t>
            </a:r>
          </a:p>
        </p:txBody>
      </p:sp>
      <p:sp>
        <p:nvSpPr>
          <p:cNvPr id="8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823846"/>
            <a:ext cx="7209903" cy="2980152"/>
          </a:xfrm>
        </p:spPr>
        <p:txBody>
          <a:bodyPr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Diversificar y actualizar la </a:t>
            </a:r>
            <a:r>
              <a:rPr lang="es-MX" b="1" dirty="0">
                <a:solidFill>
                  <a:schemeClr val="tx1"/>
                </a:solidFill>
              </a:rPr>
              <a:t>oferta educativa con calidad</a:t>
            </a:r>
            <a:r>
              <a:rPr lang="es-MX" dirty="0">
                <a:solidFill>
                  <a:schemeClr val="tx1"/>
                </a:solidFill>
              </a:rPr>
              <a:t>, equidad, eficacia, eficiencia y pertinencia, para el desarrollo regional y nacional, considerando las diversas modalidades de enseñanza y haciendo uso de las tecnologías de información y comunicación en el aprendizaje; </a:t>
            </a:r>
            <a:r>
              <a:rPr lang="es-MX" b="1" dirty="0">
                <a:solidFill>
                  <a:schemeClr val="tx1"/>
                </a:solidFill>
              </a:rPr>
              <a:t>garantizando el reconocimiento de calidad en todos sus programas educativos </a:t>
            </a:r>
            <a:r>
              <a:rPr lang="es-MX" dirty="0">
                <a:solidFill>
                  <a:schemeClr val="tx1"/>
                </a:solidFill>
              </a:rPr>
              <a:t>por organismos evaluadores y acreditadores nacionales y en su caso, de alcance internacional (PTE 2017-2021, </a:t>
            </a:r>
            <a:r>
              <a:rPr lang="es-MX" b="1" dirty="0">
                <a:solidFill>
                  <a:schemeClr val="tx1"/>
                </a:solidFill>
              </a:rPr>
              <a:t>Eje I, Programa 1</a:t>
            </a:r>
            <a:r>
              <a:rPr lang="es-MX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 bwMode="auto">
          <a:xfrm>
            <a:off x="498548" y="1277013"/>
            <a:ext cx="864545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>
              <a:buNone/>
            </a:pPr>
            <a:r>
              <a:rPr lang="es-MX" dirty="0"/>
              <a:t>Objetivos de la calidad</a:t>
            </a:r>
          </a:p>
        </p:txBody>
      </p:sp>
    </p:spTree>
    <p:extLst>
      <p:ext uri="{BB962C8B-B14F-4D97-AF65-F5344CB8AC3E}">
        <p14:creationId xmlns:p14="http://schemas.microsoft.com/office/powerpoint/2010/main" val="102322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22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3224 Presentacion PPT_16 a 9.potx</Template>
  <TotalTime>5446</TotalTime>
  <Words>723</Words>
  <Application>Microsoft Office PowerPoint</Application>
  <PresentationFormat>Presentación en pantalla (16:9)</PresentationFormat>
  <Paragraphs>102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3224 Presentacion PPT_16 a 9</vt:lpstr>
      <vt:lpstr>Presentación de PowerPoint</vt:lpstr>
      <vt:lpstr>Orden del día</vt:lpstr>
      <vt:lpstr>PTE 2017-2021</vt:lpstr>
      <vt:lpstr>Eje III. Gestión y gobierno</vt:lpstr>
      <vt:lpstr>Antecedentes</vt:lpstr>
      <vt:lpstr>Guía de aplicación del SGCUV</vt:lpstr>
      <vt:lpstr>Objetivo</vt:lpstr>
      <vt:lpstr>Liderazgo y compromiso</vt:lpstr>
      <vt:lpstr>¿Cómo cumplir con la Política de la calidad?</vt:lpstr>
      <vt:lpstr>Presentación de PowerPoint</vt:lpstr>
      <vt:lpstr>Cronograma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UV</dc:creator>
  <cp:lastModifiedBy>Gabriel Hernandez Alvaro</cp:lastModifiedBy>
  <cp:revision>136</cp:revision>
  <cp:lastPrinted>2018-04-23T22:09:15Z</cp:lastPrinted>
  <dcterms:created xsi:type="dcterms:W3CDTF">2018-04-10T21:33:07Z</dcterms:created>
  <dcterms:modified xsi:type="dcterms:W3CDTF">2018-12-07T04:07:36Z</dcterms:modified>
</cp:coreProperties>
</file>