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76" r:id="rId4"/>
    <p:sldId id="285" r:id="rId5"/>
    <p:sldId id="279" r:id="rId6"/>
    <p:sldId id="291" r:id="rId7"/>
  </p:sldIdLst>
  <p:sldSz cx="9144000" cy="5143500" type="screen16x9"/>
  <p:notesSz cx="6858000" cy="9144000"/>
  <p:defaultTextStyle>
    <a:defPPr>
      <a:defRPr lang="es-MX"/>
    </a:defPPr>
    <a:lvl1pPr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07178" indent="-40717"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15630" indent="-82709"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224080" indent="-124698"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632531" indent="-166689"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1832304" algn="l" defTabSz="73292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198764" algn="l" defTabSz="73292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2565225" algn="l" defTabSz="73292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2931685" algn="l" defTabSz="73292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29D"/>
    <a:srgbClr val="BBFFDB"/>
    <a:srgbClr val="D4FFFF"/>
    <a:srgbClr val="99FFCC"/>
    <a:srgbClr val="28AD56"/>
    <a:srgbClr val="7F7F7F"/>
    <a:srgbClr val="E6E6E6"/>
    <a:srgbClr val="E1E1E1"/>
    <a:srgbClr val="EBEBEB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909" autoAdjust="0"/>
  </p:normalViewPr>
  <p:slideViewPr>
    <p:cSldViewPr>
      <p:cViewPr varScale="1">
        <p:scale>
          <a:sx n="146" d="100"/>
          <a:sy n="146" d="100"/>
        </p:scale>
        <p:origin x="1160" y="16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44" y="-2244"/>
            <a:ext cx="9160522" cy="514574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20" y="776759"/>
            <a:ext cx="3853096" cy="3340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2699792" y="990518"/>
            <a:ext cx="5732439" cy="359990"/>
          </a:xfrm>
        </p:spPr>
        <p:txBody>
          <a:bodyPr/>
          <a:lstStyle>
            <a:lvl1pPr>
              <a:defRPr sz="2000" b="1">
                <a:solidFill>
                  <a:srgbClr val="28AD56"/>
                </a:solidFill>
              </a:defRPr>
            </a:lvl1pPr>
          </a:lstStyle>
          <a:p>
            <a:pPr lvl="0"/>
            <a:r>
              <a:rPr lang="es-ES" dirty="0"/>
              <a:t>Fecha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76375"/>
            <a:ext cx="2016224" cy="321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2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2699792" y="990518"/>
            <a:ext cx="5732439" cy="359990"/>
          </a:xfrm>
        </p:spPr>
        <p:txBody>
          <a:bodyPr/>
          <a:lstStyle>
            <a:lvl1pPr>
              <a:defRPr sz="2000" b="1">
                <a:solidFill>
                  <a:srgbClr val="28AD56"/>
                </a:solidFill>
              </a:defRPr>
            </a:lvl1pPr>
          </a:lstStyle>
          <a:p>
            <a:pPr lvl="0"/>
            <a:r>
              <a:rPr lang="es-ES" dirty="0"/>
              <a:t>Fecha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8"/>
          <a:stretch/>
        </p:blipFill>
        <p:spPr>
          <a:xfrm>
            <a:off x="0" y="1350508"/>
            <a:ext cx="2529475" cy="363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19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2699792" y="990518"/>
            <a:ext cx="5732439" cy="359990"/>
          </a:xfrm>
        </p:spPr>
        <p:txBody>
          <a:bodyPr/>
          <a:lstStyle>
            <a:lvl1pPr>
              <a:defRPr sz="2000" b="1">
                <a:solidFill>
                  <a:srgbClr val="28AD56"/>
                </a:solidFill>
              </a:defRPr>
            </a:lvl1pPr>
          </a:lstStyle>
          <a:p>
            <a:pPr lvl="0"/>
            <a:r>
              <a:rPr lang="es-ES" dirty="0"/>
              <a:t>Fecha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9" t="-589" r="-4833" b="589"/>
          <a:stretch/>
        </p:blipFill>
        <p:spPr>
          <a:xfrm>
            <a:off x="1" y="1350508"/>
            <a:ext cx="2674660" cy="338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88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2699792" y="990518"/>
            <a:ext cx="5732439" cy="359990"/>
          </a:xfrm>
        </p:spPr>
        <p:txBody>
          <a:bodyPr/>
          <a:lstStyle>
            <a:lvl1pPr>
              <a:defRPr sz="2000" b="1">
                <a:solidFill>
                  <a:srgbClr val="28AD56"/>
                </a:solidFill>
              </a:defRPr>
            </a:lvl1pPr>
          </a:lstStyle>
          <a:p>
            <a:pPr lvl="0"/>
            <a:r>
              <a:rPr lang="es-ES" dirty="0"/>
              <a:t>Fecha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50508"/>
            <a:ext cx="2196654" cy="33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30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44" y="-2244"/>
            <a:ext cx="9160522" cy="514574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2" y="2161563"/>
            <a:ext cx="491302" cy="49130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40" y="2766025"/>
            <a:ext cx="216024" cy="2160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6"/>
          <a:stretch/>
        </p:blipFill>
        <p:spPr>
          <a:xfrm>
            <a:off x="493895" y="1793505"/>
            <a:ext cx="283353" cy="324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92" y="3183267"/>
            <a:ext cx="252000" cy="252000"/>
          </a:xfrm>
          <a:prstGeom prst="rect">
            <a:avLst/>
          </a:prstGeom>
        </p:spPr>
      </p:pic>
      <p:sp>
        <p:nvSpPr>
          <p:cNvPr id="12" name="Marcador de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827584" y="1779662"/>
            <a:ext cx="2664148" cy="360759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800">
                <a:solidFill>
                  <a:srgbClr val="18529D"/>
                </a:solidFill>
              </a:defRPr>
            </a:lvl1pPr>
          </a:lstStyle>
          <a:p>
            <a:pPr lvl="0"/>
            <a:r>
              <a:rPr lang="es-ES" dirty="0"/>
              <a:t>www.uv.mx/estudiantes</a:t>
            </a:r>
            <a:endParaRPr lang="es-MX" dirty="0"/>
          </a:p>
        </p:txBody>
      </p:sp>
      <p:sp>
        <p:nvSpPr>
          <p:cNvPr id="17" name="Marcador de tex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827584" y="2228815"/>
            <a:ext cx="2664148" cy="288751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800">
                <a:solidFill>
                  <a:srgbClr val="18529D"/>
                </a:solidFill>
              </a:defRPr>
            </a:lvl1pPr>
          </a:lstStyle>
          <a:p>
            <a:pPr lvl="0"/>
            <a:r>
              <a:rPr lang="es-ES" dirty="0"/>
              <a:t>Secretaría Académica </a:t>
            </a:r>
            <a:r>
              <a:rPr lang="es-MX" sz="1800" dirty="0">
                <a:solidFill>
                  <a:srgbClr val="18529D"/>
                </a:solidFill>
                <a:latin typeface="Gill Sans MT" panose="020B0502020104020203" pitchFamily="34" charset="0"/>
              </a:rPr>
              <a:t>–</a:t>
            </a:r>
            <a:r>
              <a:rPr lang="es-ES" dirty="0"/>
              <a:t> UV</a:t>
            </a:r>
            <a:endParaRPr lang="es-MX" dirty="0"/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13" hasCustomPrompt="1"/>
          </p:nvPr>
        </p:nvSpPr>
        <p:spPr>
          <a:xfrm>
            <a:off x="810014" y="2702429"/>
            <a:ext cx="3888432" cy="360189"/>
          </a:xfrm>
        </p:spPr>
        <p:txBody>
          <a:bodyPr anchor="ctr"/>
          <a:lstStyle>
            <a:lvl1pPr>
              <a:lnSpc>
                <a:spcPts val="2000"/>
              </a:lnSpc>
              <a:spcBef>
                <a:spcPts val="0"/>
              </a:spcBef>
              <a:defRPr sz="1400" baseline="0">
                <a:solidFill>
                  <a:srgbClr val="18529D"/>
                </a:solidFill>
              </a:defRPr>
            </a:lvl1pPr>
          </a:lstStyle>
          <a:p>
            <a:pPr lvl="0"/>
            <a:r>
              <a:rPr lang="es-ES" dirty="0"/>
              <a:t>Agregue la información de su entidad académica</a:t>
            </a:r>
            <a:endParaRPr lang="es-MX" dirty="0"/>
          </a:p>
        </p:txBody>
      </p:sp>
      <p:sp>
        <p:nvSpPr>
          <p:cNvPr id="22" name="Marcador de texto 20"/>
          <p:cNvSpPr>
            <a:spLocks noGrp="1"/>
          </p:cNvSpPr>
          <p:nvPr>
            <p:ph type="body" sz="quarter" idx="14" hasCustomPrompt="1"/>
          </p:nvPr>
        </p:nvSpPr>
        <p:spPr>
          <a:xfrm>
            <a:off x="813426" y="3136415"/>
            <a:ext cx="3885020" cy="360189"/>
          </a:xfrm>
        </p:spPr>
        <p:txBody>
          <a:bodyPr anchor="ctr"/>
          <a:lstStyle>
            <a:lvl1pPr>
              <a:lnSpc>
                <a:spcPts val="2000"/>
              </a:lnSpc>
              <a:spcBef>
                <a:spcPts val="0"/>
              </a:spcBef>
              <a:defRPr sz="1400" baseline="0">
                <a:solidFill>
                  <a:srgbClr val="18529D"/>
                </a:solidFill>
              </a:defRPr>
            </a:lvl1pPr>
          </a:lstStyle>
          <a:p>
            <a:pPr lvl="0"/>
            <a:r>
              <a:rPr lang="es-ES" dirty="0"/>
              <a:t>Agregue la información de su entidad académica</a:t>
            </a:r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55526"/>
            <a:ext cx="4486448" cy="359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689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y titular de evento, producto o servi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Marcador de posición de imagen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MX" dirty="0"/>
              <a:t>Haga clic aquí para insertar la imagen y titular de su evento, producto o servicio.</a:t>
            </a:r>
          </a:p>
        </p:txBody>
      </p:sp>
    </p:spTree>
    <p:extLst>
      <p:ext uri="{BB962C8B-B14F-4D97-AF65-F5344CB8AC3E}">
        <p14:creationId xmlns:p14="http://schemas.microsoft.com/office/powerpoint/2010/main" val="277955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erp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237" y="1000185"/>
            <a:ext cx="8033892" cy="286625"/>
          </a:xfrm>
        </p:spPr>
        <p:txBody>
          <a:bodyPr/>
          <a:lstStyle>
            <a:lvl1pPr>
              <a:defRPr>
                <a:solidFill>
                  <a:srgbClr val="18529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1294771" y="1476417"/>
            <a:ext cx="7209903" cy="3095506"/>
          </a:xfrm>
        </p:spPr>
        <p:txBody>
          <a:bodyPr/>
          <a:lstStyle>
            <a:lvl1pPr>
              <a:defRPr sz="1900">
                <a:solidFill>
                  <a:srgbClr val="7F7F7F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835961" y="1829578"/>
            <a:ext cx="7772400" cy="4541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lang="es-ES" sz="3000" b="1" i="1" dirty="0" smtClean="0">
                <a:solidFill>
                  <a:srgbClr val="18529D"/>
                </a:solidFill>
              </a:defRPr>
            </a:lvl1pPr>
            <a:lvl2pPr marL="4083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504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33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173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500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843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677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agregar 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836613" y="2427288"/>
            <a:ext cx="7772400" cy="1223962"/>
          </a:xfrm>
        </p:spPr>
        <p:txBody>
          <a:bodyPr/>
          <a:lstStyle>
            <a:lvl1pPr>
              <a:lnSpc>
                <a:spcPts val="3000"/>
              </a:lnSpc>
              <a:spcBef>
                <a:spcPts val="0"/>
              </a:spcBef>
              <a:defRPr sz="2800" b="1" baseline="0">
                <a:solidFill>
                  <a:srgbClr val="28AD56"/>
                </a:solidFill>
              </a:defRPr>
            </a:lvl1pPr>
            <a:lvl3pPr marL="816902" indent="0">
              <a:buNone/>
              <a:defRPr/>
            </a:lvl3pPr>
          </a:lstStyle>
          <a:p>
            <a:pPr lvl="0"/>
            <a:r>
              <a:rPr lang="es-ES" dirty="0"/>
              <a:t>Haga clic aquí para agregar texto</a:t>
            </a:r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42692" y="1000186"/>
            <a:ext cx="404018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084"/>
              </a:lnSpc>
              <a:buNone/>
              <a:defRPr sz="1900" b="0">
                <a:solidFill>
                  <a:srgbClr val="18529D"/>
                </a:solidFill>
                <a:latin typeface="Gill Sans MT" pitchFamily="34" charset="0"/>
              </a:defRPr>
            </a:lvl1pPr>
            <a:lvl2pPr marL="408348" indent="0">
              <a:buNone/>
              <a:defRPr sz="1800" b="1"/>
            </a:lvl2pPr>
            <a:lvl3pPr marL="816694" indent="0">
              <a:buNone/>
              <a:defRPr sz="1600" b="1"/>
            </a:lvl3pPr>
            <a:lvl4pPr marL="1225042" indent="0">
              <a:buNone/>
              <a:defRPr sz="1400" b="1"/>
            </a:lvl4pPr>
            <a:lvl5pPr marL="1633388" indent="0">
              <a:buNone/>
              <a:defRPr sz="1400" b="1"/>
            </a:lvl5pPr>
            <a:lvl6pPr marL="2041736" indent="0">
              <a:buNone/>
              <a:defRPr sz="1400" b="1"/>
            </a:lvl6pPr>
            <a:lvl7pPr marL="2450082" indent="0">
              <a:buNone/>
              <a:defRPr sz="1400" b="1"/>
            </a:lvl7pPr>
            <a:lvl8pPr marL="2858430" indent="0">
              <a:buNone/>
              <a:defRPr sz="1400" b="1"/>
            </a:lvl8pPr>
            <a:lvl9pPr marL="3266777" indent="0">
              <a:buNone/>
              <a:defRPr sz="14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42692" y="1718123"/>
            <a:ext cx="4040189" cy="285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84"/>
              </a:lnSpc>
              <a:buNone/>
              <a:defRPr sz="1900">
                <a:solidFill>
                  <a:srgbClr val="7F7F7F"/>
                </a:solidFill>
                <a:latin typeface="Gill Sans MT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30519" y="1000186"/>
            <a:ext cx="4041775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2084"/>
              </a:lnSpc>
              <a:buNone/>
              <a:defRPr sz="1900" b="0">
                <a:solidFill>
                  <a:srgbClr val="18529D"/>
                </a:solidFill>
                <a:latin typeface="Gill Sans MT" pitchFamily="34" charset="0"/>
              </a:defRPr>
            </a:lvl1pPr>
            <a:lvl2pPr marL="408348" indent="0">
              <a:buNone/>
              <a:defRPr sz="1800" b="1"/>
            </a:lvl2pPr>
            <a:lvl3pPr marL="816694" indent="0">
              <a:buNone/>
              <a:defRPr sz="1600" b="1"/>
            </a:lvl3pPr>
            <a:lvl4pPr marL="1225042" indent="0">
              <a:buNone/>
              <a:defRPr sz="1400" b="1"/>
            </a:lvl4pPr>
            <a:lvl5pPr marL="1633388" indent="0">
              <a:buNone/>
              <a:defRPr sz="1400" b="1"/>
            </a:lvl5pPr>
            <a:lvl6pPr marL="2041736" indent="0">
              <a:buNone/>
              <a:defRPr sz="1400" b="1"/>
            </a:lvl6pPr>
            <a:lvl7pPr marL="2450082" indent="0">
              <a:buNone/>
              <a:defRPr sz="1400" b="1"/>
            </a:lvl7pPr>
            <a:lvl8pPr marL="2858430" indent="0">
              <a:buNone/>
              <a:defRPr sz="1400" b="1"/>
            </a:lvl8pPr>
            <a:lvl9pPr marL="3266777" indent="0">
              <a:buNone/>
              <a:defRPr sz="14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30519" y="1718123"/>
            <a:ext cx="4041775" cy="285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84"/>
              </a:lnSpc>
              <a:buNone/>
              <a:defRPr sz="1900">
                <a:solidFill>
                  <a:srgbClr val="7F7F7F"/>
                </a:solidFill>
                <a:latin typeface="Gill Sans MT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2692" y="1000186"/>
            <a:ext cx="6161190" cy="28573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900" b="0">
                <a:solidFill>
                  <a:srgbClr val="18529D"/>
                </a:solidFill>
                <a:latin typeface="Gill Sans MT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60542" y="1476417"/>
            <a:ext cx="4944134" cy="3095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84"/>
              </a:lnSpc>
              <a:buNone/>
              <a:defRPr sz="1900">
                <a:solidFill>
                  <a:srgbClr val="7F7F7F"/>
                </a:solidFill>
                <a:latin typeface="Gill Sans MT" pitchFamily="34" charset="0"/>
              </a:defRPr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42693" y="1476417"/>
            <a:ext cx="3008313" cy="30955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84"/>
              </a:lnSpc>
              <a:buNone/>
              <a:defRPr sz="1900">
                <a:solidFill>
                  <a:srgbClr val="7F7F7F"/>
                </a:solidFill>
                <a:latin typeface="Gill Sans MT" pitchFamily="34" charset="0"/>
              </a:defRPr>
            </a:lvl1pPr>
            <a:lvl2pPr marL="408348" indent="0">
              <a:buNone/>
              <a:defRPr sz="1000"/>
            </a:lvl2pPr>
            <a:lvl3pPr marL="816694" indent="0">
              <a:buNone/>
              <a:defRPr sz="900"/>
            </a:lvl3pPr>
            <a:lvl4pPr marL="1225042" indent="0">
              <a:buNone/>
              <a:defRPr sz="800"/>
            </a:lvl4pPr>
            <a:lvl5pPr marL="1633388" indent="0">
              <a:buNone/>
              <a:defRPr sz="800"/>
            </a:lvl5pPr>
            <a:lvl6pPr marL="2041736" indent="0">
              <a:buNone/>
              <a:defRPr sz="800"/>
            </a:lvl6pPr>
            <a:lvl7pPr marL="2450082" indent="0">
              <a:buNone/>
              <a:defRPr sz="800"/>
            </a:lvl7pPr>
            <a:lvl8pPr marL="2858430" indent="0">
              <a:buNone/>
              <a:defRPr sz="800"/>
            </a:lvl8pPr>
            <a:lvl9pPr marL="3266777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9326" y="3939902"/>
            <a:ext cx="7865349" cy="27636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ts val="802"/>
              </a:lnSpc>
              <a:defRPr sz="1900" b="0">
                <a:solidFill>
                  <a:srgbClr val="18529D"/>
                </a:solidFill>
                <a:latin typeface="Gill Sans MT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99394" y="952562"/>
            <a:ext cx="5945212" cy="290804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ts val="2084"/>
              </a:lnSpc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 marL="408348" indent="0">
              <a:buNone/>
              <a:defRPr sz="2500"/>
            </a:lvl2pPr>
            <a:lvl3pPr marL="816694" indent="0">
              <a:buNone/>
              <a:defRPr sz="2200"/>
            </a:lvl3pPr>
            <a:lvl4pPr marL="1225042" indent="0">
              <a:buNone/>
              <a:defRPr sz="1800"/>
            </a:lvl4pPr>
            <a:lvl5pPr marL="1633388" indent="0">
              <a:buNone/>
              <a:defRPr sz="1800"/>
            </a:lvl5pPr>
            <a:lvl6pPr marL="2041736" indent="0">
              <a:buNone/>
              <a:defRPr sz="1800"/>
            </a:lvl6pPr>
            <a:lvl7pPr marL="2450082" indent="0">
              <a:buNone/>
              <a:defRPr sz="1800"/>
            </a:lvl7pPr>
            <a:lvl8pPr marL="2858430" indent="0">
              <a:buNone/>
              <a:defRPr sz="1800"/>
            </a:lvl8pPr>
            <a:lvl9pPr marL="3266777" indent="0">
              <a:buNone/>
              <a:defRPr sz="18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39326" y="4311472"/>
            <a:ext cx="7865349" cy="27650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443"/>
              </a:lnSpc>
              <a:buNone/>
              <a:defRPr sz="1900">
                <a:solidFill>
                  <a:srgbClr val="7F7F7F"/>
                </a:solidFill>
                <a:latin typeface="Gill Sans MT" pitchFamily="34" charset="0"/>
              </a:defRPr>
            </a:lvl1pPr>
            <a:lvl2pPr marL="408348" indent="0">
              <a:buNone/>
              <a:defRPr sz="1000"/>
            </a:lvl2pPr>
            <a:lvl3pPr marL="816694" indent="0">
              <a:buNone/>
              <a:defRPr sz="900"/>
            </a:lvl3pPr>
            <a:lvl4pPr marL="1225042" indent="0">
              <a:buNone/>
              <a:defRPr sz="800"/>
            </a:lvl4pPr>
            <a:lvl5pPr marL="1633388" indent="0">
              <a:buNone/>
              <a:defRPr sz="800"/>
            </a:lvl5pPr>
            <a:lvl6pPr marL="2041736" indent="0">
              <a:buNone/>
              <a:defRPr sz="800"/>
            </a:lvl6pPr>
            <a:lvl7pPr marL="2450082" indent="0">
              <a:buNone/>
              <a:defRPr sz="800"/>
            </a:lvl7pPr>
            <a:lvl8pPr marL="2858430" indent="0">
              <a:buNone/>
              <a:defRPr sz="800"/>
            </a:lvl8pPr>
            <a:lvl9pPr marL="3266777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2699792" y="990518"/>
            <a:ext cx="5732439" cy="359990"/>
          </a:xfrm>
        </p:spPr>
        <p:txBody>
          <a:bodyPr/>
          <a:lstStyle>
            <a:lvl1pPr>
              <a:defRPr sz="2000" b="1">
                <a:solidFill>
                  <a:srgbClr val="28AD56"/>
                </a:solidFill>
              </a:defRPr>
            </a:lvl1pPr>
          </a:lstStyle>
          <a:p>
            <a:pPr lvl="0"/>
            <a:r>
              <a:rPr lang="es-ES" dirty="0"/>
              <a:t>Fecha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63638"/>
            <a:ext cx="2520280" cy="292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2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2699792" y="990518"/>
            <a:ext cx="5732439" cy="359990"/>
          </a:xfrm>
        </p:spPr>
        <p:txBody>
          <a:bodyPr/>
          <a:lstStyle>
            <a:lvl1pPr>
              <a:defRPr sz="2000" b="1">
                <a:solidFill>
                  <a:srgbClr val="28AD56"/>
                </a:solidFill>
              </a:defRPr>
            </a:lvl1pPr>
          </a:lstStyle>
          <a:p>
            <a:pPr lvl="0"/>
            <a:r>
              <a:rPr lang="es-ES" dirty="0"/>
              <a:t>Fecha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87" y="1476375"/>
            <a:ext cx="1980342" cy="33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6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14 Marcador de título"/>
          <p:cNvSpPr>
            <a:spLocks noGrp="1"/>
          </p:cNvSpPr>
          <p:nvPr>
            <p:ph type="title"/>
          </p:nvPr>
        </p:nvSpPr>
        <p:spPr bwMode="auto">
          <a:xfrm>
            <a:off x="508236" y="1143055"/>
            <a:ext cx="7668715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1029" name="15 Marcador de texto"/>
          <p:cNvSpPr>
            <a:spLocks noGrp="1"/>
          </p:cNvSpPr>
          <p:nvPr>
            <p:ph type="body" idx="1"/>
          </p:nvPr>
        </p:nvSpPr>
        <p:spPr bwMode="auto">
          <a:xfrm>
            <a:off x="1294771" y="1619286"/>
            <a:ext cx="7209903" cy="304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508238" y="483518"/>
            <a:ext cx="812752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273" y="275506"/>
            <a:ext cx="1664175" cy="108000"/>
          </a:xfrm>
          <a:prstGeom prst="rect">
            <a:avLst/>
          </a:prstGeom>
        </p:spPr>
      </p:pic>
      <p:sp>
        <p:nvSpPr>
          <p:cNvPr id="6" name="14 Marcador de título"/>
          <p:cNvSpPr txBox="1">
            <a:spLocks/>
          </p:cNvSpPr>
          <p:nvPr userDrawn="1"/>
        </p:nvSpPr>
        <p:spPr bwMode="auto">
          <a:xfrm>
            <a:off x="504316" y="186193"/>
            <a:ext cx="7668715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ctr" anchorCtr="0" compatLnSpc="1">
            <a:prstTxWarp prst="textNoShape">
              <a:avLst/>
            </a:prstTxWarp>
          </a:bodyPr>
          <a:lstStyle>
            <a:lvl1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2200" b="0" kern="1200">
                <a:solidFill>
                  <a:srgbClr val="404040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6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2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82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43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1050" b="1" i="1" kern="1200" dirty="0">
                <a:solidFill>
                  <a:srgbClr val="18529D"/>
                </a:solidFill>
                <a:effectLst/>
                <a:latin typeface="Gill Sans MT" pitchFamily="34" charset="0"/>
                <a:ea typeface="+mj-ea"/>
                <a:cs typeface="+mj-cs"/>
              </a:rPr>
              <a:t>Conoce tu Universidad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697" r:id="rId14"/>
  </p:sldLayoutIdLst>
  <p:txStyles>
    <p:titleStyle>
      <a:lvl1pPr algn="l" defTabSz="815630" rtl="0" eaLnBrk="1" fontAlgn="base" hangingPunct="1">
        <a:spcBef>
          <a:spcPct val="0"/>
        </a:spcBef>
        <a:spcAft>
          <a:spcPct val="0"/>
        </a:spcAft>
        <a:defRPr sz="2200" b="0" kern="1200">
          <a:solidFill>
            <a:srgbClr val="18529D"/>
          </a:solidFill>
          <a:latin typeface="Gill Sans MT" pitchFamily="34" charset="0"/>
          <a:ea typeface="+mj-ea"/>
          <a:cs typeface="+mj-cs"/>
        </a:defRPr>
      </a:lvl1pPr>
      <a:lvl2pPr algn="l" defTabSz="81563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404040"/>
          </a:solidFill>
          <a:latin typeface="Gill Sans MT" pitchFamily="34" charset="0"/>
        </a:defRPr>
      </a:lvl2pPr>
      <a:lvl3pPr algn="l" defTabSz="81563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404040"/>
          </a:solidFill>
          <a:latin typeface="Gill Sans MT" pitchFamily="34" charset="0"/>
        </a:defRPr>
      </a:lvl3pPr>
      <a:lvl4pPr algn="l" defTabSz="81563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404040"/>
          </a:solidFill>
          <a:latin typeface="Gill Sans MT" pitchFamily="34" charset="0"/>
        </a:defRPr>
      </a:lvl4pPr>
      <a:lvl5pPr algn="l" defTabSz="81563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404040"/>
          </a:solidFill>
          <a:latin typeface="Gill Sans MT" pitchFamily="34" charset="0"/>
        </a:defRPr>
      </a:lvl5pPr>
      <a:lvl6pPr marL="366461" algn="ctr" defTabSz="815630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732921" algn="ctr" defTabSz="815630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099382" algn="ctr" defTabSz="815630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465843" algn="ctr" defTabSz="815630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815630" rtl="0" eaLnBrk="1" fontAlgn="base" hangingPunct="1">
        <a:lnSpc>
          <a:spcPts val="2244"/>
        </a:lnSpc>
        <a:spcBef>
          <a:spcPct val="20000"/>
        </a:spcBef>
        <a:spcAft>
          <a:spcPct val="0"/>
        </a:spcAft>
        <a:buFont typeface="Arial" charset="0"/>
        <a:defRPr sz="1900" kern="1200">
          <a:solidFill>
            <a:srgbClr val="7F7F7F"/>
          </a:solidFill>
          <a:latin typeface="Gill Sans MT" pitchFamily="34" charset="0"/>
          <a:ea typeface="+mn-ea"/>
          <a:cs typeface="+mn-cs"/>
        </a:defRPr>
      </a:lvl1pPr>
      <a:lvl2pPr marL="662938" indent="-254486" algn="l" defTabSz="81563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91" indent="-203589" algn="l" defTabSz="81563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943" indent="-203589" algn="l" defTabSz="81563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7393" indent="-203589" algn="l" defTabSz="81563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909" indent="-204174" algn="l" defTabSz="81669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4256" indent="-204174" algn="l" defTabSz="81669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2603" indent="-204174" algn="l" defTabSz="81669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0951" indent="-204174" algn="l" defTabSz="81669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348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694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5042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3388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1736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50082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8430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6777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261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ción de imagen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r="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99098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827584" y="1059582"/>
            <a:ext cx="7772400" cy="454140"/>
          </a:xfrm>
        </p:spPr>
        <p:txBody>
          <a:bodyPr/>
          <a:lstStyle/>
          <a:p>
            <a:pPr algn="just"/>
            <a:r>
              <a:rPr lang="es-MX" sz="3200" b="1" i="0" dirty="0">
                <a:solidFill>
                  <a:srgbClr val="002060"/>
                </a:solidFill>
                <a:effectLst/>
                <a:latin typeface="Gill Sans MT" panose="020B0502020104020203" pitchFamily="34" charset="77"/>
              </a:rPr>
              <a:t>Plan de apoyos a población estudiantil en condiciones de vulnerabilidad</a:t>
            </a:r>
            <a:endParaRPr lang="es-MX" sz="2800" b="0" i="0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7876F88-0EFF-B90A-461B-FCC68F8876FF}"/>
              </a:ext>
            </a:extLst>
          </p:cNvPr>
          <p:cNvSpPr txBox="1"/>
          <p:nvPr/>
        </p:nvSpPr>
        <p:spPr>
          <a:xfrm>
            <a:off x="463029" y="1531913"/>
            <a:ext cx="8501509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400" b="1" i="0" dirty="0">
                <a:solidFill>
                  <a:srgbClr val="242424"/>
                </a:solidFill>
                <a:effectLst/>
                <a:latin typeface="Gill Sans MT" panose="020B0502020104020203" pitchFamily="34" charset="77"/>
              </a:rPr>
              <a:t> Disminución progresiva en pagos de reinscripción</a:t>
            </a:r>
            <a:endParaRPr lang="es-MX" sz="1200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1400" b="0" i="0" dirty="0">
                <a:solidFill>
                  <a:srgbClr val="0070C0"/>
                </a:solidFill>
                <a:effectLst/>
                <a:latin typeface="Gill Sans MT" panose="020B0502020104020203" pitchFamily="34" charset="77"/>
              </a:rPr>
              <a:t>Apoyo dirigido a estudiantes:</a:t>
            </a:r>
            <a:endParaRPr lang="es-MX" sz="1200" b="0" i="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MX" sz="1400" b="0" i="0" dirty="0">
                <a:solidFill>
                  <a:srgbClr val="0070C0"/>
                </a:solidFill>
                <a:effectLst/>
                <a:latin typeface="Gill Sans MT" panose="020B0502020104020203" pitchFamily="34" charset="77"/>
              </a:rPr>
              <a:t>En los niveles </a:t>
            </a:r>
            <a:r>
              <a:rPr lang="es-MX" sz="1400" b="1" i="0" dirty="0">
                <a:solidFill>
                  <a:srgbClr val="0070C0"/>
                </a:solidFill>
                <a:effectLst/>
                <a:latin typeface="Gill Sans MT" panose="020B0502020104020203" pitchFamily="34" charset="77"/>
              </a:rPr>
              <a:t>técnico, TSU y licenciatura.</a:t>
            </a:r>
            <a:endParaRPr lang="es-MX" sz="1200" b="0" i="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MX" sz="1400" b="0" i="0" dirty="0">
                <a:solidFill>
                  <a:srgbClr val="0070C0"/>
                </a:solidFill>
                <a:effectLst/>
                <a:latin typeface="Gill Sans MT" panose="020B0502020104020203" pitchFamily="34" charset="77"/>
              </a:rPr>
              <a:t>Ubicados en los niveles del 0 al 4 de vulnerabilidad socioeconómica.</a:t>
            </a:r>
            <a:endParaRPr lang="es-MX" sz="1200" b="0" i="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0" i="0" dirty="0">
                <a:solidFill>
                  <a:srgbClr val="0070C0"/>
                </a:solidFill>
                <a:effectLst/>
                <a:latin typeface="Gill Sans MT" panose="020B0502020104020203" pitchFamily="34" charset="77"/>
              </a:rPr>
              <a:t>Mecanismo de asignación: Directa, al momento de la reinscripción, hasta agotar la disponibilidad presupuestal.</a:t>
            </a:r>
            <a:endParaRPr lang="es-MX" sz="1200" b="0" i="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1400" b="0" i="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% de descuento: estudiantes del segundo año 25%, estudiantes del tercer año 50% y a estudiantes a partir del cuarto año el 75%.</a:t>
            </a:r>
            <a:endParaRPr lang="es-MX" sz="1200" b="0" i="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algn="just"/>
            <a:endParaRPr lang="es-MX" sz="1400" b="1" i="0" dirty="0">
              <a:solidFill>
                <a:srgbClr val="242424"/>
              </a:solidFill>
              <a:effectLst/>
              <a:latin typeface="Gill Sans MT" panose="020B0502020104020203" pitchFamily="34" charset="77"/>
            </a:endParaRPr>
          </a:p>
          <a:p>
            <a:pPr algn="just"/>
            <a:r>
              <a:rPr lang="es-MX" sz="1400" b="1" i="0" dirty="0">
                <a:solidFill>
                  <a:srgbClr val="242424"/>
                </a:solidFill>
                <a:effectLst/>
                <a:latin typeface="Gill Sans MT" panose="020B0502020104020203" pitchFamily="34" charset="77"/>
              </a:rPr>
              <a:t>Reducción del costo de expedición de título de licenciatura</a:t>
            </a:r>
            <a:endParaRPr lang="es-MX" sz="1200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1400" b="0" i="0" dirty="0">
                <a:solidFill>
                  <a:srgbClr val="0070C0"/>
                </a:solidFill>
                <a:effectLst/>
                <a:latin typeface="Gill Sans MT" panose="020B0502020104020203" pitchFamily="34" charset="77"/>
              </a:rPr>
              <a:t>Apoyo dirigido a estudiantes:</a:t>
            </a:r>
            <a:endParaRPr lang="es-MX" sz="1200" b="0" i="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MX" sz="1400" b="0" i="0" dirty="0">
                <a:solidFill>
                  <a:srgbClr val="0070C0"/>
                </a:solidFill>
                <a:effectLst/>
                <a:latin typeface="Gill Sans MT" panose="020B0502020104020203" pitchFamily="34" charset="77"/>
              </a:rPr>
              <a:t>De nivel </a:t>
            </a:r>
            <a:r>
              <a:rPr lang="es-MX" sz="1400" b="1" i="0" dirty="0">
                <a:solidFill>
                  <a:srgbClr val="0070C0"/>
                </a:solidFill>
                <a:effectLst/>
                <a:latin typeface="Gill Sans MT" panose="020B0502020104020203" pitchFamily="34" charset="77"/>
              </a:rPr>
              <a:t>licenciatura.</a:t>
            </a:r>
            <a:endParaRPr lang="es-MX" sz="1200" b="0" i="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MX" sz="1400" b="0" i="0" dirty="0">
                <a:solidFill>
                  <a:srgbClr val="0070C0"/>
                </a:solidFill>
                <a:effectLst/>
                <a:latin typeface="Gill Sans MT" panose="020B0502020104020203" pitchFamily="34" charset="77"/>
              </a:rPr>
              <a:t>Ubicados en los niveles del 0 al 4 de vulnerabilidad socioeconómica.</a:t>
            </a:r>
            <a:endParaRPr lang="es-MX" sz="1200" b="0" i="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1400" b="0" i="0" dirty="0">
                <a:solidFill>
                  <a:srgbClr val="0070C0"/>
                </a:solidFill>
                <a:effectLst/>
                <a:latin typeface="Gill Sans MT" panose="020B0502020104020203" pitchFamily="34" charset="77"/>
              </a:rPr>
              <a:t>% de descuento: 10% del costo por el trámite de expedición de título de licenciatura.</a:t>
            </a:r>
            <a:endParaRPr lang="es-MX" sz="1200" b="0" i="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0" i="0" dirty="0">
                <a:solidFill>
                  <a:srgbClr val="0070C0"/>
                </a:solidFill>
                <a:effectLst/>
                <a:latin typeface="Gill Sans MT" panose="020B0502020104020203" pitchFamily="34" charset="77"/>
              </a:rPr>
              <a:t>Mecanismo de asignación: Directa, al momento de solicitar la expedición del título, hasta agotar la disponibilidad presupuestal.</a:t>
            </a:r>
            <a:endParaRPr lang="es-MX" sz="1200" b="0" i="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518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95CBCE51-B3DF-E0E5-1B11-67E6918B140D}"/>
              </a:ext>
            </a:extLst>
          </p:cNvPr>
          <p:cNvSpPr txBox="1"/>
          <p:nvPr/>
        </p:nvSpPr>
        <p:spPr>
          <a:xfrm>
            <a:off x="611560" y="771550"/>
            <a:ext cx="7714545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400" b="1" i="0" dirty="0">
                <a:solidFill>
                  <a:srgbClr val="242424"/>
                </a:solidFill>
                <a:effectLst/>
                <a:latin typeface="Gill Sans MT" panose="020B0502020104020203" pitchFamily="34" charset="77"/>
              </a:rPr>
              <a:t>Exención parcial del pago del Examen General de Egreso de la Licenciatura (EGEL)</a:t>
            </a:r>
            <a:endParaRPr lang="es-MX" sz="1200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1400" b="0" i="0" dirty="0">
                <a:solidFill>
                  <a:srgbClr val="242424"/>
                </a:solidFill>
                <a:effectLst/>
                <a:latin typeface="Gill Sans MT" panose="020B0502020104020203" pitchFamily="34" charset="77"/>
              </a:rPr>
              <a:t>Apoyo dirigido a estudiantes:</a:t>
            </a:r>
            <a:endParaRPr lang="es-MX" sz="1200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MX" sz="1400" b="0" i="0" dirty="0">
                <a:solidFill>
                  <a:srgbClr val="0070C0"/>
                </a:solidFill>
                <a:effectLst/>
                <a:latin typeface="Gill Sans MT" panose="020B0502020104020203" pitchFamily="34" charset="77"/>
              </a:rPr>
              <a:t>De nivel </a:t>
            </a:r>
            <a:r>
              <a:rPr lang="es-MX" sz="1400" b="1" i="0" dirty="0">
                <a:solidFill>
                  <a:srgbClr val="0070C0"/>
                </a:solidFill>
                <a:effectLst/>
                <a:latin typeface="Gill Sans MT" panose="020B0502020104020203" pitchFamily="34" charset="77"/>
              </a:rPr>
              <a:t>licenciatura.</a:t>
            </a:r>
            <a:endParaRPr lang="es-MX" sz="1200" b="0" i="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MX" sz="1400" b="0" i="0" dirty="0">
                <a:solidFill>
                  <a:srgbClr val="0070C0"/>
                </a:solidFill>
                <a:effectLst/>
                <a:latin typeface="Gill Sans MT" panose="020B0502020104020203" pitchFamily="34" charset="77"/>
              </a:rPr>
              <a:t>Con un promedio igual o mayor a 8.</a:t>
            </a:r>
            <a:endParaRPr lang="es-MX" sz="1200" b="0" i="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MX" sz="1400" b="0" i="0" dirty="0">
                <a:solidFill>
                  <a:srgbClr val="0070C0"/>
                </a:solidFill>
                <a:effectLst/>
                <a:latin typeface="Gill Sans MT" panose="020B0502020104020203" pitchFamily="34" charset="77"/>
              </a:rPr>
              <a:t>Ubicados en los niveles del 0 al 4 de vulnerabilidad socioeconómica.</a:t>
            </a:r>
            <a:endParaRPr lang="es-MX" sz="1200" b="0" i="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1400" b="0" i="0" dirty="0">
                <a:solidFill>
                  <a:srgbClr val="0070C0"/>
                </a:solidFill>
                <a:effectLst/>
                <a:latin typeface="Gill Sans MT" panose="020B0502020104020203" pitchFamily="34" charset="77"/>
              </a:rPr>
              <a:t>Monto del descuento: 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$343.00</a:t>
            </a:r>
            <a:endParaRPr lang="es-MX" sz="1200" b="0" i="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0" i="0" dirty="0">
                <a:solidFill>
                  <a:srgbClr val="0070C0"/>
                </a:solidFill>
                <a:effectLst/>
                <a:latin typeface="Gill Sans MT" panose="020B0502020104020203" pitchFamily="34" charset="77"/>
              </a:rPr>
              <a:t>Mecanismo de asignación: Directa, al momento de registrar su solicitud para presentar el EGEL, hasta agotar la disponibilidad presupuestal.</a:t>
            </a:r>
            <a:endParaRPr lang="es-MX" sz="1200" b="0" i="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algn="just"/>
            <a:endParaRPr lang="es-MX" sz="1400" b="1" dirty="0">
              <a:solidFill>
                <a:srgbClr val="242424"/>
              </a:solidFill>
              <a:latin typeface="Gill Sans MT" panose="020B0502020104020203" pitchFamily="34" charset="77"/>
            </a:endParaRPr>
          </a:p>
          <a:p>
            <a:pPr algn="just"/>
            <a:r>
              <a:rPr lang="es-MX" sz="1400" b="1" i="0" dirty="0">
                <a:solidFill>
                  <a:srgbClr val="242424"/>
                </a:solidFill>
                <a:effectLst/>
                <a:latin typeface="Gill Sans MT" panose="020B0502020104020203" pitchFamily="34" charset="77"/>
              </a:rPr>
              <a:t>Tabletas electrónicas</a:t>
            </a:r>
            <a:endParaRPr lang="es-MX" sz="1200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1400" b="0" i="0" dirty="0">
                <a:solidFill>
                  <a:srgbClr val="0070C0"/>
                </a:solidFill>
                <a:effectLst/>
                <a:latin typeface="Gill Sans MT" panose="020B0502020104020203" pitchFamily="34" charset="77"/>
              </a:rPr>
              <a:t>Apoyo dirigido a estudiantes:</a:t>
            </a:r>
            <a:endParaRPr lang="es-MX" sz="1200" b="0" i="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MX" sz="1400" b="0" i="0" dirty="0">
                <a:solidFill>
                  <a:srgbClr val="0070C0"/>
                </a:solidFill>
                <a:effectLst/>
                <a:latin typeface="Gill Sans MT" panose="020B0502020104020203" pitchFamily="34" charset="77"/>
              </a:rPr>
              <a:t>De los niveles </a:t>
            </a:r>
            <a:r>
              <a:rPr lang="es-MX" sz="1400" b="1" i="0" dirty="0">
                <a:solidFill>
                  <a:srgbClr val="0070C0"/>
                </a:solidFill>
                <a:effectLst/>
                <a:latin typeface="Gill Sans MT" panose="020B0502020104020203" pitchFamily="34" charset="77"/>
              </a:rPr>
              <a:t>TSU y licenciatura.</a:t>
            </a:r>
            <a:endParaRPr lang="es-MX" sz="1200" b="0" i="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MX" sz="1400" b="0" i="0" dirty="0">
                <a:solidFill>
                  <a:srgbClr val="0070C0"/>
                </a:solidFill>
                <a:effectLst/>
                <a:latin typeface="Gill Sans MT" panose="020B0502020104020203" pitchFamily="34" charset="77"/>
              </a:rPr>
              <a:t>En una o alguna de las siguientes condiciones de vulnerabilidad: situación socioeconómica precaria, en condición de discapacidad, migrantes de retorno, madres criando de manera autónoma, estudiantes trabajadores, de pueblos y comunidades equiparables, afrodescendientes.</a:t>
            </a:r>
            <a:endParaRPr lang="es-MX" sz="1200" b="0" i="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0" i="0" dirty="0">
                <a:solidFill>
                  <a:srgbClr val="0070C0"/>
                </a:solidFill>
                <a:effectLst/>
                <a:latin typeface="Gill Sans MT" panose="020B0502020104020203" pitchFamily="34" charset="77"/>
              </a:rPr>
              <a:t>Mecanismo de asignación: a través de una convocatoria semestral.</a:t>
            </a:r>
            <a:endParaRPr lang="es-MX" sz="1200" b="0" i="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272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63638"/>
            <a:ext cx="2520280" cy="292577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7E287B5-0260-2990-2CC5-E5CF5DEF9205}"/>
              </a:ext>
            </a:extLst>
          </p:cNvPr>
          <p:cNvSpPr txBox="1"/>
          <p:nvPr/>
        </p:nvSpPr>
        <p:spPr>
          <a:xfrm>
            <a:off x="3419872" y="1203598"/>
            <a:ext cx="4572000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400" b="1" i="0" dirty="0">
                <a:solidFill>
                  <a:srgbClr val="242424"/>
                </a:solidFill>
                <a:effectLst/>
                <a:latin typeface="Gill Sans MT" panose="020B0502020104020203" pitchFamily="34" charset="77"/>
              </a:rPr>
              <a:t>Becas para transporte universitario</a:t>
            </a:r>
          </a:p>
          <a:p>
            <a:pPr algn="just"/>
            <a:endParaRPr lang="es-MX" sz="1200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1400" b="0" i="0" dirty="0">
                <a:solidFill>
                  <a:srgbClr val="0070C0"/>
                </a:solidFill>
                <a:effectLst/>
                <a:latin typeface="Gill Sans MT" panose="020B0502020104020203" pitchFamily="34" charset="77"/>
              </a:rPr>
              <a:t>Apoyo dirigido a estudiantes:</a:t>
            </a:r>
            <a:endParaRPr lang="es-MX" sz="1200" b="0" i="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MX" sz="1400" b="0" i="0" dirty="0">
                <a:solidFill>
                  <a:srgbClr val="0070C0"/>
                </a:solidFill>
                <a:effectLst/>
                <a:latin typeface="Gill Sans MT" panose="020B0502020104020203" pitchFamily="34" charset="77"/>
              </a:rPr>
              <a:t>De los niveles </a:t>
            </a:r>
            <a:r>
              <a:rPr lang="es-MX" sz="1400" b="1" i="0" dirty="0">
                <a:solidFill>
                  <a:srgbClr val="0070C0"/>
                </a:solidFill>
                <a:effectLst/>
                <a:latin typeface="Gill Sans MT" panose="020B0502020104020203" pitchFamily="34" charset="77"/>
              </a:rPr>
              <a:t>TSU y licenciatura.</a:t>
            </a:r>
            <a:endParaRPr lang="es-MX" sz="1200" b="0" i="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MX" sz="1400" b="0" i="0" dirty="0">
                <a:solidFill>
                  <a:srgbClr val="0070C0"/>
                </a:solidFill>
                <a:effectLst/>
                <a:latin typeface="Gill Sans MT" panose="020B0502020104020203" pitchFamily="34" charset="77"/>
              </a:rPr>
              <a:t>Que utilizan el transporte público para dirigirse a su entidad académica.</a:t>
            </a:r>
            <a:endParaRPr lang="es-MX" sz="1200" b="0" i="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MX" sz="1400" b="0" i="0" dirty="0">
                <a:solidFill>
                  <a:srgbClr val="0070C0"/>
                </a:solidFill>
                <a:effectLst/>
                <a:latin typeface="Gill Sans MT" panose="020B0502020104020203" pitchFamily="34" charset="77"/>
              </a:rPr>
              <a:t>En una o alguna de las siguientes condiciones de vulnerabilidad: situación socioeconómica precaria, en condición de discapacidad, migrantes de retorno, madres criando de manera autónoma, estudiantes trabajadores, de pueblos y comunidades equiparables, afrodescendientes.</a:t>
            </a:r>
            <a:endParaRPr lang="es-MX" sz="1200" b="0" i="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0" i="0" dirty="0">
                <a:solidFill>
                  <a:srgbClr val="0070C0"/>
                </a:solidFill>
                <a:effectLst/>
                <a:latin typeface="Gill Sans MT" panose="020B0502020104020203" pitchFamily="34" charset="77"/>
              </a:rPr>
              <a:t>Mecanismo de asignación: a través de una convocatoria semestral.</a:t>
            </a:r>
            <a:endParaRPr lang="es-MX" sz="1200" b="0" i="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784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MX" dirty="0"/>
              <a:t>www.uv.mx/estudiantes </a:t>
            </a:r>
          </a:p>
          <a:p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MX" dirty="0"/>
              <a:t>Agregue la información de su entidad académica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MX" dirty="0"/>
              <a:t>Agregue la información de su entidad académica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C010A5E-57F5-F091-4F7D-F1FF38DDD9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7584" y="2228815"/>
            <a:ext cx="4176464" cy="558959"/>
          </a:xfrm>
        </p:spPr>
        <p:txBody>
          <a:bodyPr/>
          <a:lstStyle/>
          <a:p>
            <a:r>
              <a:rPr lang="es-MX" dirty="0"/>
              <a:t>Dirección General de Administración Escolar - UV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4C35133-D307-E362-BA98-66E39BE73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192792"/>
            <a:ext cx="4176465" cy="175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32744"/>
      </p:ext>
    </p:extLst>
  </p:cSld>
  <p:clrMapOvr>
    <a:masterClrMapping/>
  </p:clrMapOvr>
</p:sld>
</file>

<file path=ppt/theme/theme1.xml><?xml version="1.0" encoding="utf-8"?>
<a:theme xmlns:a="http://schemas.openxmlformats.org/drawingml/2006/main" name="3243 Presentacion PPT_16 a 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8B6AB9C-C29D-48A4-BAB2-78B2D5DEE75A}" vid="{3E2BA5D7-CA8F-42CF-9662-EBADA996F0C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Conoce tu Universidad con mascotas</Template>
  <TotalTime>294</TotalTime>
  <Words>405</Words>
  <Application>Microsoft Macintosh PowerPoint</Application>
  <PresentationFormat>Presentación en pantalla (16:9)</PresentationFormat>
  <Paragraphs>38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Courier New</vt:lpstr>
      <vt:lpstr>Gill Sans MT</vt:lpstr>
      <vt:lpstr>3243 Presentacion PPT_16 a 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Supervisión y Desarrollo Escolar</cp:lastModifiedBy>
  <cp:revision>30</cp:revision>
  <dcterms:created xsi:type="dcterms:W3CDTF">2022-07-06T18:21:55Z</dcterms:created>
  <dcterms:modified xsi:type="dcterms:W3CDTF">2023-09-19T16:47:20Z</dcterms:modified>
</cp:coreProperties>
</file>