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76" r:id="rId4"/>
    <p:sldId id="285" r:id="rId5"/>
    <p:sldId id="292" r:id="rId6"/>
    <p:sldId id="287" r:id="rId7"/>
    <p:sldId id="286" r:id="rId8"/>
    <p:sldId id="291" r:id="rId9"/>
  </p:sldIdLst>
  <p:sldSz cx="9144000" cy="5143500" type="screen16x9"/>
  <p:notesSz cx="6858000" cy="9144000"/>
  <p:defaultTextStyle>
    <a:defPPr>
      <a:defRPr lang="es-MX"/>
    </a:defPPr>
    <a:lvl1pPr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07178" indent="-40717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15630" indent="-82709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24080" indent="-124698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632531" indent="-166689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832304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198764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565225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2931685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FFE7"/>
    <a:srgbClr val="BBFFDB"/>
    <a:srgbClr val="D4FFFF"/>
    <a:srgbClr val="99FFCC"/>
    <a:srgbClr val="28AD56"/>
    <a:srgbClr val="18529D"/>
    <a:srgbClr val="7F7F7F"/>
    <a:srgbClr val="E6E6E6"/>
    <a:srgbClr val="E1E1E1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97" d="100"/>
          <a:sy n="97" d="100"/>
        </p:scale>
        <p:origin x="78" y="48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83355F-D75C-461C-AF66-5AD6110C4EC7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ABB98C5A-E8E7-4B47-8421-6AFECBA0F236}">
      <dgm:prSet phldrT="[Texto]"/>
      <dgm:spPr/>
      <dgm:t>
        <a:bodyPr/>
        <a:lstStyle/>
        <a:p>
          <a:r>
            <a:rPr lang="es-MX" b="0" dirty="0" smtClean="0">
              <a:latin typeface="Gill Sans MT" panose="020B0502020104020203" pitchFamily="34" charset="0"/>
            </a:rPr>
            <a:t>Tener un promedio general mínimo de 7.5 en el nivel académico anterior, si son estudiantes de nuevo ingreso, o bien en el ciclo académico anterior, si son estudiantes de ciclos más avanzados.</a:t>
          </a:r>
          <a:endParaRPr lang="es-ES" dirty="0"/>
        </a:p>
      </dgm:t>
    </dgm:pt>
    <dgm:pt modelId="{924E9627-745F-4575-A8AF-FA0F00C73A76}" type="parTrans" cxnId="{ED74310E-C493-4BF3-87AD-E4744006B940}">
      <dgm:prSet/>
      <dgm:spPr/>
      <dgm:t>
        <a:bodyPr/>
        <a:lstStyle/>
        <a:p>
          <a:endParaRPr lang="es-ES"/>
        </a:p>
      </dgm:t>
    </dgm:pt>
    <dgm:pt modelId="{67A507BF-2915-40E7-8F2F-4E3D619D3587}" type="sibTrans" cxnId="{ED74310E-C493-4BF3-87AD-E4744006B940}">
      <dgm:prSet/>
      <dgm:spPr/>
      <dgm:t>
        <a:bodyPr/>
        <a:lstStyle/>
        <a:p>
          <a:endParaRPr lang="es-ES"/>
        </a:p>
      </dgm:t>
    </dgm:pt>
    <dgm:pt modelId="{372A79B9-A508-40E8-A5BF-8E611020795F}">
      <dgm:prSet phldrT="[Texto]"/>
      <dgm:spPr/>
      <dgm:t>
        <a:bodyPr/>
        <a:lstStyle/>
        <a:p>
          <a:r>
            <a:rPr lang="es-MX" b="0" smtClean="0">
              <a:latin typeface="Gill Sans MT" panose="020B0502020104020203" pitchFamily="34" charset="0"/>
            </a:rPr>
            <a:t>En el caso de becarios Constallation Brands que busquen renovar la beca, el promedio mínimo será de 8.</a:t>
          </a:r>
          <a:endParaRPr lang="es-ES" dirty="0"/>
        </a:p>
      </dgm:t>
    </dgm:pt>
    <dgm:pt modelId="{5EF0858F-D5DD-4926-A410-DF65E0B60EB0}" type="parTrans" cxnId="{4CD08C79-A66C-4292-B239-593FCBED3ED2}">
      <dgm:prSet/>
      <dgm:spPr/>
      <dgm:t>
        <a:bodyPr/>
        <a:lstStyle/>
        <a:p>
          <a:endParaRPr lang="es-ES"/>
        </a:p>
      </dgm:t>
    </dgm:pt>
    <dgm:pt modelId="{F75AE80D-E3A3-48A9-8A18-E8D99EB17E8D}" type="sibTrans" cxnId="{4CD08C79-A66C-4292-B239-593FCBED3ED2}">
      <dgm:prSet/>
      <dgm:spPr/>
      <dgm:t>
        <a:bodyPr/>
        <a:lstStyle/>
        <a:p>
          <a:endParaRPr lang="es-ES"/>
        </a:p>
      </dgm:t>
    </dgm:pt>
    <dgm:pt modelId="{C3299A83-4FF6-4302-A73A-4915A2739197}">
      <dgm:prSet phldrT="[Texto]"/>
      <dgm:spPr/>
      <dgm:t>
        <a:bodyPr/>
        <a:lstStyle/>
        <a:p>
          <a:r>
            <a:rPr lang="es-MX" b="0" smtClean="0">
              <a:latin typeface="Gill Sans MT" panose="020B0502020104020203" pitchFamily="34" charset="0"/>
              <a:ea typeface="+mn-ea"/>
              <a:cs typeface="+mn-cs"/>
            </a:rPr>
            <a:t>Ser alumno regular y/o no adeudar ninguna materia del nivel o ciclo anterior.</a:t>
          </a:r>
          <a:endParaRPr lang="es-ES" dirty="0"/>
        </a:p>
      </dgm:t>
    </dgm:pt>
    <dgm:pt modelId="{B9532D5C-E92C-4280-B360-C871447487F4}" type="parTrans" cxnId="{38F6B694-95E5-4AE5-8E47-F945FAF1BC1C}">
      <dgm:prSet/>
      <dgm:spPr/>
      <dgm:t>
        <a:bodyPr/>
        <a:lstStyle/>
        <a:p>
          <a:endParaRPr lang="es-ES"/>
        </a:p>
      </dgm:t>
    </dgm:pt>
    <dgm:pt modelId="{32213607-F9FD-40E1-89B2-B62A08F9AD01}" type="sibTrans" cxnId="{38F6B694-95E5-4AE5-8E47-F945FAF1BC1C}">
      <dgm:prSet/>
      <dgm:spPr/>
      <dgm:t>
        <a:bodyPr/>
        <a:lstStyle/>
        <a:p>
          <a:endParaRPr lang="es-ES"/>
        </a:p>
      </dgm:t>
    </dgm:pt>
    <dgm:pt modelId="{2FF9C435-E6D5-400D-AC50-7EBCBC8B4A43}">
      <dgm:prSet phldrT="[Texto]"/>
      <dgm:spPr/>
      <dgm:t>
        <a:bodyPr/>
        <a:lstStyle/>
        <a:p>
          <a:r>
            <a:rPr lang="es-MX" b="0" i="0" smtClean="0">
              <a:effectLst/>
              <a:latin typeface="+mn-lt"/>
              <a:ea typeface="+mn-ea"/>
              <a:cs typeface="+mn-cs"/>
            </a:rPr>
            <a:t>Provenir de un hogar con un ingreso familiar de hasta cuatro salarios mínimos mensuales (de la zona fronteriza) per cápita (máximo $10,555.90 por persona). </a:t>
          </a:r>
          <a:endParaRPr lang="es-ES" dirty="0"/>
        </a:p>
      </dgm:t>
    </dgm:pt>
    <dgm:pt modelId="{9F30BF61-1327-4772-AA2F-0095D443D66D}" type="parTrans" cxnId="{10F1F1D1-1382-4112-A269-459FEDB48E28}">
      <dgm:prSet/>
      <dgm:spPr/>
      <dgm:t>
        <a:bodyPr/>
        <a:lstStyle/>
        <a:p>
          <a:endParaRPr lang="es-ES"/>
        </a:p>
      </dgm:t>
    </dgm:pt>
    <dgm:pt modelId="{1EA3706B-60EF-41DC-9D69-C6A8CC3F4991}" type="sibTrans" cxnId="{10F1F1D1-1382-4112-A269-459FEDB48E28}">
      <dgm:prSet/>
      <dgm:spPr/>
      <dgm:t>
        <a:bodyPr/>
        <a:lstStyle/>
        <a:p>
          <a:endParaRPr lang="es-ES"/>
        </a:p>
      </dgm:t>
    </dgm:pt>
    <dgm:pt modelId="{C353D3CE-2AB1-4B29-B650-67C5A479D3C9}">
      <dgm:prSet phldrT="[Texto]"/>
      <dgm:spPr/>
      <dgm:t>
        <a:bodyPr/>
        <a:lstStyle/>
        <a:p>
          <a:r>
            <a:rPr lang="es-MX" b="0" i="0" dirty="0" smtClean="0">
              <a:effectLst/>
              <a:latin typeface="+mn-lt"/>
              <a:ea typeface="+mn-ea"/>
              <a:cs typeface="+mn-cs"/>
            </a:rPr>
            <a:t>Estar estudiando o desear iniciar sus estudios en alguna de las instituciones educativas y programas académicos participantes. </a:t>
          </a:r>
          <a:endParaRPr lang="es-ES" dirty="0"/>
        </a:p>
      </dgm:t>
    </dgm:pt>
    <dgm:pt modelId="{6F012800-FF49-4211-A002-FC427F46B1CB}" type="parTrans" cxnId="{EFE87368-23C2-4D40-B243-3C6D93D32DDA}">
      <dgm:prSet/>
      <dgm:spPr/>
      <dgm:t>
        <a:bodyPr/>
        <a:lstStyle/>
        <a:p>
          <a:endParaRPr lang="es-ES"/>
        </a:p>
      </dgm:t>
    </dgm:pt>
    <dgm:pt modelId="{E41B262B-0852-4A0A-9F26-278FDF48C677}" type="sibTrans" cxnId="{EFE87368-23C2-4D40-B243-3C6D93D32DDA}">
      <dgm:prSet/>
      <dgm:spPr/>
      <dgm:t>
        <a:bodyPr/>
        <a:lstStyle/>
        <a:p>
          <a:endParaRPr lang="es-ES"/>
        </a:p>
      </dgm:t>
    </dgm:pt>
    <dgm:pt modelId="{34CC40D0-F769-4A7F-9410-3F5EAE18D696}" type="pres">
      <dgm:prSet presAssocID="{0F83355F-D75C-461C-AF66-5AD6110C4EC7}" presName="diagram" presStyleCnt="0">
        <dgm:presLayoutVars>
          <dgm:dir/>
          <dgm:resizeHandles val="exact"/>
        </dgm:presLayoutVars>
      </dgm:prSet>
      <dgm:spPr/>
    </dgm:pt>
    <dgm:pt modelId="{EEA91E8A-E29D-4D00-A5F0-5AD4656865C0}" type="pres">
      <dgm:prSet presAssocID="{ABB98C5A-E8E7-4B47-8421-6AFECBA0F23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11D6E6-C45E-4A10-BEA2-4A1407F3156D}" type="pres">
      <dgm:prSet presAssocID="{67A507BF-2915-40E7-8F2F-4E3D619D3587}" presName="sibTrans" presStyleCnt="0"/>
      <dgm:spPr/>
    </dgm:pt>
    <dgm:pt modelId="{FD14E4FC-54B1-42F5-A175-10A1544DF614}" type="pres">
      <dgm:prSet presAssocID="{372A79B9-A508-40E8-A5BF-8E611020795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D07A16-4E7B-4C44-BBDD-0FE6D279DC19}" type="pres">
      <dgm:prSet presAssocID="{F75AE80D-E3A3-48A9-8A18-E8D99EB17E8D}" presName="sibTrans" presStyleCnt="0"/>
      <dgm:spPr/>
    </dgm:pt>
    <dgm:pt modelId="{54C8B902-1198-430B-B4AB-8E17EF913C24}" type="pres">
      <dgm:prSet presAssocID="{C3299A83-4FF6-4302-A73A-4915A273919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9968E1-0C4F-4CF1-9E46-B660EAAF199B}" type="pres">
      <dgm:prSet presAssocID="{32213607-F9FD-40E1-89B2-B62A08F9AD01}" presName="sibTrans" presStyleCnt="0"/>
      <dgm:spPr/>
    </dgm:pt>
    <dgm:pt modelId="{FAFA3C64-C7BC-4A7B-82CE-9D9DB8B323D9}" type="pres">
      <dgm:prSet presAssocID="{2FF9C435-E6D5-400D-AC50-7EBCBC8B4A4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10AFF4-BD92-4285-BFE6-5DAE9990A8D8}" type="pres">
      <dgm:prSet presAssocID="{1EA3706B-60EF-41DC-9D69-C6A8CC3F4991}" presName="sibTrans" presStyleCnt="0"/>
      <dgm:spPr/>
    </dgm:pt>
    <dgm:pt modelId="{AA3E737C-1DA1-4C71-9619-9BD2879B11BF}" type="pres">
      <dgm:prSet presAssocID="{C353D3CE-2AB1-4B29-B650-67C5A479D3C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CD08C79-A66C-4292-B239-593FCBED3ED2}" srcId="{0F83355F-D75C-461C-AF66-5AD6110C4EC7}" destId="{372A79B9-A508-40E8-A5BF-8E611020795F}" srcOrd="1" destOrd="0" parTransId="{5EF0858F-D5DD-4926-A410-DF65E0B60EB0}" sibTransId="{F75AE80D-E3A3-48A9-8A18-E8D99EB17E8D}"/>
    <dgm:cxn modelId="{38F6B694-95E5-4AE5-8E47-F945FAF1BC1C}" srcId="{0F83355F-D75C-461C-AF66-5AD6110C4EC7}" destId="{C3299A83-4FF6-4302-A73A-4915A2739197}" srcOrd="2" destOrd="0" parTransId="{B9532D5C-E92C-4280-B360-C871447487F4}" sibTransId="{32213607-F9FD-40E1-89B2-B62A08F9AD01}"/>
    <dgm:cxn modelId="{11D50A84-9250-40C8-A161-EC7787F49033}" type="presOf" srcId="{C353D3CE-2AB1-4B29-B650-67C5A479D3C9}" destId="{AA3E737C-1DA1-4C71-9619-9BD2879B11BF}" srcOrd="0" destOrd="0" presId="urn:microsoft.com/office/officeart/2005/8/layout/default"/>
    <dgm:cxn modelId="{E2B115EA-A0D3-4940-8160-1904CB440691}" type="presOf" srcId="{ABB98C5A-E8E7-4B47-8421-6AFECBA0F236}" destId="{EEA91E8A-E29D-4D00-A5F0-5AD4656865C0}" srcOrd="0" destOrd="0" presId="urn:microsoft.com/office/officeart/2005/8/layout/default"/>
    <dgm:cxn modelId="{42656C7C-3132-4C48-BA0F-55BBC4DB8D7C}" type="presOf" srcId="{372A79B9-A508-40E8-A5BF-8E611020795F}" destId="{FD14E4FC-54B1-42F5-A175-10A1544DF614}" srcOrd="0" destOrd="0" presId="urn:microsoft.com/office/officeart/2005/8/layout/default"/>
    <dgm:cxn modelId="{62736D92-5742-40CE-A088-F3AFEE8A2596}" type="presOf" srcId="{C3299A83-4FF6-4302-A73A-4915A2739197}" destId="{54C8B902-1198-430B-B4AB-8E17EF913C24}" srcOrd="0" destOrd="0" presId="urn:microsoft.com/office/officeart/2005/8/layout/default"/>
    <dgm:cxn modelId="{ED74310E-C493-4BF3-87AD-E4744006B940}" srcId="{0F83355F-D75C-461C-AF66-5AD6110C4EC7}" destId="{ABB98C5A-E8E7-4B47-8421-6AFECBA0F236}" srcOrd="0" destOrd="0" parTransId="{924E9627-745F-4575-A8AF-FA0F00C73A76}" sibTransId="{67A507BF-2915-40E7-8F2F-4E3D619D3587}"/>
    <dgm:cxn modelId="{10F1F1D1-1382-4112-A269-459FEDB48E28}" srcId="{0F83355F-D75C-461C-AF66-5AD6110C4EC7}" destId="{2FF9C435-E6D5-400D-AC50-7EBCBC8B4A43}" srcOrd="3" destOrd="0" parTransId="{9F30BF61-1327-4772-AA2F-0095D443D66D}" sibTransId="{1EA3706B-60EF-41DC-9D69-C6A8CC3F4991}"/>
    <dgm:cxn modelId="{A0EC371E-D5C3-40BA-9BB1-073117E49E8B}" type="presOf" srcId="{0F83355F-D75C-461C-AF66-5AD6110C4EC7}" destId="{34CC40D0-F769-4A7F-9410-3F5EAE18D696}" srcOrd="0" destOrd="0" presId="urn:microsoft.com/office/officeart/2005/8/layout/default"/>
    <dgm:cxn modelId="{9D2670FE-974E-4AEF-8AE0-CBF99033604B}" type="presOf" srcId="{2FF9C435-E6D5-400D-AC50-7EBCBC8B4A43}" destId="{FAFA3C64-C7BC-4A7B-82CE-9D9DB8B323D9}" srcOrd="0" destOrd="0" presId="urn:microsoft.com/office/officeart/2005/8/layout/default"/>
    <dgm:cxn modelId="{EFE87368-23C2-4D40-B243-3C6D93D32DDA}" srcId="{0F83355F-D75C-461C-AF66-5AD6110C4EC7}" destId="{C353D3CE-2AB1-4B29-B650-67C5A479D3C9}" srcOrd="4" destOrd="0" parTransId="{6F012800-FF49-4211-A002-FC427F46B1CB}" sibTransId="{E41B262B-0852-4A0A-9F26-278FDF48C677}"/>
    <dgm:cxn modelId="{2DD7401D-E114-4206-935E-03195261B55C}" type="presParOf" srcId="{34CC40D0-F769-4A7F-9410-3F5EAE18D696}" destId="{EEA91E8A-E29D-4D00-A5F0-5AD4656865C0}" srcOrd="0" destOrd="0" presId="urn:microsoft.com/office/officeart/2005/8/layout/default"/>
    <dgm:cxn modelId="{79983914-A180-4D93-8EF3-DF1D92D5F9CF}" type="presParOf" srcId="{34CC40D0-F769-4A7F-9410-3F5EAE18D696}" destId="{A511D6E6-C45E-4A10-BEA2-4A1407F3156D}" srcOrd="1" destOrd="0" presId="urn:microsoft.com/office/officeart/2005/8/layout/default"/>
    <dgm:cxn modelId="{64BAC243-D8BF-4E34-B28A-9E9DA40FE849}" type="presParOf" srcId="{34CC40D0-F769-4A7F-9410-3F5EAE18D696}" destId="{FD14E4FC-54B1-42F5-A175-10A1544DF614}" srcOrd="2" destOrd="0" presId="urn:microsoft.com/office/officeart/2005/8/layout/default"/>
    <dgm:cxn modelId="{F9459F90-4169-4C82-8C51-A4D18AD0DA0F}" type="presParOf" srcId="{34CC40D0-F769-4A7F-9410-3F5EAE18D696}" destId="{EBD07A16-4E7B-4C44-BBDD-0FE6D279DC19}" srcOrd="3" destOrd="0" presId="urn:microsoft.com/office/officeart/2005/8/layout/default"/>
    <dgm:cxn modelId="{0789E1AF-834A-467D-97C8-016A46BC636E}" type="presParOf" srcId="{34CC40D0-F769-4A7F-9410-3F5EAE18D696}" destId="{54C8B902-1198-430B-B4AB-8E17EF913C24}" srcOrd="4" destOrd="0" presId="urn:microsoft.com/office/officeart/2005/8/layout/default"/>
    <dgm:cxn modelId="{CAD67035-2EC8-4A70-AAE6-91F344FE672B}" type="presParOf" srcId="{34CC40D0-F769-4A7F-9410-3F5EAE18D696}" destId="{9F9968E1-0C4F-4CF1-9E46-B660EAAF199B}" srcOrd="5" destOrd="0" presId="urn:microsoft.com/office/officeart/2005/8/layout/default"/>
    <dgm:cxn modelId="{58626E2C-31C5-41BC-90ED-ADA825284DB5}" type="presParOf" srcId="{34CC40D0-F769-4A7F-9410-3F5EAE18D696}" destId="{FAFA3C64-C7BC-4A7B-82CE-9D9DB8B323D9}" srcOrd="6" destOrd="0" presId="urn:microsoft.com/office/officeart/2005/8/layout/default"/>
    <dgm:cxn modelId="{0CAAE733-E8C3-4C35-A6D3-C9F191D51E71}" type="presParOf" srcId="{34CC40D0-F769-4A7F-9410-3F5EAE18D696}" destId="{4110AFF4-BD92-4285-BFE6-5DAE9990A8D8}" srcOrd="7" destOrd="0" presId="urn:microsoft.com/office/officeart/2005/8/layout/default"/>
    <dgm:cxn modelId="{D30523A8-97F8-4DA7-A88F-0262602BA12F}" type="presParOf" srcId="{34CC40D0-F769-4A7F-9410-3F5EAE18D696}" destId="{AA3E737C-1DA1-4C71-9619-9BD2879B11B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91E8A-E29D-4D00-A5F0-5AD4656865C0}">
      <dsp:nvSpPr>
        <dsp:cNvPr id="0" name=""/>
        <dsp:cNvSpPr/>
      </dsp:nvSpPr>
      <dsp:spPr>
        <a:xfrm>
          <a:off x="0" y="479681"/>
          <a:ext cx="1822140" cy="109328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0" kern="1200" dirty="0" smtClean="0">
              <a:latin typeface="Gill Sans MT" panose="020B0502020104020203" pitchFamily="34" charset="0"/>
            </a:rPr>
            <a:t>Tener un promedio general mínimo de 7.5 en el nivel académico anterior, si son estudiantes de nuevo ingreso, o bien en el ciclo académico anterior, si son estudiantes de ciclos más avanzados.</a:t>
          </a:r>
          <a:endParaRPr lang="es-ES" sz="1000" kern="1200" dirty="0"/>
        </a:p>
      </dsp:txBody>
      <dsp:txXfrm>
        <a:off x="0" y="479681"/>
        <a:ext cx="1822140" cy="1093283"/>
      </dsp:txXfrm>
    </dsp:sp>
    <dsp:sp modelId="{FD14E4FC-54B1-42F5-A175-10A1544DF614}">
      <dsp:nvSpPr>
        <dsp:cNvPr id="0" name=""/>
        <dsp:cNvSpPr/>
      </dsp:nvSpPr>
      <dsp:spPr>
        <a:xfrm>
          <a:off x="2004354" y="479681"/>
          <a:ext cx="1822140" cy="1093283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0" kern="1200" smtClean="0">
              <a:latin typeface="Gill Sans MT" panose="020B0502020104020203" pitchFamily="34" charset="0"/>
            </a:rPr>
            <a:t>En el caso de becarios Constallation Brands que busquen renovar la beca, el promedio mínimo será de 8.</a:t>
          </a:r>
          <a:endParaRPr lang="es-ES" sz="1000" kern="1200" dirty="0"/>
        </a:p>
      </dsp:txBody>
      <dsp:txXfrm>
        <a:off x="2004354" y="479681"/>
        <a:ext cx="1822140" cy="1093283"/>
      </dsp:txXfrm>
    </dsp:sp>
    <dsp:sp modelId="{54C8B902-1198-430B-B4AB-8E17EF913C24}">
      <dsp:nvSpPr>
        <dsp:cNvPr id="0" name=""/>
        <dsp:cNvSpPr/>
      </dsp:nvSpPr>
      <dsp:spPr>
        <a:xfrm>
          <a:off x="4008708" y="479681"/>
          <a:ext cx="1822140" cy="1093283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0" kern="1200" smtClean="0">
              <a:latin typeface="Gill Sans MT" panose="020B0502020104020203" pitchFamily="34" charset="0"/>
              <a:ea typeface="+mn-ea"/>
              <a:cs typeface="+mn-cs"/>
            </a:rPr>
            <a:t>Ser alumno regular y/o no adeudar ninguna materia del nivel o ciclo anterior.</a:t>
          </a:r>
          <a:endParaRPr lang="es-ES" sz="1000" kern="1200" dirty="0"/>
        </a:p>
      </dsp:txBody>
      <dsp:txXfrm>
        <a:off x="4008708" y="479681"/>
        <a:ext cx="1822140" cy="1093283"/>
      </dsp:txXfrm>
    </dsp:sp>
    <dsp:sp modelId="{FAFA3C64-C7BC-4A7B-82CE-9D9DB8B323D9}">
      <dsp:nvSpPr>
        <dsp:cNvPr id="0" name=""/>
        <dsp:cNvSpPr/>
      </dsp:nvSpPr>
      <dsp:spPr>
        <a:xfrm>
          <a:off x="1002177" y="1755178"/>
          <a:ext cx="1822140" cy="1093283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0" i="0" kern="1200" smtClean="0">
              <a:effectLst/>
              <a:latin typeface="+mn-lt"/>
              <a:ea typeface="+mn-ea"/>
              <a:cs typeface="+mn-cs"/>
            </a:rPr>
            <a:t>Provenir de un hogar con un ingreso familiar de hasta cuatro salarios mínimos mensuales (de la zona fronteriza) per cápita (máximo $10,555.90 por persona). </a:t>
          </a:r>
          <a:endParaRPr lang="es-ES" sz="1000" kern="1200" dirty="0"/>
        </a:p>
      </dsp:txBody>
      <dsp:txXfrm>
        <a:off x="1002177" y="1755178"/>
        <a:ext cx="1822140" cy="1093283"/>
      </dsp:txXfrm>
    </dsp:sp>
    <dsp:sp modelId="{AA3E737C-1DA1-4C71-9619-9BD2879B11BF}">
      <dsp:nvSpPr>
        <dsp:cNvPr id="0" name=""/>
        <dsp:cNvSpPr/>
      </dsp:nvSpPr>
      <dsp:spPr>
        <a:xfrm>
          <a:off x="3006531" y="1755179"/>
          <a:ext cx="1822140" cy="1093283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000" b="0" i="0" kern="1200" dirty="0" smtClean="0">
              <a:effectLst/>
              <a:latin typeface="+mn-lt"/>
              <a:ea typeface="+mn-ea"/>
              <a:cs typeface="+mn-cs"/>
            </a:rPr>
            <a:t>Estar estudiando o desear iniciar sus estudios en alguna de las instituciones educativas y programas académicos participantes. </a:t>
          </a:r>
          <a:endParaRPr lang="es-ES" sz="1000" kern="1200" dirty="0"/>
        </a:p>
      </dsp:txBody>
      <dsp:txXfrm>
        <a:off x="3006531" y="1755179"/>
        <a:ext cx="1822140" cy="1093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4" y="-2244"/>
            <a:ext cx="9160522" cy="514574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20" y="776759"/>
            <a:ext cx="3853096" cy="334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990518"/>
            <a:ext cx="5732439" cy="359990"/>
          </a:xfrm>
        </p:spPr>
        <p:txBody>
          <a:bodyPr/>
          <a:lstStyle>
            <a:lvl1pPr>
              <a:defRPr sz="2000" b="1">
                <a:solidFill>
                  <a:srgbClr val="28AD56"/>
                </a:solidFill>
              </a:defRPr>
            </a:lvl1pPr>
          </a:lstStyle>
          <a:p>
            <a:pPr lvl="0"/>
            <a:r>
              <a:rPr lang="es-ES" dirty="0"/>
              <a:t>Fecha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76375"/>
            <a:ext cx="2016224" cy="321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2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990518"/>
            <a:ext cx="5732439" cy="359990"/>
          </a:xfrm>
        </p:spPr>
        <p:txBody>
          <a:bodyPr/>
          <a:lstStyle>
            <a:lvl1pPr>
              <a:defRPr sz="2000" b="1">
                <a:solidFill>
                  <a:srgbClr val="28AD56"/>
                </a:solidFill>
              </a:defRPr>
            </a:lvl1pPr>
          </a:lstStyle>
          <a:p>
            <a:pPr lvl="0"/>
            <a:r>
              <a:rPr lang="es-ES" dirty="0"/>
              <a:t>Fecha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8"/>
          <a:stretch/>
        </p:blipFill>
        <p:spPr>
          <a:xfrm>
            <a:off x="0" y="1350508"/>
            <a:ext cx="2529475" cy="363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51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990518"/>
            <a:ext cx="5732439" cy="359990"/>
          </a:xfrm>
        </p:spPr>
        <p:txBody>
          <a:bodyPr/>
          <a:lstStyle>
            <a:lvl1pPr>
              <a:defRPr sz="2000" b="1">
                <a:solidFill>
                  <a:srgbClr val="28AD56"/>
                </a:solidFill>
              </a:defRPr>
            </a:lvl1pPr>
          </a:lstStyle>
          <a:p>
            <a:pPr lvl="0"/>
            <a:r>
              <a:rPr lang="es-ES" dirty="0"/>
              <a:t>Fecha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9" t="-589" r="-4833" b="589"/>
          <a:stretch/>
        </p:blipFill>
        <p:spPr>
          <a:xfrm>
            <a:off x="1" y="1350508"/>
            <a:ext cx="2674660" cy="338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88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990518"/>
            <a:ext cx="5732439" cy="359990"/>
          </a:xfrm>
        </p:spPr>
        <p:txBody>
          <a:bodyPr/>
          <a:lstStyle>
            <a:lvl1pPr>
              <a:defRPr sz="2000" b="1">
                <a:solidFill>
                  <a:srgbClr val="28AD56"/>
                </a:solidFill>
              </a:defRPr>
            </a:lvl1pPr>
          </a:lstStyle>
          <a:p>
            <a:pPr lvl="0"/>
            <a:r>
              <a:rPr lang="es-ES" dirty="0"/>
              <a:t>Fecha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0508"/>
            <a:ext cx="2196654" cy="330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30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44" y="-2244"/>
            <a:ext cx="9160522" cy="514574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2" y="2161563"/>
            <a:ext cx="491302" cy="49130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0" y="2766025"/>
            <a:ext cx="216024" cy="2160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6"/>
          <a:stretch/>
        </p:blipFill>
        <p:spPr>
          <a:xfrm>
            <a:off x="493895" y="1793505"/>
            <a:ext cx="283353" cy="324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2" y="3183267"/>
            <a:ext cx="252000" cy="252000"/>
          </a:xfrm>
          <a:prstGeom prst="rect">
            <a:avLst/>
          </a:prstGeom>
        </p:spPr>
      </p:pic>
      <p:sp>
        <p:nvSpPr>
          <p:cNvPr id="12" name="Marcador de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827584" y="1779662"/>
            <a:ext cx="2664148" cy="360759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>
                <a:solidFill>
                  <a:srgbClr val="18529D"/>
                </a:solidFill>
              </a:defRPr>
            </a:lvl1pPr>
          </a:lstStyle>
          <a:p>
            <a:pPr lvl="0"/>
            <a:r>
              <a:rPr lang="es-ES" dirty="0"/>
              <a:t>www.uv.mx/estudiantes</a:t>
            </a:r>
            <a:endParaRPr lang="es-MX" dirty="0"/>
          </a:p>
        </p:txBody>
      </p:sp>
      <p:sp>
        <p:nvSpPr>
          <p:cNvPr id="17" name="Marcador de tex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827584" y="2228815"/>
            <a:ext cx="2664148" cy="288751"/>
          </a:xfrm>
        </p:spPr>
        <p:txBody>
          <a:bodyPr/>
          <a:lstStyle>
            <a:lvl1pPr>
              <a:lnSpc>
                <a:spcPts val="2000"/>
              </a:lnSpc>
              <a:spcBef>
                <a:spcPts val="0"/>
              </a:spcBef>
              <a:defRPr sz="1800">
                <a:solidFill>
                  <a:srgbClr val="18529D"/>
                </a:solidFill>
              </a:defRPr>
            </a:lvl1pPr>
          </a:lstStyle>
          <a:p>
            <a:pPr lvl="0"/>
            <a:r>
              <a:rPr lang="es-ES" dirty="0"/>
              <a:t>Secretaría Académica </a:t>
            </a:r>
            <a:r>
              <a:rPr lang="es-MX" sz="1800" dirty="0">
                <a:solidFill>
                  <a:srgbClr val="18529D"/>
                </a:solidFill>
                <a:latin typeface="Gill Sans MT" panose="020B0502020104020203" pitchFamily="34" charset="0"/>
              </a:rPr>
              <a:t>–</a:t>
            </a:r>
            <a:r>
              <a:rPr lang="es-ES" dirty="0"/>
              <a:t> UV</a:t>
            </a:r>
            <a:endParaRPr lang="es-MX" dirty="0"/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13" hasCustomPrompt="1"/>
          </p:nvPr>
        </p:nvSpPr>
        <p:spPr>
          <a:xfrm>
            <a:off x="810014" y="2702429"/>
            <a:ext cx="3888432" cy="360189"/>
          </a:xfrm>
        </p:spPr>
        <p:txBody>
          <a:bodyPr anchor="ctr"/>
          <a:lstStyle>
            <a:lvl1pPr>
              <a:lnSpc>
                <a:spcPts val="2000"/>
              </a:lnSpc>
              <a:spcBef>
                <a:spcPts val="0"/>
              </a:spcBef>
              <a:defRPr sz="1400" baseline="0">
                <a:solidFill>
                  <a:srgbClr val="18529D"/>
                </a:solidFill>
              </a:defRPr>
            </a:lvl1pPr>
          </a:lstStyle>
          <a:p>
            <a:pPr lvl="0"/>
            <a:r>
              <a:rPr lang="es-ES" dirty="0"/>
              <a:t>Agregue la información de su entidad académica</a:t>
            </a:r>
            <a:endParaRPr lang="es-MX" dirty="0"/>
          </a:p>
        </p:txBody>
      </p:sp>
      <p:sp>
        <p:nvSpPr>
          <p:cNvPr id="22" name="Marcador de texto 20"/>
          <p:cNvSpPr>
            <a:spLocks noGrp="1"/>
          </p:cNvSpPr>
          <p:nvPr>
            <p:ph type="body" sz="quarter" idx="14" hasCustomPrompt="1"/>
          </p:nvPr>
        </p:nvSpPr>
        <p:spPr>
          <a:xfrm>
            <a:off x="813426" y="3136415"/>
            <a:ext cx="3885020" cy="360189"/>
          </a:xfrm>
        </p:spPr>
        <p:txBody>
          <a:bodyPr anchor="ctr"/>
          <a:lstStyle>
            <a:lvl1pPr>
              <a:lnSpc>
                <a:spcPts val="2000"/>
              </a:lnSpc>
              <a:spcBef>
                <a:spcPts val="0"/>
              </a:spcBef>
              <a:defRPr sz="1400" baseline="0">
                <a:solidFill>
                  <a:srgbClr val="18529D"/>
                </a:solidFill>
              </a:defRPr>
            </a:lvl1pPr>
          </a:lstStyle>
          <a:p>
            <a:pPr lvl="0"/>
            <a:r>
              <a:rPr lang="es-ES" dirty="0"/>
              <a:t>Agregue la información de su entidad académica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55526"/>
            <a:ext cx="4486448" cy="359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68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y titular de evento, producto o serv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Marcador de posición de imagen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MX" dirty="0"/>
              <a:t>Haga clic aquí para insertar la imagen y titular de su evento, producto o servicio.</a:t>
            </a:r>
          </a:p>
        </p:txBody>
      </p:sp>
    </p:spTree>
    <p:extLst>
      <p:ext uri="{BB962C8B-B14F-4D97-AF65-F5344CB8AC3E}">
        <p14:creationId xmlns:p14="http://schemas.microsoft.com/office/powerpoint/2010/main" val="277955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237" y="1000185"/>
            <a:ext cx="8033892" cy="286625"/>
          </a:xfrm>
        </p:spPr>
        <p:txBody>
          <a:bodyPr/>
          <a:lstStyle>
            <a:lvl1pPr>
              <a:defRPr>
                <a:solidFill>
                  <a:srgbClr val="18529D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1294771" y="1476417"/>
            <a:ext cx="7209903" cy="3095506"/>
          </a:xfrm>
        </p:spPr>
        <p:txBody>
          <a:bodyPr/>
          <a:lstStyle>
            <a:lvl1pPr>
              <a:defRPr sz="1900">
                <a:solidFill>
                  <a:srgbClr val="7F7F7F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835961" y="1829578"/>
            <a:ext cx="7772400" cy="454140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lang="es-ES" sz="3000" b="1" i="1" dirty="0" smtClean="0">
                <a:solidFill>
                  <a:srgbClr val="18529D"/>
                </a:solidFill>
              </a:defRPr>
            </a:lvl1pPr>
            <a:lvl2pPr marL="4083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6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50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33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17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5008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84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677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agregar título</a:t>
            </a:r>
          </a:p>
        </p:txBody>
      </p:sp>
      <p:sp>
        <p:nvSpPr>
          <p:cNvPr id="11" name="Marcador de texto 10"/>
          <p:cNvSpPr>
            <a:spLocks noGrp="1"/>
          </p:cNvSpPr>
          <p:nvPr>
            <p:ph type="body" sz="quarter" idx="10" hasCustomPrompt="1"/>
          </p:nvPr>
        </p:nvSpPr>
        <p:spPr>
          <a:xfrm>
            <a:off x="836613" y="2427288"/>
            <a:ext cx="7772400" cy="1223962"/>
          </a:xfrm>
        </p:spPr>
        <p:txBody>
          <a:bodyPr/>
          <a:lstStyle>
            <a:lvl1pPr>
              <a:lnSpc>
                <a:spcPts val="3000"/>
              </a:lnSpc>
              <a:spcBef>
                <a:spcPts val="0"/>
              </a:spcBef>
              <a:defRPr sz="2800" b="1" baseline="0">
                <a:solidFill>
                  <a:srgbClr val="28AD56"/>
                </a:solidFill>
              </a:defRPr>
            </a:lvl1pPr>
            <a:lvl3pPr marL="816902" indent="0">
              <a:buNone/>
              <a:defRPr/>
            </a:lvl3pPr>
          </a:lstStyle>
          <a:p>
            <a:pPr lvl="0"/>
            <a:r>
              <a:rPr lang="es-ES" dirty="0"/>
              <a:t>Haga clic aquí para agregar texto</a:t>
            </a:r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42692" y="1000186"/>
            <a:ext cx="404018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84"/>
              </a:lnSpc>
              <a:buNone/>
              <a:defRPr sz="1900" b="0">
                <a:solidFill>
                  <a:srgbClr val="18529D"/>
                </a:solidFill>
                <a:latin typeface="Gill Sans MT" pitchFamily="34" charset="0"/>
              </a:defRPr>
            </a:lvl1pPr>
            <a:lvl2pPr marL="408348" indent="0">
              <a:buNone/>
              <a:defRPr sz="1800" b="1"/>
            </a:lvl2pPr>
            <a:lvl3pPr marL="816694" indent="0">
              <a:buNone/>
              <a:defRPr sz="1600" b="1"/>
            </a:lvl3pPr>
            <a:lvl4pPr marL="1225042" indent="0">
              <a:buNone/>
              <a:defRPr sz="1400" b="1"/>
            </a:lvl4pPr>
            <a:lvl5pPr marL="1633388" indent="0">
              <a:buNone/>
              <a:defRPr sz="1400" b="1"/>
            </a:lvl5pPr>
            <a:lvl6pPr marL="2041736" indent="0">
              <a:buNone/>
              <a:defRPr sz="1400" b="1"/>
            </a:lvl6pPr>
            <a:lvl7pPr marL="2450082" indent="0">
              <a:buNone/>
              <a:defRPr sz="1400" b="1"/>
            </a:lvl7pPr>
            <a:lvl8pPr marL="2858430" indent="0">
              <a:buNone/>
              <a:defRPr sz="1400" b="1"/>
            </a:lvl8pPr>
            <a:lvl9pPr marL="3266777" indent="0">
              <a:buNone/>
              <a:defRPr sz="1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2692" y="1718123"/>
            <a:ext cx="4040189" cy="285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rgbClr val="7F7F7F"/>
                </a:solidFill>
                <a:latin typeface="Gill Sans MT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30519" y="1000186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2084"/>
              </a:lnSpc>
              <a:buNone/>
              <a:defRPr sz="1900" b="0">
                <a:solidFill>
                  <a:srgbClr val="18529D"/>
                </a:solidFill>
                <a:latin typeface="Gill Sans MT" pitchFamily="34" charset="0"/>
              </a:defRPr>
            </a:lvl1pPr>
            <a:lvl2pPr marL="408348" indent="0">
              <a:buNone/>
              <a:defRPr sz="1800" b="1"/>
            </a:lvl2pPr>
            <a:lvl3pPr marL="816694" indent="0">
              <a:buNone/>
              <a:defRPr sz="1600" b="1"/>
            </a:lvl3pPr>
            <a:lvl4pPr marL="1225042" indent="0">
              <a:buNone/>
              <a:defRPr sz="1400" b="1"/>
            </a:lvl4pPr>
            <a:lvl5pPr marL="1633388" indent="0">
              <a:buNone/>
              <a:defRPr sz="1400" b="1"/>
            </a:lvl5pPr>
            <a:lvl6pPr marL="2041736" indent="0">
              <a:buNone/>
              <a:defRPr sz="1400" b="1"/>
            </a:lvl6pPr>
            <a:lvl7pPr marL="2450082" indent="0">
              <a:buNone/>
              <a:defRPr sz="1400" b="1"/>
            </a:lvl7pPr>
            <a:lvl8pPr marL="2858430" indent="0">
              <a:buNone/>
              <a:defRPr sz="1400" b="1"/>
            </a:lvl8pPr>
            <a:lvl9pPr marL="3266777" indent="0">
              <a:buNone/>
              <a:defRPr sz="1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30519" y="1718123"/>
            <a:ext cx="4041775" cy="285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rgbClr val="7F7F7F"/>
                </a:solidFill>
                <a:latin typeface="Gill Sans MT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692" y="1000186"/>
            <a:ext cx="6161190" cy="28573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900" b="0">
                <a:solidFill>
                  <a:srgbClr val="18529D"/>
                </a:solidFill>
                <a:latin typeface="Gill Sans MT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0542" y="1476417"/>
            <a:ext cx="4944134" cy="3095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rgbClr val="7F7F7F"/>
                </a:solidFill>
                <a:latin typeface="Gill Sans MT" pitchFamily="34" charset="0"/>
              </a:defRPr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42693" y="1476417"/>
            <a:ext cx="3008313" cy="30955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84"/>
              </a:lnSpc>
              <a:buNone/>
              <a:defRPr sz="1900">
                <a:solidFill>
                  <a:srgbClr val="7F7F7F"/>
                </a:solidFill>
                <a:latin typeface="Gill Sans MT" pitchFamily="34" charset="0"/>
              </a:defRPr>
            </a:lvl1pPr>
            <a:lvl2pPr marL="408348" indent="0">
              <a:buNone/>
              <a:defRPr sz="1000"/>
            </a:lvl2pPr>
            <a:lvl3pPr marL="816694" indent="0">
              <a:buNone/>
              <a:defRPr sz="900"/>
            </a:lvl3pPr>
            <a:lvl4pPr marL="1225042" indent="0">
              <a:buNone/>
              <a:defRPr sz="800"/>
            </a:lvl4pPr>
            <a:lvl5pPr marL="1633388" indent="0">
              <a:buNone/>
              <a:defRPr sz="800"/>
            </a:lvl5pPr>
            <a:lvl6pPr marL="2041736" indent="0">
              <a:buNone/>
              <a:defRPr sz="800"/>
            </a:lvl6pPr>
            <a:lvl7pPr marL="2450082" indent="0">
              <a:buNone/>
              <a:defRPr sz="800"/>
            </a:lvl7pPr>
            <a:lvl8pPr marL="2858430" indent="0">
              <a:buNone/>
              <a:defRPr sz="800"/>
            </a:lvl8pPr>
            <a:lvl9pPr marL="3266777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9326" y="3939902"/>
            <a:ext cx="7865349" cy="27636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802"/>
              </a:lnSpc>
              <a:defRPr sz="1900" b="0">
                <a:solidFill>
                  <a:srgbClr val="18529D"/>
                </a:solidFill>
                <a:latin typeface="Gill Sans MT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99394" y="952562"/>
            <a:ext cx="5945212" cy="29080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408348" indent="0">
              <a:buNone/>
              <a:defRPr sz="2500"/>
            </a:lvl2pPr>
            <a:lvl3pPr marL="816694" indent="0">
              <a:buNone/>
              <a:defRPr sz="2200"/>
            </a:lvl3pPr>
            <a:lvl4pPr marL="1225042" indent="0">
              <a:buNone/>
              <a:defRPr sz="1800"/>
            </a:lvl4pPr>
            <a:lvl5pPr marL="1633388" indent="0">
              <a:buNone/>
              <a:defRPr sz="1800"/>
            </a:lvl5pPr>
            <a:lvl6pPr marL="2041736" indent="0">
              <a:buNone/>
              <a:defRPr sz="1800"/>
            </a:lvl6pPr>
            <a:lvl7pPr marL="2450082" indent="0">
              <a:buNone/>
              <a:defRPr sz="1800"/>
            </a:lvl7pPr>
            <a:lvl8pPr marL="2858430" indent="0">
              <a:buNone/>
              <a:defRPr sz="1800"/>
            </a:lvl8pPr>
            <a:lvl9pPr marL="3266777" indent="0">
              <a:buNone/>
              <a:defRPr sz="18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MX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9326" y="4311472"/>
            <a:ext cx="7865349" cy="27650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43"/>
              </a:lnSpc>
              <a:buNone/>
              <a:defRPr sz="1900">
                <a:solidFill>
                  <a:srgbClr val="7F7F7F"/>
                </a:solidFill>
                <a:latin typeface="Gill Sans MT" pitchFamily="34" charset="0"/>
              </a:defRPr>
            </a:lvl1pPr>
            <a:lvl2pPr marL="408348" indent="0">
              <a:buNone/>
              <a:defRPr sz="1000"/>
            </a:lvl2pPr>
            <a:lvl3pPr marL="816694" indent="0">
              <a:buNone/>
              <a:defRPr sz="900"/>
            </a:lvl3pPr>
            <a:lvl4pPr marL="1225042" indent="0">
              <a:buNone/>
              <a:defRPr sz="800"/>
            </a:lvl4pPr>
            <a:lvl5pPr marL="1633388" indent="0">
              <a:buNone/>
              <a:defRPr sz="800"/>
            </a:lvl5pPr>
            <a:lvl6pPr marL="2041736" indent="0">
              <a:buNone/>
              <a:defRPr sz="800"/>
            </a:lvl6pPr>
            <a:lvl7pPr marL="2450082" indent="0">
              <a:buNone/>
              <a:defRPr sz="800"/>
            </a:lvl7pPr>
            <a:lvl8pPr marL="2858430" indent="0">
              <a:buNone/>
              <a:defRPr sz="800"/>
            </a:lvl8pPr>
            <a:lvl9pPr marL="3266777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990518"/>
            <a:ext cx="5732439" cy="359990"/>
          </a:xfrm>
        </p:spPr>
        <p:txBody>
          <a:bodyPr/>
          <a:lstStyle>
            <a:lvl1pPr>
              <a:defRPr sz="2000" b="1">
                <a:solidFill>
                  <a:srgbClr val="28AD56"/>
                </a:solidFill>
              </a:defRPr>
            </a:lvl1pPr>
          </a:lstStyle>
          <a:p>
            <a:pPr lvl="0"/>
            <a:r>
              <a:rPr lang="es-ES" dirty="0"/>
              <a:t>Fecha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63638"/>
            <a:ext cx="2520280" cy="292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2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990518"/>
            <a:ext cx="5732439" cy="359990"/>
          </a:xfrm>
        </p:spPr>
        <p:txBody>
          <a:bodyPr/>
          <a:lstStyle>
            <a:lvl1pPr>
              <a:defRPr sz="2000" b="1">
                <a:solidFill>
                  <a:srgbClr val="28AD56"/>
                </a:solidFill>
              </a:defRPr>
            </a:lvl1pPr>
          </a:lstStyle>
          <a:p>
            <a:pPr lvl="0"/>
            <a:r>
              <a:rPr lang="es-ES" dirty="0"/>
              <a:t>Fecha</a:t>
            </a:r>
            <a:endParaRPr lang="es-MX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87" y="1476375"/>
            <a:ext cx="1980342" cy="33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4 Marcador de título"/>
          <p:cNvSpPr>
            <a:spLocks noGrp="1"/>
          </p:cNvSpPr>
          <p:nvPr>
            <p:ph type="title"/>
          </p:nvPr>
        </p:nvSpPr>
        <p:spPr bwMode="auto">
          <a:xfrm>
            <a:off x="508236" y="1143055"/>
            <a:ext cx="7668715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1029" name="15 Marcador de texto"/>
          <p:cNvSpPr>
            <a:spLocks noGrp="1"/>
          </p:cNvSpPr>
          <p:nvPr>
            <p:ph type="body" idx="1"/>
          </p:nvPr>
        </p:nvSpPr>
        <p:spPr bwMode="auto">
          <a:xfrm>
            <a:off x="1294771" y="1619286"/>
            <a:ext cx="7209903" cy="304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508238" y="483518"/>
            <a:ext cx="812752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73" y="275506"/>
            <a:ext cx="1664175" cy="108000"/>
          </a:xfrm>
          <a:prstGeom prst="rect">
            <a:avLst/>
          </a:prstGeom>
        </p:spPr>
      </p:pic>
      <p:sp>
        <p:nvSpPr>
          <p:cNvPr id="6" name="14 Marcador de título"/>
          <p:cNvSpPr txBox="1">
            <a:spLocks/>
          </p:cNvSpPr>
          <p:nvPr userDrawn="1"/>
        </p:nvSpPr>
        <p:spPr bwMode="auto">
          <a:xfrm>
            <a:off x="504316" y="186193"/>
            <a:ext cx="7668715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2200" b="0" kern="1200">
                <a:solidFill>
                  <a:srgbClr val="404040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050" b="1" i="1" kern="1200" dirty="0">
                <a:solidFill>
                  <a:srgbClr val="18529D"/>
                </a:solidFill>
                <a:effectLst/>
                <a:latin typeface="Gill Sans MT" pitchFamily="34" charset="0"/>
                <a:ea typeface="+mj-ea"/>
                <a:cs typeface="+mj-cs"/>
              </a:rPr>
              <a:t>Conoce tu Universidad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697" r:id="rId14"/>
  </p:sldLayoutIdLst>
  <p:txStyles>
    <p:titleStyle>
      <a:lvl1pPr algn="l" defTabSz="815630" rtl="0" eaLnBrk="1" fontAlgn="base" hangingPunct="1">
        <a:spcBef>
          <a:spcPct val="0"/>
        </a:spcBef>
        <a:spcAft>
          <a:spcPct val="0"/>
        </a:spcAft>
        <a:defRPr sz="2200" b="0" kern="1200">
          <a:solidFill>
            <a:srgbClr val="18529D"/>
          </a:solidFill>
          <a:latin typeface="Gill Sans MT" pitchFamily="34" charset="0"/>
          <a:ea typeface="+mj-ea"/>
          <a:cs typeface="+mj-cs"/>
        </a:defRPr>
      </a:lvl1pPr>
      <a:lvl2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2pPr>
      <a:lvl3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3pPr>
      <a:lvl4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4pPr>
      <a:lvl5pPr algn="l" defTabSz="81563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5pPr>
      <a:lvl6pPr marL="366461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732921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099382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465843" algn="ctr" defTabSz="81563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815630" rtl="0" eaLnBrk="1" fontAlgn="base" hangingPunct="1">
        <a:lnSpc>
          <a:spcPts val="2244"/>
        </a:lnSpc>
        <a:spcBef>
          <a:spcPct val="20000"/>
        </a:spcBef>
        <a:spcAft>
          <a:spcPct val="0"/>
        </a:spcAft>
        <a:buFont typeface="Arial" charset="0"/>
        <a:defRPr sz="1900" kern="1200">
          <a:solidFill>
            <a:srgbClr val="7F7F7F"/>
          </a:solidFill>
          <a:latin typeface="Gill Sans MT" pitchFamily="34" charset="0"/>
          <a:ea typeface="+mn-ea"/>
          <a:cs typeface="+mn-cs"/>
        </a:defRPr>
      </a:lvl1pPr>
      <a:lvl2pPr marL="662938" indent="-254486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91" indent="-203589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943" indent="-203589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7393" indent="-203589" algn="l" defTabSz="81563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909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4256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2603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951" indent="-204174" algn="l" defTabSz="81669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348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694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5042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3388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736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0082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8430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6777" algn="l" defTabSz="8166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26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 r="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990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836613" y="843558"/>
            <a:ext cx="7772400" cy="454140"/>
          </a:xfrm>
        </p:spPr>
        <p:txBody>
          <a:bodyPr/>
          <a:lstStyle/>
          <a:p>
            <a:r>
              <a:rPr lang="es-MX" dirty="0"/>
              <a:t>Becas y Estímulos 2023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09" y="1491630"/>
            <a:ext cx="5364807" cy="28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tx2"/>
                </a:solidFill>
              </a:rPr>
              <a:t>Las Becas </a:t>
            </a:r>
            <a:r>
              <a:rPr lang="es-MX" dirty="0" err="1">
                <a:solidFill>
                  <a:schemeClr val="tx2"/>
                </a:solidFill>
              </a:rPr>
              <a:t>Constellation</a:t>
            </a:r>
            <a:r>
              <a:rPr lang="es-MX" dirty="0">
                <a:solidFill>
                  <a:schemeClr val="tx2"/>
                </a:solidFill>
              </a:rPr>
              <a:t> </a:t>
            </a:r>
            <a:r>
              <a:rPr lang="es-MX" dirty="0" err="1">
                <a:solidFill>
                  <a:schemeClr val="tx2"/>
                </a:solidFill>
              </a:rPr>
              <a:t>Brands</a:t>
            </a:r>
            <a:r>
              <a:rPr lang="es-MX" dirty="0">
                <a:solidFill>
                  <a:schemeClr val="tx2"/>
                </a:solidFill>
              </a:rPr>
              <a:t> consisten en apoyos económicos durante 12 meses, destinados al pago de cuotas escolares y un monto fijo para gastos escolares o manutención para </a:t>
            </a:r>
            <a:r>
              <a:rPr lang="es-MX" b="1" dirty="0">
                <a:solidFill>
                  <a:schemeClr val="tx2"/>
                </a:solidFill>
              </a:rPr>
              <a:t>1,500 estudiantes de educación media superior y superior</a:t>
            </a:r>
            <a:r>
              <a:rPr lang="es-MX" dirty="0">
                <a:solidFill>
                  <a:schemeClr val="tx2"/>
                </a:solidFill>
              </a:rPr>
              <a:t> en las Instituciones y programas participantes de Coahuila, Sonora y Veracruz</a:t>
            </a:r>
            <a:r>
              <a:rPr lang="es-MX" dirty="0" smtClean="0">
                <a:solidFill>
                  <a:schemeClr val="tx2"/>
                </a:solidFill>
              </a:rPr>
              <a:t>.</a:t>
            </a:r>
          </a:p>
          <a:p>
            <a:pPr algn="ctr"/>
            <a:endParaRPr lang="es-MX" dirty="0">
              <a:solidFill>
                <a:schemeClr val="tx2"/>
              </a:solidFill>
            </a:endParaRPr>
          </a:p>
          <a:p>
            <a:pPr algn="ctr"/>
            <a:r>
              <a:rPr lang="es-MX" dirty="0">
                <a:solidFill>
                  <a:schemeClr val="tx2"/>
                </a:solidFill>
              </a:rPr>
              <a:t>El monto para manutención será de $5,000.00 total anual, a depositarse en parcialidades cuatrimestrales o semestrales, de acuerdo con los ciclos del programa académico.</a:t>
            </a:r>
            <a:endParaRPr lang="es-MX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/>
              <a:t>Requisitos de la Beca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455863977"/>
              </p:ext>
            </p:extLst>
          </p:nvPr>
        </p:nvGraphicFramePr>
        <p:xfrm>
          <a:off x="2699792" y="1362453"/>
          <a:ext cx="5830848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204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MX" dirty="0" smtClean="0"/>
              <a:t>Programas Participantes Región Xalapa</a:t>
            </a:r>
            <a:endParaRPr lang="es-MX" dirty="0"/>
          </a:p>
        </p:txBody>
      </p:sp>
      <p:graphicFrame>
        <p:nvGraphicFramePr>
          <p:cNvPr id="4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066300"/>
              </p:ext>
            </p:extLst>
          </p:nvPr>
        </p:nvGraphicFramePr>
        <p:xfrm>
          <a:off x="2771800" y="1476375"/>
          <a:ext cx="5732439" cy="2662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0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0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Ingeniería </a:t>
                      </a:r>
                      <a:r>
                        <a:rPr lang="es-MX" sz="10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Ambiental</a:t>
                      </a:r>
                      <a:endParaRPr lang="es-MX" sz="1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6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Ingeniería en Alimentos</a:t>
                      </a:r>
                      <a:endParaRPr lang="es-MX" sz="10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6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Ingeniería en Instrumentación Electrónica</a:t>
                      </a:r>
                      <a:endParaRPr lang="es-MX" sz="1000" b="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301">
                <a:tc>
                  <a:txBody>
                    <a:bodyPr/>
                    <a:lstStyle/>
                    <a:p>
                      <a:pPr marL="0" marR="0" lvl="0" indent="0" algn="ctr" defTabSz="81669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Ingeniería Mecánica Eléctrica</a:t>
                      </a:r>
                      <a:endParaRPr lang="es-MX" sz="1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6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Ingeniería Química</a:t>
                      </a:r>
                      <a:endParaRPr lang="es-MX" sz="1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6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Licenciatura en Administracion de Negocios Internacionales</a:t>
                      </a:r>
                      <a:endParaRPr lang="es-MX" sz="1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844009"/>
                  </a:ext>
                </a:extLst>
              </a:tr>
              <a:tr h="646064">
                <a:tc>
                  <a:txBody>
                    <a:bodyPr/>
                    <a:lstStyle/>
                    <a:p>
                      <a:pPr marL="0" marR="0" lvl="0" indent="0" algn="ctr" defTabSz="81669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Licenciatura en Redes y Servicios de Cómputo</a:t>
                      </a:r>
                      <a:endParaRPr lang="es-MX" sz="1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6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Licenciatura en Sistemas Computacionales Administrativos</a:t>
                      </a:r>
                      <a:endParaRPr lang="es-MX" sz="1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6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Licenciatura en Tecnologías Computacionales</a:t>
                      </a:r>
                      <a:endParaRPr lang="es-MX" sz="1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7199974"/>
                  </a:ext>
                </a:extLst>
              </a:tr>
              <a:tr h="574301">
                <a:tc>
                  <a:txBody>
                    <a:bodyPr/>
                    <a:lstStyle/>
                    <a:p>
                      <a:pPr marL="0" marR="0" lvl="0" indent="0" algn="ctr" defTabSz="816694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Licenciatura en Biología</a:t>
                      </a:r>
                      <a:endParaRPr lang="es-MX" sz="10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F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1669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Licenciatura en Administración</a:t>
                      </a:r>
                      <a:endParaRPr lang="es-MX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MX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F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Licenciatura en Contaduría</a:t>
                      </a:r>
                      <a:endParaRPr lang="es-MX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324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83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2843808" y="1563638"/>
            <a:ext cx="4968552" cy="861152"/>
          </a:xfrm>
        </p:spPr>
        <p:txBody>
          <a:bodyPr/>
          <a:lstStyle/>
          <a:p>
            <a:pPr algn="ctr"/>
            <a:r>
              <a:rPr lang="es-MX" sz="3000" dirty="0" smtClean="0"/>
              <a:t>Convocatoria Anual, publicada en el mes de abril </a:t>
            </a:r>
            <a:endParaRPr lang="es-MX" sz="30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16" y="2436114"/>
            <a:ext cx="5138936" cy="67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MX" dirty="0"/>
              <a:t>www.uv.mx/estudiantes </a:t>
            </a:r>
            <a:r>
              <a:rPr lang="es-MX" dirty="0" smtClean="0"/>
              <a:t>​</a:t>
            </a:r>
            <a:r>
              <a:rPr lang="es-MX" dirty="0"/>
              <a:t> </a:t>
            </a:r>
            <a:endParaRPr lang="es-MX" dirty="0"/>
          </a:p>
        </p:txBody>
      </p:sp>
      <p:sp>
        <p:nvSpPr>
          <p:cNvPr id="8" name="AutoShape 4" descr="https://usc-powerpoint.officeapps.live.com/pods/GetClipboardImage.ashx?Id=6e2525f2-95b3-4fb2-b892-2e983ba9ba79&amp;DC=PUS11&amp;pkey=40b3fe6d-daa7-4e82-a879-85ba230e1f1b&amp;wdwaccluster=PUS11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AutoShape 7" descr="data:image/jpg;base64,%20/9j/4AAQSkZJRgABAQEAYABgAAD/2wBDAAUDBAQEAwUEBAQFBQUGBwwIBwcHBw8LCwkMEQ8SEhEPERETFhwXExQaFRERGCEYGh0dHx8fExciJCIeJBweHx7/2wBDAQUFBQcGBw4ICA4eFBEUHh4eHh4eHh4eHh4eHh4eHh4eHh4eHh4eHh4eHh4eHh4eHh4eHh4eHh4eHh4eHh4eHh7/wAARCAAiAD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ooooqj40KWkooGOopBS0wClpKKBjRRTacKRAUUUUDClpKKBjqKQUtMCOlFFFSiRaKKKYBRRRQMKdRRQNH//Z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3" name="AutoShape 8" descr="data:image/jpg;base64,%20/9j/4AAQSkZJRgABAQEAYABgAAD/2wBDAAUDBAQEAwUEBAQFBQUGBwwIBwcHBw8LCwkMEQ8SEhEPERETFhwXExQaFRERGCEYGh0dHx8fExciJCIeJBweHx7/2wBDAQUFBQcGBw4ICA4eFBEUHh4eHh4eHh4eHh4eHh4eHh4eHh4eHh4eHh4eHh4eHh4eHh4eHh4eHh4eHh4eHh4eHh7/wAARCAAiAD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ooooqj40KWkooGOopBS0wClpKKBjRRTacKRAUUUUDClpKKBjqKQUtMCOlFFFSiRaKKKYBRRRQMKdRRQNH//Z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4" name="AutoShape 9" descr="&lt;strong&gt;Email&lt;/strong&gt; PNG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5" name="AutoShape 10" descr="Download &lt;strong&gt;Blue&lt;/strong&gt; Icons Symbol Telephone Computer Logo HQ PNG Image ...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6" name="AutoShape 6" descr="data:image/jpg;base64,%20/9j/4AAQSkZJRgABAQEAYABgAAD/2wBDAAUDBAQEAwUEBAQFBQUGBwwIBwcHBw8LCwkMEQ8SEhEPERETFhwXExQaFRERGCEYGh0dHx8fExciJCIeJBweHx7/2wBDAQUFBQcGBw4ICA4eFBEUHh4eHh4eHh4eHh4eHh4eHh4eHh4eHh4eHh4eHh4eHh4eHh4eHh4eHh4eHh4eHh4eHh7/wAARCAAiAD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ooooqj40KWkooGOopKWmAClpKKBjRRTacKRAUUUUDClpKKBjqKSlpgR0oooqUSLRRRTAKKKKBgOtOoooGj//2Q=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7" name="AutoShape 13" descr="data:image/jpg;base64,%20/9j/4AAQSkZJRgABAQEAYABgAAD/2wBDAAUDBAQEAwUEBAQFBQUGBwwIBwcHBw8LCwkMEQ8SEhEPERETFhwXExQaFRERGCEYGh0dHx8fExciJCIeJBweHx7/2wBDAQUFBQcGBw4ICA4eFBEUHh4eHh4eHh4eHh4eHh4eHh4eHh4eHh4eHh4eHh4eHh4eHh4eHh4eHh4eHh4eHh4eHh7/wAARCAAiAD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ooooqj40KWkooGOopBS0wClpKKBjRRTacKRAUUUUDClpKKBjqKQUtMCOlFFFSiRaKKKYBRRRQMKdRRQNH//Z"/>
          <p:cNvSpPr>
            <a:spLocks noChangeAspect="1"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8" name="AutoShape 14" descr="data:image/jpg;base64,%20/9j/4AAQSkZJRgABAQEAYABgAAD/2wBDAAUDBAQEAwUEBAQFBQUGBwwIBwcHBw8LCwkMEQ8SEhEPERETFhwXExQaFRERGCEYGh0dHx8fExciJCIeJBweHx7/2wBDAQUFBQcGBw4ICA4eFBEUHh4eHh4eHh4eHh4eHh4eHh4eHh4eHh4eHh4eHh4eHh4eHh4eHh4eHh4eHh4eHh4eHh7/wAARCAAiAD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ooooqj40KWkooGOopBS0wClpKKBjRRTacKRAUUUUDClpKKBjqKQUtMCOlFFFSiRaKKKYBRRRQMKdRRQNH//Z"/>
          <p:cNvSpPr>
            <a:spLocks noChangeAspect="1"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9" name="AutoShape 15" descr="&lt;strong&gt;Email&lt;/strong&gt; PNG"/>
          <p:cNvSpPr>
            <a:spLocks noChangeAspect="1"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" name="AutoShape 16" descr="Download &lt;strong&gt;Blue&lt;/strong&gt; Icons Symbol Telephone Computer Logo HQ PNG Image ..."/>
          <p:cNvSpPr>
            <a:spLocks noChangeAspect="1" noChangeArrowheads="1"/>
          </p:cNvSpPr>
          <p:nvPr/>
        </p:nvSpPr>
        <p:spPr bwMode="auto">
          <a:xfrm>
            <a:off x="4572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" name="AutoShape 12" descr="data:image/jpg;base64,%20/9j/4AAQSkZJRgABAQEAYABgAAD/2wBDAAUDBAQEAwUEBAQFBQUGBwwIBwcHBw8LCwkMEQ8SEhEPERETFhwXExQaFRERGCEYGh0dHx8fExciJCIeJBweHx7/2wBDAQUFBQcGBw4ICA4eFBEUHh4eHh4eHh4eHh4eHh4eHh4eHh4eHh4eHh4eHh4eHh4eHh4eHh4eHh4eHh4eHh4eHh7/wAARCAAiAD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ooooqj40KWkooGOopKWmAClpKKBjRRTacKRAUUUUDClpKKBjqKSlpgR0oooqUSLRRRTAKKKKBgOtOoooGj//2Q=="/>
          <p:cNvSpPr>
            <a:spLocks noChangeAspect="1" noChangeArrowheads="1"/>
          </p:cNvSpPr>
          <p:nvPr/>
        </p:nvSpPr>
        <p:spPr bwMode="auto">
          <a:xfrm>
            <a:off x="66992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3" name="AutoShape 19" descr="data:image/jpg;base64,%20/9j/4AAQSkZJRgABAQEAYABgAAD/2wBDAAUDBAQEAwUEBAQFBQUGBwwIBwcHBw8LCwkMEQ8SEhEPERETFhwXExQaFRERGCEYGh0dHx8fExciJCIeJBweHx7/2wBDAQUFBQcGBw4ICA4eFBEUHh4eHh4eHh4eHh4eHh4eHh4eHh4eHh4eHh4eHh4eHh4eHh4eHh4eHh4eHh4eHh4eHh7/wAARCAAiAD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ooooqj40KWkooGOopBS0wClpKKBjRRTacKRAUUUUDClpKKBjqKQUtMCOlFFFSiRaKKKYBRRRQMKdRRQNH//Z"/>
          <p:cNvSpPr>
            <a:spLocks noChangeAspect="1" noChangeArrowheads="1"/>
          </p:cNvSpPr>
          <p:nvPr/>
        </p:nvSpPr>
        <p:spPr bwMode="auto">
          <a:xfrm>
            <a:off x="609600" y="60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4" name="AutoShape 20" descr="data:image/jpg;base64,%20/9j/4AAQSkZJRgABAQEAYABgAAD/2wBDAAUDBAQEAwUEBAQFBQUGBwwIBwcHBw8LCwkMEQ8SEhEPERETFhwXExQaFRERGCEYGh0dHx8fExciJCIeJBweHx7/2wBDAQUFBQcGBw4ICA4eFBEUHh4eHh4eHh4eHh4eHh4eHh4eHh4eHh4eHh4eHh4eHh4eHh4eHh4eHh4eHh4eHh4eHh7/wAARCAAiADs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ooooqj40KWkooGOopBS0wClpKKBjRRTacKRAUUUUDClpKKBjqKQUtMCOlFFFSiRaKKKYBRRRQMKdRRQNH//Z"/>
          <p:cNvSpPr>
            <a:spLocks noChangeAspect="1" noChangeArrowheads="1"/>
          </p:cNvSpPr>
          <p:nvPr/>
        </p:nvSpPr>
        <p:spPr bwMode="auto">
          <a:xfrm>
            <a:off x="609600" y="60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" name="AutoShape 21" descr="&lt;strong&gt;Email&lt;/strong&gt; PNG"/>
          <p:cNvSpPr>
            <a:spLocks noChangeAspect="1" noChangeArrowheads="1"/>
          </p:cNvSpPr>
          <p:nvPr/>
        </p:nvSpPr>
        <p:spPr bwMode="auto">
          <a:xfrm>
            <a:off x="609600" y="60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7" name="AutoShape 18" descr="data:image/jpg;base64,%20/9j/4AAQSkZJRgABAQEAYABgAAD/2wBDAAUDBAQEAwUEBAQFBQUGBwwIBwcHBw8LCwkMEQ8SEhEPERETFhwXExQaFRERGCEYGh0dHx8fExciJCIeJBweHx7/2wBDAQUFBQcGBw4ICA4eFBEUHh4eHh4eHh4eHh4eHh4eHh4eHh4eHh4eHh4eHh4eHh4eHh4eHh4eHh4eHh4eHh4eHh7/wAARCAAiAD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6ooooqj40KWkooGOopKWmAClpKKBjRRTacKRAUUUUDClpKKBjqKSlpgR0oooqUSLRRRTAKKKKBgOtOoooGj//2Q=="/>
          <p:cNvSpPr>
            <a:spLocks noChangeAspect="1" noChangeArrowheads="1"/>
          </p:cNvSpPr>
          <p:nvPr/>
        </p:nvSpPr>
        <p:spPr bwMode="auto">
          <a:xfrm>
            <a:off x="82232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3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243 Presentacion PPT_16 a 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C8B6AB9C-C29D-48A4-BAB2-78B2D5DEE75A}" vid="{3E2BA5D7-CA8F-42CF-9662-EBADA996F0C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Conoce tu Universidad con mascotas</Template>
  <TotalTime>49</TotalTime>
  <Words>271</Words>
  <Application>Microsoft Office PowerPoint</Application>
  <PresentationFormat>Presentación en pantalla (16:9)</PresentationFormat>
  <Paragraphs>26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Gill Sans MT</vt:lpstr>
      <vt:lpstr>Times New Roman</vt:lpstr>
      <vt:lpstr>3243 Presentacion PPT_16 a 9</vt:lpstr>
      <vt:lpstr>Presentación de PowerPoint</vt:lpstr>
      <vt:lpstr>Presentación de PowerPoint</vt:lpstr>
      <vt:lpstr>Presentación de PowerPoint</vt:lpstr>
      <vt:lpstr>Objetivo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Morales Lasso Wendy Alejandra</cp:lastModifiedBy>
  <cp:revision>9</cp:revision>
  <dcterms:created xsi:type="dcterms:W3CDTF">2022-07-06T18:21:55Z</dcterms:created>
  <dcterms:modified xsi:type="dcterms:W3CDTF">2023-09-19T16:00:20Z</dcterms:modified>
</cp:coreProperties>
</file>