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56" r:id="rId5"/>
    <p:sldId id="264" r:id="rId6"/>
    <p:sldId id="259" r:id="rId7"/>
    <p:sldId id="261" r:id="rId8"/>
    <p:sldId id="268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3" autoAdjust="0"/>
    <p:restoredTop sz="94660"/>
  </p:normalViewPr>
  <p:slideViewPr>
    <p:cSldViewPr snapToGrid="0">
      <p:cViewPr>
        <p:scale>
          <a:sx n="89" d="100"/>
          <a:sy n="89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69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58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1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905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282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08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48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4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96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47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A541-CC6D-4C80-8269-BA0B1E98B8A6}" type="datetimeFigureOut">
              <a:rPr lang="es-MX" smtClean="0"/>
              <a:t>19/08/2021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6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5178" y="4221507"/>
            <a:ext cx="10515600" cy="1325563"/>
          </a:xfrm>
        </p:spPr>
        <p:txBody>
          <a:bodyPr/>
          <a:lstStyle/>
          <a:p>
            <a:pPr algn="ctr"/>
            <a:r>
              <a:rPr lang="es-MX" b="1" dirty="0" smtClean="0"/>
              <a:t>INSCRIPCIONES NUEVO INGRESO </a:t>
            </a:r>
            <a:r>
              <a:rPr lang="es-MX" b="1" dirty="0" smtClean="0"/>
              <a:t>2021</a:t>
            </a:r>
            <a:br>
              <a:rPr lang="es-MX" b="1" dirty="0" smtClean="0"/>
            </a:br>
            <a:r>
              <a:rPr lang="es-MX" b="1" dirty="0" smtClean="0"/>
              <a:t>-Lugares Disponibles</a:t>
            </a:r>
            <a:endParaRPr lang="es-MX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212" y="333665"/>
            <a:ext cx="2414536" cy="315768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65643" y="53381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b="1" dirty="0" smtClean="0"/>
              <a:t>Universidad Veracruzana</a:t>
            </a:r>
          </a:p>
          <a:p>
            <a:pPr algn="r"/>
            <a:r>
              <a:rPr lang="es-MX" sz="1800" b="1" dirty="0" smtClean="0"/>
              <a:t>Dirección General de Administración Escolar</a:t>
            </a:r>
          </a:p>
          <a:p>
            <a:pPr algn="r"/>
            <a:r>
              <a:rPr lang="es-MX" sz="1800" b="1" dirty="0" smtClean="0"/>
              <a:t>Dirección de Servicios Escolares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90281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884" y="306936"/>
            <a:ext cx="11563004" cy="1325563"/>
          </a:xfrm>
        </p:spPr>
        <p:txBody>
          <a:bodyPr/>
          <a:lstStyle/>
          <a:p>
            <a:pPr algn="ctr"/>
            <a:r>
              <a:rPr lang="es-MX" dirty="0" smtClean="0"/>
              <a:t>Incidencias/Observaciones 1ª lista inscripciones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2992"/>
            <a:ext cx="10392295" cy="3860280"/>
          </a:xfrm>
        </p:spPr>
        <p:txBody>
          <a:bodyPr/>
          <a:lstStyle/>
          <a:p>
            <a:r>
              <a:rPr lang="es-MX" dirty="0" smtClean="0"/>
              <a:t>Fotos servidores-MIUV. Notificar por correo DGAE-Sergio</a:t>
            </a:r>
          </a:p>
          <a:p>
            <a:r>
              <a:rPr lang="es-MX" dirty="0" smtClean="0"/>
              <a:t>Aviso Portal- aviso inicial para quienes ingresan a MIUV en fechas previas y no en la establecida. En este caso antes del día 24 de agosto. DGAE-</a:t>
            </a:r>
            <a:r>
              <a:rPr lang="es-MX" dirty="0" err="1" smtClean="0"/>
              <a:t>Bety</a:t>
            </a:r>
            <a:r>
              <a:rPr lang="es-MX" dirty="0" smtClean="0"/>
              <a:t> Ameca.</a:t>
            </a:r>
          </a:p>
          <a:p>
            <a:r>
              <a:rPr lang="es-MX" dirty="0" smtClean="0"/>
              <a:t>Formato de pago- Configuraciones fechas de pago–Ingresos.</a:t>
            </a:r>
          </a:p>
          <a:p>
            <a:r>
              <a:rPr lang="es-MX" dirty="0" smtClean="0"/>
              <a:t>Formato de pago-concepto de Examen de salud /comité </a:t>
            </a:r>
            <a:r>
              <a:rPr lang="es-MX" dirty="0" err="1" smtClean="0"/>
              <a:t>promejoras</a:t>
            </a:r>
            <a:r>
              <a:rPr lang="es-MX" dirty="0" smtClean="0"/>
              <a:t>- DGAE (ficha de inscripción)/Ingresos</a:t>
            </a:r>
          </a:p>
          <a:p>
            <a:r>
              <a:rPr lang="es-MX" dirty="0" smtClean="0"/>
              <a:t>NSS-Continua el registro. 1ª lista/Lugares </a:t>
            </a:r>
            <a:r>
              <a:rPr lang="es-MX" dirty="0" err="1" smtClean="0"/>
              <a:t>diponibles</a:t>
            </a:r>
            <a:r>
              <a:rPr lang="es-MX" dirty="0" smtClean="0"/>
              <a:t>-corrimiento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43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Observaciones </a:t>
            </a:r>
            <a:r>
              <a:rPr lang="es-MX" dirty="0"/>
              <a:t>1ª lista </a:t>
            </a:r>
            <a:r>
              <a:rPr lang="es-MX" dirty="0" smtClean="0"/>
              <a:t>inscripciones-Secretarios de Facultad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Falta de atención de correos de los aspirantes.</a:t>
            </a:r>
          </a:p>
          <a:p>
            <a:r>
              <a:rPr lang="es-MX" dirty="0"/>
              <a:t>No generaban formato de pago para PE Virtuales, envío a los aspirantes.</a:t>
            </a:r>
          </a:p>
          <a:p>
            <a:r>
              <a:rPr lang="es-MX" dirty="0"/>
              <a:t>Aviso Portal- aviso inicial para quienes ingresan a MIUV en fechas previas y no en la establecida. En este caso antes del día 24 de agosto. </a:t>
            </a:r>
          </a:p>
          <a:p>
            <a:r>
              <a:rPr lang="es-MX" dirty="0"/>
              <a:t>Formato de pago. Examen de salud $290 y comité </a:t>
            </a:r>
            <a:r>
              <a:rPr lang="es-MX" dirty="0" err="1"/>
              <a:t>promejoras</a:t>
            </a:r>
            <a:r>
              <a:rPr lang="es-MX" dirty="0"/>
              <a:t>.</a:t>
            </a:r>
          </a:p>
          <a:p>
            <a:r>
              <a:rPr lang="es-MX" dirty="0" smtClean="0"/>
              <a:t>NSS-no logran generarlo.</a:t>
            </a:r>
            <a:endParaRPr lang="es-MX" dirty="0"/>
          </a:p>
          <a:p>
            <a:r>
              <a:rPr lang="es-MX" dirty="0"/>
              <a:t>Solicitudes de inscripción posterior al cierre de inscripción. </a:t>
            </a:r>
            <a:endParaRPr lang="es-MX" dirty="0" smtClean="0"/>
          </a:p>
          <a:p>
            <a:r>
              <a:rPr lang="es-MX" dirty="0" smtClean="0"/>
              <a:t>Personal acudiendo a oficinas por espacios de no inscrito-Discreción con los datos-únicamente dirigirlos al portal de aspirantes y pendientes de convocatoria. No proporcionar información específica de lugares, sólo se comenta que el proceso finalizó.</a:t>
            </a:r>
          </a:p>
          <a:p>
            <a:r>
              <a:rPr lang="es-MX" dirty="0" smtClean="0"/>
              <a:t>Validación de documentos: No al correo </a:t>
            </a:r>
            <a:r>
              <a:rPr lang="es-MX" dirty="0" err="1" smtClean="0"/>
              <a:t>aclemente</a:t>
            </a:r>
            <a:r>
              <a:rPr lang="es-MX" dirty="0" smtClean="0"/>
              <a:t> (solo atiende dudas de las cuentas de acceso al sistema de validación).</a:t>
            </a:r>
          </a:p>
          <a:p>
            <a:r>
              <a:rPr lang="es-MX" dirty="0" smtClean="0"/>
              <a:t>Detalles para generar actas de cierre de los PE Virtuales, por medio de </a:t>
            </a:r>
            <a:r>
              <a:rPr lang="es-MX" dirty="0" err="1" smtClean="0"/>
              <a:t>swainni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632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7811"/>
              </p:ext>
            </p:extLst>
          </p:nvPr>
        </p:nvGraphicFramePr>
        <p:xfrm>
          <a:off x="482685" y="457200"/>
          <a:ext cx="11568638" cy="61712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02728">
                  <a:extLst>
                    <a:ext uri="{9D8B030D-6E8A-4147-A177-3AD203B41FA5}">
                      <a16:colId xmlns:a16="http://schemas.microsoft.com/office/drawing/2014/main" val="3217615047"/>
                    </a:ext>
                  </a:extLst>
                </a:gridCol>
                <a:gridCol w="2247474">
                  <a:extLst>
                    <a:ext uri="{9D8B030D-6E8A-4147-A177-3AD203B41FA5}">
                      <a16:colId xmlns:a16="http://schemas.microsoft.com/office/drawing/2014/main" val="2253424632"/>
                    </a:ext>
                  </a:extLst>
                </a:gridCol>
                <a:gridCol w="4618436">
                  <a:extLst>
                    <a:ext uri="{9D8B030D-6E8A-4147-A177-3AD203B41FA5}">
                      <a16:colId xmlns:a16="http://schemas.microsoft.com/office/drawing/2014/main" val="473306989"/>
                    </a:ext>
                  </a:extLst>
                </a:gridCol>
              </a:tblGrid>
              <a:tr h="23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Actividad 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Área/Responsable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Fecha y hora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96379695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>
                          <a:effectLst/>
                        </a:rPr>
                        <a:t>1. Publicación de </a:t>
                      </a:r>
                      <a:r>
                        <a:rPr lang="es-MX" sz="1500" u="none" strike="noStrike" dirty="0" smtClean="0">
                          <a:effectLst/>
                        </a:rPr>
                        <a:t>resultados y portal informativo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DGAE-I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E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20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16330865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>
                          <a:effectLst/>
                        </a:rPr>
                        <a:t>2</a:t>
                      </a:r>
                      <a:r>
                        <a:rPr lang="es-MX" sz="1500" u="none" strike="noStrike" dirty="0" smtClean="0">
                          <a:effectLst/>
                        </a:rPr>
                        <a:t>. </a:t>
                      </a:r>
                      <a:r>
                        <a:rPr lang="es-MX" sz="1500" u="none" strike="noStrike" dirty="0">
                          <a:effectLst/>
                        </a:rPr>
                        <a:t>Generación </a:t>
                      </a:r>
                      <a:r>
                        <a:rPr lang="es-MX" sz="1500" u="none" strike="noStrike" dirty="0" smtClean="0">
                          <a:effectLst/>
                        </a:rPr>
                        <a:t>matrículas y envío para fotos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DSE,BETY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AMECA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20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agosto</a:t>
                      </a:r>
                      <a:endParaRPr lang="es-MX" sz="1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494352836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500" u="none" strike="noStrike" dirty="0">
                          <a:effectLst/>
                        </a:rPr>
                        <a:t>3</a:t>
                      </a:r>
                      <a:r>
                        <a:rPr lang="es-ES" sz="1500" u="none" strike="noStrike" dirty="0" smtClean="0">
                          <a:effectLst/>
                        </a:rPr>
                        <a:t>. </a:t>
                      </a:r>
                      <a:r>
                        <a:rPr lang="es-ES" sz="1500" u="none" strike="noStrike" dirty="0">
                          <a:effectLst/>
                        </a:rPr>
                        <a:t>Generación de fotos y </a:t>
                      </a:r>
                      <a:r>
                        <a:rPr lang="es-ES" sz="1500" u="none" strike="noStrike" dirty="0" smtClean="0">
                          <a:effectLst/>
                        </a:rPr>
                        <a:t>firmas y distribución en servidores</a:t>
                      </a:r>
                      <a:endParaRPr lang="es-E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DGAE-IE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s-MX" sz="15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agosto</a:t>
                      </a:r>
                      <a:endParaRPr lang="es-MX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568447704"/>
                  </a:ext>
                </a:extLst>
              </a:tr>
              <a:tr h="27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4.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Envío archivos para creación de cuentas institucionales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DSE/MARGARITO-DSRIT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20-23</a:t>
                      </a:r>
                      <a:r>
                        <a:rPr lang="es-MX" sz="15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5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4254876254"/>
                  </a:ext>
                </a:extLst>
              </a:tr>
              <a:tr h="23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500" u="none" strike="noStrike" dirty="0">
                          <a:effectLst/>
                        </a:rPr>
                        <a:t>5</a:t>
                      </a:r>
                      <a:r>
                        <a:rPr lang="es-ES" sz="1500" u="none" strike="noStrike" dirty="0" smtClean="0">
                          <a:effectLst/>
                        </a:rPr>
                        <a:t>. </a:t>
                      </a:r>
                      <a:r>
                        <a:rPr lang="es-ES" sz="1500" u="none" strike="noStrike" dirty="0">
                          <a:effectLst/>
                        </a:rPr>
                        <a:t>Creación de cuentas institucionales </a:t>
                      </a:r>
                      <a:endParaRPr lang="es-E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DSRIT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20-23</a:t>
                      </a:r>
                      <a:r>
                        <a:rPr lang="es-MX" sz="15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478483124"/>
                  </a:ext>
                </a:extLst>
              </a:tr>
              <a:tr h="3664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6. </a:t>
                      </a:r>
                      <a:r>
                        <a:rPr lang="es-MX" sz="1500" u="none" strike="noStrike" dirty="0" smtClean="0">
                          <a:effectLst/>
                        </a:rPr>
                        <a:t>Proceso automático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ficha inscrito para crear registro de inscripción académica 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SFAREGS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DSE-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BETY AMECA-DSIA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s-MX" sz="15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675003765"/>
                  </a:ext>
                </a:extLst>
              </a:tr>
              <a:tr h="5067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7. </a:t>
                      </a:r>
                      <a:r>
                        <a:rPr lang="es-MX" sz="1500" u="none" strike="noStrike" dirty="0" smtClean="0">
                          <a:effectLst/>
                        </a:rPr>
                        <a:t>Acceso </a:t>
                      </a:r>
                      <a:r>
                        <a:rPr lang="es-MX" sz="1500" u="none" strike="noStrike" dirty="0">
                          <a:effectLst/>
                        </a:rPr>
                        <a:t>a </a:t>
                      </a:r>
                      <a:r>
                        <a:rPr lang="es-MX" sz="1500" u="none" strike="noStrike" dirty="0" smtClean="0">
                          <a:effectLst/>
                        </a:rPr>
                        <a:t>MIUV</a:t>
                      </a:r>
                    </a:p>
                    <a:p>
                      <a:pPr algn="l" rtl="0" fontAlgn="ctr"/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err="1" smtClean="0">
                          <a:effectLst/>
                        </a:rPr>
                        <a:t>DSiA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baseline="0" dirty="0" smtClean="0">
                          <a:effectLst/>
                        </a:rPr>
                        <a:t>MARTES  24 AGO </a:t>
                      </a:r>
                      <a:r>
                        <a:rPr lang="es-MX" sz="1500" u="none" strike="noStrike" dirty="0" smtClean="0">
                          <a:effectLst/>
                        </a:rPr>
                        <a:t>a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partir de las 08:00 </a:t>
                      </a:r>
                      <a:r>
                        <a:rPr lang="es-MX" sz="1500" u="none" strike="noStrike" baseline="0" dirty="0" err="1" smtClean="0">
                          <a:effectLst/>
                        </a:rPr>
                        <a:t>hrs</a:t>
                      </a:r>
                      <a:endParaRPr lang="es-MX" sz="150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56382219"/>
                  </a:ext>
                </a:extLst>
              </a:tr>
              <a:tr h="4342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strike="noStrike" dirty="0" smtClean="0">
                          <a:effectLst/>
                        </a:rPr>
                        <a:t>8. </a:t>
                      </a:r>
                      <a:r>
                        <a:rPr lang="es-MX" sz="1500" u="none" strike="noStrike" dirty="0">
                          <a:effectLst/>
                        </a:rPr>
                        <a:t>Acceso a </a:t>
                      </a:r>
                      <a:r>
                        <a:rPr lang="es-MX" sz="1500" u="none" strike="noStrike" dirty="0" smtClean="0">
                          <a:effectLst/>
                        </a:rPr>
                        <a:t>MIPAGO/se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toma de la carga SWILUGA</a:t>
                      </a:r>
                      <a:endParaRPr lang="es-MX" sz="150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strike="noStrike" dirty="0" smtClean="0">
                          <a:effectLst/>
                        </a:rPr>
                        <a:t>DSIA</a:t>
                      </a:r>
                      <a:endParaRPr lang="es-MX" sz="15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baseline="0" dirty="0" smtClean="0">
                          <a:effectLst/>
                        </a:rPr>
                        <a:t>MARTES  24 AGO </a:t>
                      </a:r>
                      <a:r>
                        <a:rPr lang="es-MX" sz="1500" u="none" strike="noStrike" dirty="0" smtClean="0">
                          <a:effectLst/>
                        </a:rPr>
                        <a:t>a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partir de las 08:00 </a:t>
                      </a:r>
                      <a:r>
                        <a:rPr lang="es-MX" sz="1500" u="none" strike="noStrike" baseline="0" dirty="0" err="1" smtClean="0">
                          <a:effectLst/>
                        </a:rPr>
                        <a:t>hrs</a:t>
                      </a:r>
                      <a:endParaRPr lang="es-MX" sz="150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612602635"/>
                  </a:ext>
                </a:extLst>
              </a:tr>
              <a:tr h="4129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9. </a:t>
                      </a:r>
                      <a:r>
                        <a:rPr lang="es-MX" sz="1500" u="none" strike="noStrike" dirty="0" smtClean="0">
                          <a:effectLst/>
                        </a:rPr>
                        <a:t>Condonaciones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 dirty="0" smtClean="0">
                          <a:effectLst/>
                        </a:rPr>
                        <a:t>Aspirante/Prestaciones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20-23 de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agosto</a:t>
                      </a:r>
                      <a:endParaRPr lang="es-MX" sz="1500" u="none" strike="noStrike" baseline="0" dirty="0" smtClean="0">
                        <a:effectLst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637610304"/>
                  </a:ext>
                </a:extLst>
              </a:tr>
              <a:tr h="434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10. </a:t>
                      </a:r>
                      <a:r>
                        <a:rPr lang="es-MX" sz="1500" u="none" strike="noStrike" dirty="0">
                          <a:effectLst/>
                        </a:rPr>
                        <a:t>Conciliación de </a:t>
                      </a:r>
                      <a:r>
                        <a:rPr lang="es-MX" sz="1500" u="none" strike="noStrike" dirty="0" smtClean="0">
                          <a:effectLst/>
                        </a:rPr>
                        <a:t>pagos</a:t>
                      </a:r>
                    </a:p>
                    <a:p>
                      <a:pPr algn="l" rtl="0" fontAlgn="ctr"/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 dirty="0" smtClean="0">
                          <a:effectLst/>
                        </a:rPr>
                        <a:t>Ingresos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25 de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029594900"/>
                  </a:ext>
                </a:extLst>
              </a:tr>
              <a:tr h="434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kern="1200" baseline="0" dirty="0" smtClean="0">
                          <a:effectLst/>
                        </a:rPr>
                        <a:t>11. </a:t>
                      </a:r>
                      <a:r>
                        <a:rPr lang="es-MX" sz="1500" u="none" strike="noStrike" kern="1200" baseline="0" dirty="0" smtClean="0">
                          <a:effectLst/>
                        </a:rPr>
                        <a:t>Eliminar la inscripción administrativa y académica de todos los aspirantes con derecho y sin pago (No inscritos</a:t>
                      </a:r>
                      <a:r>
                        <a:rPr lang="es-MX" sz="1500" u="none" strike="noStrike" kern="1200" baseline="0" dirty="0" smtClean="0">
                          <a:effectLst/>
                        </a:rPr>
                        <a:t>).</a:t>
                      </a:r>
                      <a:endParaRPr lang="es-ES" sz="15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kern="1200" baseline="0" dirty="0" smtClean="0">
                          <a:effectLst/>
                        </a:rPr>
                        <a:t>DSE/MARGARITO/DSIA</a:t>
                      </a:r>
                      <a:endParaRPr lang="es-MX" sz="15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strike="noStrike" dirty="0" smtClean="0">
                          <a:effectLst/>
                        </a:rPr>
                        <a:t>26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6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12. </a:t>
                      </a:r>
                      <a:r>
                        <a:rPr lang="es-MX" sz="1500" u="none" strike="noStrike" dirty="0" smtClean="0">
                          <a:effectLst/>
                        </a:rPr>
                        <a:t>Envío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de SYRACCI/Cierre de inscripción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 dirty="0" smtClean="0">
                          <a:effectLst/>
                        </a:rPr>
                        <a:t>Secretarios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de Facultad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26 agosto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a partir de las 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10:00 </a:t>
                      </a:r>
                      <a:r>
                        <a:rPr lang="es-MX" sz="1500" u="none" strike="noStrike" baseline="0" dirty="0" err="1" smtClean="0">
                          <a:effectLst/>
                        </a:rPr>
                        <a:t>hrs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. 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694084807"/>
                  </a:ext>
                </a:extLst>
              </a:tr>
              <a:tr h="2921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500" u="none" strike="noStrike" dirty="0" smtClean="0">
                          <a:effectLst/>
                        </a:rPr>
                        <a:t>13.</a:t>
                      </a:r>
                      <a:r>
                        <a:rPr lang="es-ES" sz="1500" u="none" strike="noStrike" baseline="0" dirty="0" smtClean="0">
                          <a:effectLst/>
                        </a:rPr>
                        <a:t> Registro de horarios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Secretarios de Facultad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strike="noStrike" dirty="0" smtClean="0">
                          <a:effectLst/>
                        </a:rPr>
                        <a:t>25-26 </a:t>
                      </a:r>
                      <a:r>
                        <a:rPr lang="es-MX" sz="1500" u="none" strike="noStrike" dirty="0" smtClean="0">
                          <a:effectLst/>
                        </a:rPr>
                        <a:t>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76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strike="noStrike" dirty="0" smtClean="0">
                          <a:effectLst/>
                        </a:rPr>
                        <a:t>14. </a:t>
                      </a:r>
                      <a:r>
                        <a:rPr lang="es-MX" sz="1500" u="none" strike="noStrike" dirty="0" smtClean="0">
                          <a:effectLst/>
                        </a:rPr>
                        <a:t>Generación</a:t>
                      </a:r>
                      <a:r>
                        <a:rPr lang="es-MX" sz="1500" u="none" strike="noStrike" baseline="0" dirty="0" smtClean="0">
                          <a:effectLst/>
                        </a:rPr>
                        <a:t> de archivo </a:t>
                      </a:r>
                      <a:r>
                        <a:rPr lang="es-ES" sz="1500" dirty="0" smtClean="0"/>
                        <a:t>de aspirantes no Inscritos. SWPNOIN  y e</a:t>
                      </a:r>
                      <a:r>
                        <a:rPr lang="es-ES" sz="1500" u="none" strike="noStrike" dirty="0" smtClean="0">
                          <a:effectLst/>
                        </a:rPr>
                        <a:t>nvío de no inscritos (no pagados), para el proceso de lugares disponibles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 dirty="0" smtClean="0">
                          <a:effectLst/>
                        </a:rPr>
                        <a:t>DSE/MARGARITO-DSIA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27 </a:t>
                      </a:r>
                      <a:r>
                        <a:rPr lang="es-MX" sz="1500" u="none" strike="noStrike" dirty="0" smtClean="0">
                          <a:effectLst/>
                        </a:rPr>
                        <a:t>de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612838707"/>
                  </a:ext>
                </a:extLst>
              </a:tr>
              <a:tr h="231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500" u="none" strike="noStrike" dirty="0" smtClean="0">
                          <a:effectLst/>
                        </a:rPr>
                        <a:t>15. </a:t>
                      </a:r>
                      <a:r>
                        <a:rPr lang="es-ES" sz="1500" u="none" strike="noStrike" dirty="0" smtClean="0">
                          <a:effectLst/>
                        </a:rPr>
                        <a:t>Solicitud para carga por proceso/registro</a:t>
                      </a:r>
                      <a:r>
                        <a:rPr lang="es-ES" sz="1500" u="none" strike="noStrike" baseline="0" dirty="0" smtClean="0">
                          <a:effectLst/>
                        </a:rPr>
                        <a:t> SWAINNI/Doctos</a:t>
                      </a:r>
                      <a:endParaRPr lang="es-E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DSIA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 smtClean="0">
                          <a:effectLst/>
                        </a:rPr>
                        <a:t>Del 25 al 31 de agosto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4953832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3334"/>
            <a:ext cx="482685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 smtClean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 smtClean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 smtClean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b="1" dirty="0">
                <a:solidFill>
                  <a:srgbClr val="1F3864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135" y="165619"/>
            <a:ext cx="11012978" cy="69059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Fechas- Cuentas institucionales, accesos (MIUV/MIPAGO), formatos de pago.</a:t>
            </a:r>
            <a:endParaRPr lang="es-MX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288897"/>
              </p:ext>
            </p:extLst>
          </p:nvPr>
        </p:nvGraphicFramePr>
        <p:xfrm>
          <a:off x="456584" y="776092"/>
          <a:ext cx="10732346" cy="29077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06364">
                  <a:extLst>
                    <a:ext uri="{9D8B030D-6E8A-4147-A177-3AD203B41FA5}">
                      <a16:colId xmlns:a16="http://schemas.microsoft.com/office/drawing/2014/main" val="1545456314"/>
                    </a:ext>
                  </a:extLst>
                </a:gridCol>
                <a:gridCol w="1664093">
                  <a:extLst>
                    <a:ext uri="{9D8B030D-6E8A-4147-A177-3AD203B41FA5}">
                      <a16:colId xmlns:a16="http://schemas.microsoft.com/office/drawing/2014/main" val="3471023507"/>
                    </a:ext>
                  </a:extLst>
                </a:gridCol>
                <a:gridCol w="1816440">
                  <a:extLst>
                    <a:ext uri="{9D8B030D-6E8A-4147-A177-3AD203B41FA5}">
                      <a16:colId xmlns:a16="http://schemas.microsoft.com/office/drawing/2014/main" val="3206912827"/>
                    </a:ext>
                  </a:extLst>
                </a:gridCol>
                <a:gridCol w="1902763">
                  <a:extLst>
                    <a:ext uri="{9D8B030D-6E8A-4147-A177-3AD203B41FA5}">
                      <a16:colId xmlns:a16="http://schemas.microsoft.com/office/drawing/2014/main" val="3496801776"/>
                    </a:ext>
                  </a:extLst>
                </a:gridCol>
                <a:gridCol w="1440061">
                  <a:extLst>
                    <a:ext uri="{9D8B030D-6E8A-4147-A177-3AD203B41FA5}">
                      <a16:colId xmlns:a16="http://schemas.microsoft.com/office/drawing/2014/main" val="1014190909"/>
                    </a:ext>
                  </a:extLst>
                </a:gridCol>
                <a:gridCol w="2302625">
                  <a:extLst>
                    <a:ext uri="{9D8B030D-6E8A-4147-A177-3AD203B41FA5}">
                      <a16:colId xmlns:a16="http://schemas.microsoft.com/office/drawing/2014/main" val="1750009292"/>
                    </a:ext>
                  </a:extLst>
                </a:gridCol>
              </a:tblGrid>
              <a:tr h="636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Envío de bases para cuentas institucionales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20 de agosto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DSE-</a:t>
                      </a:r>
                      <a:r>
                        <a:rPr lang="es-MX" sz="1000" dirty="0">
                          <a:effectLst/>
                        </a:rPr>
                        <a:t> DSRIT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Requerimiento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Cuentas Institucionales generadas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DSRIT </a:t>
                      </a:r>
                    </a:p>
                    <a:p>
                      <a:pPr algn="ctr"/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Bloques/cuentas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UV</a:t>
                      </a:r>
                      <a:endParaRPr lang="es-MX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Ingresar 24  de  AGOSTO</a:t>
                      </a:r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Acceso MIUV</a:t>
                      </a:r>
                    </a:p>
                    <a:p>
                      <a:pPr algn="ctr"/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AGOSTO</a:t>
                      </a:r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Acceso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 PAGO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AGOSTO</a:t>
                      </a:r>
                      <a:endParaRPr lang="es-MX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Avisos</a:t>
                      </a:r>
                    </a:p>
                  </a:txBody>
                  <a:tcPr marL="82273" marR="82273" marT="41137" marB="41137"/>
                </a:tc>
                <a:extLst>
                  <a:ext uri="{0D108BD9-81ED-4DB2-BD59-A6C34878D82A}">
                    <a16:rowId xmlns:a16="http://schemas.microsoft.com/office/drawing/2014/main" val="2507481274"/>
                  </a:ext>
                </a:extLst>
              </a:tr>
              <a:tr h="944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2,200</a:t>
                      </a: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DISPONIBLES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partir del 24 de agosto</a:t>
                      </a:r>
                      <a:endParaRPr lang="es-MX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TODOS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MODALIDAD ESCOLARIZADO/AB/MIXTO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1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VIRTUAL NO INGRESA A MIUV PARA GENERAR FORMATO DE PAGO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MODALIDAD ESCOLARIZADO/AB/MIXTO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1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VIRTUAL NO INGRESA A MIUV PARA GENERAR FORMATO DE PAGO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 inicial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antes de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pago-20-23 agosto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pago-24 agosto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estatus de pago – 25 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PAGARON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 de registro NSS-25-31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agosto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Fechas de pago: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24-agosto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agosto Aclaraciones/Extemporáneos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Atención es por la EA, a través de SWAINNI.</a:t>
                      </a:r>
                      <a:endParaRPr lang="es-MX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extLst>
                  <a:ext uri="{0D108BD9-81ED-4DB2-BD59-A6C34878D82A}">
                    <a16:rowId xmlns:a16="http://schemas.microsoft.com/office/drawing/2014/main" val="1198891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4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968373"/>
            <a:ext cx="11723076" cy="51488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5200" b="1" dirty="0" smtClean="0"/>
              <a:t>Actividades</a:t>
            </a:r>
          </a:p>
          <a:p>
            <a:pPr marL="0" indent="0">
              <a:buNone/>
            </a:pPr>
            <a:r>
              <a:rPr lang="es-MX" sz="5200" dirty="0" smtClean="0"/>
              <a:t>Estudiante</a:t>
            </a:r>
            <a:r>
              <a:rPr lang="es-MX" sz="4800" dirty="0" smtClean="0"/>
              <a:t>:</a:t>
            </a:r>
          </a:p>
          <a:p>
            <a:r>
              <a:rPr lang="es-MX" sz="6400" dirty="0" smtClean="0"/>
              <a:t>Sube documentos, </a:t>
            </a:r>
            <a:r>
              <a:rPr lang="es-MX" sz="6400" dirty="0" smtClean="0"/>
              <a:t>Realiza pago, Verifica Estatus de Pago,  </a:t>
            </a:r>
            <a:r>
              <a:rPr lang="es-MX" sz="6400" dirty="0" smtClean="0"/>
              <a:t>Registra NSS, </a:t>
            </a:r>
            <a:r>
              <a:rPr lang="es-MX" sz="6400" dirty="0" smtClean="0"/>
              <a:t>Genera horario MIUV </a:t>
            </a:r>
          </a:p>
          <a:p>
            <a:r>
              <a:rPr lang="es-MX" sz="6400" dirty="0" smtClean="0"/>
              <a:t>PE VIRTUALES-</a:t>
            </a:r>
            <a:r>
              <a:rPr lang="es-MX" sz="6400" dirty="0"/>
              <a:t>Sube documentos</a:t>
            </a:r>
            <a:r>
              <a:rPr lang="es-MX" sz="6400" dirty="0" smtClean="0"/>
              <a:t>, Recibe formato de pago por parte de la EA,  </a:t>
            </a:r>
            <a:r>
              <a:rPr lang="es-MX" sz="6400" dirty="0"/>
              <a:t>Realiza pago, </a:t>
            </a:r>
            <a:r>
              <a:rPr lang="es-MX" sz="6400" dirty="0" smtClean="0"/>
              <a:t>Remite comprobante de pago a la EA,  </a:t>
            </a:r>
            <a:r>
              <a:rPr lang="es-MX" sz="6400" dirty="0"/>
              <a:t>Registra NSS, Genera horario MIUV </a:t>
            </a:r>
          </a:p>
          <a:p>
            <a:pPr marL="0" indent="0">
              <a:buNone/>
            </a:pPr>
            <a:r>
              <a:rPr lang="es-MX" sz="4800" dirty="0" smtClean="0"/>
              <a:t>DGAE/DSE</a:t>
            </a:r>
            <a:r>
              <a:rPr lang="es-MX" sz="4800" dirty="0" smtClean="0"/>
              <a:t>: </a:t>
            </a:r>
          </a:p>
          <a:p>
            <a:pPr lvl="1"/>
            <a:r>
              <a:rPr lang="es-ES" sz="4800" dirty="0"/>
              <a:t>Portal informativo</a:t>
            </a:r>
            <a:endParaRPr lang="es-MX" sz="4800" dirty="0"/>
          </a:p>
          <a:p>
            <a:pPr lvl="1"/>
            <a:r>
              <a:rPr lang="es-ES" sz="4800" dirty="0"/>
              <a:t>Generar </a:t>
            </a:r>
            <a:r>
              <a:rPr lang="es-ES" sz="4800" dirty="0" smtClean="0"/>
              <a:t>Matrículas</a:t>
            </a:r>
          </a:p>
          <a:p>
            <a:pPr lvl="1"/>
            <a:r>
              <a:rPr lang="es-ES" sz="4800" dirty="0" smtClean="0"/>
              <a:t>Solicitar </a:t>
            </a:r>
            <a:r>
              <a:rPr lang="es-ES" sz="4800" dirty="0"/>
              <a:t>cuentas correo </a:t>
            </a:r>
            <a:r>
              <a:rPr lang="es-ES" sz="4800" dirty="0" smtClean="0"/>
              <a:t>UV </a:t>
            </a:r>
          </a:p>
          <a:p>
            <a:pPr lvl="1"/>
            <a:r>
              <a:rPr lang="es-ES" sz="4800" dirty="0" smtClean="0"/>
              <a:t>Distribuir </a:t>
            </a:r>
            <a:r>
              <a:rPr lang="es-ES" sz="4800" dirty="0"/>
              <a:t>fotos y </a:t>
            </a:r>
            <a:r>
              <a:rPr lang="es-ES" sz="4800" dirty="0" smtClean="0"/>
              <a:t>firmas </a:t>
            </a:r>
            <a:r>
              <a:rPr lang="es-ES" sz="4800" dirty="0"/>
              <a:t>en los servidores </a:t>
            </a:r>
            <a:r>
              <a:rPr lang="es-ES" sz="4800" dirty="0" smtClean="0"/>
              <a:t>UV (DSIA debe cargarlas a base de datos para </a:t>
            </a:r>
            <a:r>
              <a:rPr lang="es-ES" sz="4800" dirty="0" err="1" smtClean="0"/>
              <a:t>MiUV</a:t>
            </a:r>
            <a:r>
              <a:rPr lang="es-ES" sz="4800" dirty="0" smtClean="0"/>
              <a:t>)</a:t>
            </a:r>
          </a:p>
          <a:p>
            <a:pPr lvl="1"/>
            <a:r>
              <a:rPr lang="es-ES" sz="4800" dirty="0" smtClean="0"/>
              <a:t>Acceso </a:t>
            </a:r>
            <a:r>
              <a:rPr lang="es-ES" sz="4800" dirty="0"/>
              <a:t>al portal de </a:t>
            </a:r>
            <a:r>
              <a:rPr lang="es-ES" sz="4800" dirty="0" smtClean="0"/>
              <a:t>MIUV</a:t>
            </a:r>
            <a:endParaRPr lang="es-ES" sz="4800" dirty="0" smtClean="0"/>
          </a:p>
          <a:p>
            <a:pPr lvl="1"/>
            <a:r>
              <a:rPr lang="es-ES" sz="4800" dirty="0" smtClean="0"/>
              <a:t>Mensajes para avisos en </a:t>
            </a:r>
            <a:r>
              <a:rPr lang="es-ES" sz="4800" dirty="0" smtClean="0"/>
              <a:t>MIUV</a:t>
            </a:r>
          </a:p>
          <a:p>
            <a:pPr lvl="1"/>
            <a:r>
              <a:rPr lang="es-ES" sz="4800" dirty="0" smtClean="0"/>
              <a:t>Apertura SWAINNI-25 DE AGOSTO</a:t>
            </a:r>
            <a:endParaRPr lang="es-ES" sz="4800" dirty="0" smtClean="0"/>
          </a:p>
          <a:p>
            <a:pPr marL="0" indent="0">
              <a:buNone/>
            </a:pPr>
            <a:r>
              <a:rPr lang="es-MX" sz="6400" dirty="0" smtClean="0"/>
              <a:t>Secretario </a:t>
            </a:r>
            <a:r>
              <a:rPr lang="es-MX" sz="6400" dirty="0"/>
              <a:t>de Facultad:</a:t>
            </a:r>
          </a:p>
          <a:p>
            <a:pPr lvl="1"/>
            <a:r>
              <a:rPr lang="es-MX" sz="6400" dirty="0" smtClean="0"/>
              <a:t>Atender correos/ formatos de pago</a:t>
            </a:r>
            <a:r>
              <a:rPr lang="es-ES" sz="6400" dirty="0" smtClean="0"/>
              <a:t> </a:t>
            </a:r>
          </a:p>
          <a:p>
            <a:pPr lvl="1"/>
            <a:r>
              <a:rPr lang="es-ES" sz="6400" dirty="0" smtClean="0"/>
              <a:t>Validar documentos del 20 al 24 , registrar en el reporte SYRVALD</a:t>
            </a:r>
          </a:p>
          <a:p>
            <a:pPr lvl="1"/>
            <a:r>
              <a:rPr lang="es-ES" sz="6400" dirty="0" smtClean="0"/>
              <a:t>25 de agosto, atender aclaraciones, registrar en </a:t>
            </a:r>
            <a:r>
              <a:rPr lang="es-ES" sz="6400" dirty="0" err="1" smtClean="0"/>
              <a:t>swainni</a:t>
            </a:r>
            <a:r>
              <a:rPr lang="es-ES" sz="6400" dirty="0" smtClean="0"/>
              <a:t> casos de pago pendiente de verificación o inscripciones extemporáneas.</a:t>
            </a:r>
          </a:p>
          <a:p>
            <a:pPr lvl="1"/>
            <a:r>
              <a:rPr lang="es-ES" sz="6400" dirty="0" smtClean="0"/>
              <a:t>26 de agosto, validación de reportes y envío de acta de cierre firmada y sellada, a partir de las 10: 00 am</a:t>
            </a:r>
          </a:p>
          <a:p>
            <a:pPr lvl="1"/>
            <a:r>
              <a:rPr lang="es-ES" sz="6400" dirty="0" smtClean="0"/>
              <a:t>Generan horarios, informan al estudiante</a:t>
            </a:r>
          </a:p>
          <a:p>
            <a:pPr lvl="1"/>
            <a:endParaRPr lang="es-ES" sz="3800" dirty="0"/>
          </a:p>
          <a:p>
            <a:pPr lvl="1"/>
            <a:r>
              <a:rPr lang="es-ES" sz="3800" dirty="0" smtClean="0"/>
              <a:t>P</a:t>
            </a:r>
            <a:r>
              <a:rPr lang="es-ES" sz="5600" dirty="0" smtClean="0"/>
              <a:t>E VIRTUALES </a:t>
            </a:r>
          </a:p>
          <a:p>
            <a:pPr lvl="2"/>
            <a:r>
              <a:rPr lang="es-ES" sz="5600" dirty="0" smtClean="0"/>
              <a:t>Validar documentos</a:t>
            </a:r>
          </a:p>
          <a:p>
            <a:pPr lvl="2"/>
            <a:r>
              <a:rPr lang="es-ES" sz="5600" dirty="0" smtClean="0"/>
              <a:t>Registrar EE a cada alumno (formato de pago)</a:t>
            </a:r>
          </a:p>
          <a:p>
            <a:pPr lvl="2"/>
            <a:r>
              <a:rPr lang="es-ES" sz="5600" dirty="0" smtClean="0"/>
              <a:t>GENERAR FORMATO DE PAGO 24 AGOSTOS-9:00 AM (validaron docto). Llamar telefónicamente a quien no suba doctos</a:t>
            </a:r>
          </a:p>
          <a:p>
            <a:pPr lvl="2"/>
            <a:r>
              <a:rPr lang="es-ES" sz="5600" dirty="0" smtClean="0"/>
              <a:t>ENVIO DE FORMATO DE PAGO, RECIBEN COMPROBANTES DE PAGO,  REGISTRAN EN SWAINNI, GENERAN Y GUARDAN ACTAS</a:t>
            </a:r>
            <a:endParaRPr lang="es-ES" sz="5600" dirty="0"/>
          </a:p>
          <a:p>
            <a:pPr lvl="1"/>
            <a:endParaRPr lang="es-ES" sz="2000" dirty="0" smtClean="0"/>
          </a:p>
          <a:p>
            <a:pPr marL="457200" lvl="1" indent="0">
              <a:buNone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75" y="369714"/>
            <a:ext cx="1660398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99847" y="369714"/>
            <a:ext cx="505369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</a:t>
            </a: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kumimoji="0" lang="es-MX" altLang="es-MX" sz="2800" b="1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6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007" y="131484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/>
              <a:t>Segunda Etapa . DESPUES DE CONCLUIDAS LAS INSCRIPCIONES 1ª  Y LUG DISPONIBLES</a:t>
            </a:r>
          </a:p>
          <a:p>
            <a:r>
              <a:rPr lang="es-ES" sz="1800" dirty="0"/>
              <a:t>R</a:t>
            </a:r>
            <a:r>
              <a:rPr lang="es-ES" sz="1800" dirty="0" smtClean="0"/>
              <a:t>egistro MASIVO de indicador de entrega de documentos. (POR MEDIO DE ARCHIVO)</a:t>
            </a:r>
          </a:p>
          <a:p>
            <a:r>
              <a:rPr lang="es-ES" sz="1800" dirty="0" smtClean="0"/>
              <a:t>Generar el registro en SWAINNI y actualizar indicadores.</a:t>
            </a:r>
          </a:p>
          <a:p>
            <a:r>
              <a:rPr lang="es-ES" sz="1800" dirty="0" smtClean="0"/>
              <a:t>Acta de inscripción se genere masiva (pagados) </a:t>
            </a:r>
            <a:r>
              <a:rPr lang="es-ES" sz="1800" dirty="0" err="1" smtClean="0"/>
              <a:t>ó</a:t>
            </a:r>
            <a:r>
              <a:rPr lang="es-ES" sz="1800" dirty="0" smtClean="0"/>
              <a:t> a través de portal MIUV</a:t>
            </a:r>
            <a:endParaRPr lang="es-ES" sz="1800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MX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597" y="2887536"/>
            <a:ext cx="7195135" cy="370288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" y="228600"/>
            <a:ext cx="1726901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53360" y="369714"/>
            <a:ext cx="51466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3077"/>
            <a:ext cx="10515600" cy="879231"/>
          </a:xfrm>
        </p:spPr>
        <p:txBody>
          <a:bodyPr/>
          <a:lstStyle/>
          <a:p>
            <a:r>
              <a:rPr lang="es-MX" dirty="0" smtClean="0"/>
              <a:t>Asuntos generales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0246"/>
            <a:ext cx="10515600" cy="4641240"/>
          </a:xfrm>
        </p:spPr>
        <p:txBody>
          <a:bodyPr>
            <a:normAutofit fontScale="47500" lnSpcReduction="20000"/>
          </a:bodyPr>
          <a:lstStyle/>
          <a:p>
            <a:r>
              <a:rPr lang="es-MX" dirty="0" smtClean="0"/>
              <a:t>DUDAS INSCRIPCIONES: inscripciones@uv.mx</a:t>
            </a:r>
          </a:p>
          <a:p>
            <a:r>
              <a:rPr lang="es-MX" dirty="0" smtClean="0"/>
              <a:t>PARTICIPANTES </a:t>
            </a:r>
          </a:p>
          <a:p>
            <a:r>
              <a:rPr lang="es-MX" dirty="0" smtClean="0"/>
              <a:t>MERITOS 2020-27-31 INSCRIPCIONES MÉRITOS APROX 100</a:t>
            </a:r>
          </a:p>
          <a:p>
            <a:r>
              <a:rPr lang="es-MX" dirty="0" smtClean="0"/>
              <a:t>AUDITORIAS EN SEPTIEMBRE- CONCENTRADOS DE INSCRIPCIÓN, ENTREGAR CONSTANCIA A MAS TARDAR 31 DE AGOSTO. CERTIFICADO TITNE 90 DIAS. ACUERDO SEP- ANTES DEL SIG. </a:t>
            </a:r>
            <a:r>
              <a:rPr lang="es-MX" smtClean="0"/>
              <a:t>PERIODO ESCOLAR.</a:t>
            </a:r>
            <a:endParaRPr lang="es-MX" dirty="0" smtClean="0"/>
          </a:p>
          <a:p>
            <a:r>
              <a:rPr lang="es-MX" dirty="0" smtClean="0"/>
              <a:t>TRÁMITES</a:t>
            </a:r>
          </a:p>
          <a:p>
            <a:pPr lvl="1"/>
            <a:r>
              <a:rPr lang="es-MX" dirty="0" smtClean="0"/>
              <a:t>CIRCULARES- FECHAS, MOVIMIENTO EXTEMPORANEO AVAL DE CT. </a:t>
            </a:r>
          </a:p>
          <a:p>
            <a:pPr lvl="1"/>
            <a:r>
              <a:rPr lang="es-MX" dirty="0" smtClean="0"/>
              <a:t>BAJAS  TEMPORALES 1ER PERIODO POR ESTATUTO NO PROCEDEN</a:t>
            </a:r>
          </a:p>
          <a:p>
            <a:pPr lvl="1"/>
            <a:r>
              <a:rPr lang="es-MX" dirty="0" smtClean="0"/>
              <a:t>BAJAS DEFINITIVAS- RECIBIR SOLICITUD POR ESCRITO FIRMADA, SE APLICA BD –CANCELAR INSCRIPCION, PUEDE PRESENTAR EXAMEN NUEVAMENTE PARA SER ADMITIDO</a:t>
            </a:r>
          </a:p>
          <a:p>
            <a:pPr lvl="1"/>
            <a:r>
              <a:rPr lang="es-MX" dirty="0" smtClean="0"/>
              <a:t>CAMBIOS DE PE, TRANSFERENCIAS, </a:t>
            </a:r>
          </a:p>
          <a:p>
            <a:pPr lvl="1"/>
            <a:r>
              <a:rPr lang="es-MX" dirty="0" smtClean="0"/>
              <a:t>MERITOS- ENTREGAN CARDEX FIRMADO-SELLADO POR DSE, APLICA TRANSFERENCIA</a:t>
            </a:r>
          </a:p>
          <a:p>
            <a:pPr lvl="1"/>
            <a:r>
              <a:rPr lang="es-MX" dirty="0" smtClean="0"/>
              <a:t>EE AFEL- ATENDER SOLICITUDES E INSCRIBIRLOS REVISANDO PREVIAMENTE EL CUPO. </a:t>
            </a:r>
          </a:p>
          <a:p>
            <a:r>
              <a:rPr lang="es-MX" dirty="0" smtClean="0"/>
              <a:t>BECAS </a:t>
            </a:r>
          </a:p>
          <a:p>
            <a:pPr lvl="1"/>
            <a:r>
              <a:rPr lang="es-MX" dirty="0" smtClean="0"/>
              <a:t>TITULACION-</a:t>
            </a:r>
            <a:r>
              <a:rPr lang="es-MX" dirty="0"/>
              <a:t>ETIQUETAR </a:t>
            </a:r>
            <a:r>
              <a:rPr lang="es-MX" dirty="0" smtClean="0"/>
              <a:t>EGRESADOS</a:t>
            </a:r>
          </a:p>
          <a:p>
            <a:pPr lvl="2"/>
            <a:r>
              <a:rPr lang="es-MX" dirty="0" smtClean="0"/>
              <a:t>EMITAN UN AVISO PARA RECIBIR LOS EXPEDIENTES PARA PODER POSTULARLOS</a:t>
            </a:r>
          </a:p>
          <a:p>
            <a:pPr lvl="2"/>
            <a:r>
              <a:rPr lang="es-MX" dirty="0" smtClean="0"/>
              <a:t>CUENTA DE ACCESO- HUGGONZALEZ@UV.MX</a:t>
            </a:r>
          </a:p>
          <a:p>
            <a:pPr lvl="2"/>
            <a:r>
              <a:rPr lang="es-MX" dirty="0"/>
              <a:t>DUDAS DIRECTO AL CORREO elisaacuna@becasbenitojuarez.gob.mx </a:t>
            </a:r>
          </a:p>
          <a:p>
            <a:pPr lvl="1"/>
            <a:r>
              <a:rPr lang="es-MX" dirty="0" smtClean="0"/>
              <a:t>MANUTENCION</a:t>
            </a:r>
          </a:p>
          <a:p>
            <a:pPr lvl="1"/>
            <a:r>
              <a:rPr lang="es-MX" dirty="0" smtClean="0"/>
              <a:t>JEF</a:t>
            </a:r>
          </a:p>
          <a:p>
            <a:pPr lvl="1"/>
            <a:r>
              <a:rPr lang="es-MX" dirty="0" smtClean="0"/>
              <a:t>FICHAS SUBES- A PARTIR DEL 31 DE AGOSTO, POSTERIOR A ESA FECHA SI NO EXISTE FICHA, QUE REMITAN CORREO A </a:t>
            </a:r>
          </a:p>
          <a:p>
            <a:pPr lvl="2"/>
            <a:r>
              <a:rPr lang="es-MX" dirty="0" smtClean="0"/>
              <a:t>DIFUNDAN </a:t>
            </a:r>
            <a:r>
              <a:rPr lang="es-MX" dirty="0"/>
              <a:t>EL AVISO https://www.uv.mx/estudiantes/tramites-y-servicios/aviso-importante-fichas-subes/</a:t>
            </a:r>
            <a:endParaRPr lang="es-MX" dirty="0" smtClean="0"/>
          </a:p>
          <a:p>
            <a:pPr lvl="1"/>
            <a:endParaRPr lang="es-MX" dirty="0" smtClean="0"/>
          </a:p>
          <a:p>
            <a:pPr marL="457200" lvl="1" indent="0">
              <a:buNone/>
            </a:pPr>
            <a:endParaRPr lang="es-MX" dirty="0"/>
          </a:p>
          <a:p>
            <a:pPr lvl="1"/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4802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6885</TotalTime>
  <Words>1079</Words>
  <Application>Microsoft Office PowerPoint</Application>
  <PresentationFormat>Panorámica</PresentationFormat>
  <Paragraphs>194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Times New Roman</vt:lpstr>
      <vt:lpstr>Tema de Office</vt:lpstr>
      <vt:lpstr>INSCRIPCIONES NUEVO INGRESO 2021 -Lugares Disponibles</vt:lpstr>
      <vt:lpstr>Incidencias/Observaciones 1ª lista inscripciones</vt:lpstr>
      <vt:lpstr>Observaciones 1ª lista inscripciones-Secretarios de Facultad</vt:lpstr>
      <vt:lpstr>Presentación de PowerPoint</vt:lpstr>
      <vt:lpstr>Fechas- Cuentas institucionales, accesos (MIUV/MIPAGO), formatos de pago.</vt:lpstr>
      <vt:lpstr>Presentación de PowerPoint</vt:lpstr>
      <vt:lpstr>Presentación de PowerPoint</vt:lpstr>
      <vt:lpstr>Asuntos generales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Ameca Colorado Beatriz</dc:creator>
  <cp:lastModifiedBy>Sanchez Hernandez Blanca Estela</cp:lastModifiedBy>
  <cp:revision>159</cp:revision>
  <dcterms:created xsi:type="dcterms:W3CDTF">2020-08-31T02:27:26Z</dcterms:created>
  <dcterms:modified xsi:type="dcterms:W3CDTF">2021-08-20T01:41:44Z</dcterms:modified>
</cp:coreProperties>
</file>