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74" r:id="rId5"/>
    <p:sldId id="292" r:id="rId6"/>
    <p:sldId id="275" r:id="rId7"/>
    <p:sldId id="288" r:id="rId8"/>
    <p:sldId id="293" r:id="rId9"/>
    <p:sldId id="281" r:id="rId10"/>
    <p:sldId id="291" r:id="rId11"/>
    <p:sldId id="294" r:id="rId12"/>
    <p:sldId id="283" r:id="rId13"/>
    <p:sldId id="284" r:id="rId14"/>
    <p:sldId id="285" r:id="rId15"/>
    <p:sldId id="296" r:id="rId16"/>
    <p:sldId id="295" r:id="rId17"/>
    <p:sldId id="280" r:id="rId18"/>
  </p:sldIdLst>
  <p:sldSz cx="9144000" cy="5143500" type="screen16x9"/>
  <p:notesSz cx="9144000" cy="6858000"/>
  <p:defaultTextStyle>
    <a:defPPr>
      <a:defRPr lang="es-MX"/>
    </a:defPPr>
    <a:lvl1pPr marL="0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1pPr>
    <a:lvl2pPr marL="706122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2pPr>
    <a:lvl3pPr marL="1412243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3pPr>
    <a:lvl4pPr marL="2118365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4pPr>
    <a:lvl5pPr marL="2824487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5pPr>
    <a:lvl6pPr marL="3530609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6pPr>
    <a:lvl7pPr marL="4236730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7pPr>
    <a:lvl8pPr marL="4942852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8pPr>
    <a:lvl9pPr marL="5648974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529D"/>
    <a:srgbClr val="28AD56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25" d="100"/>
          <a:sy n="125" d="100"/>
        </p:scale>
        <p:origin x="102" y="132"/>
      </p:cViewPr>
      <p:guideLst>
        <p:guide orient="horz" pos="1621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17" d="100"/>
          <a:sy n="117" d="100"/>
        </p:scale>
        <p:origin x="23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9DCB8-392E-40F3-82B8-A61CDD22F42E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AC556-5F5F-4A49-B74B-479FE9160B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40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4 Rectángulo"/>
          <p:cNvSpPr/>
          <p:nvPr userDrawn="1"/>
        </p:nvSpPr>
        <p:spPr>
          <a:xfrm>
            <a:off x="0" y="6694"/>
            <a:ext cx="9144000" cy="51445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74066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323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523128" y="1609836"/>
            <a:ext cx="4484290" cy="142692"/>
          </a:xfrm>
        </p:spPr>
        <p:txBody>
          <a:bodyPr lIns="36000" tIns="0" anchor="t" anchorCtr="0">
            <a:noAutofit/>
          </a:bodyPr>
          <a:lstStyle>
            <a:lvl1pPr algn="r">
              <a:lnSpc>
                <a:spcPts val="800"/>
              </a:lnSpc>
              <a:defRPr sz="7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s-ES" dirty="0" smtClean="0"/>
              <a:t>Haga clic aquí para escribir el nombre de la entidad académica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3529049" y="1877162"/>
            <a:ext cx="4484290" cy="190532"/>
          </a:xfrm>
        </p:spPr>
        <p:txBody>
          <a:bodyPr lIns="54000">
            <a:noAutofit/>
          </a:bodyPr>
          <a:lstStyle>
            <a:lvl1pPr marL="0" indent="0" algn="r">
              <a:lnSpc>
                <a:spcPts val="800"/>
              </a:lnSpc>
              <a:spcBef>
                <a:spcPts val="0"/>
              </a:spcBef>
              <a:buNone/>
              <a:defRPr sz="7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149113" indent="0">
              <a:buNone/>
              <a:defRPr sz="392"/>
            </a:lvl2pPr>
            <a:lvl3pPr marL="298227" indent="0">
              <a:buNone/>
              <a:defRPr sz="326"/>
            </a:lvl3pPr>
            <a:lvl4pPr marL="447341" indent="0">
              <a:buNone/>
              <a:defRPr sz="294"/>
            </a:lvl4pPr>
            <a:lvl5pPr marL="596453" indent="0">
              <a:buNone/>
              <a:defRPr sz="294"/>
            </a:lvl5pPr>
            <a:lvl6pPr marL="745567" indent="0">
              <a:buNone/>
              <a:defRPr sz="294"/>
            </a:lvl6pPr>
            <a:lvl7pPr marL="894681" indent="0">
              <a:buNone/>
              <a:defRPr sz="294"/>
            </a:lvl7pPr>
            <a:lvl8pPr marL="1043795" indent="0">
              <a:buNone/>
              <a:defRPr sz="294"/>
            </a:lvl8pPr>
            <a:lvl9pPr marL="1192908" indent="0">
              <a:buNone/>
              <a:defRPr sz="294"/>
            </a:lvl9pPr>
          </a:lstStyle>
          <a:p>
            <a:pPr lvl="0"/>
            <a:r>
              <a:rPr lang="es-ES" dirty="0" smtClean="0"/>
              <a:t>Haga clic aquí para escribir el nombre de la región</a:t>
            </a:r>
          </a:p>
        </p:txBody>
      </p:sp>
      <p:sp>
        <p:nvSpPr>
          <p:cNvPr id="14" name="Rectángulo 13"/>
          <p:cNvSpPr/>
          <p:nvPr userDrawn="1"/>
        </p:nvSpPr>
        <p:spPr>
          <a:xfrm>
            <a:off x="442039" y="-2"/>
            <a:ext cx="2425533" cy="338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15" name="Rectángulo 14"/>
          <p:cNvSpPr/>
          <p:nvPr userDrawn="1"/>
        </p:nvSpPr>
        <p:spPr>
          <a:xfrm>
            <a:off x="343706" y="1290714"/>
            <a:ext cx="2425533" cy="5189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18" name="Rectángulo 17"/>
          <p:cNvSpPr/>
          <p:nvPr userDrawn="1"/>
        </p:nvSpPr>
        <p:spPr>
          <a:xfrm rot="5400000">
            <a:off x="-552684" y="552692"/>
            <a:ext cx="1809624" cy="704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20" name="Rectángulo 19"/>
          <p:cNvSpPr/>
          <p:nvPr userDrawn="1"/>
        </p:nvSpPr>
        <p:spPr>
          <a:xfrm rot="5400000">
            <a:off x="1872849" y="552691"/>
            <a:ext cx="1809624" cy="704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pic>
        <p:nvPicPr>
          <p:cNvPr id="17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862" y="298800"/>
            <a:ext cx="1482702" cy="1277372"/>
          </a:xfrm>
          <a:prstGeom prst="rect">
            <a:avLst/>
          </a:prstGeom>
        </p:spPr>
      </p:pic>
      <p:pic>
        <p:nvPicPr>
          <p:cNvPr id="19" name="1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9782"/>
            <a:ext cx="2789022" cy="228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2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ts val="2600"/>
              </a:lnSpc>
              <a:defRPr sz="2200"/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0"/>
          </p:nvPr>
        </p:nvSpPr>
        <p:spPr>
          <a:xfrm>
            <a:off x="1228698" y="1190396"/>
            <a:ext cx="7458104" cy="33944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52393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 hasCustomPrompt="1"/>
          </p:nvPr>
        </p:nvSpPr>
        <p:spPr>
          <a:xfrm>
            <a:off x="1202211" y="2070727"/>
            <a:ext cx="7458104" cy="429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ts val="2300"/>
              </a:lnSpc>
              <a:defRPr sz="1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 smtClean="0"/>
              <a:t>Haga clic aquí para agregar el título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202210" y="2464294"/>
            <a:ext cx="7457411" cy="821959"/>
          </a:xfrm>
        </p:spPr>
        <p:txBody>
          <a:bodyPr>
            <a:normAutofit/>
          </a:bodyPr>
          <a:lstStyle>
            <a:lvl1pPr algn="r">
              <a:lnSpc>
                <a:spcPts val="2600"/>
              </a:lnSpc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Haga clic para agregar el subtítulo</a:t>
            </a:r>
          </a:p>
        </p:txBody>
      </p:sp>
      <p:pic>
        <p:nvPicPr>
          <p:cNvPr id="5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91830"/>
            <a:ext cx="2261378" cy="185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37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10"/>
          <p:cNvSpPr>
            <a:spLocks noGrp="1"/>
          </p:cNvSpPr>
          <p:nvPr>
            <p:ph sz="quarter" idx="14"/>
          </p:nvPr>
        </p:nvSpPr>
        <p:spPr>
          <a:xfrm>
            <a:off x="442762" y="1714367"/>
            <a:ext cx="4029604" cy="286595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15"/>
          </p:nvPr>
        </p:nvSpPr>
        <p:spPr>
          <a:xfrm>
            <a:off x="4703109" y="1714366"/>
            <a:ext cx="3866296" cy="286595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4703109" y="971007"/>
            <a:ext cx="3866297" cy="7433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Haga clic para modificar el estilo de título del patrón</a:t>
            </a:r>
          </a:p>
        </p:txBody>
      </p:sp>
      <p:sp>
        <p:nvSpPr>
          <p:cNvPr id="23" name="Marcador de texto 18"/>
          <p:cNvSpPr>
            <a:spLocks noGrp="1"/>
          </p:cNvSpPr>
          <p:nvPr>
            <p:ph type="body" sz="quarter" idx="17" hasCustomPrompt="1"/>
          </p:nvPr>
        </p:nvSpPr>
        <p:spPr>
          <a:xfrm>
            <a:off x="451207" y="971007"/>
            <a:ext cx="4021159" cy="7433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2636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>
          <a:xfrm>
            <a:off x="3719785" y="1476202"/>
            <a:ext cx="4851065" cy="3096664"/>
          </a:xfrm>
        </p:spPr>
        <p:txBody>
          <a:bodyPr/>
          <a:lstStyle>
            <a:lvl1pPr>
              <a:defRPr lang="es-ES" dirty="0" smtClean="0"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42769" y="904598"/>
            <a:ext cx="6425513" cy="571604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Haga clic para modificar el estilo de título del patrón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442039" y="1476203"/>
            <a:ext cx="3015844" cy="30967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78621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17102" y="3917735"/>
            <a:ext cx="7920880" cy="288032"/>
          </a:xfrm>
        </p:spPr>
        <p:txBody>
          <a:bodyPr anchor="b" anchorCtr="0">
            <a:normAutofit/>
          </a:bodyPr>
          <a:lstStyle>
            <a:lvl1pPr algn="ctr">
              <a:lnSpc>
                <a:spcPts val="2100"/>
              </a:lnSpc>
              <a:defRPr sz="1900">
                <a:solidFill>
                  <a:schemeClr val="tx1"/>
                </a:solidFill>
              </a:defRPr>
            </a:lvl1pPr>
          </a:lstStyle>
          <a:p>
            <a:r>
              <a:rPr lang="es-ES" dirty="0" smtClean="0"/>
              <a:t>Haga clic para agregar título</a:t>
            </a:r>
            <a:endParaRPr lang="es-MX" dirty="0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3"/>
          </p:nvPr>
        </p:nvSpPr>
        <p:spPr>
          <a:xfrm>
            <a:off x="1603047" y="932192"/>
            <a:ext cx="5939368" cy="291937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s-ES" smtClean="0"/>
              <a:t>Haga clic en el icono para agregar una imagen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611560" y="4299942"/>
            <a:ext cx="7920880" cy="277600"/>
          </a:xfrm>
        </p:spPr>
        <p:txBody>
          <a:bodyPr anchor="b" anchorCtr="0">
            <a:noAutofit/>
          </a:bodyPr>
          <a:lstStyle>
            <a:lvl1pPr algn="ctr">
              <a:lnSpc>
                <a:spcPts val="2200"/>
              </a:lnSpc>
              <a:defRPr/>
            </a:lvl1pPr>
          </a:lstStyle>
          <a:p>
            <a:pPr lvl="0"/>
            <a:r>
              <a:rPr lang="es-ES" dirty="0" smtClean="0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2660494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28698" y="1200154"/>
            <a:ext cx="7458104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cxnSp>
        <p:nvCxnSpPr>
          <p:cNvPr id="6" name="3 Conector recto"/>
          <p:cNvCxnSpPr/>
          <p:nvPr userDrawn="1"/>
        </p:nvCxnSpPr>
        <p:spPr>
          <a:xfrm>
            <a:off x="508238" y="483518"/>
            <a:ext cx="812752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1 Image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73" y="275506"/>
            <a:ext cx="1664175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2" r:id="rId2"/>
    <p:sldLayoutId id="2147483661" r:id="rId3"/>
    <p:sldLayoutId id="2147483659" r:id="rId4"/>
    <p:sldLayoutId id="2147483663" r:id="rId5"/>
    <p:sldLayoutId id="2147483658" r:id="rId6"/>
  </p:sldLayoutIdLst>
  <p:timing>
    <p:tnLst>
      <p:par>
        <p:cTn id="1" dur="indefinite" restart="never" nodeType="tmRoot"/>
      </p:par>
    </p:tnLst>
  </p:timing>
  <p:txStyles>
    <p:titleStyle>
      <a:lvl1pPr algn="l" defTabSz="298227" rtl="0" eaLnBrk="1" latinLnBrk="0" hangingPunct="1">
        <a:lnSpc>
          <a:spcPts val="2600"/>
        </a:lnSpc>
        <a:spcBef>
          <a:spcPct val="0"/>
        </a:spcBef>
        <a:buNone/>
        <a:defRPr sz="22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0" indent="0" algn="l" defTabSz="298227" rtl="0" eaLnBrk="1" latinLnBrk="0" hangingPunct="1">
        <a:lnSpc>
          <a:spcPts val="2300"/>
        </a:lnSpc>
        <a:spcBef>
          <a:spcPct val="20000"/>
        </a:spcBef>
        <a:buFont typeface="Arial" panose="020B0604020202020204" pitchFamily="34" charset="0"/>
        <a:buNone/>
        <a:defRPr sz="1900" kern="1200">
          <a:solidFill>
            <a:schemeClr val="tx1">
              <a:lumMod val="50000"/>
              <a:lumOff val="50000"/>
            </a:schemeClr>
          </a:solidFill>
          <a:latin typeface="Gill Sans MT" panose="020B0502020104020203" pitchFamily="34" charset="0"/>
          <a:ea typeface="+mn-ea"/>
          <a:cs typeface="+mn-cs"/>
        </a:defRPr>
      </a:lvl1pPr>
      <a:lvl2pPr marL="242309" indent="-93196" algn="l" defTabSz="298227" rtl="0" eaLnBrk="1" latinLnBrk="0" hangingPunct="1">
        <a:spcBef>
          <a:spcPct val="20000"/>
        </a:spcBef>
        <a:buFont typeface="Arial" panose="020B0604020202020204" pitchFamily="34" charset="0"/>
        <a:buChar char="–"/>
        <a:defRPr sz="913" kern="1200">
          <a:solidFill>
            <a:schemeClr val="tx1"/>
          </a:solidFill>
          <a:latin typeface="+mn-lt"/>
          <a:ea typeface="+mn-ea"/>
          <a:cs typeface="+mn-cs"/>
        </a:defRPr>
      </a:lvl2pPr>
      <a:lvl3pPr marL="37278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3pPr>
      <a:lvl4pPr marL="521899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–"/>
        <a:defRPr sz="652" kern="1200">
          <a:solidFill>
            <a:schemeClr val="tx1"/>
          </a:solidFill>
          <a:latin typeface="+mn-lt"/>
          <a:ea typeface="+mn-ea"/>
          <a:cs typeface="+mn-cs"/>
        </a:defRPr>
      </a:lvl4pPr>
      <a:lvl5pPr marL="671011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»"/>
        <a:defRPr sz="652" kern="1200">
          <a:solidFill>
            <a:schemeClr val="tx1"/>
          </a:solidFill>
          <a:latin typeface="+mn-lt"/>
          <a:ea typeface="+mn-ea"/>
          <a:cs typeface="+mn-cs"/>
        </a:defRPr>
      </a:lvl5pPr>
      <a:lvl6pPr marL="82012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6pPr>
      <a:lvl7pPr marL="969238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7pPr>
      <a:lvl8pPr marL="1118351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8pPr>
      <a:lvl9pPr marL="126746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1pPr>
      <a:lvl2pPr marL="149113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2pPr>
      <a:lvl3pPr marL="298227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3pPr>
      <a:lvl4pPr marL="447341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4pPr>
      <a:lvl5pPr marL="596453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5pPr>
      <a:lvl6pPr marL="745567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6pPr>
      <a:lvl7pPr marL="894681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7pPr>
      <a:lvl8pPr marL="1043795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8pPr>
      <a:lvl9pPr marL="1192908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v.mx/plataformasacademicas/eminus/videotutoriales/" TargetMode="External"/><Relationship Id="rId2" Type="http://schemas.openxmlformats.org/officeDocument/2006/relationships/hyperlink" Target="https://www.uv.mx/plataformasacademicas/files/2020/11/Manual-del-Estudiante-EMINUS-4-Noviembre2020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v.mx/educacionartistic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v.mx/plataformasacademicas/eminus/videotutoriales/" TargetMode="External"/><Relationship Id="rId2" Type="http://schemas.openxmlformats.org/officeDocument/2006/relationships/hyperlink" Target="https://www.uv.mx/plataformasacademicas/files/2020/11/Manual-del-Facilitador-Eminus-4-Noviembre2020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4499992" y="51470"/>
            <a:ext cx="453650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90229" y="2039178"/>
            <a:ext cx="1745610" cy="148861"/>
          </a:xfrm>
        </p:spPr>
        <p:txBody>
          <a:bodyPr/>
          <a:lstStyle/>
          <a:p>
            <a:pPr algn="ctr"/>
            <a:r>
              <a:rPr lang="es-MX" sz="1000" dirty="0" smtClean="0"/>
              <a:t>Secretaría Académica</a:t>
            </a:r>
            <a:endParaRPr lang="es-MX" sz="100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83968" y="2188909"/>
            <a:ext cx="4860032" cy="107290"/>
          </a:xfrm>
        </p:spPr>
        <p:txBody>
          <a:bodyPr/>
          <a:lstStyle/>
          <a:p>
            <a:pPr algn="ctr"/>
            <a:r>
              <a:rPr lang="es-MX" sz="900" dirty="0" smtClean="0"/>
              <a:t>Coordinación General de Educación en Línea</a:t>
            </a:r>
            <a:endParaRPr lang="es-MX" sz="9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860032" y="2862938"/>
            <a:ext cx="374441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s-ES" sz="1200" dirty="0" smtClean="0">
                <a:latin typeface="Gill Sans MT" panose="020B0502020104020203" pitchFamily="34" charset="0"/>
              </a:rPr>
              <a:t>Ciclo escolar agosto 2021 – enero 2022</a:t>
            </a:r>
          </a:p>
          <a:p>
            <a:pPr algn="ctr">
              <a:lnSpc>
                <a:spcPts val="1058"/>
              </a:lnSpc>
            </a:pPr>
            <a:endParaRPr lang="es-ES" sz="1000" dirty="0">
              <a:latin typeface="Gill Sans MT" panose="020B0502020104020203" pitchFamily="34" charset="0"/>
            </a:endParaRPr>
          </a:p>
          <a:p>
            <a:pPr algn="ctr"/>
            <a:r>
              <a:rPr lang="es-ES" sz="2200" dirty="0" smtClean="0">
                <a:latin typeface="Gill Sans MT" panose="020B0502020104020203" pitchFamily="34" charset="0"/>
              </a:rPr>
              <a:t>Nuevos programas educativos</a:t>
            </a:r>
          </a:p>
          <a:p>
            <a:pPr algn="ctr"/>
            <a:r>
              <a:rPr lang="es-ES" sz="2200" dirty="0" smtClean="0">
                <a:latin typeface="Gill Sans MT" panose="020B0502020104020203" pitchFamily="34" charset="0"/>
              </a:rPr>
              <a:t>TSU y Licenciatura</a:t>
            </a:r>
          </a:p>
          <a:p>
            <a:pPr algn="ctr"/>
            <a:r>
              <a:rPr lang="es-ES" sz="2200" dirty="0">
                <a:latin typeface="Gill Sans MT" panose="020B0502020104020203" pitchFamily="34" charset="0"/>
              </a:rPr>
              <a:t>m</a:t>
            </a:r>
            <a:r>
              <a:rPr lang="es-ES" sz="2200" dirty="0" smtClean="0">
                <a:latin typeface="Gill Sans MT" panose="020B0502020104020203" pitchFamily="34" charset="0"/>
              </a:rPr>
              <a:t>odalidad virtual</a:t>
            </a:r>
            <a:endParaRPr lang="es-ES" sz="2200" dirty="0">
              <a:latin typeface="Gill Sans MT" panose="020B0502020104020203" pitchFamily="34" charset="0"/>
            </a:endParaRPr>
          </a:p>
          <a:p>
            <a:pPr algn="ctr">
              <a:lnSpc>
                <a:spcPts val="1100"/>
              </a:lnSpc>
            </a:pPr>
            <a:endParaRPr lang="es-ES" sz="1100" dirty="0">
              <a:latin typeface="Gill Sans MT" panose="020B0502020104020203" pitchFamily="34" charset="0"/>
            </a:endParaRPr>
          </a:p>
          <a:p>
            <a:pPr algn="ctr">
              <a:lnSpc>
                <a:spcPts val="1100"/>
              </a:lnSpc>
            </a:pPr>
            <a:endParaRPr lang="es-ES" sz="1100" dirty="0">
              <a:latin typeface="Gill Sans MT" panose="020B0502020104020203" pitchFamily="34" charset="0"/>
            </a:endParaRPr>
          </a:p>
          <a:p>
            <a:pPr algn="ctr">
              <a:lnSpc>
                <a:spcPts val="1100"/>
              </a:lnSpc>
            </a:pPr>
            <a:endParaRPr lang="es-ES" sz="1100" dirty="0" smtClean="0">
              <a:latin typeface="Gill Sans MT" panose="020B0502020104020203" pitchFamily="34" charset="0"/>
            </a:endParaRPr>
          </a:p>
          <a:p>
            <a:pPr algn="ctr">
              <a:lnSpc>
                <a:spcPts val="1100"/>
              </a:lnSpc>
            </a:pPr>
            <a:r>
              <a:rPr lang="es-ES" sz="1100" dirty="0" smtClean="0">
                <a:latin typeface="Gill Sans MT" panose="020B0502020104020203" pitchFamily="34" charset="0"/>
              </a:rPr>
              <a:t>Julio 2021</a:t>
            </a:r>
            <a:endParaRPr lang="es-MX" sz="2800" dirty="0">
              <a:latin typeface="Gill Sans MT" panose="020B0502020104020203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2" r="20069"/>
          <a:stretch/>
        </p:blipFill>
        <p:spPr>
          <a:xfrm>
            <a:off x="-36512" y="0"/>
            <a:ext cx="4320480" cy="5138972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50F3EDB1-ED25-48B6-AE5B-3A9A6E590F99}"/>
              </a:ext>
            </a:extLst>
          </p:cNvPr>
          <p:cNvSpPr/>
          <p:nvPr/>
        </p:nvSpPr>
        <p:spPr>
          <a:xfrm>
            <a:off x="8877300" y="6234908"/>
            <a:ext cx="2987274" cy="33855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1"/>
            <a:r>
              <a:rPr lang="es-E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 2021</a:t>
            </a:r>
            <a:endParaRPr lang="es-MX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BB18FDD-8419-4628-A3A8-4BED588E48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24"/>
          <a:stretch/>
        </p:blipFill>
        <p:spPr>
          <a:xfrm>
            <a:off x="5790229" y="411510"/>
            <a:ext cx="1745610" cy="154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50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457202" y="685219"/>
            <a:ext cx="8229600" cy="342307"/>
          </a:xfrm>
          <a:prstGeom prst="roundRect">
            <a:avLst/>
          </a:prstGeom>
          <a:solidFill>
            <a:srgbClr val="18529D"/>
          </a:solidFill>
          <a:ln>
            <a:solidFill>
              <a:srgbClr val="185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</p:spPr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Alumnos en línea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426264" y="1131590"/>
            <a:ext cx="8260538" cy="3394472"/>
          </a:xfrm>
        </p:spPr>
        <p:txBody>
          <a:bodyPr>
            <a:noAutofit/>
          </a:bodyPr>
          <a:lstStyle/>
          <a:p>
            <a:pPr algn="just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Semana de inducción</a:t>
            </a:r>
          </a:p>
          <a:p>
            <a:pPr algn="just">
              <a:lnSpc>
                <a:spcPct val="100000"/>
              </a:lnSpc>
            </a:pPr>
            <a:r>
              <a:rPr lang="es-MX" sz="1400" dirty="0" smtClean="0"/>
              <a:t>Los alumnos de la modalidad virtual participan en la semana de inducción al igual que los alumnos del sistema escolarizado (del 9 al 13 de agosto). </a:t>
            </a:r>
          </a:p>
          <a:p>
            <a:pPr algn="just">
              <a:lnSpc>
                <a:spcPct val="100000"/>
              </a:lnSpc>
            </a:pPr>
            <a:endParaRPr lang="es-MX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00000"/>
              </a:lnSpc>
            </a:pPr>
            <a:r>
              <a:rPr lang="es-MX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Conoce tu universidad</a:t>
            </a:r>
            <a:endParaRPr lang="es-MX" sz="1400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MX" sz="1400" dirty="0" smtClean="0"/>
              <a:t>Charla </a:t>
            </a:r>
            <a:r>
              <a:rPr lang="es-MX" sz="1400" i="1" dirty="0" smtClean="0"/>
              <a:t>Estrategias </a:t>
            </a:r>
            <a:r>
              <a:rPr lang="es-MX" sz="1400" i="1" dirty="0"/>
              <a:t>de aprendizaje </a:t>
            </a:r>
            <a:r>
              <a:rPr lang="es-MX" sz="1400" i="1" dirty="0" smtClean="0"/>
              <a:t>autónomo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MX" sz="1400" dirty="0"/>
              <a:t>Charla </a:t>
            </a:r>
            <a:r>
              <a:rPr lang="es-MX" sz="1400" i="1" dirty="0" smtClean="0"/>
              <a:t>Gestión </a:t>
            </a:r>
            <a:r>
              <a:rPr lang="es-MX" sz="1400" i="1" dirty="0"/>
              <a:t>del </a:t>
            </a:r>
            <a:r>
              <a:rPr lang="es-MX" sz="1400" i="1" dirty="0" smtClean="0"/>
              <a:t>tiempo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MX" sz="1400" dirty="0"/>
              <a:t>Charla </a:t>
            </a:r>
            <a:r>
              <a:rPr lang="es-MX" sz="1400" i="1" dirty="0" smtClean="0"/>
              <a:t>Plataforma </a:t>
            </a:r>
            <a:r>
              <a:rPr lang="es-MX" sz="1400" i="1" dirty="0"/>
              <a:t>educativa y correo </a:t>
            </a:r>
            <a:r>
              <a:rPr lang="es-MX" sz="1400" i="1" dirty="0" smtClean="0"/>
              <a:t>electrónico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MX" sz="1400" dirty="0"/>
              <a:t>Charla </a:t>
            </a:r>
            <a:r>
              <a:rPr lang="es-MX" sz="1400" i="1" dirty="0" smtClean="0"/>
              <a:t>Plagio </a:t>
            </a:r>
            <a:r>
              <a:rPr lang="es-MX" sz="1400" i="1" dirty="0"/>
              <a:t>y </a:t>
            </a:r>
            <a:r>
              <a:rPr lang="es-MX" sz="1400" i="1" dirty="0" smtClean="0"/>
              <a:t>deshonestidad académica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s-MX" sz="1400" dirty="0"/>
          </a:p>
          <a:p>
            <a:pPr>
              <a:lnSpc>
                <a:spcPct val="100000"/>
              </a:lnSpc>
            </a:pPr>
            <a:r>
              <a:rPr lang="es-MX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Manejo de EMINUS 4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MX" sz="1400" dirty="0"/>
              <a:t>Manuales: </a:t>
            </a:r>
            <a:r>
              <a:rPr lang="es-MX" sz="1400" dirty="0">
                <a:hlinkClick r:id="rId2"/>
              </a:rPr>
              <a:t>https://www.uv.mx/plataformasacademicas/files/2020/11/Manual-del-Estudiante-EMINUS-4-Noviembre2020.pdf</a:t>
            </a:r>
            <a:endParaRPr lang="es-MX" sz="1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MX" sz="1400" dirty="0" err="1"/>
              <a:t>Videotutoriales</a:t>
            </a:r>
            <a:r>
              <a:rPr lang="es-MX" sz="1400" dirty="0"/>
              <a:t>: </a:t>
            </a:r>
            <a:r>
              <a:rPr lang="es-MX" sz="1400" dirty="0">
                <a:hlinkClick r:id="rId3"/>
              </a:rPr>
              <a:t>https://www.uv.mx/plataformasacademicas/eminus/videotutoriales</a:t>
            </a:r>
            <a:r>
              <a:rPr lang="es-MX" sz="1400" dirty="0" smtClean="0">
                <a:hlinkClick r:id="rId3"/>
              </a:rPr>
              <a:t>/</a:t>
            </a:r>
            <a:endParaRPr lang="es-MX" sz="1400" dirty="0" smtClean="0"/>
          </a:p>
          <a:p>
            <a:pPr>
              <a:lnSpc>
                <a:spcPct val="100000"/>
              </a:lnSpc>
            </a:pP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982656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457202" y="685219"/>
            <a:ext cx="8229600" cy="342307"/>
          </a:xfrm>
          <a:prstGeom prst="roundRect">
            <a:avLst/>
          </a:prstGeom>
          <a:solidFill>
            <a:srgbClr val="28AD56"/>
          </a:solidFill>
          <a:ln>
            <a:solidFill>
              <a:srgbClr val="28AD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</p:spPr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Sugerencias para las entidades sedes de los PE virtuales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457202" y="1190396"/>
            <a:ext cx="8229600" cy="3394472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Crear una cuenta UV exclusiva del programa educativo, ya que será de gran utilidad para la atención de alumnos y profesores.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Dentro del portal de la entidad sede,  crear un espacio para el programa educativo en modalidad virtual. Un ejemplo de cómo se puede organizar dicho espacio es el siguiente: </a:t>
            </a:r>
            <a:r>
              <a:rPr lang="es-MX" dirty="0" smtClean="0">
                <a:hlinkClick r:id="rId2"/>
              </a:rPr>
              <a:t>https</a:t>
            </a:r>
            <a:r>
              <a:rPr lang="es-MX" dirty="0">
                <a:hlinkClick r:id="rId2"/>
              </a:rPr>
              <a:t>://www.uv.mx/educacionartistica</a:t>
            </a:r>
            <a:r>
              <a:rPr lang="es-MX" dirty="0" smtClean="0">
                <a:hlinkClick r:id="rId2"/>
              </a:rPr>
              <a:t>/</a:t>
            </a:r>
            <a:endParaRPr lang="es-MX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Asignar al menos a una persona de apoyo para el seguimiento de alumnos y profesores.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9111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Nuevos programas educativos en modalidad virtual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MX" dirty="0" smtClean="0"/>
              <a:t>Asuntos Generales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4574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</p:spPr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Profesores en línea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817242" y="1275606"/>
            <a:ext cx="7211142" cy="3178448"/>
          </a:xfrm>
        </p:spPr>
        <p:txBody>
          <a:bodyPr>
            <a:noAutofit/>
          </a:bodyPr>
          <a:lstStyle/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es-MX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Contratación de profesores</a:t>
            </a:r>
          </a:p>
          <a:p>
            <a:pPr algn="just">
              <a:lnSpc>
                <a:spcPts val="2000"/>
              </a:lnSpc>
              <a:spcBef>
                <a:spcPts val="0"/>
              </a:spcBef>
            </a:pPr>
            <a:endParaRPr lang="es-MX" sz="1400" dirty="0" smtClean="0"/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es-MX" sz="1400" dirty="0" smtClean="0"/>
              <a:t>Académicos UV:</a:t>
            </a:r>
          </a:p>
          <a:p>
            <a:pPr marL="528059" lvl="1" indent="-285750" algn="just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Carga obligatoria</a:t>
            </a:r>
          </a:p>
          <a:p>
            <a:pPr marL="528059" lvl="1" indent="-285750" algn="just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Complemento </a:t>
            </a: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de carga</a:t>
            </a:r>
          </a:p>
          <a:p>
            <a:pPr marL="528059" lvl="1" indent="-285750" algn="just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Horas de asignatura</a:t>
            </a:r>
          </a:p>
          <a:p>
            <a:pPr algn="just">
              <a:lnSpc>
                <a:spcPts val="2000"/>
              </a:lnSpc>
              <a:spcBef>
                <a:spcPts val="0"/>
              </a:spcBef>
            </a:pPr>
            <a:endParaRPr lang="es-MX" sz="1400" dirty="0" smtClean="0"/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es-MX" sz="1400" dirty="0" smtClean="0"/>
              <a:t>Personal UV y externos:</a:t>
            </a:r>
          </a:p>
          <a:p>
            <a:pPr marL="528059" lvl="1" indent="-285750" algn="just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Contratación por Servicios Profesionales</a:t>
            </a:r>
          </a:p>
          <a:p>
            <a:pPr marL="528059" lvl="1" indent="-285750" algn="just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Pago equivalente a profesor de asignatura</a:t>
            </a:r>
            <a:endParaRPr lang="es-MX" sz="1400" dirty="0" smtClean="0"/>
          </a:p>
          <a:p>
            <a:pPr marL="342900" indent="-342900" algn="just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MX" sz="1400" dirty="0" smtClean="0"/>
          </a:p>
          <a:p>
            <a:pPr marL="342900" indent="-342900" algn="just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MX" sz="1400" dirty="0"/>
          </a:p>
          <a:p>
            <a:pPr marL="342900" indent="-342900" algn="just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MX" sz="1400" dirty="0" smtClean="0"/>
          </a:p>
          <a:p>
            <a:pPr marL="342900" indent="-342900" algn="just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MX" sz="1400" dirty="0" smtClean="0"/>
          </a:p>
        </p:txBody>
      </p:sp>
      <p:sp>
        <p:nvSpPr>
          <p:cNvPr id="5" name="Rectángulo redondeado 4"/>
          <p:cNvSpPr/>
          <p:nvPr/>
        </p:nvSpPr>
        <p:spPr>
          <a:xfrm>
            <a:off x="467544" y="699542"/>
            <a:ext cx="8229600" cy="342307"/>
          </a:xfrm>
          <a:prstGeom prst="roundRect">
            <a:avLst/>
          </a:prstGeom>
          <a:solidFill>
            <a:srgbClr val="18529D"/>
          </a:solidFill>
          <a:ln>
            <a:solidFill>
              <a:srgbClr val="185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57202" y="685219"/>
            <a:ext cx="7787206" cy="34230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298227" rtl="0" eaLnBrk="1" latinLnBrk="0" hangingPunct="1">
              <a:lnSpc>
                <a:spcPts val="2600"/>
              </a:lnSpc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s-MX" dirty="0" smtClean="0">
                <a:solidFill>
                  <a:schemeClr val="bg1"/>
                </a:solidFill>
              </a:rPr>
              <a:t>Asuntos generales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25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7102" y="3579862"/>
            <a:ext cx="7920880" cy="288032"/>
          </a:xfrm>
        </p:spPr>
        <p:txBody>
          <a:bodyPr>
            <a:noAutofit/>
          </a:bodyPr>
          <a:lstStyle/>
          <a:p>
            <a:r>
              <a:rPr lang="es-MX" sz="2400" dirty="0" smtClean="0"/>
              <a:t>Gracias por su atención</a:t>
            </a:r>
            <a:endParaRPr lang="es-MX" sz="240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>
          <a:xfrm>
            <a:off x="611560" y="4526398"/>
            <a:ext cx="7920880" cy="277600"/>
          </a:xfrm>
        </p:spPr>
        <p:txBody>
          <a:bodyPr>
            <a:noAutofit/>
          </a:bodyPr>
          <a:lstStyle/>
          <a:p>
            <a:r>
              <a:rPr lang="es-MX" sz="1100" dirty="0" smtClean="0"/>
              <a:t>educacionenlinea@uv.mx Tel. (228</a:t>
            </a:r>
            <a:r>
              <a:rPr lang="es-MX" sz="1100" dirty="0"/>
              <a:t>) 8 42 17 00 Ext. </a:t>
            </a:r>
            <a:r>
              <a:rPr lang="es-MX" sz="1100" dirty="0" smtClean="0"/>
              <a:t>11165.</a:t>
            </a:r>
          </a:p>
          <a:p>
            <a:r>
              <a:rPr lang="es-MX" sz="1100" dirty="0" smtClean="0"/>
              <a:t>Rectoría UV, </a:t>
            </a:r>
            <a:r>
              <a:rPr lang="es-MX" sz="1100" dirty="0"/>
              <a:t>Edificio A 2do. </a:t>
            </a:r>
            <a:r>
              <a:rPr lang="es-MX" sz="1100" dirty="0" smtClean="0"/>
              <a:t>Piso. Lomas </a:t>
            </a:r>
            <a:r>
              <a:rPr lang="es-MX" sz="1100" dirty="0"/>
              <a:t>del Estadio </a:t>
            </a:r>
            <a:r>
              <a:rPr lang="es-MX" sz="1100" dirty="0" smtClean="0"/>
              <a:t>S/N, Zona Universitaria, C.P</a:t>
            </a:r>
            <a:r>
              <a:rPr lang="es-MX" sz="1100" dirty="0"/>
              <a:t>. </a:t>
            </a:r>
            <a:r>
              <a:rPr lang="es-MX" sz="1100" dirty="0" smtClean="0"/>
              <a:t>91,000 </a:t>
            </a:r>
            <a:r>
              <a:rPr lang="es-MX" sz="1100" dirty="0"/>
              <a:t> Xalapa, </a:t>
            </a:r>
            <a:r>
              <a:rPr lang="es-MX" sz="1100" dirty="0" smtClean="0"/>
              <a:t>Veracruz.</a:t>
            </a:r>
            <a:endParaRPr lang="es-MX" sz="11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635896" y="2643758"/>
            <a:ext cx="1745610" cy="1488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298227" rtl="0" eaLnBrk="1" latinLnBrk="0" hangingPunct="1">
              <a:lnSpc>
                <a:spcPts val="2100"/>
              </a:lnSpc>
              <a:spcBef>
                <a:spcPct val="0"/>
              </a:spcBef>
              <a:buNone/>
              <a:defRPr sz="19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s-MX" sz="1200" dirty="0" smtClean="0"/>
              <a:t>Secretaría Académica</a:t>
            </a:r>
            <a:endParaRPr lang="es-MX" sz="1200" dirty="0"/>
          </a:p>
        </p:txBody>
      </p:sp>
      <p:sp>
        <p:nvSpPr>
          <p:cNvPr id="6" name="Marcador de texto 3"/>
          <p:cNvSpPr txBox="1">
            <a:spLocks/>
          </p:cNvSpPr>
          <p:nvPr/>
        </p:nvSpPr>
        <p:spPr>
          <a:xfrm>
            <a:off x="2123728" y="2620835"/>
            <a:ext cx="4860032" cy="311702"/>
          </a:xfrm>
          <a:prstGeom prst="rect">
            <a:avLst/>
          </a:prstGeom>
        </p:spPr>
        <p:txBody>
          <a:bodyPr/>
          <a:lstStyle>
            <a:lvl1pPr marL="0" indent="0" algn="l" defTabSz="298227" rtl="0" eaLnBrk="1" latinLnBrk="0" hangingPunct="1">
              <a:lnSpc>
                <a:spcPts val="2300"/>
              </a:lnSpc>
              <a:spcBef>
                <a:spcPct val="20000"/>
              </a:spcBef>
              <a:buFont typeface="Arial" panose="020B0604020202020204" pitchFamily="34" charset="0"/>
              <a:buNone/>
              <a:defRPr sz="1900" kern="120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242309" indent="-93196" algn="l" defTabSz="2982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2784" indent="-74557" algn="l" defTabSz="2982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1899" indent="-74557" algn="l" defTabSz="2982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6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1011" indent="-74557" algn="l" defTabSz="2982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6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0124" indent="-74557" algn="l" defTabSz="2982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9238" indent="-74557" algn="l" defTabSz="2982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18351" indent="-74557" algn="l" defTabSz="2982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67464" indent="-74557" algn="l" defTabSz="2982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900" dirty="0" smtClean="0"/>
              <a:t>Coordinación General de Educación en Línea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BB18FDD-8419-4628-A3A8-4BED588E48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24"/>
          <a:stretch/>
        </p:blipFill>
        <p:spPr>
          <a:xfrm>
            <a:off x="3635896" y="915566"/>
            <a:ext cx="1745610" cy="154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10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Nuevos programas educativos en modalidad virtual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MX" dirty="0" smtClean="0"/>
              <a:t>Experiencias Educativas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5363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486015" y="699542"/>
            <a:ext cx="8229600" cy="342307"/>
          </a:xfrm>
          <a:prstGeom prst="roundRect">
            <a:avLst/>
          </a:prstGeom>
          <a:solidFill>
            <a:srgbClr val="18529D"/>
          </a:solidFill>
          <a:ln>
            <a:solidFill>
              <a:srgbClr val="185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426263" y="1190396"/>
            <a:ext cx="8289351" cy="3394472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es-MX" sz="1400" dirty="0" smtClean="0"/>
              <a:t>Las experiencias educativas del primer periodo (agosto 2021-enero 2022) serán entregadas a las entidades del 14 al 16 de julio. 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es-MX" sz="1400" dirty="0" smtClean="0"/>
              <a:t>Las coordinaciones de educación en línea de las </a:t>
            </a:r>
            <a:r>
              <a:rPr lang="es-MX" sz="1400" dirty="0" err="1" smtClean="0"/>
              <a:t>DGAAs</a:t>
            </a:r>
            <a:r>
              <a:rPr lang="es-MX" sz="1400" dirty="0" smtClean="0"/>
              <a:t> acordarán con las entidades sedes de los programas educativos y las células de desarrollo el día y hora de entrega.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es-MX" sz="1400" dirty="0" smtClean="0"/>
              <a:t>En la entrega deberán participar de manera obligatoria el coordinador de educación en línea o el encargado de seguimiento de programas </a:t>
            </a:r>
            <a:r>
              <a:rPr lang="es-MX" sz="1400" dirty="0"/>
              <a:t>de </a:t>
            </a:r>
            <a:r>
              <a:rPr lang="es-MX" sz="1400" dirty="0" smtClean="0"/>
              <a:t>la DGAA, el coordinador de las célula de desarrollo que entrega EE y el enlace en la entidad sede del PE en modalidad virtual.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es-MX" sz="1400" dirty="0" smtClean="0"/>
              <a:t>La </a:t>
            </a:r>
            <a:r>
              <a:rPr lang="es-MX" sz="1400" dirty="0"/>
              <a:t>entrega deberá ser </a:t>
            </a:r>
            <a:r>
              <a:rPr lang="es-MX" sz="1400" dirty="0" smtClean="0"/>
              <a:t>documentada </a:t>
            </a:r>
            <a:r>
              <a:rPr lang="es-MX" sz="1400" dirty="0"/>
              <a:t>a través de una minuta generada por la coordinación de educación en línea de la DGAA correspondiente y </a:t>
            </a:r>
            <a:r>
              <a:rPr lang="es-MX" sz="1400" dirty="0" smtClean="0"/>
              <a:t>enviada vía correo electrónico a la </a:t>
            </a:r>
            <a:r>
              <a:rPr lang="es-MX" sz="1400" dirty="0"/>
              <a:t>coordinación general de educación en </a:t>
            </a:r>
            <a:r>
              <a:rPr lang="es-MX" sz="1400" dirty="0" smtClean="0"/>
              <a:t>línea con copia a la entidad sede del PE y a la coordinación de las célula de desarrollo participante.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es-MX" sz="1400" dirty="0" smtClean="0"/>
              <a:t>Una vez recibidas las experiencias educativas en las entidades académicas sedes, se deberán revisar y crear un curso sección de cada una de ellas. En los cursos secciones es donde van a cargarse los profesores (con rol de facilitador) y los estudiantes.</a:t>
            </a:r>
          </a:p>
          <a:p>
            <a:pPr algn="just">
              <a:lnSpc>
                <a:spcPct val="100000"/>
              </a:lnSpc>
            </a:pPr>
            <a:endParaRPr lang="es-MX" sz="1400" dirty="0" smtClean="0"/>
          </a:p>
          <a:p>
            <a:pPr algn="just">
              <a:lnSpc>
                <a:spcPct val="100000"/>
              </a:lnSpc>
            </a:pPr>
            <a:r>
              <a:rPr lang="es-MX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Nota: </a:t>
            </a:r>
            <a:r>
              <a:rPr lang="es-MX" sz="1400" dirty="0" smtClean="0"/>
              <a:t>Las experiencias </a:t>
            </a:r>
            <a:r>
              <a:rPr lang="es-MX" sz="1400" dirty="0"/>
              <a:t>educativas en línea del AFBG seguirán las estrategias que el Área Básica tiene </a:t>
            </a:r>
            <a:r>
              <a:rPr lang="es-MX" sz="1400" dirty="0" smtClean="0"/>
              <a:t>determinadas.</a:t>
            </a:r>
            <a:endParaRPr lang="es-MX" sz="1400" dirty="0"/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s-MX" sz="1400" dirty="0"/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57202" y="685219"/>
            <a:ext cx="7787206" cy="342307"/>
          </a:xfrm>
          <a:noFill/>
          <a:ln>
            <a:noFill/>
          </a:ln>
        </p:spPr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Experiencias Educativas Virtuales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46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457202" y="685219"/>
            <a:ext cx="8229600" cy="342307"/>
          </a:xfrm>
          <a:prstGeom prst="roundRect">
            <a:avLst/>
          </a:prstGeom>
          <a:solidFill>
            <a:srgbClr val="18529D"/>
          </a:solidFill>
          <a:ln>
            <a:solidFill>
              <a:srgbClr val="185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685219"/>
            <a:ext cx="7787206" cy="342307"/>
          </a:xfrm>
          <a:noFill/>
          <a:ln>
            <a:noFill/>
          </a:ln>
        </p:spPr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Experiencias Educativas Virtuales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426264" y="1190396"/>
            <a:ext cx="8260538" cy="3394472"/>
          </a:xfrm>
        </p:spPr>
        <p:txBody>
          <a:bodyPr>
            <a:noAutofit/>
          </a:bodyPr>
          <a:lstStyle/>
          <a:p>
            <a:pPr algn="just"/>
            <a:r>
              <a:rPr lang="es-MX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Sesión de entrega de experiencias educativas a la entidad sede</a:t>
            </a:r>
          </a:p>
          <a:p>
            <a:pPr algn="just">
              <a:lnSpc>
                <a:spcPct val="100000"/>
              </a:lnSpc>
            </a:pPr>
            <a:r>
              <a:rPr lang="es-MX" sz="1400" dirty="0" smtClean="0"/>
              <a:t>A través de una sesión breve (vía remota), se desarrollará la entrega de las experiencias educativas virtuales correspondientes al primer periodo del programa educativo virtual a la entidad sede.</a:t>
            </a:r>
          </a:p>
          <a:p>
            <a:pPr algn="just">
              <a:lnSpc>
                <a:spcPct val="100000"/>
              </a:lnSpc>
            </a:pPr>
            <a:endParaRPr lang="es-MX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00000"/>
              </a:lnSpc>
            </a:pPr>
            <a:r>
              <a:rPr lang="es-MX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Dinámica </a:t>
            </a:r>
            <a:r>
              <a:rPr lang="es-MX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</a:t>
            </a:r>
            <a:r>
              <a:rPr lang="es-MX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entrega</a:t>
            </a:r>
            <a:endParaRPr lang="es-MX" sz="1400" dirty="0" smtClean="0"/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MX" sz="1400" dirty="0" smtClean="0"/>
              <a:t>El responsable de la sesión es el coordinador de educación en línea de la DGAA.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MX" sz="1400" dirty="0" smtClean="0"/>
              <a:t>El coordinador de la célula de desarrollo muestra en la plataforma educativa EMINUS 4 las experiencias educativas que se entregarán. </a:t>
            </a:r>
            <a:r>
              <a:rPr lang="es-MX" sz="1400" dirty="0"/>
              <a:t> </a:t>
            </a:r>
            <a:r>
              <a:rPr lang="es-MX" sz="1400" dirty="0" smtClean="0"/>
              <a:t>En la sección de </a:t>
            </a:r>
            <a:r>
              <a:rPr lang="es-MX" sz="1400" i="1" dirty="0" smtClean="0"/>
              <a:t>integrantes</a:t>
            </a:r>
            <a:r>
              <a:rPr lang="es-MX" sz="1400" dirty="0" smtClean="0"/>
              <a:t> de cada una de las experiencias educativas se agrega con el rol de facilitador al enlace del PE virtual y, en su caso, a la autoridad de la entidad que le indique el coordinador de educación en línea de la DGAA. 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MX" sz="1400" dirty="0" smtClean="0"/>
              <a:t>El enlace del PE virtual, en cada una de las experiencias educativas que han sido entregadas, elimina de los integrantes a la célula de desarrollo que entrega.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MX" sz="1400" dirty="0" smtClean="0"/>
              <a:t>Es importante mencionar que en la minuta se debe expresar el nombre en EMINUS 4 de cada una de las experiencias educativas, y a quienes se agregó con el rol de facilitador (nombre, cargo o función y correo electrónico).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900" dirty="0"/>
          </a:p>
        </p:txBody>
      </p:sp>
    </p:spTree>
    <p:extLst>
      <p:ext uri="{BB962C8B-B14F-4D97-AF65-F5344CB8AC3E}">
        <p14:creationId xmlns:p14="http://schemas.microsoft.com/office/powerpoint/2010/main" val="248777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Nuevos programas educativos en modalidad virtual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MX" dirty="0" smtClean="0"/>
              <a:t>Profesores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71429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457202" y="573259"/>
            <a:ext cx="8229600" cy="342307"/>
          </a:xfrm>
          <a:prstGeom prst="roundRect">
            <a:avLst/>
          </a:prstGeom>
          <a:solidFill>
            <a:srgbClr val="28AD56"/>
          </a:solidFill>
          <a:ln>
            <a:solidFill>
              <a:srgbClr val="28AD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573259"/>
            <a:ext cx="8229600" cy="342307"/>
          </a:xfrm>
        </p:spPr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Profesores en línea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457202" y="977478"/>
            <a:ext cx="8229600" cy="3178448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</a:pPr>
            <a:r>
              <a:rPr lang="es-MX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 </a:t>
            </a:r>
            <a:r>
              <a:rPr lang="es-MX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línea para profesores</a:t>
            </a:r>
          </a:p>
          <a:p>
            <a:pPr marL="285750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s-MX" sz="1400" dirty="0" smtClean="0"/>
              <a:t>Los profesores </a:t>
            </a:r>
            <a:r>
              <a:rPr lang="es-MX" sz="1400" dirty="0"/>
              <a:t>podrán registrarse </a:t>
            </a:r>
            <a:r>
              <a:rPr lang="es-MX" sz="1400" dirty="0" smtClean="0"/>
              <a:t>en línea al </a:t>
            </a:r>
            <a:r>
              <a:rPr lang="es-MX" sz="1400" dirty="0"/>
              <a:t>curso a partir del 16 de julio y  hasta el </a:t>
            </a:r>
            <a:r>
              <a:rPr lang="es-MX" sz="1400" dirty="0" smtClean="0"/>
              <a:t>10 </a:t>
            </a:r>
            <a:r>
              <a:rPr lang="es-MX" sz="1400" dirty="0"/>
              <a:t>de agosto</a:t>
            </a:r>
            <a:r>
              <a:rPr lang="es-MX" sz="1400" dirty="0" smtClean="0"/>
              <a:t>. Las entidades sedes de los programas educativos deberán informarles que deben realizar su inscripción.</a:t>
            </a:r>
            <a:endParaRPr lang="es-MX" sz="1400" dirty="0"/>
          </a:p>
          <a:p>
            <a:pPr marL="342900" indent="-342900" algn="just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s-MX" sz="1400" dirty="0" smtClean="0"/>
              <a:t>A los profesores para la modalidad virtual que no cuenten con cuentas UV,  deberán ser tramitadas por la entidad académica sede del programa educativo a través del procedimiento de gestión de </a:t>
            </a:r>
            <a:r>
              <a:rPr lang="es-MX" sz="1400" dirty="0"/>
              <a:t>cuentas institucionales https://www.uv.mx/sgcuv/gest-de-servs-de-ti-reg-xal/ por medio de la DSRIT perteneciente a la DGTI</a:t>
            </a:r>
            <a:r>
              <a:rPr lang="es-MX" sz="1400" dirty="0" smtClean="0"/>
              <a:t>.  Las cuentas les permitirán el acceso a EMINUS.</a:t>
            </a:r>
          </a:p>
          <a:p>
            <a:pPr marL="342900" indent="-342900" algn="just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s-MX" sz="1400" dirty="0" smtClean="0"/>
              <a:t>El curso en línea para profesores se llevará a cabo del 11 al 19 de agosto y es de carácter obligatorio.</a:t>
            </a:r>
          </a:p>
          <a:p>
            <a:pPr algn="just">
              <a:lnSpc>
                <a:spcPts val="2000"/>
              </a:lnSpc>
            </a:pPr>
            <a:endParaRPr lang="es-MX" sz="500" dirty="0"/>
          </a:p>
          <a:p>
            <a:pPr algn="just">
              <a:lnSpc>
                <a:spcPts val="2000"/>
              </a:lnSpc>
            </a:pPr>
            <a:r>
              <a:rPr lang="es-MX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Alta de profesores en experiencias educativas</a:t>
            </a:r>
          </a:p>
          <a:p>
            <a:pPr marL="342900" indent="-342900" algn="just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s-MX" sz="1400" dirty="0"/>
              <a:t>Agregar a las experiencias educativas sus respectivos profesores en EMINUS 4 con el rol de facilitador y notificárselos vía correo electrónico (del 9 al 13 de agosto</a:t>
            </a:r>
            <a:r>
              <a:rPr lang="es-MX" sz="1400" dirty="0" smtClean="0"/>
              <a:t>).</a:t>
            </a:r>
          </a:p>
          <a:p>
            <a:pPr algn="just">
              <a:lnSpc>
                <a:spcPts val="2000"/>
              </a:lnSpc>
            </a:pPr>
            <a:endParaRPr lang="es-MX" sz="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ts val="2000"/>
              </a:lnSpc>
            </a:pPr>
            <a:r>
              <a:rPr lang="es-MX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</a:t>
            </a:r>
            <a:r>
              <a:rPr lang="es-MX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s-MX" sz="1400" dirty="0"/>
              <a:t>Los profesores de las experiencias educativas en línea del AFBG seguirán las estrategias que el Área Básica tiene determinadas</a:t>
            </a:r>
            <a:r>
              <a:rPr lang="es-MX" sz="1400" dirty="0" smtClean="0"/>
              <a:t>.</a:t>
            </a:r>
            <a:endParaRPr lang="es-MX" sz="1400" dirty="0"/>
          </a:p>
          <a:p>
            <a:pPr marL="342900" indent="-342900" algn="just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es-MX" sz="1400" dirty="0" smtClean="0"/>
          </a:p>
        </p:txBody>
      </p:sp>
    </p:spTree>
    <p:extLst>
      <p:ext uri="{BB962C8B-B14F-4D97-AF65-F5344CB8AC3E}">
        <p14:creationId xmlns:p14="http://schemas.microsoft.com/office/powerpoint/2010/main" val="795398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457202" y="685219"/>
            <a:ext cx="8229600" cy="342307"/>
          </a:xfrm>
          <a:prstGeom prst="roundRect">
            <a:avLst/>
          </a:prstGeom>
          <a:solidFill>
            <a:srgbClr val="28AD56"/>
          </a:solidFill>
          <a:ln>
            <a:solidFill>
              <a:srgbClr val="28AD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</p:spPr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Profesores en línea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457202" y="1275606"/>
            <a:ext cx="8229600" cy="3178448"/>
          </a:xfrm>
        </p:spPr>
        <p:txBody>
          <a:bodyPr>
            <a:noAutofit/>
          </a:bodyPr>
          <a:lstStyle/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es-MX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 los profesores antes de iniciar la impartición de la experiencia educativa</a:t>
            </a:r>
          </a:p>
          <a:p>
            <a:pPr marL="342900" indent="-342900" algn="just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1400" dirty="0" smtClean="0"/>
              <a:t>Del 16 al 18 de agosto, los profesores deberán revisar las experiencias educativas que impartirán, verificando que funcionen adecuadamente y reportando los resultados de la revisión a la entidad académica sede del programa educativo.</a:t>
            </a:r>
          </a:p>
          <a:p>
            <a:pPr marL="342900" indent="-342900" algn="just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1400" dirty="0"/>
              <a:t>El viernes 20 de agosto, los profesores deberán enviar el mensaje de bienvenida a la experiencia educativa </a:t>
            </a:r>
            <a:r>
              <a:rPr lang="es-MX" sz="1400" dirty="0" smtClean="0"/>
              <a:t>a loa alumnos a </a:t>
            </a:r>
            <a:r>
              <a:rPr lang="es-MX" sz="1400" dirty="0"/>
              <a:t>través del centro de mensajes de EMINUS </a:t>
            </a:r>
            <a:r>
              <a:rPr lang="es-MX" sz="1400" dirty="0" smtClean="0"/>
              <a:t>4, con copia a la entidad académica responsable del programa educativo.</a:t>
            </a:r>
          </a:p>
          <a:p>
            <a:pPr algn="just">
              <a:lnSpc>
                <a:spcPts val="2000"/>
              </a:lnSpc>
              <a:spcBef>
                <a:spcPts val="0"/>
              </a:spcBef>
            </a:pPr>
            <a:endParaRPr lang="es-MX" sz="1400" dirty="0" smtClean="0"/>
          </a:p>
          <a:p>
            <a:pPr algn="ctr">
              <a:lnSpc>
                <a:spcPts val="2000"/>
              </a:lnSpc>
              <a:spcBef>
                <a:spcPts val="0"/>
              </a:spcBef>
            </a:pPr>
            <a:r>
              <a:rPr lang="es-MX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MX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lunes 23 de agosto, se inician las actividades con alumnos dentro de la plataforma educativa EMINUS 4</a:t>
            </a:r>
            <a:r>
              <a:rPr lang="es-MX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lnSpc>
                <a:spcPts val="2000"/>
              </a:lnSpc>
              <a:spcBef>
                <a:spcPts val="0"/>
              </a:spcBef>
            </a:pPr>
            <a:endParaRPr lang="es-MX" sz="1400" dirty="0" smtClean="0"/>
          </a:p>
          <a:p>
            <a:pPr>
              <a:lnSpc>
                <a:spcPts val="2000"/>
              </a:lnSpc>
              <a:spcBef>
                <a:spcPts val="0"/>
              </a:spcBef>
            </a:pPr>
            <a:r>
              <a:rPr lang="es-MX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Manejo </a:t>
            </a:r>
            <a:r>
              <a:rPr lang="es-MX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EMINUS </a:t>
            </a:r>
            <a:r>
              <a:rPr lang="es-MX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  <a:p>
            <a:pPr marL="285750" indent="-28575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1400" dirty="0"/>
              <a:t>Manual:  </a:t>
            </a:r>
            <a:r>
              <a:rPr lang="es-MX" sz="1400" dirty="0">
                <a:hlinkClick r:id="rId2"/>
              </a:rPr>
              <a:t>https://</a:t>
            </a:r>
            <a:r>
              <a:rPr lang="es-MX" sz="1400" dirty="0" smtClean="0">
                <a:hlinkClick r:id="rId2"/>
              </a:rPr>
              <a:t>www.uv.mx/plataformasacademicas/files/2020/11/Manual-del-Facilitador-Eminus-4-Noviembre2020.pdf</a:t>
            </a:r>
            <a:endParaRPr lang="es-MX" sz="1400" dirty="0" smtClean="0"/>
          </a:p>
          <a:p>
            <a:pPr marL="285750" indent="-28575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1400" dirty="0" err="1" smtClean="0"/>
              <a:t>Videotutoriales</a:t>
            </a:r>
            <a:r>
              <a:rPr lang="es-MX" sz="1400" dirty="0"/>
              <a:t>: </a:t>
            </a:r>
            <a:r>
              <a:rPr lang="es-MX" sz="1400" dirty="0">
                <a:hlinkClick r:id="rId3"/>
              </a:rPr>
              <a:t>https://www.uv.mx/plataformasacademicas/eminus/videotutoriales/</a:t>
            </a:r>
            <a:endParaRPr lang="es-MX" sz="1400" dirty="0"/>
          </a:p>
          <a:p>
            <a:pPr algn="just">
              <a:lnSpc>
                <a:spcPts val="2000"/>
              </a:lnSpc>
              <a:spcBef>
                <a:spcPts val="0"/>
              </a:spcBef>
            </a:pPr>
            <a:endParaRPr lang="es-MX" sz="1400" dirty="0" smtClean="0"/>
          </a:p>
          <a:p>
            <a:pPr algn="just">
              <a:lnSpc>
                <a:spcPts val="2000"/>
              </a:lnSpc>
              <a:spcBef>
                <a:spcPts val="0"/>
              </a:spcBef>
            </a:pPr>
            <a:endParaRPr lang="es-MX" sz="1400" dirty="0" smtClean="0"/>
          </a:p>
          <a:p>
            <a:pPr marL="342900" indent="-342900" algn="just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MX" sz="1400" dirty="0" smtClean="0"/>
          </a:p>
          <a:p>
            <a:pPr marL="342900" indent="-342900" algn="just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MX" sz="1400" dirty="0"/>
          </a:p>
          <a:p>
            <a:pPr marL="342900" indent="-342900" algn="just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MX" sz="1400" dirty="0" smtClean="0"/>
          </a:p>
          <a:p>
            <a:pPr marL="342900" indent="-342900" algn="just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MX" sz="1400" dirty="0" smtClean="0"/>
          </a:p>
        </p:txBody>
      </p:sp>
    </p:spTree>
    <p:extLst>
      <p:ext uri="{BB962C8B-B14F-4D97-AF65-F5344CB8AC3E}">
        <p14:creationId xmlns:p14="http://schemas.microsoft.com/office/powerpoint/2010/main" val="1718853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Nuevos programas educativos en modalidad virtual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MX" dirty="0" smtClean="0"/>
              <a:t>Alumnos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46251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481611" y="685219"/>
            <a:ext cx="8229600" cy="342307"/>
          </a:xfrm>
          <a:prstGeom prst="roundRect">
            <a:avLst/>
          </a:prstGeom>
          <a:solidFill>
            <a:srgbClr val="18529D"/>
          </a:solidFill>
          <a:ln>
            <a:solidFill>
              <a:srgbClr val="185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Alumnos en línea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457202" y="1265510"/>
            <a:ext cx="8229600" cy="33944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MX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Cuentas UV de alumnos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MX" sz="1400" dirty="0" smtClean="0"/>
              <a:t>Del 9 al 13 de agosto cada entidad deberá tramitar las cuentas UV a los alumnos.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MX" sz="1400" dirty="0" smtClean="0"/>
              <a:t>Del 16 al 18 de agosto se les entregará las cuentas UV a los alumnos </a:t>
            </a:r>
            <a:r>
              <a:rPr lang="es-MX" sz="1400" dirty="0"/>
              <a:t>vía correo electrónico (al </a:t>
            </a:r>
            <a:r>
              <a:rPr lang="es-MX" sz="1400" dirty="0" smtClean="0"/>
              <a:t>que proporcionaron </a:t>
            </a:r>
            <a:r>
              <a:rPr lang="es-MX" sz="1400" dirty="0"/>
              <a:t>al momento de la inscripción</a:t>
            </a:r>
            <a:r>
              <a:rPr lang="es-MX" sz="1400" dirty="0" smtClean="0"/>
              <a:t>).</a:t>
            </a:r>
          </a:p>
          <a:p>
            <a:pPr>
              <a:lnSpc>
                <a:spcPct val="100000"/>
              </a:lnSpc>
            </a:pPr>
            <a:endParaRPr lang="es-MX" sz="1400" dirty="0" smtClean="0"/>
          </a:p>
          <a:p>
            <a:pPr>
              <a:lnSpc>
                <a:spcPct val="100000"/>
              </a:lnSpc>
            </a:pPr>
            <a:r>
              <a:rPr lang="es-MX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Aviso de la entidad académica sede del programa educativo a los alumnos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MX" sz="1400" dirty="0" smtClean="0"/>
              <a:t>El 19 de agosto, la entidad sede del programa educativo deberá enviar un aviso a los alumnos </a:t>
            </a:r>
            <a:r>
              <a:rPr lang="es-MX" sz="1400" dirty="0"/>
              <a:t>vía correo electrónico (al proporcionado al momento de la inscripción) del alta de su correo electrónico institucional </a:t>
            </a:r>
            <a:r>
              <a:rPr lang="es-MX" sz="1400" dirty="0" smtClean="0"/>
              <a:t>y de las vías oficiales de comunicación con la entidad y los profesores. En este(envío </a:t>
            </a:r>
            <a:r>
              <a:rPr lang="es-MX" sz="1400" dirty="0"/>
              <a:t>de instrucciones para acceder al correo electrónico institucional</a:t>
            </a:r>
            <a:r>
              <a:rPr lang="es-MX" sz="1400" dirty="0" smtClean="0"/>
              <a:t>), en donde además se les  </a:t>
            </a:r>
            <a:r>
              <a:rPr lang="es-MX" sz="1400" dirty="0"/>
              <a:t>avisando que la comunicación oficial del programa educativo será por esta vía.</a:t>
            </a:r>
          </a:p>
          <a:p>
            <a:pPr>
              <a:lnSpc>
                <a:spcPct val="100000"/>
              </a:lnSpc>
            </a:pPr>
            <a:endParaRPr lang="es-MX" sz="1400" dirty="0" smtClean="0"/>
          </a:p>
          <a:p>
            <a:pPr algn="ctr">
              <a:lnSpc>
                <a:spcPct val="100000"/>
              </a:lnSpc>
            </a:pPr>
            <a:r>
              <a:rPr lang="es-MX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lunes 23 de agosto, se inician las actividades con alumnos dentro de la plataforma educativa EMINUS </a:t>
            </a:r>
            <a:r>
              <a:rPr lang="es-MX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  <a:p>
            <a:pPr>
              <a:lnSpc>
                <a:spcPct val="100000"/>
              </a:lnSpc>
            </a:pPr>
            <a:endParaRPr lang="es-MX" sz="1400" dirty="0"/>
          </a:p>
          <a:p>
            <a:pPr>
              <a:lnSpc>
                <a:spcPct val="100000"/>
              </a:lnSpc>
            </a:pPr>
            <a:endParaRPr lang="es-MX" sz="1400" dirty="0" smtClean="0"/>
          </a:p>
          <a:p>
            <a:pPr>
              <a:lnSpc>
                <a:spcPct val="100000"/>
              </a:lnSpc>
            </a:pPr>
            <a:endParaRPr lang="es-MX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s-MX" sz="1400" dirty="0" smtClean="0"/>
          </a:p>
          <a:p>
            <a:pPr>
              <a:lnSpc>
                <a:spcPct val="100000"/>
              </a:lnSpc>
            </a:pPr>
            <a:endParaRPr lang="es-MX" sz="1400" dirty="0"/>
          </a:p>
          <a:p>
            <a:pPr>
              <a:lnSpc>
                <a:spcPct val="100000"/>
              </a:lnSpc>
            </a:pPr>
            <a:r>
              <a:rPr lang="es-MX" sz="1400" dirty="0" smtClean="0"/>
              <a:t>Notas: Queda a criterio de las entidades el uso de redes sociales para mantener informados a los estudiantes.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126868549"/>
      </p:ext>
    </p:extLst>
  </p:cSld>
  <p:clrMapOvr>
    <a:masterClrMapping/>
  </p:clrMapOvr>
</p:sld>
</file>

<file path=ppt/theme/theme1.xml><?xml version="1.0" encoding="utf-8"?>
<a:theme xmlns:a="http://schemas.openxmlformats.org/drawingml/2006/main" name="3234 Portada facebook con fotografia_RG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EA541A49-8E3F-42EC-BDEC-1E4DDBAD5F1A}" vid="{C711CBF6-4D2A-42B7-842F-7ED3AFEA8AC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959FC6BB688614E929DAC622841B07E" ma:contentTypeVersion="13" ma:contentTypeDescription="Crear nuevo documento." ma:contentTypeScope="" ma:versionID="6c44b2223d22e7adfe9c5bce59681789">
  <xsd:schema xmlns:xsd="http://www.w3.org/2001/XMLSchema" xmlns:xs="http://www.w3.org/2001/XMLSchema" xmlns:p="http://schemas.microsoft.com/office/2006/metadata/properties" xmlns:ns3="5eca416c-5df1-4cf1-9edd-f5b3a60512cb" xmlns:ns4="b3547fd5-6b00-4967-86aa-e65a62ca13c6" targetNamespace="http://schemas.microsoft.com/office/2006/metadata/properties" ma:root="true" ma:fieldsID="f47f2b9cdc2e3731e602cef81bd9f014" ns3:_="" ns4:_="">
    <xsd:import namespace="5eca416c-5df1-4cf1-9edd-f5b3a60512cb"/>
    <xsd:import namespace="b3547fd5-6b00-4967-86aa-e65a62ca13c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3:SharedWithDetails" minOccurs="0"/>
                <xsd:element ref="ns3:SharingHintHash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ca416c-5df1-4cf1-9edd-f5b3a60512c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ash de la sugerencia para comparti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547fd5-6b00-4967-86aa-e65a62ca13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B3058D-A7D5-45F9-9FEF-3CE102FE999B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b3547fd5-6b00-4967-86aa-e65a62ca13c6"/>
    <ds:schemaRef ds:uri="5eca416c-5df1-4cf1-9edd-f5b3a60512cb"/>
  </ds:schemaRefs>
</ds:datastoreItem>
</file>

<file path=customXml/itemProps2.xml><?xml version="1.0" encoding="utf-8"?>
<ds:datastoreItem xmlns:ds="http://schemas.openxmlformats.org/officeDocument/2006/customXml" ds:itemID="{F1242502-C5FF-4203-ADE4-83C0EFF34D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A52011-74B8-4CD5-B407-74DFEC612E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ca416c-5df1-4cf1-9edd-f5b3a60512cb"/>
    <ds:schemaRef ds:uri="b3547fd5-6b00-4967-86aa-e65a62ca13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3923 Presentacion PPT_16 a 9</Template>
  <TotalTime>1721</TotalTime>
  <Words>1218</Words>
  <Application>Microsoft Office PowerPoint</Application>
  <PresentationFormat>Presentación en pantalla (16:9)</PresentationFormat>
  <Paragraphs>112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Gill Sans MT</vt:lpstr>
      <vt:lpstr>3234 Portada facebook con fotografia_RGB</vt:lpstr>
      <vt:lpstr>Secretaría Académica</vt:lpstr>
      <vt:lpstr>Nuevos programas educativos en modalidad virtual</vt:lpstr>
      <vt:lpstr>Experiencias Educativas Virtuales</vt:lpstr>
      <vt:lpstr>Experiencias Educativas Virtuales</vt:lpstr>
      <vt:lpstr>Nuevos programas educativos en modalidad virtual</vt:lpstr>
      <vt:lpstr>Profesores en línea</vt:lpstr>
      <vt:lpstr>Profesores en línea</vt:lpstr>
      <vt:lpstr>Nuevos programas educativos en modalidad virtual</vt:lpstr>
      <vt:lpstr>Alumnos en línea</vt:lpstr>
      <vt:lpstr>Alumnos en línea</vt:lpstr>
      <vt:lpstr>Sugerencias para las entidades sedes de los PE virtuales</vt:lpstr>
      <vt:lpstr>Nuevos programas educativos en modalidad virtual</vt:lpstr>
      <vt:lpstr>Profesores en línea</vt:lpstr>
      <vt:lpstr>Gracias por su atención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Gómez Salgado Carla Mónica</dc:creator>
  <cp:lastModifiedBy>Gómez Salgado Carla Mónica</cp:lastModifiedBy>
  <cp:revision>62</cp:revision>
  <dcterms:created xsi:type="dcterms:W3CDTF">2021-07-11T03:49:09Z</dcterms:created>
  <dcterms:modified xsi:type="dcterms:W3CDTF">2021-07-12T20:52:43Z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0x0101003959FC6BB688614E929DAC622841B07E</vt:lpwstr>
  </property>
</Properties>
</file>