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4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6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A541-CC6D-4C80-8269-BA0B1E98B8A6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4693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A541-CC6D-4C80-8269-BA0B1E98B8A6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304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A541-CC6D-4C80-8269-BA0B1E98B8A6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5581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A541-CC6D-4C80-8269-BA0B1E98B8A6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916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A541-CC6D-4C80-8269-BA0B1E98B8A6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905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A541-CC6D-4C80-8269-BA0B1E98B8A6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2829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A541-CC6D-4C80-8269-BA0B1E98B8A6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8082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A541-CC6D-4C80-8269-BA0B1E98B8A6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489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A541-CC6D-4C80-8269-BA0B1E98B8A6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437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A541-CC6D-4C80-8269-BA0B1E98B8A6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9968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5A541-CC6D-4C80-8269-BA0B1E98B8A6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7473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5A541-CC6D-4C80-8269-BA0B1E98B8A6}" type="datetimeFigureOut">
              <a:rPr lang="es-MX" smtClean="0"/>
              <a:t>24/06/2021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60F02-6B71-4FEF-9732-4DC0E34984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963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SSABLCK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aclemente@uv.m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5178" y="4221507"/>
            <a:ext cx="10515600" cy="1325563"/>
          </a:xfrm>
        </p:spPr>
        <p:txBody>
          <a:bodyPr/>
          <a:lstStyle/>
          <a:p>
            <a:pPr algn="ctr"/>
            <a:r>
              <a:rPr lang="es-MX" b="1" dirty="0" smtClean="0"/>
              <a:t>INSCRIPCIONES NUEVO INGRESO 2021</a:t>
            </a:r>
            <a:endParaRPr lang="es-MX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4212" y="333665"/>
            <a:ext cx="2414536" cy="315768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1265643" y="53381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MX" sz="1800" b="1" dirty="0" smtClean="0"/>
              <a:t>Universidad Veracruzana</a:t>
            </a:r>
          </a:p>
          <a:p>
            <a:pPr algn="r"/>
            <a:r>
              <a:rPr lang="es-MX" sz="1800" b="1" dirty="0" smtClean="0"/>
              <a:t>Dirección General de Administración Escolar</a:t>
            </a:r>
          </a:p>
          <a:p>
            <a:pPr algn="r"/>
            <a:r>
              <a:rPr lang="es-MX" sz="1800" b="1" dirty="0" smtClean="0"/>
              <a:t>Dirección de Servicios Escolares</a:t>
            </a:r>
            <a:endParaRPr lang="es-MX" sz="1800" b="1" dirty="0"/>
          </a:p>
        </p:txBody>
      </p:sp>
    </p:spTree>
    <p:extLst>
      <p:ext uri="{BB962C8B-B14F-4D97-AF65-F5344CB8AC3E}">
        <p14:creationId xmlns:p14="http://schemas.microsoft.com/office/powerpoint/2010/main" val="3902818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804738"/>
              </p:ext>
            </p:extLst>
          </p:nvPr>
        </p:nvGraphicFramePr>
        <p:xfrm>
          <a:off x="448887" y="97387"/>
          <a:ext cx="11585171" cy="659503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68142">
                  <a:extLst>
                    <a:ext uri="{9D8B030D-6E8A-4147-A177-3AD203B41FA5}">
                      <a16:colId xmlns:a16="http://schemas.microsoft.com/office/drawing/2014/main" val="3217615047"/>
                    </a:ext>
                  </a:extLst>
                </a:gridCol>
                <a:gridCol w="1316115">
                  <a:extLst>
                    <a:ext uri="{9D8B030D-6E8A-4147-A177-3AD203B41FA5}">
                      <a16:colId xmlns:a16="http://schemas.microsoft.com/office/drawing/2014/main" val="2253424632"/>
                    </a:ext>
                  </a:extLst>
                </a:gridCol>
                <a:gridCol w="4216600">
                  <a:extLst>
                    <a:ext uri="{9D8B030D-6E8A-4147-A177-3AD203B41FA5}">
                      <a16:colId xmlns:a16="http://schemas.microsoft.com/office/drawing/2014/main" val="473306989"/>
                    </a:ext>
                  </a:extLst>
                </a:gridCol>
                <a:gridCol w="2984314">
                  <a:extLst>
                    <a:ext uri="{9D8B030D-6E8A-4147-A177-3AD203B41FA5}">
                      <a16:colId xmlns:a16="http://schemas.microsoft.com/office/drawing/2014/main" val="2915526588"/>
                    </a:ext>
                  </a:extLst>
                </a:gridCol>
              </a:tblGrid>
              <a:tr h="222418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>
                          <a:effectLst/>
                        </a:rPr>
                        <a:t>Actividad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 smtClean="0">
                          <a:effectLst/>
                        </a:rPr>
                        <a:t>Área/Responsable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 smtClean="0">
                          <a:effectLst/>
                        </a:rPr>
                        <a:t>Fecha y hora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100" u="none" strike="noStrike" dirty="0" smtClean="0">
                          <a:effectLst/>
                        </a:rPr>
                        <a:t>Comentarios</a:t>
                      </a:r>
                      <a:r>
                        <a:rPr lang="es-MX" sz="1100" u="none" strike="noStrike" baseline="0" dirty="0" smtClean="0">
                          <a:effectLst/>
                        </a:rPr>
                        <a:t> Generales</a:t>
                      </a:r>
                      <a:endParaRPr lang="es-MX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296379695"/>
                  </a:ext>
                </a:extLst>
              </a:tr>
              <a:tr h="222418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>
                          <a:effectLst/>
                        </a:rPr>
                        <a:t>1. Publicación de resultados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DGAE-I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E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25 junio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1016330865"/>
                  </a:ext>
                </a:extLst>
              </a:tr>
              <a:tr h="222418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2. Publicación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 portal informativo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DSE-BLANCA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 S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5 julio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267800081"/>
                  </a:ext>
                </a:extLst>
              </a:tr>
              <a:tr h="222418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>
                          <a:effectLst/>
                        </a:rPr>
                        <a:t>3</a:t>
                      </a:r>
                      <a:r>
                        <a:rPr lang="es-MX" sz="900" u="none" strike="noStrike" dirty="0" smtClean="0">
                          <a:effectLst/>
                        </a:rPr>
                        <a:t>. </a:t>
                      </a:r>
                      <a:r>
                        <a:rPr lang="es-MX" sz="900" u="none" strike="noStrike" dirty="0">
                          <a:effectLst/>
                        </a:rPr>
                        <a:t>Generación </a:t>
                      </a:r>
                      <a:r>
                        <a:rPr lang="es-MX" sz="900" u="none" strike="noStrike" dirty="0" smtClean="0">
                          <a:effectLst/>
                        </a:rPr>
                        <a:t>matrículas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DSE,BETY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 AMECA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25-30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 junio</a:t>
                      </a:r>
                      <a:r>
                        <a:rPr lang="es-MX" sz="900" u="none" strike="noStrike" dirty="0" smtClean="0">
                          <a:effectLst/>
                        </a:rPr>
                        <a:t> </a:t>
                      </a:r>
                      <a:endParaRPr lang="es-MX" sz="9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s-MX" sz="9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2494352836"/>
                  </a:ext>
                </a:extLst>
              </a:tr>
              <a:tr h="222418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4.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 Envío matrículas para FOTOS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DSE-BETY AMECA-IE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u="none" strike="noStrike" dirty="0" smtClean="0">
                          <a:effectLst/>
                        </a:rPr>
                        <a:t>30 junio </a:t>
                      </a:r>
                      <a:endParaRPr lang="es-MX" sz="9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1183965581"/>
                  </a:ext>
                </a:extLst>
              </a:tr>
              <a:tr h="222418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5</a:t>
                      </a:r>
                      <a:r>
                        <a:rPr lang="es-ES" sz="900" u="none" strike="noStrike" dirty="0" smtClean="0">
                          <a:effectLst/>
                        </a:rPr>
                        <a:t>. </a:t>
                      </a:r>
                      <a:r>
                        <a:rPr lang="es-ES" sz="900" u="none" strike="noStrike" dirty="0">
                          <a:effectLst/>
                        </a:rPr>
                        <a:t>Generación de fotos y firmas</a:t>
                      </a:r>
                      <a:endParaRPr lang="es-E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DGAE-IE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kern="1200" dirty="0" smtClean="0">
                          <a:effectLst/>
                        </a:rPr>
                        <a:t>1-6 julio</a:t>
                      </a:r>
                      <a:endParaRPr lang="es-MX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s-MX" sz="90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568447704"/>
                  </a:ext>
                </a:extLst>
              </a:tr>
              <a:tr h="222418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6</a:t>
                      </a:r>
                      <a:r>
                        <a:rPr lang="es-ES" sz="900" u="none" strike="noStrike" dirty="0" smtClean="0">
                          <a:effectLst/>
                        </a:rPr>
                        <a:t>. </a:t>
                      </a:r>
                      <a:r>
                        <a:rPr lang="es-ES" sz="900" u="none" strike="noStrike" dirty="0">
                          <a:effectLst/>
                        </a:rPr>
                        <a:t>Distribución de fotos y firmas en servidores UV</a:t>
                      </a:r>
                      <a:endParaRPr lang="es-E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>
                          <a:effectLst/>
                        </a:rPr>
                        <a:t>DGAE </a:t>
                      </a:r>
                      <a:r>
                        <a:rPr lang="es-MX" sz="900" u="none" strike="noStrike" dirty="0" smtClean="0">
                          <a:effectLst/>
                        </a:rPr>
                        <a:t>–SERGIO AGUILAR 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u="none" strike="noStrike" dirty="0" smtClean="0">
                          <a:effectLst/>
                        </a:rPr>
                        <a:t>6 julio</a:t>
                      </a:r>
                      <a:endParaRPr lang="es-MX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1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2711577991"/>
                  </a:ext>
                </a:extLst>
              </a:tr>
              <a:tr h="26836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7.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 Envío archivos para creación de cuentas institucionales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DSE/MARGARITO-DSRIT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1 julio (por región)*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Se solicitará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 apoyo a DSIA para generar el archivo de envío para cuentas-  SIN ESPACIOS, SIN COMAS para no problemas con las cuentas</a:t>
                      </a:r>
                      <a:endParaRPr lang="es-MX" sz="9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4254876254"/>
                  </a:ext>
                </a:extLst>
              </a:tr>
              <a:tr h="227862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>
                          <a:effectLst/>
                        </a:rPr>
                        <a:t>8</a:t>
                      </a:r>
                      <a:r>
                        <a:rPr lang="es-ES" sz="900" u="none" strike="noStrike" dirty="0" smtClean="0">
                          <a:effectLst/>
                        </a:rPr>
                        <a:t>. </a:t>
                      </a:r>
                      <a:r>
                        <a:rPr lang="es-ES" sz="900" u="none" strike="noStrike" dirty="0">
                          <a:effectLst/>
                        </a:rPr>
                        <a:t>Creación de cuentas institucionales </a:t>
                      </a:r>
                      <a:endParaRPr lang="es-E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DSRIT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1-6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 </a:t>
                      </a:r>
                      <a:r>
                        <a:rPr lang="es-MX" sz="900" u="none" strike="noStrike" dirty="0" smtClean="0">
                          <a:effectLst/>
                        </a:rPr>
                        <a:t>julio (por región)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478483124"/>
                  </a:ext>
                </a:extLst>
              </a:tr>
              <a:tr h="3539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9. Proceso automático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 ficha inscrito para crear registro de inscripción académica SFAREGS con estatus de alumno EL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DSE-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BETY AMECA-DSIA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7-14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 julio 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Incluye liberaciones y </a:t>
                      </a:r>
                      <a:r>
                        <a:rPr lang="es-MX" sz="900" u="none" strike="noStrike" dirty="0" err="1" smtClean="0">
                          <a:effectLst/>
                        </a:rPr>
                        <a:t>msg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2675003765"/>
                  </a:ext>
                </a:extLst>
              </a:tr>
              <a:tr h="489392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10. Acceso </a:t>
                      </a:r>
                      <a:r>
                        <a:rPr lang="es-MX" sz="900" u="none" strike="noStrike" dirty="0">
                          <a:effectLst/>
                        </a:rPr>
                        <a:t>a </a:t>
                      </a:r>
                      <a:r>
                        <a:rPr lang="es-MX" sz="900" u="none" strike="noStrike" dirty="0" smtClean="0">
                          <a:effectLst/>
                        </a:rPr>
                        <a:t>MIUV</a:t>
                      </a:r>
                    </a:p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*ver tabla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 de distribución de bloques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DSE-BETY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 AMECA-</a:t>
                      </a:r>
                      <a:r>
                        <a:rPr lang="es-MX" sz="900" u="none" strike="noStrike" dirty="0" smtClean="0">
                          <a:effectLst/>
                        </a:rPr>
                        <a:t> </a:t>
                      </a:r>
                      <a:r>
                        <a:rPr lang="es-MX" sz="900" u="none" strike="noStrike" dirty="0">
                          <a:effectLst/>
                        </a:rPr>
                        <a:t>DSIA,SIIU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VIERNES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 6 AGO </a:t>
                      </a:r>
                      <a:r>
                        <a:rPr lang="es-MX" sz="900" u="none" strike="noStrike" dirty="0" smtClean="0">
                          <a:effectLst/>
                        </a:rPr>
                        <a:t>a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 partir de las 08:00 </a:t>
                      </a:r>
                      <a:r>
                        <a:rPr lang="es-MX" sz="900" u="none" strike="noStrike" baseline="0" dirty="0" err="1" smtClean="0">
                          <a:effectLst/>
                        </a:rPr>
                        <a:t>hrs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. –acceso y aviso sobre pago</a:t>
                      </a:r>
                    </a:p>
                    <a:p>
                      <a:pPr algn="l" rtl="0" fontAlgn="ctr"/>
                      <a:r>
                        <a:rPr lang="es-MX" sz="900" u="none" strike="noStrike" baseline="0" dirty="0" smtClean="0">
                          <a:effectLst/>
                        </a:rPr>
                        <a:t>MIERCOLES 11 AGO a partir de las 12:00 </a:t>
                      </a:r>
                      <a:r>
                        <a:rPr lang="es-MX" sz="900" u="none" strike="noStrike" baseline="0" dirty="0" err="1" smtClean="0">
                          <a:effectLst/>
                        </a:rPr>
                        <a:t>hrs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. –restringir aviso inicial sobre pago/fase de confirmación de pago.</a:t>
                      </a:r>
                      <a:endParaRPr lang="es-MX" sz="900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baseline="0" dirty="0" smtClean="0">
                          <a:effectLst/>
                        </a:rPr>
                        <a:t>6,9, 10 AGOSTO-MIUV/MIPAGO- ASPIRANTE CD</a:t>
                      </a:r>
                    </a:p>
                    <a:p>
                      <a:pPr algn="l" rtl="0" fontAlgn="ctr"/>
                      <a:r>
                        <a:rPr lang="es-MX" sz="900" u="none" strike="noStrike" baseline="0" dirty="0" smtClean="0">
                          <a:effectLst/>
                        </a:rPr>
                        <a:t>11  y 12 DE AGOSTO –ACLARACIONES Y ÚLTIMOS PAGOS ATENCIÓN POR ENTIDADES ACADÉMICAS</a:t>
                      </a:r>
                    </a:p>
                    <a:p>
                      <a:pPr algn="l" rtl="0" fontAlgn="ctr"/>
                      <a:endParaRPr lang="es-MX" sz="900" u="none" strike="noStrike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156382219"/>
                  </a:ext>
                </a:extLst>
              </a:tr>
              <a:tr h="19778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u="none" strike="noStrike" dirty="0" smtClean="0">
                          <a:effectLst/>
                        </a:rPr>
                        <a:t>11. </a:t>
                      </a:r>
                      <a:r>
                        <a:rPr lang="es-MX" sz="900" u="none" strike="noStrike" dirty="0">
                          <a:effectLst/>
                        </a:rPr>
                        <a:t>Acceso a </a:t>
                      </a:r>
                      <a:r>
                        <a:rPr lang="es-MX" sz="900" u="none" strike="noStrike" dirty="0" smtClean="0">
                          <a:effectLst/>
                        </a:rPr>
                        <a:t>MIPAGO/se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 toma de la carga SWILUGA</a:t>
                      </a:r>
                      <a:endParaRPr lang="es-MX" sz="90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u="none" strike="noStrike" dirty="0" smtClean="0">
                          <a:effectLst/>
                        </a:rPr>
                        <a:t>DSE-MARGARITO-DSIA,SIIU</a:t>
                      </a:r>
                    </a:p>
                    <a:p>
                      <a:pPr algn="l" fontAlgn="ctr"/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DEPENDE DE DISTRIBUCION DE HORARIOS* 6 AGOSTO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ENVIAR LA PROPUESTA DE DISTRIBUCION.</a:t>
                      </a:r>
                      <a:endParaRPr lang="es-MX" sz="9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3612602635"/>
                  </a:ext>
                </a:extLst>
              </a:tr>
              <a:tr h="398799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12. Condonaciones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 dirty="0" smtClean="0">
                          <a:effectLst/>
                        </a:rPr>
                        <a:t>Aspirante/Prestaciones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12-15 de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 julio </a:t>
                      </a:r>
                    </a:p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*registradas 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 16 de julio 12:00 pm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marL="171450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s-MX" sz="900" u="none" strike="noStrike" dirty="0" smtClean="0">
                          <a:effectLst/>
                        </a:rPr>
                        <a:t>Peticiones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 Extemporáneas- 9 y 10  de agosto. </a:t>
                      </a:r>
                    </a:p>
                    <a:p>
                      <a:pPr marL="171450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s-MX" sz="900" u="none" strike="noStrike" baseline="0" dirty="0" smtClean="0">
                          <a:effectLst/>
                        </a:rPr>
                        <a:t>Registradas a mas tardar 10 de agosto a las 12 pm.</a:t>
                      </a:r>
                    </a:p>
                    <a:p>
                      <a:pPr marL="171450" indent="-171450" algn="l" rtl="0" fontAlgn="ctr">
                        <a:buFont typeface="Arial" panose="020B0604020202020204" pitchFamily="34" charset="0"/>
                        <a:buChar char="•"/>
                      </a:pP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1637610304"/>
                  </a:ext>
                </a:extLst>
              </a:tr>
              <a:tr h="248798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13. </a:t>
                      </a:r>
                      <a:r>
                        <a:rPr lang="es-MX" sz="900" u="none" strike="noStrike" dirty="0">
                          <a:effectLst/>
                        </a:rPr>
                        <a:t>Conciliación de </a:t>
                      </a:r>
                      <a:r>
                        <a:rPr lang="es-MX" sz="900" u="none" strike="noStrike" dirty="0" smtClean="0">
                          <a:effectLst/>
                        </a:rPr>
                        <a:t>pagos</a:t>
                      </a:r>
                    </a:p>
                    <a:p>
                      <a:pPr algn="l" rtl="0" fontAlgn="ctr"/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 dirty="0" smtClean="0">
                          <a:effectLst/>
                        </a:rPr>
                        <a:t>Ingresos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LUNES,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 </a:t>
                      </a:r>
                      <a:r>
                        <a:rPr lang="es-MX" sz="900" u="none" strike="noStrike" dirty="0" smtClean="0">
                          <a:effectLst/>
                        </a:rPr>
                        <a:t>MARTES Y MIERCOLES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 .</a:t>
                      </a:r>
                      <a:r>
                        <a:rPr lang="es-MX" sz="900" u="none" strike="noStrike" dirty="0" smtClean="0">
                          <a:effectLst/>
                        </a:rPr>
                        <a:t> Desde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 las 10:00 am inicia conciliación.  X DIA</a:t>
                      </a:r>
                    </a:p>
                    <a:p>
                      <a:pPr algn="l" rtl="0" fontAlgn="ctr"/>
                      <a:r>
                        <a:rPr lang="es-MX" sz="900" u="none" strike="noStrike" baseline="0" dirty="0" smtClean="0">
                          <a:effectLst/>
                        </a:rPr>
                        <a:t>ENTRAR AL SIG. DIA VERIFICAR ESTATUS DE PAGO, SI NO PROCEDE MANDE MSG Y SE PUEDA SUBIR ARCHIVO. *EXCEPTO BANCOMER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Confirmar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 por correo realizaron proceso de conciliación. </a:t>
                      </a:r>
                    </a:p>
                    <a:p>
                      <a:pPr algn="l" rtl="0" fontAlgn="ctr"/>
                      <a:r>
                        <a:rPr lang="es-MX" sz="900" u="none" strike="noStrike" baseline="0" dirty="0" smtClean="0">
                          <a:effectLst/>
                        </a:rPr>
                        <a:t>MARTES/MIERCOLES 12:00 SE CONFIRMA 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3029594900"/>
                  </a:ext>
                </a:extLst>
              </a:tr>
              <a:tr h="248798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kern="1200" baseline="0" dirty="0" smtClean="0">
                          <a:effectLst/>
                        </a:rPr>
                        <a:t>17. Eliminar la inscripción administrativa y académica de todos los aspirantes con derecho y sin pago (No inscritos).Pendiente validar</a:t>
                      </a:r>
                      <a:endParaRPr lang="es-ES" sz="900" b="0" i="0" u="none" strike="noStrike" kern="1200" baseline="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kern="1200" baseline="0" dirty="0" smtClean="0">
                          <a:effectLst/>
                        </a:rPr>
                        <a:t>DSE/MARGARITO/DSIA</a:t>
                      </a:r>
                      <a:endParaRPr lang="es-MX" sz="9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u="none" strike="noStrike" dirty="0" smtClean="0">
                          <a:effectLst/>
                        </a:rPr>
                        <a:t>12 agosto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8798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14. Envío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 de SYRACCI/Cierre de inscripción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 dirty="0" smtClean="0">
                          <a:effectLst/>
                        </a:rPr>
                        <a:t>Secretarios-DSE/CE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13 agosto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 a partir de las 10:00 </a:t>
                      </a:r>
                      <a:r>
                        <a:rPr lang="es-MX" sz="900" u="none" strike="noStrike" baseline="0" dirty="0" err="1" smtClean="0">
                          <a:effectLst/>
                        </a:rPr>
                        <a:t>hrs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. 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3694084807"/>
                  </a:ext>
                </a:extLst>
              </a:tr>
              <a:tr h="248798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 smtClean="0">
                          <a:effectLst/>
                        </a:rPr>
                        <a:t>18.</a:t>
                      </a:r>
                      <a:r>
                        <a:rPr lang="es-ES" sz="900" u="none" strike="noStrike" baseline="0" dirty="0" smtClean="0">
                          <a:effectLst/>
                        </a:rPr>
                        <a:t> Solicitud para carga por proceso/bloques a inscritos, solo con pago Y. Pendiente validar </a:t>
                      </a:r>
                      <a:endParaRPr lang="es-ES" sz="9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DSE/MARGARITO/DSIA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u="none" strike="noStrike" dirty="0" smtClean="0">
                          <a:effectLst/>
                        </a:rPr>
                        <a:t>13 agosto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8367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15. S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olicitud para habilitar mensaje de Registro NSS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 dirty="0" smtClean="0">
                          <a:effectLst/>
                        </a:rPr>
                        <a:t>DSE/BETY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 AMECA/DSIA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11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 </a:t>
                      </a:r>
                      <a:r>
                        <a:rPr lang="es-MX" sz="900" u="none" strike="noStrike" dirty="0" smtClean="0">
                          <a:effectLst/>
                        </a:rPr>
                        <a:t>al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 27 a p</a:t>
                      </a:r>
                      <a:r>
                        <a:rPr lang="es-MX" sz="900" u="none" strike="noStrike" dirty="0" smtClean="0">
                          <a:effectLst/>
                        </a:rPr>
                        <a:t>artir de las 12:00 </a:t>
                      </a:r>
                      <a:r>
                        <a:rPr lang="es-MX" sz="900" u="none" strike="noStrike" dirty="0" err="1" smtClean="0">
                          <a:effectLst/>
                        </a:rPr>
                        <a:t>hrs</a:t>
                      </a:r>
                      <a:r>
                        <a:rPr lang="es-MX" sz="900" u="none" strike="noStrike" dirty="0" smtClean="0">
                          <a:effectLst/>
                        </a:rPr>
                        <a:t>/después de que aparezca el </a:t>
                      </a:r>
                      <a:r>
                        <a:rPr lang="es-MX" sz="900" u="none" strike="noStrike" dirty="0" err="1" smtClean="0">
                          <a:effectLst/>
                        </a:rPr>
                        <a:t>el</a:t>
                      </a:r>
                      <a:r>
                        <a:rPr lang="es-MX" sz="900" u="none" strike="noStrike" dirty="0" smtClean="0">
                          <a:effectLst/>
                        </a:rPr>
                        <a:t> mensaje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 de estatus de pago </a:t>
                      </a:r>
                      <a:r>
                        <a:rPr lang="es-MX" sz="900" u="none" strike="noStrike" baseline="0" dirty="0" err="1" smtClean="0">
                          <a:effectLst/>
                        </a:rPr>
                        <a:t>hrs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. Deshabilitar el 30 de agosto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PARA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 QUINES PAGARON, SOLICITAR LES GENERE AVISO DE REGISTRO NSS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2349667020"/>
                  </a:ext>
                </a:extLst>
              </a:tr>
              <a:tr h="52923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900" u="none" strike="noStrike" dirty="0" smtClean="0">
                          <a:effectLst/>
                        </a:rPr>
                        <a:t>16. Generación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 de archivo </a:t>
                      </a:r>
                      <a:r>
                        <a:rPr lang="es-ES" sz="900" dirty="0" smtClean="0"/>
                        <a:t>de aspirantes no Inscritos. SWPNOIN  y e</a:t>
                      </a:r>
                      <a:r>
                        <a:rPr lang="es-ES" sz="900" u="none" strike="noStrike" dirty="0" smtClean="0">
                          <a:effectLst/>
                        </a:rPr>
                        <a:t>nvío de no inscritos (no pagados), para el proceso de lugares disponibles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MX" sz="900" u="none" strike="noStrike" dirty="0" smtClean="0">
                          <a:effectLst/>
                        </a:rPr>
                        <a:t>DSE/MARGARITO-DSIA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Lunes 16 de agosto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CONVOCATORIA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 LUGARES DISPONIBLES 18 DE AGOSTO-MIERCOLES</a:t>
                      </a:r>
                    </a:p>
                    <a:p>
                      <a:pPr algn="l" rtl="0" fontAlgn="ctr"/>
                      <a:r>
                        <a:rPr lang="es-MX" sz="900" u="none" strike="noStrike" baseline="0" dirty="0" smtClean="0">
                          <a:effectLst/>
                        </a:rPr>
                        <a:t>RESULTADOS 20 DE AGOSTO-VIERNES</a:t>
                      </a:r>
                    </a:p>
                    <a:p>
                      <a:pPr algn="l" rtl="0" fontAlgn="ctr"/>
                      <a:r>
                        <a:rPr lang="es-MX" sz="900" u="none" strike="noStrike" baseline="0" dirty="0" smtClean="0">
                          <a:effectLst/>
                        </a:rPr>
                        <a:t>INSCRIPCIONES 24 DE AGOSTO-MARTES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612838707"/>
                  </a:ext>
                </a:extLst>
              </a:tr>
              <a:tr h="4332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ES" sz="900" u="none" strike="noStrike" dirty="0" smtClean="0">
                          <a:effectLst/>
                        </a:rPr>
                        <a:t>17. Solicitud para carga por proceso/registro</a:t>
                      </a:r>
                      <a:r>
                        <a:rPr lang="es-ES" sz="900" u="none" strike="noStrike" baseline="0" dirty="0" smtClean="0">
                          <a:effectLst/>
                        </a:rPr>
                        <a:t> SWAINNI/Doctos</a:t>
                      </a:r>
                      <a:endParaRPr lang="es-ES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889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DSE/BETY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 AMECA/DSI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31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 de agosto </a:t>
                      </a:r>
                      <a:r>
                        <a:rPr lang="es-MX" sz="900" u="none" strike="noStrike" dirty="0" smtClean="0">
                          <a:effectLst/>
                        </a:rPr>
                        <a:t>carga masiva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 para registro en SWAINNI</a:t>
                      </a:r>
                    </a:p>
                    <a:p>
                      <a:pPr algn="l" rtl="0" fontAlgn="ctr"/>
                      <a:r>
                        <a:rPr lang="es-MX" sz="900" u="none" strike="noStrike" baseline="0" dirty="0" smtClean="0">
                          <a:effectLst/>
                        </a:rPr>
                        <a:t>LA PUEDE GENERAR EL ALUMNO- POR MIUV SIMILAR A HORARIO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900" u="none" strike="noStrike" dirty="0" smtClean="0">
                          <a:effectLst/>
                        </a:rPr>
                        <a:t>ENTREGA DE ACTAS DE</a:t>
                      </a:r>
                      <a:r>
                        <a:rPr lang="es-MX" sz="900" u="none" strike="noStrike" baseline="0" dirty="0" smtClean="0">
                          <a:effectLst/>
                        </a:rPr>
                        <a:t> INSCRIPCIÓN Y CREDENCIALES EN SEPTIEMBRE</a:t>
                      </a:r>
                      <a:endParaRPr lang="es-MX" sz="9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0997" marR="7889" marT="7889" marB="0" anchor="ctr"/>
                </a:tc>
                <a:extLst>
                  <a:ext uri="{0D108BD9-81ED-4DB2-BD59-A6C34878D82A}">
                    <a16:rowId xmlns:a16="http://schemas.microsoft.com/office/drawing/2014/main" val="1049538327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03334"/>
            <a:ext cx="482685" cy="655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200" b="1" dirty="0">
              <a:solidFill>
                <a:srgbClr val="1F3864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200" b="1" dirty="0" smtClean="0">
              <a:solidFill>
                <a:srgbClr val="1F3864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200" b="1" dirty="0" smtClean="0">
              <a:solidFill>
                <a:srgbClr val="1F3864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200" b="1" dirty="0" smtClean="0">
              <a:solidFill>
                <a:srgbClr val="1F3864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200" b="1" i="0" u="none" strike="noStrike" cap="none" normalizeH="0" baseline="0" dirty="0" smtClean="0">
              <a:ln>
                <a:noFill/>
              </a:ln>
              <a:solidFill>
                <a:srgbClr val="1F3864"/>
              </a:solidFill>
              <a:effectLst/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1200" b="1" dirty="0">
                <a:solidFill>
                  <a:srgbClr val="1F3864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kumimoji="0" lang="es-MX" altLang="es-MX" sz="1200" b="1" i="0" u="none" strike="noStrike" cap="none" normalizeH="0" baseline="0" dirty="0" smtClean="0">
              <a:ln>
                <a:noFill/>
              </a:ln>
              <a:solidFill>
                <a:srgbClr val="1F3864"/>
              </a:solidFill>
              <a:effectLst/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44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9135" y="165619"/>
            <a:ext cx="11012978" cy="690591"/>
          </a:xfrm>
        </p:spPr>
        <p:txBody>
          <a:bodyPr>
            <a:normAutofit/>
          </a:bodyPr>
          <a:lstStyle/>
          <a:p>
            <a:r>
              <a:rPr lang="es-MX" sz="2000" dirty="0" smtClean="0"/>
              <a:t>Fechas- Cuentas institucionales, accesos (MIUV/MIPAGO), formatos de pago.</a:t>
            </a:r>
            <a:endParaRPr lang="es-MX" sz="2000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5882"/>
              </p:ext>
            </p:extLst>
          </p:nvPr>
        </p:nvGraphicFramePr>
        <p:xfrm>
          <a:off x="456584" y="776092"/>
          <a:ext cx="10732346" cy="490574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606364">
                  <a:extLst>
                    <a:ext uri="{9D8B030D-6E8A-4147-A177-3AD203B41FA5}">
                      <a16:colId xmlns:a16="http://schemas.microsoft.com/office/drawing/2014/main" val="1545456314"/>
                    </a:ext>
                  </a:extLst>
                </a:gridCol>
                <a:gridCol w="1664093">
                  <a:extLst>
                    <a:ext uri="{9D8B030D-6E8A-4147-A177-3AD203B41FA5}">
                      <a16:colId xmlns:a16="http://schemas.microsoft.com/office/drawing/2014/main" val="3471023507"/>
                    </a:ext>
                  </a:extLst>
                </a:gridCol>
                <a:gridCol w="1816440">
                  <a:extLst>
                    <a:ext uri="{9D8B030D-6E8A-4147-A177-3AD203B41FA5}">
                      <a16:colId xmlns:a16="http://schemas.microsoft.com/office/drawing/2014/main" val="3206912827"/>
                    </a:ext>
                  </a:extLst>
                </a:gridCol>
                <a:gridCol w="1902763">
                  <a:extLst>
                    <a:ext uri="{9D8B030D-6E8A-4147-A177-3AD203B41FA5}">
                      <a16:colId xmlns:a16="http://schemas.microsoft.com/office/drawing/2014/main" val="3496801776"/>
                    </a:ext>
                  </a:extLst>
                </a:gridCol>
                <a:gridCol w="1440061">
                  <a:extLst>
                    <a:ext uri="{9D8B030D-6E8A-4147-A177-3AD203B41FA5}">
                      <a16:colId xmlns:a16="http://schemas.microsoft.com/office/drawing/2014/main" val="1014190909"/>
                    </a:ext>
                  </a:extLst>
                </a:gridCol>
                <a:gridCol w="2302625">
                  <a:extLst>
                    <a:ext uri="{9D8B030D-6E8A-4147-A177-3AD203B41FA5}">
                      <a16:colId xmlns:a16="http://schemas.microsoft.com/office/drawing/2014/main" val="1750009292"/>
                    </a:ext>
                  </a:extLst>
                </a:gridCol>
              </a:tblGrid>
              <a:tr h="6365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Envío de bases para cuentas institucionales</a:t>
                      </a:r>
                      <a:endParaRPr lang="es-MX" sz="11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1 de</a:t>
                      </a:r>
                      <a:r>
                        <a:rPr lang="es-MX" sz="1000" baseline="0" dirty="0" smtClean="0">
                          <a:effectLst/>
                        </a:rPr>
                        <a:t> julio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dirty="0" smtClean="0">
                          <a:effectLst/>
                        </a:rPr>
                        <a:t>DSE-</a:t>
                      </a:r>
                      <a:r>
                        <a:rPr lang="es-MX" sz="1000" dirty="0">
                          <a:effectLst/>
                        </a:rPr>
                        <a:t> DSRIT 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Requerimiento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Cuentas Institucionales generadas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DSRIT </a:t>
                      </a:r>
                    </a:p>
                    <a:p>
                      <a:pPr algn="ctr"/>
                      <a:endParaRPr lang="es-MX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273" marR="82273" marT="41137" marB="4113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Bloques/cuentas</a:t>
                      </a:r>
                      <a:r>
                        <a:rPr lang="es-MX" sz="1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UV</a:t>
                      </a:r>
                      <a:endParaRPr lang="es-MX" sz="1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MX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</a:t>
                      </a:r>
                      <a:r>
                        <a:rPr lang="es-MX" sz="1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Ingresar 6  de  AGOSTO</a:t>
                      </a:r>
                      <a:endParaRPr lang="es-MX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273" marR="82273" marT="41137" marB="4113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Acceso MIUV</a:t>
                      </a:r>
                    </a:p>
                    <a:p>
                      <a:pPr algn="ctr"/>
                      <a:r>
                        <a:rPr lang="es-MX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s-MX" sz="1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AGOSTO</a:t>
                      </a:r>
                      <a:endParaRPr lang="es-MX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273" marR="82273" marT="41137" marB="4113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Acceso</a:t>
                      </a:r>
                      <a:r>
                        <a:rPr lang="es-MX" sz="1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lang="es-MX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 PAGO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s-MX" sz="10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AGOSTO</a:t>
                      </a:r>
                      <a:endParaRPr lang="es-MX" sz="1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MX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273" marR="82273" marT="41137" marB="4113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Avisos</a:t>
                      </a:r>
                    </a:p>
                  </a:txBody>
                  <a:tcPr marL="82273" marR="82273" marT="41137" marB="41137"/>
                </a:tc>
                <a:extLst>
                  <a:ext uri="{0D108BD9-81ED-4DB2-BD59-A6C34878D82A}">
                    <a16:rowId xmlns:a16="http://schemas.microsoft.com/office/drawing/2014/main" val="2507481274"/>
                  </a:ext>
                </a:extLst>
              </a:tr>
              <a:tr h="190527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Xalapa-6,671</a:t>
                      </a:r>
                      <a:endParaRPr lang="es-MX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Veracruz-3,823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Orizaba-2,438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Poza Rica- 2,447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Coatzacoalcos-1,916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MX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r>
                        <a:rPr lang="es-MX" sz="1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17,295</a:t>
                      </a:r>
                      <a:endParaRPr lang="es-MX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82273" marR="82273" marT="41137" marB="41137"/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DISPONIBLES </a:t>
                      </a:r>
                      <a:r>
                        <a:rPr lang="es-MX" sz="1000" dirty="0" smtClean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es-MX" sz="1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partir del 6 de julio.</a:t>
                      </a:r>
                      <a:endParaRPr lang="es-MX" sz="10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2273" marR="82273" marT="41137" marB="4113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Xalapa 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Xalapa 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Xalapa 3</a:t>
                      </a:r>
                    </a:p>
                  </a:txBody>
                  <a:tcPr marL="82273" marR="82273" marT="41137" marB="4113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7:00 AM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8:00</a:t>
                      </a: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AM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9:00 AM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94" marR="39994" marT="41137" marB="4113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94" marR="39994" marT="41137" marB="41137" anchor="ctr"/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Mensaje inicial</a:t>
                      </a:r>
                      <a:r>
                        <a:rPr lang="es-MX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</a:t>
                      </a: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pago-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Mensaje</a:t>
                      </a:r>
                      <a:r>
                        <a:rPr lang="es-MX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estatus de pago - 2 tipos</a:t>
                      </a:r>
                      <a:endParaRPr lang="es-MX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Mensaje de registro NSS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MX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MX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Rango de pago: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Viernes,</a:t>
                      </a:r>
                      <a:r>
                        <a:rPr lang="es-MX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Sábado, Lunes, Martes.</a:t>
                      </a:r>
                      <a:endParaRPr lang="es-MX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Fecha límite de formato-</a:t>
                      </a:r>
                      <a:r>
                        <a:rPr lang="es-MX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de AGOSTO.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MX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y 12 (Aclaraciones/Extemporáneos)</a:t>
                      </a:r>
                      <a:r>
                        <a:rPr lang="es-MX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Agosto Atención es por la EA, a través de SWAINNI.</a:t>
                      </a:r>
                      <a:endParaRPr lang="es-MX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994" marR="39994" marT="41137" marB="41137" anchor="ctr"/>
                </a:tc>
                <a:extLst>
                  <a:ext uri="{0D108BD9-81ED-4DB2-BD59-A6C34878D82A}">
                    <a16:rowId xmlns:a16="http://schemas.microsoft.com/office/drawing/2014/main" val="1198891163"/>
                  </a:ext>
                </a:extLst>
              </a:tr>
              <a:tr h="18842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Veracruz 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Veracruz 2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2273" marR="82273" marT="41137" marB="41137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10:00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10:30</a:t>
                      </a: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9994" marR="39994" marT="41137" marB="41137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9994" marR="39994" marT="41137" marB="41137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9994" marR="39994" marT="41137" marB="41137" anchor="b"/>
                </a:tc>
                <a:extLst>
                  <a:ext uri="{0D108BD9-81ED-4DB2-BD59-A6C34878D82A}">
                    <a16:rowId xmlns:a16="http://schemas.microsoft.com/office/drawing/2014/main" val="2407723615"/>
                  </a:ext>
                </a:extLst>
              </a:tr>
              <a:tr h="18842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Orizaba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2273" marR="82273" marT="41137" marB="41137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11:00</a:t>
                      </a: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9994" marR="39994" marT="41137" marB="41137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9994" marR="39994" marT="41137" marB="41137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9994" marR="39994" marT="41137" marB="41137" anchor="b"/>
                </a:tc>
                <a:extLst>
                  <a:ext uri="{0D108BD9-81ED-4DB2-BD59-A6C34878D82A}">
                    <a16:rowId xmlns:a16="http://schemas.microsoft.com/office/drawing/2014/main" val="3150740467"/>
                  </a:ext>
                </a:extLst>
              </a:tr>
              <a:tr h="18842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Poza Rica 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2273" marR="82273" marT="41137" marB="41137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12:00</a:t>
                      </a: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9994" marR="39994" marT="41137" marB="41137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9994" marR="39994" marT="41137" marB="41137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9994" marR="39994" marT="41137" marB="41137" anchor="b"/>
                </a:tc>
                <a:extLst>
                  <a:ext uri="{0D108BD9-81ED-4DB2-BD59-A6C34878D82A}">
                    <a16:rowId xmlns:a16="http://schemas.microsoft.com/office/drawing/2014/main" val="547514585"/>
                  </a:ext>
                </a:extLst>
              </a:tr>
              <a:tr h="18842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Coatzacoalcos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2273" marR="82273" marT="41137" marB="41137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13:00</a:t>
                      </a: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9994" marR="39994" marT="41137" marB="41137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9994" marR="39994" marT="41137" marB="41137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9994" marR="39994" marT="41137" marB="41137" anchor="b"/>
                </a:tc>
                <a:extLst>
                  <a:ext uri="{0D108BD9-81ED-4DB2-BD59-A6C34878D82A}">
                    <a16:rowId xmlns:a16="http://schemas.microsoft.com/office/drawing/2014/main" val="3721733763"/>
                  </a:ext>
                </a:extLst>
              </a:tr>
              <a:tr h="1884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10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273" marR="82273" marT="41137" marB="4113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2273" marR="82273" marT="41137" marB="4113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Todos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2273" marR="82273" marT="41137" marB="41137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+mn-cs"/>
                        </a:rPr>
                        <a:t>14:00</a:t>
                      </a: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9994" marR="39994" marT="41137" marB="41137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MX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39994" marR="39994" marT="41137" marB="4113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994" marR="39994" marT="41137" marB="41137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04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1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273" marR="82273" marT="41137" marB="4113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2273" marR="82273" marT="41137" marB="4113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UVI-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MX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LEAV-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MX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VIRTUALES-CREDENCIAL</a:t>
                      </a:r>
                      <a:r>
                        <a:rPr lang="es-MX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INSCRIPCION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PE’S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MX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MX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PENDIENTE-SI PAGAN EE</a:t>
                      </a:r>
                      <a:endParaRPr lang="es-MX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MX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2273" marR="82273" marT="41137" marB="41137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0" lang="es-MX" sz="10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*SWAINNI</a:t>
                      </a:r>
                      <a:endParaRPr kumimoji="0" lang="es-MX" sz="10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9994" marR="39994" marT="41137" marB="4113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MX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MX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94" marR="39994" marT="41137" marB="41137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MX" sz="100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MX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994" marR="39994" marT="41137" marB="41137" anchor="ctr"/>
                </a:tc>
                <a:extLst>
                  <a:ext uri="{0D108BD9-81ED-4DB2-BD59-A6C34878D82A}">
                    <a16:rowId xmlns:a16="http://schemas.microsoft.com/office/drawing/2014/main" val="37263746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349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6512" y="1169933"/>
            <a:ext cx="10515600" cy="443385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MX" sz="2000" b="1" dirty="0" smtClean="0"/>
              <a:t>Actividades Previas</a:t>
            </a:r>
            <a:r>
              <a:rPr lang="es-MX" sz="2000" b="1" dirty="0"/>
              <a:t>:</a:t>
            </a:r>
            <a:endParaRPr lang="es-MX" sz="2000" b="1" dirty="0" smtClean="0"/>
          </a:p>
          <a:p>
            <a:pPr marL="0" indent="0">
              <a:buNone/>
            </a:pPr>
            <a:r>
              <a:rPr lang="es-MX" sz="2000" dirty="0" smtClean="0"/>
              <a:t>Ingresos:</a:t>
            </a:r>
            <a:endParaRPr lang="es-MX" sz="2000" dirty="0"/>
          </a:p>
          <a:p>
            <a:pPr lvl="1"/>
            <a:r>
              <a:rPr lang="es-MX" sz="2000" dirty="0" smtClean="0"/>
              <a:t>Configuraciones de costos/cuotas Pro mejoras</a:t>
            </a:r>
          </a:p>
          <a:p>
            <a:pPr marL="0" indent="0">
              <a:buNone/>
            </a:pPr>
            <a:r>
              <a:rPr lang="es-MX" sz="2000" dirty="0" smtClean="0"/>
              <a:t>Secretario de Facultad:</a:t>
            </a:r>
          </a:p>
          <a:p>
            <a:pPr lvl="1"/>
            <a:r>
              <a:rPr lang="es-MX" sz="2000" dirty="0" smtClean="0"/>
              <a:t>Configuración de Bloque: </a:t>
            </a:r>
            <a:r>
              <a:rPr lang="es-ES" sz="2000" dirty="0"/>
              <a:t>Configurar los bloques en </a:t>
            </a:r>
            <a:r>
              <a:rPr lang="es-ES" sz="2000" dirty="0">
                <a:hlinkClick r:id="rId2" action="ppaction://hlinkfile"/>
              </a:rPr>
              <a:t>SSABLCK</a:t>
            </a:r>
            <a:r>
              <a:rPr lang="es-ES" sz="2000" dirty="0"/>
              <a:t> asignando los NRC. </a:t>
            </a:r>
            <a:endParaRPr lang="es-ES" sz="2000" dirty="0" smtClean="0"/>
          </a:p>
          <a:p>
            <a:pPr lvl="1"/>
            <a:r>
              <a:rPr lang="es-ES" sz="2000" dirty="0" smtClean="0"/>
              <a:t>PE VIRTUALES</a:t>
            </a:r>
            <a:endParaRPr lang="es-ES" sz="2000" dirty="0"/>
          </a:p>
          <a:p>
            <a:pPr marL="0" indent="0">
              <a:buNone/>
            </a:pPr>
            <a:r>
              <a:rPr lang="es-MX" sz="2000" dirty="0" smtClean="0"/>
              <a:t>DGAE/DSE: </a:t>
            </a:r>
          </a:p>
          <a:p>
            <a:pPr lvl="1"/>
            <a:r>
              <a:rPr lang="es-ES" sz="2000" dirty="0"/>
              <a:t>Portal informativo</a:t>
            </a:r>
            <a:endParaRPr lang="es-MX" sz="2000" dirty="0"/>
          </a:p>
          <a:p>
            <a:pPr lvl="1"/>
            <a:r>
              <a:rPr lang="es-ES" sz="2000" dirty="0"/>
              <a:t>Generar </a:t>
            </a:r>
            <a:r>
              <a:rPr lang="es-ES" sz="2000" dirty="0" smtClean="0"/>
              <a:t>Matrículas</a:t>
            </a:r>
          </a:p>
          <a:p>
            <a:pPr lvl="1"/>
            <a:r>
              <a:rPr lang="es-ES" sz="2000" dirty="0" smtClean="0"/>
              <a:t>Solicitar </a:t>
            </a:r>
            <a:r>
              <a:rPr lang="es-ES" sz="2000" dirty="0"/>
              <a:t>cuentas correo </a:t>
            </a:r>
            <a:r>
              <a:rPr lang="es-ES" sz="2000" dirty="0" smtClean="0"/>
              <a:t>UV </a:t>
            </a:r>
            <a:r>
              <a:rPr lang="es-ES" sz="2000" dirty="0"/>
              <a:t>por </a:t>
            </a:r>
            <a:r>
              <a:rPr lang="es-ES" sz="2000" dirty="0" smtClean="0"/>
              <a:t>región</a:t>
            </a:r>
          </a:p>
          <a:p>
            <a:pPr lvl="1"/>
            <a:r>
              <a:rPr lang="es-ES" sz="2000" dirty="0" smtClean="0"/>
              <a:t>Distribuir </a:t>
            </a:r>
            <a:r>
              <a:rPr lang="es-ES" sz="2000" dirty="0"/>
              <a:t>fotos y </a:t>
            </a:r>
            <a:r>
              <a:rPr lang="es-ES" sz="2000" dirty="0" smtClean="0"/>
              <a:t>firmas </a:t>
            </a:r>
            <a:r>
              <a:rPr lang="es-ES" sz="2000" dirty="0"/>
              <a:t>en los servidores </a:t>
            </a:r>
            <a:r>
              <a:rPr lang="es-ES" sz="2000" dirty="0" smtClean="0"/>
              <a:t>UV (DSIA debe cargarlas a base de datos para </a:t>
            </a:r>
            <a:r>
              <a:rPr lang="es-ES" sz="2000" dirty="0" err="1" smtClean="0"/>
              <a:t>MiUV</a:t>
            </a:r>
            <a:r>
              <a:rPr lang="es-ES" sz="2000" dirty="0" smtClean="0"/>
              <a:t>)</a:t>
            </a:r>
          </a:p>
          <a:p>
            <a:pPr lvl="1"/>
            <a:r>
              <a:rPr lang="es-ES" sz="2000" dirty="0" smtClean="0"/>
              <a:t>Acceso </a:t>
            </a:r>
            <a:r>
              <a:rPr lang="es-ES" sz="2000" dirty="0"/>
              <a:t>al portal de MIUV, asignar horarios de </a:t>
            </a:r>
            <a:r>
              <a:rPr lang="es-ES" sz="2000" dirty="0" smtClean="0"/>
              <a:t>acceso</a:t>
            </a:r>
          </a:p>
          <a:p>
            <a:pPr lvl="1"/>
            <a:r>
              <a:rPr lang="es-ES" sz="2000" dirty="0" smtClean="0"/>
              <a:t>Mensajes para avisos en MIUV</a:t>
            </a:r>
          </a:p>
          <a:p>
            <a:pPr lvl="1"/>
            <a:endParaRPr lang="es-ES" sz="2000" dirty="0" smtClean="0"/>
          </a:p>
          <a:p>
            <a:pPr marL="457200" lvl="1" indent="0">
              <a:buNone/>
            </a:pPr>
            <a:endParaRPr lang="es-E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s-E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75" y="369714"/>
            <a:ext cx="1660398" cy="598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53360" y="369714"/>
            <a:ext cx="5146665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Inscripciones Nuevo Ingreso- 2020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068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2067" y="1169932"/>
            <a:ext cx="10050427" cy="3169311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s-MX" sz="8000" b="1" dirty="0" smtClean="0"/>
              <a:t>Procedimiento DSE/DSIA:</a:t>
            </a:r>
          </a:p>
          <a:p>
            <a:pPr marL="0" indent="0" algn="just">
              <a:buNone/>
            </a:pPr>
            <a:endParaRPr lang="es-MX" sz="8000" b="1" dirty="0" smtClean="0"/>
          </a:p>
          <a:p>
            <a:pPr marL="1371600" indent="-1371600" algn="just">
              <a:buFont typeface="+mj-lt"/>
              <a:buAutoNum type="arabicPeriod"/>
            </a:pPr>
            <a:r>
              <a:rPr lang="es-MX" sz="8000" dirty="0" smtClean="0"/>
              <a:t>Una vez creadas las matrículas, se generan los listados de </a:t>
            </a:r>
            <a:r>
              <a:rPr lang="es-ES" sz="8000" dirty="0" smtClean="0"/>
              <a:t>Generación de archivo ASCII/Cuentas Active </a:t>
            </a:r>
            <a:r>
              <a:rPr lang="es-ES" sz="8000" dirty="0" err="1" smtClean="0"/>
              <a:t>Directory</a:t>
            </a:r>
            <a:r>
              <a:rPr lang="es-ES" sz="8000" dirty="0" smtClean="0"/>
              <a:t> proceso </a:t>
            </a:r>
            <a:r>
              <a:rPr lang="es-MX" sz="8000" b="1" dirty="0" smtClean="0"/>
              <a:t>SWPARCO</a:t>
            </a:r>
            <a:r>
              <a:rPr lang="es-MX" sz="8000" dirty="0" smtClean="0"/>
              <a:t>, para la creación del correo institucional (por región).</a:t>
            </a:r>
          </a:p>
          <a:p>
            <a:pPr marL="1371600" indent="-1371600" algn="just">
              <a:buFont typeface="+mj-lt"/>
              <a:buAutoNum type="arabicPeriod"/>
            </a:pPr>
            <a:r>
              <a:rPr lang="es-MX" sz="8000" dirty="0"/>
              <a:t>En el portal </a:t>
            </a:r>
            <a:r>
              <a:rPr lang="es-MX" sz="8000" b="1" dirty="0"/>
              <a:t>MIUV </a:t>
            </a:r>
            <a:r>
              <a:rPr lang="es-MX" sz="8000" dirty="0"/>
              <a:t>y </a:t>
            </a:r>
            <a:r>
              <a:rPr lang="es-MX" sz="8000" b="1" dirty="0"/>
              <a:t>MIPAGO</a:t>
            </a:r>
            <a:r>
              <a:rPr lang="es-MX" sz="8000" dirty="0"/>
              <a:t>, se deberá habilitar el acceso a los aspirantes con derecho, para que puedan emitir el formato de pago y/o pagar  en línea. </a:t>
            </a:r>
            <a:endParaRPr lang="es-MX" sz="8000" dirty="0">
              <a:solidFill>
                <a:srgbClr val="FF0000"/>
              </a:solidFill>
            </a:endParaRPr>
          </a:p>
          <a:p>
            <a:pPr marL="1371600" indent="-1371600" algn="just">
              <a:buFont typeface="+mj-lt"/>
              <a:buAutoNum type="arabicPeriod"/>
            </a:pPr>
            <a:r>
              <a:rPr lang="es-MX" sz="8000" dirty="0" smtClean="0"/>
              <a:t>Se solicita activar la ficha de inscripción de forma masiva.</a:t>
            </a:r>
          </a:p>
          <a:p>
            <a:pPr lvl="4">
              <a:defRPr/>
            </a:pPr>
            <a:r>
              <a:rPr lang="es-ES" sz="7800" dirty="0" smtClean="0"/>
              <a:t>Actualiza indicador de tipo de alumno en SGASTDN a I</a:t>
            </a:r>
          </a:p>
          <a:p>
            <a:pPr lvl="4">
              <a:defRPr/>
            </a:pPr>
            <a:r>
              <a:rPr lang="es-ES" sz="7800" dirty="0" smtClean="0"/>
              <a:t>Crea registro en SFAREGS con estatus </a:t>
            </a:r>
            <a:r>
              <a:rPr lang="es-ES" sz="7800" dirty="0"/>
              <a:t>de alumno </a:t>
            </a:r>
            <a:r>
              <a:rPr lang="es-ES" sz="7800" dirty="0" smtClean="0"/>
              <a:t>EL </a:t>
            </a:r>
            <a:endParaRPr lang="es-ES" sz="7800" dirty="0"/>
          </a:p>
          <a:p>
            <a:pPr lvl="4">
              <a:defRPr/>
            </a:pPr>
            <a:r>
              <a:rPr lang="es-ES" sz="7800" dirty="0"/>
              <a:t>Inscribe a los NRC definidos en el bloque, para los que estén previamente configurados</a:t>
            </a:r>
            <a:r>
              <a:rPr lang="es-ES" sz="7800" dirty="0" smtClean="0"/>
              <a:t>. (Posterior-solo pagados)</a:t>
            </a:r>
            <a:endParaRPr lang="es-ES" sz="7800" dirty="0"/>
          </a:p>
          <a:p>
            <a:pPr marL="0" indent="0" algn="just">
              <a:buNone/>
            </a:pPr>
            <a:endParaRPr lang="es-MX" sz="8000" dirty="0" smtClean="0"/>
          </a:p>
          <a:p>
            <a:pPr marL="0" indent="0" algn="just">
              <a:buNone/>
            </a:pPr>
            <a:endParaRPr lang="es-MX" sz="80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s-MX" dirty="0" smtClean="0">
              <a:latin typeface="Gill Sans MT" panose="020B0502020104020203" pitchFamily="34" charset="0"/>
            </a:endParaRPr>
          </a:p>
          <a:p>
            <a:pPr marL="457200" indent="-457200" algn="just">
              <a:buFont typeface="+mj-lt"/>
              <a:buAutoNum type="arabicPeriod" startAt="2"/>
            </a:pPr>
            <a:endParaRPr lang="es-MX" dirty="0">
              <a:latin typeface="Gill Sans MT" panose="020B0502020104020203" pitchFamily="34" charset="0"/>
            </a:endParaRPr>
          </a:p>
        </p:txBody>
      </p:sp>
      <p:pic>
        <p:nvPicPr>
          <p:cNvPr id="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41" y="228600"/>
            <a:ext cx="1726901" cy="598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53360" y="369714"/>
            <a:ext cx="5146665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1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Inscripciones Nuevo Ingreso- 2020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26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0433" y="968373"/>
            <a:ext cx="10515600" cy="498673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000" dirty="0"/>
              <a:t>Cuando la Dirección de Ingresos procese los archivos bancarios, y se vea reflejado el pago en </a:t>
            </a:r>
            <a:r>
              <a:rPr lang="es-ES" sz="2000" dirty="0"/>
              <a:t>TSAAREV, </a:t>
            </a:r>
            <a:r>
              <a:rPr lang="es-MX" sz="2000" dirty="0"/>
              <a:t>se desplegará un mensaje en el portar de MIUV “pendiente mensaje”</a:t>
            </a:r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endParaRPr lang="es-MX" sz="2000" dirty="0"/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endParaRPr lang="es-MX" sz="2000" dirty="0"/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endParaRPr lang="es-MX" sz="2000" dirty="0"/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endParaRPr lang="es-MX" sz="2000" dirty="0"/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endParaRPr lang="es-MX" sz="2000" dirty="0"/>
          </a:p>
          <a:p>
            <a:pPr marL="0" indent="0" algn="just">
              <a:buNone/>
            </a:pPr>
            <a:endParaRPr lang="es-MX" sz="2000" dirty="0" smtClean="0"/>
          </a:p>
          <a:p>
            <a:pPr marL="0" indent="0" algn="just">
              <a:buNone/>
            </a:pPr>
            <a:r>
              <a:rPr lang="es-MX" sz="2000" dirty="0" smtClean="0"/>
              <a:t>DGAE </a:t>
            </a:r>
            <a:r>
              <a:rPr lang="es-MX" sz="2000" dirty="0"/>
              <a:t>solicita a DSIA que elimine la inscripción administrativa y académica de todos los </a:t>
            </a:r>
            <a:r>
              <a:rPr lang="es-MX" sz="2000" dirty="0" smtClean="0"/>
              <a:t>aspirantes con derecho y sin pago (No inscritos).</a:t>
            </a:r>
            <a:endParaRPr lang="es-MX" sz="2000" dirty="0"/>
          </a:p>
        </p:txBody>
      </p:sp>
      <p:pic>
        <p:nvPicPr>
          <p:cNvPr id="4" name="Imagen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433" y="369714"/>
            <a:ext cx="1726901" cy="598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53360" y="369714"/>
            <a:ext cx="5146665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1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Inscripciones Nuevo Ingreso- 2020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Imagen 7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" t="25514" r="4381" b="26565"/>
          <a:stretch/>
        </p:blipFill>
        <p:spPr bwMode="auto">
          <a:xfrm>
            <a:off x="1199546" y="2318780"/>
            <a:ext cx="4968200" cy="167500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99729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7007" y="131484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b="1" dirty="0" smtClean="0"/>
              <a:t>Segunda Etapa . DESPUES DE CONCLUIDAS LAS INSCRIPCIONES 1ª  Y LUG DISPONIBLES</a:t>
            </a:r>
          </a:p>
          <a:p>
            <a:r>
              <a:rPr lang="es-ES" sz="1800" dirty="0"/>
              <a:t>R</a:t>
            </a:r>
            <a:r>
              <a:rPr lang="es-ES" sz="1800" dirty="0" smtClean="0"/>
              <a:t>egistro MASIVO de indicador de entrega de documentos. (POR MEDIO DE ARCHIVO)</a:t>
            </a:r>
          </a:p>
          <a:p>
            <a:r>
              <a:rPr lang="es-ES" sz="1800" dirty="0" smtClean="0"/>
              <a:t>Generar el registro en SWAINNI y actualizar indicadores.</a:t>
            </a:r>
          </a:p>
          <a:p>
            <a:r>
              <a:rPr lang="es-ES" sz="1800" dirty="0" smtClean="0"/>
              <a:t>Acta de inscripción se genere masiva (pagados) </a:t>
            </a:r>
            <a:r>
              <a:rPr lang="es-ES" sz="1800" dirty="0" err="1" smtClean="0"/>
              <a:t>ó</a:t>
            </a:r>
            <a:r>
              <a:rPr lang="es-ES" sz="1800" dirty="0" smtClean="0"/>
              <a:t> a través de portal MIUV</a:t>
            </a:r>
            <a:endParaRPr lang="es-ES" sz="1800" dirty="0"/>
          </a:p>
          <a:p>
            <a:pPr marL="0" indent="0">
              <a:buNone/>
            </a:pPr>
            <a:endParaRPr lang="es-ES" sz="1800" dirty="0"/>
          </a:p>
          <a:p>
            <a:pPr marL="0" indent="0">
              <a:buNone/>
            </a:pPr>
            <a:endParaRPr lang="es-MX" sz="1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597" y="2887536"/>
            <a:ext cx="7195135" cy="370288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41" y="228600"/>
            <a:ext cx="1726901" cy="598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353360" y="369714"/>
            <a:ext cx="5146665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0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Inscripciones Nuevo Ingreso- 2021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99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84859" y="1019778"/>
            <a:ext cx="10728629" cy="3098997"/>
          </a:xfrm>
        </p:spPr>
        <p:txBody>
          <a:bodyPr>
            <a:normAutofit fontScale="25000" lnSpcReduction="20000"/>
          </a:bodyPr>
          <a:lstStyle/>
          <a:p>
            <a:pPr marL="457200" lvl="1" indent="0">
              <a:buNone/>
              <a:defRPr/>
            </a:pPr>
            <a:r>
              <a:rPr lang="es-ES" sz="8000" b="1" dirty="0" smtClean="0"/>
              <a:t>Actividades del Secretario de Facultad:</a:t>
            </a:r>
          </a:p>
          <a:p>
            <a:pPr marL="457200" lvl="1" indent="0">
              <a:buNone/>
              <a:defRPr/>
            </a:pPr>
            <a:endParaRPr lang="es-ES" sz="8000" b="1" dirty="0"/>
          </a:p>
          <a:p>
            <a:pPr marL="457200" lvl="1" indent="0">
              <a:buNone/>
              <a:defRPr/>
            </a:pPr>
            <a:r>
              <a:rPr lang="es-ES" sz="8000" b="1" dirty="0" smtClean="0"/>
              <a:t>Previo al Proceso:</a:t>
            </a:r>
          </a:p>
          <a:p>
            <a:pPr lvl="1">
              <a:defRPr/>
            </a:pPr>
            <a:r>
              <a:rPr lang="es-ES" sz="8000" dirty="0" smtClean="0"/>
              <a:t>Envío de la cuenta de correo institucional para atender NUEVO INGRESO  </a:t>
            </a:r>
            <a:r>
              <a:rPr lang="es-ES" sz="8000" dirty="0" smtClean="0">
                <a:hlinkClick r:id="rId2"/>
              </a:rPr>
              <a:t>aclemente@uv.mx</a:t>
            </a:r>
            <a:r>
              <a:rPr lang="es-ES" sz="8000" dirty="0" smtClean="0"/>
              <a:t> a </a:t>
            </a:r>
            <a:r>
              <a:rPr lang="es-ES" sz="8000" b="1" dirty="0" smtClean="0"/>
              <a:t>mas tardar miércoles 30 de junio.</a:t>
            </a:r>
          </a:p>
          <a:p>
            <a:pPr lvl="1">
              <a:defRPr/>
            </a:pPr>
            <a:r>
              <a:rPr lang="es-ES" sz="8000" dirty="0" smtClean="0"/>
              <a:t>Validación del Directorio de  Estudiantes</a:t>
            </a:r>
          </a:p>
          <a:p>
            <a:pPr lvl="1">
              <a:defRPr/>
            </a:pPr>
            <a:r>
              <a:rPr lang="es-ES" sz="8000" dirty="0" smtClean="0"/>
              <a:t>Validación cuentan con la configuración de Bloques</a:t>
            </a:r>
          </a:p>
          <a:p>
            <a:pPr lvl="1">
              <a:defRPr/>
            </a:pPr>
            <a:r>
              <a:rPr lang="es-ES" sz="8000" dirty="0" smtClean="0"/>
              <a:t>Validación datos costos/comité pro-mejoras, a mas tardar lunes enviar comentarios.</a:t>
            </a:r>
          </a:p>
          <a:p>
            <a:pPr lvl="1">
              <a:defRPr/>
            </a:pPr>
            <a:r>
              <a:rPr lang="es-ES" sz="8000" dirty="0" smtClean="0"/>
              <a:t>Verificar cuentan con acceso al </a:t>
            </a:r>
            <a:r>
              <a:rPr lang="es-ES" sz="7600" dirty="0" smtClean="0"/>
              <a:t>Sistema de validación de documentos</a:t>
            </a:r>
          </a:p>
          <a:p>
            <a:pPr lvl="3">
              <a:defRPr/>
            </a:pPr>
            <a:r>
              <a:rPr lang="es-ES" sz="7400" b="1" dirty="0" smtClean="0"/>
              <a:t>Requiera contraseña, solicitarla al correo </a:t>
            </a:r>
            <a:r>
              <a:rPr lang="es-ES" sz="7400" b="1" dirty="0" smtClean="0">
                <a:hlinkClick r:id="rId2"/>
              </a:rPr>
              <a:t>aclemente@uv.mx</a:t>
            </a:r>
            <a:r>
              <a:rPr lang="es-ES" sz="7400" b="1" dirty="0" smtClean="0"/>
              <a:t>, a mas tardar </a:t>
            </a:r>
            <a:r>
              <a:rPr lang="es-ES" sz="7200" b="1" dirty="0"/>
              <a:t>mas tardar miércoles 30 de junio.</a:t>
            </a:r>
          </a:p>
          <a:p>
            <a:pPr lvl="3">
              <a:defRPr/>
            </a:pPr>
            <a:endParaRPr lang="es-ES" sz="7400" b="1" dirty="0"/>
          </a:p>
          <a:p>
            <a:pPr marL="457200" lvl="1" indent="0">
              <a:buNone/>
              <a:defRPr/>
            </a:pPr>
            <a:r>
              <a:rPr lang="es-ES" sz="8000" b="1" dirty="0" smtClean="0"/>
              <a:t>Durante el Proceso:</a:t>
            </a:r>
          </a:p>
          <a:p>
            <a:pPr lvl="1">
              <a:defRPr/>
            </a:pPr>
            <a:r>
              <a:rPr lang="es-ES" sz="8000" b="1" dirty="0" smtClean="0"/>
              <a:t>Permanente revisión de correos para atender ACLARACIONES/DUDAS</a:t>
            </a:r>
          </a:p>
          <a:p>
            <a:pPr lvl="1">
              <a:defRPr/>
            </a:pPr>
            <a:r>
              <a:rPr lang="es-ES" sz="8000" dirty="0" smtClean="0"/>
              <a:t>Validación de documentos digitales 5 JULIO AL 10 DE AGOSTO</a:t>
            </a:r>
            <a:endParaRPr lang="es-ES" sz="8000" dirty="0"/>
          </a:p>
          <a:p>
            <a:pPr lvl="1">
              <a:defRPr/>
            </a:pPr>
            <a:r>
              <a:rPr lang="es-ES" sz="8000" dirty="0" smtClean="0"/>
              <a:t>Emite  </a:t>
            </a:r>
            <a:r>
              <a:rPr lang="es-ES" sz="8000" dirty="0"/>
              <a:t>reporte de no inscritos (SYRNINS) </a:t>
            </a:r>
          </a:p>
          <a:p>
            <a:pPr lvl="1">
              <a:defRPr/>
            </a:pPr>
            <a:r>
              <a:rPr lang="es-ES" sz="8000" dirty="0" smtClean="0"/>
              <a:t>Imprime </a:t>
            </a:r>
            <a:r>
              <a:rPr lang="es-ES" sz="8000" dirty="0"/>
              <a:t>y firma acta de cierre. (SYRACCI)</a:t>
            </a:r>
          </a:p>
          <a:p>
            <a:pPr lvl="1">
              <a:defRPr/>
            </a:pPr>
            <a:r>
              <a:rPr lang="es-ES" sz="8000" dirty="0"/>
              <a:t>Valida no </a:t>
            </a:r>
            <a:r>
              <a:rPr lang="es-ES" sz="8000" dirty="0" smtClean="0"/>
              <a:t>inscritos SYRNINS vs SYRACCI</a:t>
            </a:r>
          </a:p>
          <a:p>
            <a:pPr lvl="1">
              <a:defRPr/>
            </a:pPr>
            <a:r>
              <a:rPr lang="es-ES" sz="8000" dirty="0" smtClean="0"/>
              <a:t>Consulta de NO PAGADOS en SYRNOPA</a:t>
            </a:r>
            <a:endParaRPr lang="es-ES" sz="8000" dirty="0"/>
          </a:p>
          <a:p>
            <a:pPr lvl="1">
              <a:defRPr/>
            </a:pPr>
            <a:r>
              <a:rPr lang="es-ES" sz="8000" dirty="0"/>
              <a:t>Envía a </a:t>
            </a:r>
            <a:r>
              <a:rPr lang="es-ES" sz="8000" dirty="0" smtClean="0"/>
              <a:t>DGAE, </a:t>
            </a:r>
            <a:r>
              <a:rPr lang="es-ES" sz="8000" dirty="0"/>
              <a:t>el viernes  </a:t>
            </a:r>
            <a:r>
              <a:rPr lang="es-ES" sz="8000" dirty="0" smtClean="0"/>
              <a:t>13 </a:t>
            </a:r>
            <a:r>
              <a:rPr lang="es-ES" sz="8000" dirty="0"/>
              <a:t>de </a:t>
            </a:r>
            <a:r>
              <a:rPr lang="es-ES" sz="8000" dirty="0" smtClean="0"/>
              <a:t>AGOSTO </a:t>
            </a:r>
            <a:r>
              <a:rPr lang="es-ES" sz="8000" dirty="0"/>
              <a:t>a partir de las </a:t>
            </a:r>
            <a:r>
              <a:rPr lang="es-ES" sz="8000" dirty="0" smtClean="0"/>
              <a:t>10:00 </a:t>
            </a:r>
            <a:r>
              <a:rPr lang="es-ES" sz="8000" dirty="0" err="1"/>
              <a:t>hrs</a:t>
            </a:r>
            <a:r>
              <a:rPr lang="es-ES" sz="8000" dirty="0"/>
              <a:t>, acta de cierre de </a:t>
            </a:r>
            <a:r>
              <a:rPr lang="es-ES" sz="8000" dirty="0" smtClean="0"/>
              <a:t>inscripción.</a:t>
            </a:r>
          </a:p>
          <a:p>
            <a:pPr marL="457200" lvl="1" indent="0">
              <a:buNone/>
              <a:defRPr/>
            </a:pPr>
            <a:endParaRPr lang="es-ES" sz="14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pic>
        <p:nvPicPr>
          <p:cNvPr id="5" name="Imagen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41" y="228600"/>
            <a:ext cx="1726901" cy="598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469328" y="290027"/>
            <a:ext cx="5146665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800" b="0" i="0" u="none" strike="noStrike" cap="none" normalizeH="0" baseline="0" dirty="0" smtClean="0">
                <a:ln>
                  <a:noFill/>
                </a:ln>
                <a:solidFill>
                  <a:srgbClr val="1F3864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Inscripciones Nuevo Ingreso- 2020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80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6725</TotalTime>
  <Words>1204</Words>
  <Application>Microsoft Office PowerPoint</Application>
  <PresentationFormat>Panorámica</PresentationFormat>
  <Paragraphs>247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Arial Rounded MT Bold</vt:lpstr>
      <vt:lpstr>Calibri</vt:lpstr>
      <vt:lpstr>Calibri Light</vt:lpstr>
      <vt:lpstr>Gill Sans MT</vt:lpstr>
      <vt:lpstr>Times New Roman</vt:lpstr>
      <vt:lpstr>Tema de Office</vt:lpstr>
      <vt:lpstr>INSCRIPCIONES NUEVO INGRESO 2021</vt:lpstr>
      <vt:lpstr>Presentación de PowerPoint</vt:lpstr>
      <vt:lpstr>Fechas- Cuentas institucionales, accesos (MIUV/MIPAGO), formatos de pago.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Ameca Colorado Beatriz</dc:creator>
  <cp:lastModifiedBy>Sanchez Hernandez Blanca Estela</cp:lastModifiedBy>
  <cp:revision>142</cp:revision>
  <dcterms:created xsi:type="dcterms:W3CDTF">2020-08-31T02:27:26Z</dcterms:created>
  <dcterms:modified xsi:type="dcterms:W3CDTF">2021-06-24T16:35:56Z</dcterms:modified>
</cp:coreProperties>
</file>