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8"/>
  </p:notesMasterIdLst>
  <p:sldIdLst>
    <p:sldId id="256" r:id="rId2"/>
    <p:sldId id="257" r:id="rId3"/>
    <p:sldId id="258" r:id="rId4"/>
    <p:sldId id="267" r:id="rId5"/>
    <p:sldId id="279" r:id="rId6"/>
    <p:sldId id="276" r:id="rId7"/>
    <p:sldId id="277" r:id="rId8"/>
    <p:sldId id="278" r:id="rId9"/>
    <p:sldId id="280" r:id="rId10"/>
    <p:sldId id="269" r:id="rId11"/>
    <p:sldId id="281" r:id="rId12"/>
    <p:sldId id="282" r:id="rId13"/>
    <p:sldId id="261" r:id="rId14"/>
    <p:sldId id="272" r:id="rId15"/>
    <p:sldId id="283" r:id="rId16"/>
    <p:sldId id="273" r:id="rId17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27DA9-D760-4D46-80AE-44E642F8824A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60900-5B0C-4165-9D86-15151AF085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93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413" indent="-292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1575" indent="-233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9888" indent="-233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8200" indent="-233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5400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2600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79800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7000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77C6BD2-BF05-4D71-946B-7258AA02FC6B}" type="slidenum">
              <a:rPr lang="es-MX" altLang="es-MX"/>
              <a:pPr eaLnBrk="1" hangingPunct="1">
                <a:spcBef>
                  <a:spcPct val="0"/>
                </a:spcBef>
              </a:pPr>
              <a:t>6</a:t>
            </a:fld>
            <a:endParaRPr lang="es-MX" altLang="es-MX"/>
          </a:p>
        </p:txBody>
      </p:sp>
      <p:sp>
        <p:nvSpPr>
          <p:cNvPr id="10243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46" tIns="47323" rIns="94646" bIns="47323" anchor="b"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D0BB255-820F-4BC5-958C-3CF78F0EC981}" type="slidenum">
              <a:rPr lang="es-ES" altLang="es-MX"/>
              <a:pPr algn="r" eaLnBrk="1" hangingPunct="1">
                <a:spcBef>
                  <a:spcPct val="0"/>
                </a:spcBef>
              </a:pPr>
              <a:t>6</a:t>
            </a:fld>
            <a:endParaRPr lang="es-ES" altLang="es-MX"/>
          </a:p>
        </p:txBody>
      </p:sp>
      <p:sp>
        <p:nvSpPr>
          <p:cNvPr id="10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4646" tIns="47323" rIns="94646" bIns="47323"/>
          <a:lstStyle/>
          <a:p>
            <a:pPr eaLnBrk="1" hangingPunct="1"/>
            <a:endParaRPr lang="es-MX" altLang="es-MX" smtClean="0"/>
          </a:p>
        </p:txBody>
      </p:sp>
    </p:spTree>
    <p:extLst>
      <p:ext uri="{BB962C8B-B14F-4D97-AF65-F5344CB8AC3E}">
        <p14:creationId xmlns:p14="http://schemas.microsoft.com/office/powerpoint/2010/main" val="2377987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413" indent="-292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1575" indent="-233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9888" indent="-233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8200" indent="-233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5400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2600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79800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7000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D66F3D9-CBBD-4814-8B28-A3CFBD521F95}" type="slidenum">
              <a:rPr lang="es-MX" altLang="es-MX"/>
              <a:pPr eaLnBrk="1" hangingPunct="1">
                <a:spcBef>
                  <a:spcPct val="0"/>
                </a:spcBef>
              </a:pPr>
              <a:t>8</a:t>
            </a:fld>
            <a:endParaRPr lang="es-MX" altLang="es-MX"/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46" tIns="47323" rIns="94646" bIns="47323" anchor="b"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C9265E8-4CAB-4E70-AFD4-7E7C12DCD54F}" type="slidenum">
              <a:rPr lang="es-ES" altLang="es-MX"/>
              <a:pPr algn="r" eaLnBrk="1" hangingPunct="1">
                <a:spcBef>
                  <a:spcPct val="0"/>
                </a:spcBef>
              </a:pPr>
              <a:t>8</a:t>
            </a:fld>
            <a:endParaRPr lang="es-ES" altLang="es-MX"/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4646" tIns="47323" rIns="94646" bIns="47323"/>
          <a:lstStyle/>
          <a:p>
            <a:pPr eaLnBrk="1" hangingPunct="1"/>
            <a:endParaRPr lang="es-MX" altLang="es-MX" smtClean="0"/>
          </a:p>
        </p:txBody>
      </p:sp>
    </p:spTree>
    <p:extLst>
      <p:ext uri="{BB962C8B-B14F-4D97-AF65-F5344CB8AC3E}">
        <p14:creationId xmlns:p14="http://schemas.microsoft.com/office/powerpoint/2010/main" val="961523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99DE-4086-4AAA-A503-E55976D6D258}" type="datetimeFigureOut">
              <a:rPr lang="es-MX" smtClean="0"/>
              <a:t>08/07/2019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297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99DE-4086-4AAA-A503-E55976D6D258}" type="datetimeFigureOut">
              <a:rPr lang="es-MX" smtClean="0"/>
              <a:t>08/07/2019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5207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99DE-4086-4AAA-A503-E55976D6D258}" type="datetimeFigureOut">
              <a:rPr lang="es-MX" smtClean="0"/>
              <a:t>08/07/2019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4839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99DE-4086-4AAA-A503-E55976D6D258}" type="datetimeFigureOut">
              <a:rPr lang="es-MX" smtClean="0"/>
              <a:t>08/07/2019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415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99DE-4086-4AAA-A503-E55976D6D258}" type="datetimeFigureOut">
              <a:rPr lang="es-MX" smtClean="0"/>
              <a:t>08/07/2019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638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99DE-4086-4AAA-A503-E55976D6D258}" type="datetimeFigureOut">
              <a:rPr lang="es-MX" smtClean="0"/>
              <a:t>08/07/2019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230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99DE-4086-4AAA-A503-E55976D6D258}" type="datetimeFigureOut">
              <a:rPr lang="es-MX" smtClean="0"/>
              <a:t>08/07/2019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4122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99DE-4086-4AAA-A503-E55976D6D258}" type="datetimeFigureOut">
              <a:rPr lang="es-MX" smtClean="0"/>
              <a:t>08/07/2019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4288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99DE-4086-4AAA-A503-E55976D6D258}" type="datetimeFigureOut">
              <a:rPr lang="es-MX" smtClean="0"/>
              <a:t>08/07/2019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5243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78199DE-4086-4AAA-A503-E55976D6D258}" type="datetimeFigureOut">
              <a:rPr lang="es-MX" smtClean="0"/>
              <a:t>08/07/2019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5013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99DE-4086-4AAA-A503-E55976D6D258}" type="datetimeFigureOut">
              <a:rPr lang="es-MX" smtClean="0"/>
              <a:t>08/07/2019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3351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78199DE-4086-4AAA-A503-E55976D6D258}" type="datetimeFigureOut">
              <a:rPr lang="es-MX" smtClean="0"/>
              <a:t>08/07/2019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92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b.mx/afiliatealims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s://www.uv.mx/orgmet/files/2016/06/ae-p-f-28.pdf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uv.mx/secretarios-facultad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9" t="1" r="25641" b="11851"/>
          <a:stretch/>
        </p:blipFill>
        <p:spPr>
          <a:xfrm>
            <a:off x="3982203" y="665018"/>
            <a:ext cx="1179592" cy="71358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71716" y="1687486"/>
            <a:ext cx="76005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Universidad Veracruzana</a:t>
            </a:r>
          </a:p>
          <a:p>
            <a:pPr algn="ctr"/>
            <a:endParaRPr lang="es-MX" sz="2800" dirty="0" smtClean="0"/>
          </a:p>
          <a:p>
            <a:pPr algn="ctr"/>
            <a:r>
              <a:rPr lang="es-MX" sz="2800" b="1" dirty="0" smtClean="0"/>
              <a:t>Dirección General de Administración Escolar</a:t>
            </a:r>
          </a:p>
          <a:p>
            <a:pPr algn="ctr"/>
            <a:r>
              <a:rPr lang="es-MX" sz="2800" dirty="0" smtClean="0"/>
              <a:t>Dirección de Servicios Escolares</a:t>
            </a:r>
          </a:p>
          <a:p>
            <a:pPr algn="ctr"/>
            <a:r>
              <a:rPr lang="es-MX" sz="2800" dirty="0" smtClean="0"/>
              <a:t>Oficialía Mayor</a:t>
            </a:r>
            <a:endParaRPr lang="en-US" sz="2800" dirty="0"/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9144000" cy="8312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76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039136" y="565358"/>
            <a:ext cx="7543800" cy="579397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 de Documentos</a:t>
            </a:r>
            <a:endParaRPr lang="es-MX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9" r="25641"/>
          <a:stretch/>
        </p:blipFill>
        <p:spPr>
          <a:xfrm>
            <a:off x="207419" y="415880"/>
            <a:ext cx="952903" cy="681204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61018" y="1771824"/>
            <a:ext cx="84168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Entrega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de actas, imprima dos tantos y una vez signados, turnarlos en la vicerrectoría para el posterior envío, en el caso de los Secretarios de Facultad en la región Xalapa, entregar directamente en la DGAE; de manera alterna enviar por correo electrónico a sus coordinadores del Departamento de Control Escolar el acta digitalizada con firma y sellos, a más tardar a las 13:00 hrs del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jueves 8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agosto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spcAft>
                <a:spcPts val="0"/>
              </a:spcAft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800"/>
              </a:spcAft>
              <a:buFont typeface="+mj-lt"/>
              <a:buAutoNum type="arabicPeriod" startAt="2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Generar los reportes SYRNISU, en dos tantos, sellarlos y firmarlos, turnando un ejemplar al Departamento de Supervisión y Desarrollo Escolar; de manera alterna enviar por correo electrónico a los supervisores del Departamento de Supervisión y Desarrollo Escolar, el documento digitalizado con firma y sellos.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073" y="4687218"/>
            <a:ext cx="239077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7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45996" y="521723"/>
            <a:ext cx="5578608" cy="579397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Circular de Movimientos Escolares</a:t>
            </a:r>
            <a:endParaRPr lang="es-MX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57551" y="1466142"/>
            <a:ext cx="7386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https://www.uv.mx/secretarios-facultad/files/2019/07/Circular0022019.pdf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873" y="325729"/>
            <a:ext cx="1816249" cy="98410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32503" y="1908726"/>
            <a:ext cx="78139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MX" dirty="0" smtClean="0"/>
              <a:t>*Fechas </a:t>
            </a:r>
            <a:r>
              <a:rPr lang="es-MX" dirty="0"/>
              <a:t>en apego al EA </a:t>
            </a:r>
            <a:r>
              <a:rPr lang="es-MX" dirty="0" smtClean="0"/>
              <a:t>2008, Reglamento de Movilidad</a:t>
            </a:r>
            <a:endParaRPr lang="es-MX" dirty="0"/>
          </a:p>
          <a:p>
            <a:pPr lvl="1"/>
            <a:r>
              <a:rPr lang="es-MX" dirty="0"/>
              <a:t>*Auditoría Matrícula (I/E), Estadística 911</a:t>
            </a:r>
          </a:p>
          <a:p>
            <a:pPr lvl="1"/>
            <a:endParaRPr lang="es-MX" dirty="0" smtClean="0"/>
          </a:p>
          <a:p>
            <a:pPr lvl="1"/>
            <a:r>
              <a:rPr lang="es-MX" dirty="0" smtClean="0"/>
              <a:t>Etiquetar </a:t>
            </a:r>
            <a:r>
              <a:rPr lang="es-MX" dirty="0"/>
              <a:t>egresados</a:t>
            </a:r>
          </a:p>
          <a:p>
            <a:pPr lvl="1"/>
            <a:r>
              <a:rPr lang="es-MX" dirty="0"/>
              <a:t>http://www.uv.mx/escolar/secretarios/siiu/swprqcm-egreso.pdf</a:t>
            </a:r>
            <a:endParaRPr lang="es-MX" dirty="0" smtClean="0"/>
          </a:p>
          <a:p>
            <a:pPr lvl="1"/>
            <a:endParaRPr lang="es-MX" dirty="0" smtClean="0"/>
          </a:p>
          <a:p>
            <a:pPr lvl="1"/>
            <a:r>
              <a:rPr lang="es-MX" dirty="0" smtClean="0"/>
              <a:t>2 etapas</a:t>
            </a:r>
          </a:p>
        </p:txBody>
      </p:sp>
    </p:spTree>
    <p:extLst>
      <p:ext uri="{BB962C8B-B14F-4D97-AF65-F5344CB8AC3E}">
        <p14:creationId xmlns:p14="http://schemas.microsoft.com/office/powerpoint/2010/main" val="146542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9" r="25641"/>
          <a:stretch/>
        </p:blipFill>
        <p:spPr>
          <a:xfrm>
            <a:off x="8181474" y="0"/>
            <a:ext cx="962528" cy="721895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798022" y="544577"/>
            <a:ext cx="7579895" cy="11139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Etiquetado de Egresados</a:t>
            </a:r>
            <a:endParaRPr lang="es-MX" sz="2400" b="1" dirty="0"/>
          </a:p>
        </p:txBody>
      </p:sp>
      <p:sp>
        <p:nvSpPr>
          <p:cNvPr id="6" name="Rectángulo 5"/>
          <p:cNvSpPr/>
          <p:nvPr/>
        </p:nvSpPr>
        <p:spPr>
          <a:xfrm>
            <a:off x="672350" y="1872646"/>
            <a:ext cx="78646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MX" b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Biológico </a:t>
            </a:r>
            <a:r>
              <a:rPr lang="es-MX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Agropecuaria, Humanidades y Artes, </a:t>
            </a:r>
            <a:r>
              <a:rPr lang="es-MX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 partir de las 15:00 hrs, </a:t>
            </a:r>
            <a:r>
              <a:rPr lang="es-MX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9 </a:t>
            </a:r>
            <a:r>
              <a:rPr lang="es-MX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 </a:t>
            </a:r>
            <a:r>
              <a:rPr lang="es-MX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julio</a:t>
            </a:r>
            <a:endParaRPr lang="en-US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s-MX" b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Económico-Administrativa</a:t>
            </a:r>
            <a:r>
              <a:rPr lang="es-MX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a partir de las 15:00 hrs, </a:t>
            </a:r>
            <a:r>
              <a:rPr lang="es-MX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10 de julio</a:t>
            </a:r>
            <a:endParaRPr lang="en-US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s-MX" b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Técnica</a:t>
            </a:r>
            <a:r>
              <a:rPr lang="es-MX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a partir de las 15:00 hrs, 11 de </a:t>
            </a:r>
            <a:r>
              <a:rPr lang="es-MX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julio</a:t>
            </a:r>
          </a:p>
          <a:p>
            <a:pPr>
              <a:spcAft>
                <a:spcPts val="0"/>
              </a:spcAft>
            </a:pPr>
            <a:r>
              <a:rPr lang="es-MX" b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Cs</a:t>
            </a:r>
            <a:r>
              <a:rPr lang="es-MX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de la Salud</a:t>
            </a:r>
            <a:r>
              <a:rPr lang="es-MX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a partir de las 15:00 hrs,  12 y 13 de </a:t>
            </a:r>
            <a:r>
              <a:rPr lang="es-MX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agosto</a:t>
            </a:r>
            <a:endParaRPr lang="en-US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s-MX" b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SEA</a:t>
            </a:r>
            <a:r>
              <a:rPr lang="es-MX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s-MX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 partir de las 15:00 hrs, 14 de </a:t>
            </a:r>
            <a:r>
              <a:rPr lang="es-MX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agosto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72350" y="3762061"/>
            <a:ext cx="82219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MX" b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Biológico </a:t>
            </a:r>
            <a:r>
              <a:rPr lang="es-MX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Agropecuaria, Humanidades y Artes, </a:t>
            </a:r>
            <a:r>
              <a:rPr lang="es-MX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 partir de las </a:t>
            </a:r>
            <a:r>
              <a:rPr lang="es-MX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15:00 </a:t>
            </a:r>
            <a:r>
              <a:rPr lang="es-MX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hrs, </a:t>
            </a:r>
            <a:r>
              <a:rPr lang="es-MX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23 </a:t>
            </a:r>
            <a:r>
              <a:rPr lang="es-MX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 </a:t>
            </a:r>
            <a:r>
              <a:rPr lang="es-MX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agosto</a:t>
            </a:r>
            <a:endParaRPr lang="en-US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s-MX" b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Económico-Administrativa</a:t>
            </a:r>
            <a:r>
              <a:rPr lang="es-MX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a partir de las 15:00 hrs, </a:t>
            </a:r>
            <a:r>
              <a:rPr lang="es-MX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26 de agosto</a:t>
            </a:r>
            <a:endParaRPr lang="en-US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s-MX" b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Técnica</a:t>
            </a:r>
            <a:r>
              <a:rPr lang="es-MX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a partir de las 15:00 hrs, </a:t>
            </a:r>
            <a:r>
              <a:rPr lang="es-MX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27 </a:t>
            </a:r>
            <a:r>
              <a:rPr lang="es-MX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 agosto</a:t>
            </a:r>
            <a:endParaRPr lang="en-US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s-MX" b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Cs</a:t>
            </a:r>
            <a:r>
              <a:rPr lang="es-MX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de la Salud</a:t>
            </a:r>
            <a:r>
              <a:rPr lang="es-MX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a partir de las 15:00 hrs,  </a:t>
            </a:r>
            <a:r>
              <a:rPr lang="es-MX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28 </a:t>
            </a:r>
            <a:r>
              <a:rPr lang="es-MX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 </a:t>
            </a:r>
            <a:r>
              <a:rPr lang="es-MX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29 </a:t>
            </a:r>
            <a:r>
              <a:rPr lang="es-MX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 </a:t>
            </a:r>
            <a:r>
              <a:rPr lang="es-MX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agosto</a:t>
            </a:r>
            <a:endParaRPr lang="en-US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s-MX" b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SEA</a:t>
            </a:r>
            <a:r>
              <a:rPr lang="es-MX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s-MX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 partir de las 15:00 hrs, </a:t>
            </a:r>
            <a:r>
              <a:rPr lang="es-MX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30 </a:t>
            </a:r>
            <a:r>
              <a:rPr lang="es-MX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 </a:t>
            </a:r>
            <a:r>
              <a:rPr lang="es-MX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agosto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97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8022" y="2593572"/>
            <a:ext cx="7579895" cy="2060680"/>
          </a:xfrm>
        </p:spPr>
        <p:txBody>
          <a:bodyPr>
            <a:normAutofit/>
          </a:bodyPr>
          <a:lstStyle/>
          <a:p>
            <a:pPr algn="ctr"/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Examen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Diagnóstico</a:t>
            </a:r>
            <a:b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del AFBG</a:t>
            </a:r>
            <a:b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Calendario Exámenes de Competencia</a:t>
            </a:r>
            <a:endParaRPr lang="es-MX" sz="3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9" r="25641"/>
          <a:stretch/>
        </p:blipFill>
        <p:spPr>
          <a:xfrm>
            <a:off x="4106705" y="122944"/>
            <a:ext cx="962528" cy="721895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798022" y="544577"/>
            <a:ext cx="7579895" cy="11139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Dirección del Área de Formación Básica General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162593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9" r="25641"/>
          <a:stretch/>
        </p:blipFill>
        <p:spPr>
          <a:xfrm>
            <a:off x="217670" y="48970"/>
            <a:ext cx="972157" cy="75895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156529" y="2797259"/>
            <a:ext cx="47053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s-MX" sz="2400" b="1" dirty="0" smtClean="0"/>
          </a:p>
          <a:p>
            <a:pPr lvl="1"/>
            <a:r>
              <a:rPr lang="es-MX" sz="2400" dirty="0" smtClean="0"/>
              <a:t>Participación </a:t>
            </a:r>
            <a:r>
              <a:rPr lang="es-MX" sz="2400" dirty="0"/>
              <a:t>Oficialía Mayor</a:t>
            </a:r>
            <a:endParaRPr lang="en-US" sz="2400" dirty="0"/>
          </a:p>
          <a:p>
            <a:pPr lvl="2"/>
            <a:endParaRPr lang="en-US" sz="2400" dirty="0"/>
          </a:p>
          <a:p>
            <a:pPr lvl="2"/>
            <a:r>
              <a:rPr lang="es-MX" sz="2800" dirty="0" smtClean="0"/>
              <a:t> </a:t>
            </a:r>
            <a:endParaRPr lang="en-US" sz="2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718" y="4768993"/>
            <a:ext cx="206692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9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4060" y="3563593"/>
            <a:ext cx="7543800" cy="415276"/>
          </a:xfrm>
        </p:spPr>
        <p:txBody>
          <a:bodyPr>
            <a:noAutofit/>
          </a:bodyPr>
          <a:lstStyle/>
          <a:p>
            <a:pPr algn="ctr"/>
            <a:r>
              <a:rPr lang="es-MX" sz="2800" b="1" dirty="0">
                <a:solidFill>
                  <a:schemeClr val="tx1"/>
                </a:solidFill>
              </a:rPr>
              <a:t>ATENCIÓN DE Casos escolares</a:t>
            </a:r>
          </a:p>
        </p:txBody>
      </p:sp>
      <p:pic>
        <p:nvPicPr>
          <p:cNvPr id="1026" name="Picture 2" descr="Image result for escudo U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813" y="1536968"/>
            <a:ext cx="1374094" cy="119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8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9" r="25641"/>
          <a:stretch/>
        </p:blipFill>
        <p:spPr>
          <a:xfrm>
            <a:off x="4167171" y="357502"/>
            <a:ext cx="972157" cy="75895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619304" y="2148931"/>
            <a:ext cx="309573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/>
            <a:r>
              <a:rPr lang="es-MX" sz="2400" dirty="0" smtClean="0"/>
              <a:t>Comentarios</a:t>
            </a:r>
            <a:endParaRPr lang="en-US" sz="2400" dirty="0"/>
          </a:p>
          <a:p>
            <a:pPr lvl="2" algn="ctr"/>
            <a:r>
              <a:rPr lang="es-MX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0788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22713" y="564158"/>
            <a:ext cx="7477298" cy="5570635"/>
          </a:xfrm>
        </p:spPr>
        <p:txBody>
          <a:bodyPr>
            <a:noAutofit/>
          </a:bodyPr>
          <a:lstStyle/>
          <a:p>
            <a:endParaRPr lang="es-MX" sz="1600" b="1" dirty="0" smtClean="0"/>
          </a:p>
          <a:p>
            <a:endParaRPr lang="es-MX" sz="1600" b="1" dirty="0"/>
          </a:p>
          <a:p>
            <a:r>
              <a:rPr lang="en-US" b="1" dirty="0" smtClean="0"/>
              <a:t>Introducción</a:t>
            </a:r>
            <a:endParaRPr lang="en-US" dirty="0"/>
          </a:p>
          <a:p>
            <a:pPr lvl="0"/>
            <a:r>
              <a:rPr lang="es-MX" dirty="0"/>
              <a:t>Inscripciones nuevo ingreso</a:t>
            </a:r>
            <a:endParaRPr lang="en-US" dirty="0"/>
          </a:p>
          <a:p>
            <a:pPr lvl="1"/>
            <a:r>
              <a:rPr lang="es-MX" dirty="0"/>
              <a:t>Lineamientos e Instructivo de Nuevo </a:t>
            </a:r>
            <a:r>
              <a:rPr lang="es-MX" dirty="0" smtClean="0"/>
              <a:t>Ingreso</a:t>
            </a:r>
          </a:p>
          <a:p>
            <a:pPr lvl="1"/>
            <a:r>
              <a:rPr lang="es-MX" dirty="0" smtClean="0"/>
              <a:t>Programa ESTUDIANDO T</a:t>
            </a:r>
          </a:p>
          <a:p>
            <a:pPr lvl="1"/>
            <a:r>
              <a:rPr lang="es-MX" dirty="0"/>
              <a:t>Seguro Facultativo y Credencialización </a:t>
            </a:r>
          </a:p>
          <a:p>
            <a:pPr lvl="1"/>
            <a:r>
              <a:rPr lang="es-MX" dirty="0" smtClean="0"/>
              <a:t>Circular </a:t>
            </a:r>
            <a:r>
              <a:rPr lang="es-MX" dirty="0"/>
              <a:t>de movimientos </a:t>
            </a:r>
            <a:r>
              <a:rPr lang="es-MX" dirty="0" smtClean="0"/>
              <a:t>escolares</a:t>
            </a:r>
          </a:p>
          <a:p>
            <a:pPr marL="201168" lvl="1" indent="0">
              <a:buNone/>
            </a:pPr>
            <a:endParaRPr lang="es-MX" sz="1100" dirty="0" smtClean="0"/>
          </a:p>
          <a:p>
            <a:pPr marL="201168" lvl="1" indent="0">
              <a:buNone/>
            </a:pPr>
            <a:r>
              <a:rPr lang="es-MX" sz="2000" dirty="0"/>
              <a:t>Intervención *Directora del Área de Formación Básica General</a:t>
            </a:r>
          </a:p>
          <a:p>
            <a:pPr lvl="1"/>
            <a:r>
              <a:rPr lang="es-MX" dirty="0" smtClean="0"/>
              <a:t>Examen </a:t>
            </a:r>
            <a:r>
              <a:rPr lang="es-MX" dirty="0"/>
              <a:t>diagnóstico EE del AFBG y Calendario de exámenes de </a:t>
            </a:r>
            <a:r>
              <a:rPr lang="es-MX" dirty="0" smtClean="0"/>
              <a:t>competencia</a:t>
            </a:r>
          </a:p>
          <a:p>
            <a:pPr marL="201168" lvl="1" indent="0">
              <a:buNone/>
            </a:pPr>
            <a:endParaRPr lang="es-MX" sz="900" dirty="0" smtClean="0"/>
          </a:p>
          <a:p>
            <a:pPr marL="201168" lvl="1" indent="0">
              <a:buNone/>
            </a:pPr>
            <a:r>
              <a:rPr lang="es-MX" sz="2000" dirty="0"/>
              <a:t>Intervención *Oficialía Mayor</a:t>
            </a:r>
            <a:endParaRPr lang="en-US" sz="2000" dirty="0"/>
          </a:p>
          <a:p>
            <a:pPr lvl="0"/>
            <a:r>
              <a:rPr lang="es-MX" dirty="0" smtClean="0"/>
              <a:t>  Atención </a:t>
            </a:r>
            <a:r>
              <a:rPr lang="es-MX" dirty="0"/>
              <a:t>de casos escolares</a:t>
            </a:r>
            <a:endParaRPr lang="en-US" dirty="0"/>
          </a:p>
          <a:p>
            <a:pPr lvl="0"/>
            <a:r>
              <a:rPr lang="es-MX" dirty="0" smtClean="0"/>
              <a:t>  Comentarios generales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9" t="-1" r="25641" b="13064"/>
          <a:stretch/>
        </p:blipFill>
        <p:spPr>
          <a:xfrm>
            <a:off x="4041565" y="125551"/>
            <a:ext cx="969430" cy="602483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922713" y="628142"/>
            <a:ext cx="7543800" cy="737634"/>
          </a:xfrm>
        </p:spPr>
        <p:txBody>
          <a:bodyPr>
            <a:noAutofit/>
          </a:bodyPr>
          <a:lstStyle/>
          <a:p>
            <a:r>
              <a:rPr lang="es-MX" sz="3600" b="1" dirty="0" smtClean="0"/>
              <a:t/>
            </a:r>
            <a:br>
              <a:rPr lang="es-MX" sz="3600" b="1" dirty="0" smtClean="0"/>
            </a:br>
            <a:r>
              <a:rPr lang="es-MX" sz="3600" b="1" dirty="0"/>
              <a:t/>
            </a:r>
            <a:br>
              <a:rPr lang="es-MX" sz="3600" b="1" dirty="0"/>
            </a:br>
            <a:r>
              <a:rPr lang="es-MX" sz="3600" b="1" dirty="0" smtClean="0"/>
              <a:t/>
            </a:r>
            <a:br>
              <a:rPr lang="es-MX" sz="3600" b="1" dirty="0" smtClean="0"/>
            </a:br>
            <a:r>
              <a:rPr lang="es-MX" sz="3600" b="1" dirty="0"/>
              <a:t/>
            </a:r>
            <a:br>
              <a:rPr lang="es-MX" sz="3600" b="1" dirty="0"/>
            </a:br>
            <a:r>
              <a:rPr lang="es-MX" sz="3600" b="1" dirty="0" smtClean="0"/>
              <a:t/>
            </a:r>
            <a:br>
              <a:rPr lang="es-MX" sz="3600" b="1" dirty="0" smtClean="0"/>
            </a:br>
            <a:r>
              <a:rPr lang="es-MX" sz="3600" b="1" dirty="0"/>
              <a:t/>
            </a:r>
            <a:br>
              <a:rPr lang="es-MX" sz="3600" b="1" dirty="0"/>
            </a:br>
            <a:r>
              <a:rPr lang="es-MX" sz="3600" b="1" dirty="0" smtClean="0"/>
              <a:t/>
            </a:r>
            <a:br>
              <a:rPr lang="es-MX" sz="3600" b="1" dirty="0" smtClean="0"/>
            </a:br>
            <a:r>
              <a:rPr lang="es-MX" sz="3600" b="1" dirty="0"/>
              <a:t/>
            </a:r>
            <a:br>
              <a:rPr lang="es-MX" sz="3600" b="1" dirty="0"/>
            </a:br>
            <a:r>
              <a:rPr lang="es-MX" sz="3600" b="1" dirty="0" smtClean="0"/>
              <a:t>Reunión Informativa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5043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60610" y="1241083"/>
            <a:ext cx="7543800" cy="579397"/>
          </a:xfrm>
        </p:spPr>
        <p:txBody>
          <a:bodyPr>
            <a:noAutofit/>
          </a:bodyPr>
          <a:lstStyle/>
          <a:p>
            <a:pPr algn="ctr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Inscripción </a:t>
            </a:r>
            <a:r>
              <a:rPr lang="es-MX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Nuevo Ingreso</a:t>
            </a:r>
            <a:endParaRPr lang="es-MX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988947" y="3652240"/>
            <a:ext cx="7543800" cy="5735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1800" b="1" cap="none" dirty="0" smtClean="0">
                <a:solidFill>
                  <a:schemeClr val="tx1"/>
                </a:solidFill>
                <a:latin typeface="+mn-lt"/>
              </a:rPr>
              <a:t>Portal de Secretarios de Facultad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1800" b="1" dirty="0" smtClean="0">
                <a:solidFill>
                  <a:schemeClr val="tx1"/>
                </a:solidFill>
                <a:latin typeface="+mn-lt"/>
              </a:rPr>
              <a:t>https://</a:t>
            </a:r>
            <a:r>
              <a:rPr lang="es-MX" sz="1800" b="1" cap="none" dirty="0" smtClean="0">
                <a:solidFill>
                  <a:schemeClr val="tx1"/>
                </a:solidFill>
                <a:latin typeface="+mn-lt"/>
              </a:rPr>
              <a:t>www.uv.mx/secretarios-facultad/</a:t>
            </a:r>
            <a:endParaRPr lang="es-MX" sz="1800" b="1" cap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9" r="25641"/>
          <a:stretch/>
        </p:blipFill>
        <p:spPr>
          <a:xfrm>
            <a:off x="3793603" y="327609"/>
            <a:ext cx="1277814" cy="913474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149305" y="2088394"/>
            <a:ext cx="72230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MX" b="1" dirty="0" smtClean="0"/>
              <a:t>Lineamientos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MX" b="1" dirty="0" smtClean="0"/>
              <a:t>Instructivo de Inscripción –SIIU-E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MX" b="1" dirty="0"/>
              <a:t>Instructivo SWADSUP-SYRNISU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MX" b="1" dirty="0" smtClean="0"/>
              <a:t>Guía GOAMEDI- Formato Responsiva Seguro Facultativo </a:t>
            </a:r>
            <a:endParaRPr lang="en-US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860" y="4689093"/>
            <a:ext cx="6653074" cy="102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5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702173" y="1000018"/>
            <a:ext cx="7543800" cy="579397"/>
          </a:xfrm>
        </p:spPr>
        <p:txBody>
          <a:bodyPr>
            <a:normAutofit/>
          </a:bodyPr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Estudiando T</a:t>
            </a:r>
            <a:endParaRPr lang="es-MX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9" r="25641"/>
          <a:stretch/>
        </p:blipFill>
        <p:spPr>
          <a:xfrm>
            <a:off x="3931118" y="150258"/>
            <a:ext cx="952903" cy="68120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95691" y="2282727"/>
            <a:ext cx="798853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Los Programas Educativos a participar 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en el Programa Estudiando T </a:t>
            </a:r>
            <a:endParaRPr lang="en-US" dirty="0" smtClean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Psicología</a:t>
            </a:r>
            <a:r>
              <a:rPr lang="en-US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-Xalapa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: bloque o sección 3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Biología</a:t>
            </a:r>
            <a:r>
              <a:rPr lang="en-US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-Xalapa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: bloque o sección 2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Teatro</a:t>
            </a:r>
            <a:r>
              <a:rPr lang="en-US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-Xalapa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: bloques o secciones  1 y 3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Geografía</a:t>
            </a:r>
            <a:r>
              <a:rPr lang="en-US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-Xalapa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: bloque o sección </a:t>
            </a:r>
            <a:r>
              <a:rPr lang="en-US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1</a:t>
            </a:r>
          </a:p>
          <a:p>
            <a:pPr>
              <a:spcAft>
                <a:spcPts val="0"/>
              </a:spcAft>
            </a:pPr>
            <a:endParaRPr lang="es-MX" sz="1400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Bloques de estudiantes con </a:t>
            </a:r>
            <a:r>
              <a:rPr lang="en-US" sz="14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los puntajes </a:t>
            </a:r>
            <a:r>
              <a:rPr lang="en-US" sz="14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obtenidos (más bajos) </a:t>
            </a:r>
            <a:r>
              <a:rPr lang="en-US" sz="14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en el examen de </a:t>
            </a:r>
            <a:r>
              <a:rPr lang="en-US" sz="14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ingreso.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8022" y="2485505"/>
            <a:ext cx="7579895" cy="2725667"/>
          </a:xfrm>
        </p:spPr>
        <p:txBody>
          <a:bodyPr>
            <a:normAutofit/>
          </a:bodyPr>
          <a:lstStyle/>
          <a:p>
            <a:pPr algn="ctr"/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Credencialización  </a:t>
            </a:r>
            <a:b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Seguro Facultativo</a:t>
            </a:r>
            <a:b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Revisión de Constancias</a:t>
            </a:r>
            <a:b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32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798022" y="544577"/>
            <a:ext cx="7579895" cy="11139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Departamento de Supervisión y Desarrollo Escolar</a:t>
            </a:r>
            <a:endParaRPr lang="es-MX" sz="24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9" r="25641"/>
          <a:stretch/>
        </p:blipFill>
        <p:spPr>
          <a:xfrm>
            <a:off x="4255314" y="324824"/>
            <a:ext cx="952903" cy="68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75475" y="6308725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25BCD0-1DA1-4D58-A281-22C45963B904}" type="slidenum">
              <a:rPr lang="es-MX" altLang="es-MX" sz="1400" b="1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s-MX" altLang="es-MX" sz="1400" b="1"/>
          </a:p>
        </p:txBody>
      </p:sp>
      <p:sp>
        <p:nvSpPr>
          <p:cNvPr id="4100" name="Rectangle 11"/>
          <p:cNvSpPr>
            <a:spLocks noChangeArrowheads="1"/>
          </p:cNvSpPr>
          <p:nvPr/>
        </p:nvSpPr>
        <p:spPr bwMode="auto">
          <a:xfrm>
            <a:off x="0" y="6380163"/>
            <a:ext cx="91440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MX"/>
          </a:p>
        </p:txBody>
      </p:sp>
      <p:cxnSp>
        <p:nvCxnSpPr>
          <p:cNvPr id="8" name="7 Conector recto"/>
          <p:cNvCxnSpPr/>
          <p:nvPr/>
        </p:nvCxnSpPr>
        <p:spPr>
          <a:xfrm>
            <a:off x="0" y="6237288"/>
            <a:ext cx="9144000" cy="1587"/>
          </a:xfrm>
          <a:prstGeom prst="line">
            <a:avLst/>
          </a:prstGeom>
          <a:ln w="50800">
            <a:solidFill>
              <a:srgbClr val="325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3" name="2 Subtítulo"/>
          <p:cNvSpPr txBox="1">
            <a:spLocks/>
          </p:cNvSpPr>
          <p:nvPr/>
        </p:nvSpPr>
        <p:spPr bwMode="auto">
          <a:xfrm>
            <a:off x="611188" y="1052513"/>
            <a:ext cx="79200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s-MX" altLang="es-MX" sz="2400" b="1" dirty="0">
                <a:solidFill>
                  <a:schemeClr val="accent2"/>
                </a:solidFill>
                <a:latin typeface="Calibri" panose="020F0502020204030204" pitchFamily="34" charset="0"/>
              </a:rPr>
              <a:t>Seguro Facultativo-Nuevo Ingreso</a:t>
            </a:r>
            <a:endParaRPr lang="es-MX" altLang="es-MX" sz="2000" b="1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4104" name="1 Rectángulo"/>
          <p:cNvSpPr>
            <a:spLocks noChangeArrowheads="1"/>
          </p:cNvSpPr>
          <p:nvPr/>
        </p:nvSpPr>
        <p:spPr bwMode="auto">
          <a:xfrm>
            <a:off x="611188" y="1700213"/>
            <a:ext cx="81121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s-MX" altLang="es-MX" sz="1800" dirty="0" smtClean="0">
                <a:latin typeface="Calibri" panose="020F0502020204030204" pitchFamily="34" charset="0"/>
              </a:rPr>
              <a:t>Al inscribirse el solicitante deberá proporcionar el formato del Número de Seguridad Social (NSS), de acuerdo a lo indicado en </a:t>
            </a:r>
            <a:r>
              <a:rPr lang="es-MX" altLang="es-MX" sz="1800" dirty="0">
                <a:latin typeface="Calibri" panose="020F0502020204030204" pitchFamily="34" charset="0"/>
              </a:rPr>
              <a:t>las fichas de inscripción, </a:t>
            </a:r>
            <a:r>
              <a:rPr lang="es-MX" altLang="es-MX" sz="1800" dirty="0" smtClean="0">
                <a:latin typeface="Calibri" panose="020F0502020204030204" pitchFamily="34" charset="0"/>
              </a:rPr>
              <a:t>mismo que se tramita en la siguiente liga: </a:t>
            </a:r>
            <a:r>
              <a:rPr lang="es-MX" altLang="es-MX" sz="1800" dirty="0">
                <a:latin typeface="Calibri" panose="020F0502020204030204" pitchFamily="34" charset="0"/>
                <a:hlinkClick r:id="rId3"/>
              </a:rPr>
              <a:t>http://www.gob.mx/afiliatealimss</a:t>
            </a:r>
            <a:r>
              <a:rPr lang="es-MX" altLang="es-MX" sz="1800" dirty="0" smtClean="0">
                <a:latin typeface="Calibri" panose="020F0502020204030204" pitchFamily="34" charset="0"/>
              </a:rPr>
              <a:t>. </a:t>
            </a:r>
            <a:endParaRPr lang="es-MX" altLang="es-MX" sz="1800" dirty="0">
              <a:latin typeface="Calibri" panose="020F0502020204030204" pitchFamily="34" charset="0"/>
            </a:endParaRPr>
          </a:p>
        </p:txBody>
      </p:sp>
      <p:pic>
        <p:nvPicPr>
          <p:cNvPr id="4105" name="13 Ima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" r="2716"/>
          <a:stretch>
            <a:fillRect/>
          </a:stretch>
        </p:blipFill>
        <p:spPr bwMode="auto">
          <a:xfrm>
            <a:off x="1971675" y="4317406"/>
            <a:ext cx="53911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3 CuadroTexto"/>
          <p:cNvSpPr txBox="1">
            <a:spLocks noChangeArrowheads="1"/>
          </p:cNvSpPr>
          <p:nvPr/>
        </p:nvSpPr>
        <p:spPr bwMode="auto">
          <a:xfrm>
            <a:off x="598719" y="2953087"/>
            <a:ext cx="80645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MX" altLang="es-MX" dirty="0">
                <a:latin typeface="Calibri" panose="020F0502020204030204" pitchFamily="34" charset="0"/>
              </a:rPr>
              <a:t>Durante la Inscripción, en la forma SWAINNI, se deberá registrar la entrega del formato </a:t>
            </a:r>
            <a:r>
              <a:rPr lang="es-MX" altLang="es-MX" dirty="0" smtClean="0">
                <a:latin typeface="Calibri" panose="020F0502020204030204" pitchFamily="34" charset="0"/>
              </a:rPr>
              <a:t>del NSS o el Formato de Responsiva-Seguro </a:t>
            </a:r>
            <a:r>
              <a:rPr lang="es-MX" altLang="es-MX" dirty="0">
                <a:latin typeface="Calibri" panose="020F0502020204030204" pitchFamily="34" charset="0"/>
              </a:rPr>
              <a:t>Facultativo (</a:t>
            </a:r>
            <a:r>
              <a:rPr lang="es-MX" altLang="es-MX" dirty="0" smtClean="0">
                <a:latin typeface="Calibri" panose="020F0502020204030204" pitchFamily="34" charset="0"/>
              </a:rPr>
              <a:t>AE-P-F-28), según lo decida el solicitante, en la liga se muestra el formato.</a:t>
            </a:r>
          </a:p>
          <a:p>
            <a:pPr algn="just" eaLnBrk="1" hangingPunct="1"/>
            <a:r>
              <a:rPr lang="es-MX" altLang="es-MX" dirty="0" smtClean="0">
                <a:latin typeface="Calibri" panose="020F0502020204030204" pitchFamily="34" charset="0"/>
              </a:rPr>
              <a:t> </a:t>
            </a:r>
            <a:r>
              <a:rPr lang="es-MX" altLang="es-MX" dirty="0" smtClean="0">
                <a:hlinkClick r:id="rId5"/>
              </a:rPr>
              <a:t>https</a:t>
            </a:r>
            <a:r>
              <a:rPr lang="es-MX" altLang="es-MX" dirty="0">
                <a:hlinkClick r:id="rId5"/>
              </a:rPr>
              <a:t>://</a:t>
            </a:r>
            <a:r>
              <a:rPr lang="es-MX" altLang="es-MX" dirty="0" smtClean="0">
                <a:hlinkClick r:id="rId5"/>
              </a:rPr>
              <a:t>www.uv.mx/orgmet/files/2016/06/ae-p-f-28.pdf</a:t>
            </a:r>
            <a:endParaRPr lang="es-MX" altLang="es-MX" dirty="0" smtClean="0"/>
          </a:p>
          <a:p>
            <a:pPr algn="just" eaLnBrk="1" hangingPunct="1"/>
            <a:endParaRPr lang="es-MX" altLang="es-MX" dirty="0"/>
          </a:p>
        </p:txBody>
      </p:sp>
      <p:pic>
        <p:nvPicPr>
          <p:cNvPr id="9" name="8 Imagen" descr="LOGOSÍMBOLO FB 10X10  jpg.jpg"/>
          <p:cNvPicPr>
            <a:picLocks noChangeAspect="1"/>
          </p:cNvPicPr>
          <p:nvPr/>
        </p:nvPicPr>
        <p:blipFill rotWithShape="1">
          <a:blip r:embed="rId6" cstate="print"/>
          <a:srcRect b="10762"/>
          <a:stretch/>
        </p:blipFill>
        <p:spPr>
          <a:xfrm>
            <a:off x="179512" y="43161"/>
            <a:ext cx="1161803" cy="864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10503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6338078-F418-4DAC-90FA-CE5179C983E0}" type="slidenum">
              <a:rPr lang="es-MX" altLang="es-MX"/>
              <a:pPr eaLnBrk="1" hangingPunct="1"/>
              <a:t>7</a:t>
            </a:fld>
            <a:endParaRPr lang="es-MX" altLang="es-MX"/>
          </a:p>
        </p:txBody>
      </p:sp>
      <p:sp>
        <p:nvSpPr>
          <p:cNvPr id="5124" name="1 Rectángulo"/>
          <p:cNvSpPr>
            <a:spLocks noChangeArrowheads="1"/>
          </p:cNvSpPr>
          <p:nvPr/>
        </p:nvSpPr>
        <p:spPr bwMode="auto">
          <a:xfrm>
            <a:off x="539750" y="1341438"/>
            <a:ext cx="820896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endParaRPr lang="es-MX" altLang="es-MX" sz="1800" dirty="0">
              <a:latin typeface="Calibri" panose="020F0502020204030204" pitchFamily="34" charset="0"/>
            </a:endParaRPr>
          </a:p>
          <a:p>
            <a:pPr algn="just">
              <a:buFontTx/>
              <a:buNone/>
            </a:pPr>
            <a:endParaRPr lang="es-MX" altLang="es-MX" sz="1800" dirty="0">
              <a:latin typeface="Calibri" panose="020F0502020204030204" pitchFamily="34" charset="0"/>
            </a:endParaRPr>
          </a:p>
          <a:p>
            <a:pPr algn="just">
              <a:buFontTx/>
              <a:buNone/>
            </a:pPr>
            <a:endParaRPr lang="es-MX" altLang="es-MX" sz="1800" dirty="0">
              <a:latin typeface="Calibri" panose="020F0502020204030204" pitchFamily="34" charset="0"/>
            </a:endParaRPr>
          </a:p>
          <a:p>
            <a:pPr algn="just">
              <a:buFontTx/>
              <a:buNone/>
            </a:pPr>
            <a:endParaRPr lang="es-MX" altLang="es-MX" sz="1800" dirty="0">
              <a:latin typeface="Calibri" panose="020F0502020204030204" pitchFamily="34" charset="0"/>
            </a:endParaRPr>
          </a:p>
          <a:p>
            <a:pPr algn="just">
              <a:buFontTx/>
              <a:buNone/>
            </a:pPr>
            <a:endParaRPr lang="es-MX" altLang="es-MX" sz="1800" dirty="0">
              <a:latin typeface="Calibri" panose="020F0502020204030204" pitchFamily="34" charset="0"/>
            </a:endParaRPr>
          </a:p>
          <a:p>
            <a:pPr algn="just">
              <a:buFontTx/>
              <a:buNone/>
            </a:pPr>
            <a:endParaRPr lang="es-MX" altLang="es-MX" sz="1800" dirty="0">
              <a:latin typeface="Calibri" panose="020F0502020204030204" pitchFamily="34" charset="0"/>
            </a:endParaRPr>
          </a:p>
          <a:p>
            <a:pPr algn="just">
              <a:buFontTx/>
              <a:buNone/>
            </a:pPr>
            <a:endParaRPr lang="es-MX" altLang="es-MX" sz="1800" dirty="0">
              <a:latin typeface="Calibri" panose="020F0502020204030204" pitchFamily="34" charset="0"/>
            </a:endParaRPr>
          </a:p>
          <a:p>
            <a:pPr algn="just">
              <a:buFontTx/>
              <a:buNone/>
            </a:pPr>
            <a:endParaRPr lang="es-MX" altLang="es-MX" sz="1800" dirty="0">
              <a:latin typeface="Calibri" panose="020F0502020204030204" pitchFamily="34" charset="0"/>
            </a:endParaRPr>
          </a:p>
          <a:p>
            <a:pPr algn="just">
              <a:buFontTx/>
              <a:buNone/>
            </a:pPr>
            <a:endParaRPr lang="es-MX" altLang="es-MX" sz="1800" dirty="0">
              <a:latin typeface="Calibri" panose="020F0502020204030204" pitchFamily="34" charset="0"/>
            </a:endParaRPr>
          </a:p>
          <a:p>
            <a:pPr algn="just">
              <a:buFontTx/>
              <a:buNone/>
            </a:pPr>
            <a:endParaRPr lang="es-MX" altLang="es-MX" sz="1800" dirty="0">
              <a:latin typeface="Calibri" panose="020F0502020204030204" pitchFamily="34" charset="0"/>
            </a:endParaRPr>
          </a:p>
          <a:p>
            <a:pPr algn="just">
              <a:buFontTx/>
              <a:buNone/>
            </a:pPr>
            <a:r>
              <a:rPr lang="es-MX" altLang="es-MX" sz="1800" dirty="0" smtClean="0">
                <a:latin typeface="Calibri" panose="020F0502020204030204" pitchFamily="34" charset="0"/>
              </a:rPr>
              <a:t>Los </a:t>
            </a:r>
            <a:r>
              <a:rPr lang="es-MX" altLang="es-MX" sz="1800" dirty="0">
                <a:latin typeface="Calibri" panose="020F0502020204030204" pitchFamily="34" charset="0"/>
              </a:rPr>
              <a:t>jóvenes que decidan no </a:t>
            </a:r>
            <a:r>
              <a:rPr lang="es-MX" altLang="es-MX" sz="1800" dirty="0" smtClean="0">
                <a:latin typeface="Calibri" panose="020F0502020204030204" pitchFamily="34" charset="0"/>
              </a:rPr>
              <a:t>recibir el beneficio del seguro </a:t>
            </a:r>
            <a:r>
              <a:rPr lang="es-MX" altLang="es-MX" sz="1800" dirty="0">
                <a:latin typeface="Calibri" panose="020F0502020204030204" pitchFamily="34" charset="0"/>
              </a:rPr>
              <a:t>facultativo, por contar con </a:t>
            </a:r>
            <a:r>
              <a:rPr lang="es-MX" altLang="es-MX" sz="1800" dirty="0" smtClean="0">
                <a:latin typeface="Calibri" panose="020F0502020204030204" pitchFamily="34" charset="0"/>
              </a:rPr>
              <a:t>otra prestación de </a:t>
            </a:r>
            <a:r>
              <a:rPr lang="es-MX" altLang="es-MX" sz="1800" dirty="0">
                <a:latin typeface="Calibri" panose="020F0502020204030204" pitchFamily="34" charset="0"/>
              </a:rPr>
              <a:t>seguridad </a:t>
            </a:r>
            <a:r>
              <a:rPr lang="es-MX" altLang="es-MX" sz="1800" dirty="0" smtClean="0">
                <a:latin typeface="Calibri" panose="020F0502020204030204" pitchFamily="34" charset="0"/>
              </a:rPr>
              <a:t>médica similar, </a:t>
            </a:r>
            <a:r>
              <a:rPr lang="es-MX" altLang="es-MX" sz="1800" dirty="0">
                <a:latin typeface="Calibri" panose="020F0502020204030204" pitchFamily="34" charset="0"/>
              </a:rPr>
              <a:t>es importante que firmen </a:t>
            </a:r>
            <a:r>
              <a:rPr lang="es-MX" altLang="es-MX" sz="1800" dirty="0" smtClean="0">
                <a:latin typeface="Calibri" panose="020F0502020204030204" pitchFamily="34" charset="0"/>
              </a:rPr>
              <a:t>el Formato  </a:t>
            </a:r>
            <a:r>
              <a:rPr lang="es-MX" altLang="es-MX" sz="1800" dirty="0">
                <a:latin typeface="Calibri" panose="020F0502020204030204" pitchFamily="34" charset="0"/>
              </a:rPr>
              <a:t>Responsiva-Seguro Facultativo (AE-P-F-28</a:t>
            </a:r>
            <a:r>
              <a:rPr lang="es-MX" altLang="es-MX" sz="1800" dirty="0" smtClean="0">
                <a:latin typeface="Calibri" panose="020F0502020204030204" pitchFamily="34" charset="0"/>
              </a:rPr>
              <a:t>), mismo que beberá quedar en </a:t>
            </a:r>
            <a:r>
              <a:rPr lang="es-MX" altLang="es-MX" sz="1800" dirty="0">
                <a:latin typeface="Calibri" panose="020F0502020204030204" pitchFamily="34" charset="0"/>
              </a:rPr>
              <a:t>resguardo en la Entidad Académica.</a:t>
            </a:r>
            <a:endParaRPr lang="es-MX" altLang="es-MX" sz="18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457200" y="1017320"/>
            <a:ext cx="8208963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MX" altLang="es-MX" dirty="0">
                <a:latin typeface="Calibri" panose="020F0502020204030204" pitchFamily="34" charset="0"/>
              </a:rPr>
              <a:t>Posteriormente, las Entidades Académicas van a capturar el </a:t>
            </a:r>
            <a:r>
              <a:rPr lang="es-MX" altLang="es-MX" dirty="0" smtClean="0">
                <a:latin typeface="Calibri" panose="020F0502020204030204" pitchFamily="34" charset="0"/>
              </a:rPr>
              <a:t>Número </a:t>
            </a:r>
            <a:r>
              <a:rPr lang="es-MX" altLang="es-MX" dirty="0">
                <a:latin typeface="Calibri" panose="020F0502020204030204" pitchFamily="34" charset="0"/>
              </a:rPr>
              <a:t>de Seguridad </a:t>
            </a:r>
            <a:r>
              <a:rPr lang="es-MX" altLang="es-MX" dirty="0" smtClean="0">
                <a:latin typeface="Calibri" panose="020F0502020204030204" pitchFamily="34" charset="0"/>
              </a:rPr>
              <a:t>Social </a:t>
            </a:r>
            <a:r>
              <a:rPr lang="es-MX" altLang="es-MX" dirty="0">
                <a:latin typeface="Calibri" panose="020F0502020204030204" pitchFamily="34" charset="0"/>
              </a:rPr>
              <a:t>en la forma </a:t>
            </a:r>
            <a:r>
              <a:rPr lang="es-MX" altLang="es-MX" dirty="0" smtClean="0">
                <a:latin typeface="Calibri" panose="020F0502020204030204" pitchFamily="34" charset="0"/>
              </a:rPr>
              <a:t>GOAMEDI. Consultar instructivo en portal de secretarios:</a:t>
            </a:r>
          </a:p>
          <a:p>
            <a:pPr algn="just" eaLnBrk="1" hangingPunct="1"/>
            <a:r>
              <a:rPr lang="es-MX" sz="1400" u="sng" dirty="0">
                <a:hlinkClick r:id="rId2"/>
              </a:rPr>
              <a:t>https://www.uv.mx/secretarios-facultad</a:t>
            </a:r>
            <a:r>
              <a:rPr lang="es-MX" sz="1400" u="sng" dirty="0" smtClean="0">
                <a:hlinkClick r:id="rId2"/>
              </a:rPr>
              <a:t>/</a:t>
            </a:r>
            <a:endParaRPr lang="es-MX" sz="1400" u="sng" dirty="0" smtClean="0"/>
          </a:p>
          <a:p>
            <a:pPr algn="just" eaLnBrk="1" hangingPunct="1"/>
            <a:endParaRPr lang="es-MX" altLang="es-MX" dirty="0"/>
          </a:p>
        </p:txBody>
      </p:sp>
      <p:pic>
        <p:nvPicPr>
          <p:cNvPr id="5126" name="Image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6" t="17232" r="1689" b="50491"/>
          <a:stretch>
            <a:fillRect/>
          </a:stretch>
        </p:blipFill>
        <p:spPr bwMode="auto">
          <a:xfrm>
            <a:off x="1258888" y="2447925"/>
            <a:ext cx="6473825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3"/>
          <p:cNvSpPr>
            <a:spLocks noChangeArrowheads="1"/>
          </p:cNvSpPr>
          <p:nvPr/>
        </p:nvSpPr>
        <p:spPr bwMode="auto">
          <a:xfrm>
            <a:off x="457200" y="1943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MX" altLang="es-MX"/>
          </a:p>
        </p:txBody>
      </p:sp>
      <p:pic>
        <p:nvPicPr>
          <p:cNvPr id="7" name="8 Imagen" descr="LOGOSÍMBOLO FB 10X10  jpg.jpg"/>
          <p:cNvPicPr>
            <a:picLocks noChangeAspect="1"/>
          </p:cNvPicPr>
          <p:nvPr/>
        </p:nvPicPr>
        <p:blipFill rotWithShape="1">
          <a:blip r:embed="rId4" cstate="print"/>
          <a:srcRect b="10762"/>
          <a:stretch/>
        </p:blipFill>
        <p:spPr>
          <a:xfrm>
            <a:off x="179512" y="153492"/>
            <a:ext cx="1161803" cy="864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7 Conector recto"/>
          <p:cNvCxnSpPr/>
          <p:nvPr/>
        </p:nvCxnSpPr>
        <p:spPr>
          <a:xfrm>
            <a:off x="0" y="6237288"/>
            <a:ext cx="9144000" cy="1587"/>
          </a:xfrm>
          <a:prstGeom prst="line">
            <a:avLst/>
          </a:prstGeom>
          <a:ln w="50800">
            <a:solidFill>
              <a:srgbClr val="325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594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75475" y="6308725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BCFBB2-E38A-466A-92DF-83FD20490170}" type="slidenum">
              <a:rPr lang="es-MX" altLang="es-MX" sz="1400" b="1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s-MX" altLang="es-MX" sz="1400" b="1"/>
          </a:p>
        </p:txBody>
      </p:sp>
      <p:sp>
        <p:nvSpPr>
          <p:cNvPr id="6148" name="Rectangle 11"/>
          <p:cNvSpPr>
            <a:spLocks noChangeArrowheads="1"/>
          </p:cNvSpPr>
          <p:nvPr/>
        </p:nvSpPr>
        <p:spPr bwMode="auto">
          <a:xfrm>
            <a:off x="0" y="6380163"/>
            <a:ext cx="91440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MX"/>
          </a:p>
        </p:txBody>
      </p:sp>
      <p:cxnSp>
        <p:nvCxnSpPr>
          <p:cNvPr id="8" name="7 Conector recto"/>
          <p:cNvCxnSpPr/>
          <p:nvPr/>
        </p:nvCxnSpPr>
        <p:spPr>
          <a:xfrm>
            <a:off x="0" y="6237288"/>
            <a:ext cx="9144000" cy="1587"/>
          </a:xfrm>
          <a:prstGeom prst="line">
            <a:avLst/>
          </a:prstGeom>
          <a:ln w="50800">
            <a:solidFill>
              <a:srgbClr val="325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2 Subtítulo"/>
          <p:cNvSpPr txBox="1">
            <a:spLocks/>
          </p:cNvSpPr>
          <p:nvPr/>
        </p:nvSpPr>
        <p:spPr>
          <a:xfrm>
            <a:off x="2684941" y="1247402"/>
            <a:ext cx="5688013" cy="504825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None/>
            </a:pPr>
            <a:r>
              <a:rPr lang="es-MX" altLang="es-MX" sz="2000" b="1" dirty="0">
                <a:solidFill>
                  <a:schemeClr val="accent2"/>
                </a:solidFill>
              </a:rPr>
              <a:t>Fechas Importantes</a:t>
            </a: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/>
          </p:nvPr>
        </p:nvGraphicFramePr>
        <p:xfrm>
          <a:off x="539552" y="2113637"/>
          <a:ext cx="7848872" cy="2781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6714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Actividades</a:t>
                      </a:r>
                      <a:endParaRPr lang="es-MX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Fecha estimada</a:t>
                      </a:r>
                      <a:endParaRPr lang="es-MX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Comentarios</a:t>
                      </a:r>
                      <a:endParaRPr lang="es-MX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2856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Entrega de Credenciales </a:t>
                      </a:r>
                    </a:p>
                    <a:p>
                      <a:r>
                        <a:rPr lang="es-MX" sz="1400" dirty="0" smtClean="0"/>
                        <a:t>Nuevo Ingreso</a:t>
                      </a:r>
                      <a:endParaRPr lang="es-MX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Córdoba-Orizaba- 16 de Agosto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Coatzacoalcos-Minatitlán- 19 de agosto</a:t>
                      </a:r>
                    </a:p>
                    <a:p>
                      <a:r>
                        <a:rPr lang="es-MX" sz="1400" dirty="0" smtClean="0"/>
                        <a:t>Veracruz-Boca del Río</a:t>
                      </a:r>
                      <a:r>
                        <a:rPr lang="es-MX" sz="1400" baseline="0" dirty="0" smtClean="0"/>
                        <a:t> 20 de </a:t>
                      </a:r>
                      <a:r>
                        <a:rPr lang="es-MX" sz="1400" dirty="0" smtClean="0"/>
                        <a:t> Agosto</a:t>
                      </a:r>
                    </a:p>
                    <a:p>
                      <a:r>
                        <a:rPr lang="es-MX" sz="1400" baseline="0" dirty="0" smtClean="0"/>
                        <a:t>Poza Rica-Tuxpan- 22 de Agosto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Xalapa- a partir del 23 de agosto</a:t>
                      </a:r>
                      <a:endParaRPr lang="es-MX" sz="1400" baseline="0" dirty="0" smtClean="0"/>
                    </a:p>
                    <a:p>
                      <a:endParaRPr lang="es-MX" sz="140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En el</a:t>
                      </a:r>
                      <a:r>
                        <a:rPr lang="es-MX" sz="1400" baseline="0" dirty="0" smtClean="0"/>
                        <a:t> Departamento de Supervisión y Desarrollo Escolar</a:t>
                      </a:r>
                      <a:endParaRPr lang="es-MX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2856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Captura</a:t>
                      </a:r>
                      <a:r>
                        <a:rPr lang="es-MX" sz="1400" baseline="0" dirty="0" smtClean="0"/>
                        <a:t> de </a:t>
                      </a:r>
                      <a:r>
                        <a:rPr lang="es-MX" sz="1400" dirty="0" smtClean="0"/>
                        <a:t>Seguro Facultativo</a:t>
                      </a:r>
                      <a:endParaRPr lang="es-MX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Del 26 de Agosto</a:t>
                      </a:r>
                      <a:r>
                        <a:rPr lang="es-MX" sz="1400" baseline="0" dirty="0" smtClean="0"/>
                        <a:t> al 4 de septiembre</a:t>
                      </a:r>
                      <a:endParaRPr lang="es-MX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Notificar al correo electrónico:</a:t>
                      </a:r>
                    </a:p>
                    <a:p>
                      <a:r>
                        <a:rPr lang="es-MX" sz="1400" dirty="0" smtClean="0"/>
                        <a:t>soaguirre@uv.mx</a:t>
                      </a:r>
                      <a:endParaRPr lang="es-MX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7" name="8 Imagen" descr="LOGOSÍMBOLO FB 10X10  jpg.jpg"/>
          <p:cNvPicPr>
            <a:picLocks noChangeAspect="1"/>
          </p:cNvPicPr>
          <p:nvPr/>
        </p:nvPicPr>
        <p:blipFill rotWithShape="1">
          <a:blip r:embed="rId3" cstate="print"/>
          <a:srcRect b="10762"/>
          <a:stretch/>
        </p:blipFill>
        <p:spPr>
          <a:xfrm>
            <a:off x="179512" y="64544"/>
            <a:ext cx="1161803" cy="864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76363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8022" y="2485505"/>
            <a:ext cx="7579895" cy="2725667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Apoyo Técnico</a:t>
            </a:r>
            <a:b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Recepción de actas de cierre de inscripció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32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798022" y="544577"/>
            <a:ext cx="7579895" cy="11139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Departamento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Control Escolar</a:t>
            </a:r>
            <a:endParaRPr lang="es-MX" sz="24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9" r="25641"/>
          <a:stretch/>
        </p:blipFill>
        <p:spPr>
          <a:xfrm>
            <a:off x="4188813" y="203975"/>
            <a:ext cx="952903" cy="68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3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3504</TotalTime>
  <Words>550</Words>
  <Application>Microsoft Office PowerPoint</Application>
  <PresentationFormat>Carta (216 x 279 mm)</PresentationFormat>
  <Paragraphs>113</Paragraphs>
  <Slides>16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Times New Roman</vt:lpstr>
      <vt:lpstr>Retrospección</vt:lpstr>
      <vt:lpstr>Presentación de PowerPoint</vt:lpstr>
      <vt:lpstr>        Reunión Informativa</vt:lpstr>
      <vt:lpstr> Inscripción Nuevo Ingreso</vt:lpstr>
      <vt:lpstr>Programa Estudiando T</vt:lpstr>
      <vt:lpstr>Credencialización   Seguro Facultativo Revisión de Constancias   </vt:lpstr>
      <vt:lpstr>Presentación de PowerPoint</vt:lpstr>
      <vt:lpstr>Presentación de PowerPoint</vt:lpstr>
      <vt:lpstr>Presentación de PowerPoint</vt:lpstr>
      <vt:lpstr>Apoyo Técnico Recepción de actas de cierre de inscripción    </vt:lpstr>
      <vt:lpstr> Entrega de Documentos</vt:lpstr>
      <vt:lpstr> Circular de Movimientos Escolares</vt:lpstr>
      <vt:lpstr>Presentación de PowerPoint</vt:lpstr>
      <vt:lpstr>Examen Diagnóstico del AFBG  Calendario Exámenes de Competencia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DIRECCION GENERAL DE ADMINISTRACION ESCOLAR  DGAE</dc:title>
  <dc:creator>Tercero Olvera Araceli</dc:creator>
  <cp:lastModifiedBy>Vite Cardoza Nahum</cp:lastModifiedBy>
  <cp:revision>52</cp:revision>
  <dcterms:created xsi:type="dcterms:W3CDTF">2018-06-05T17:49:36Z</dcterms:created>
  <dcterms:modified xsi:type="dcterms:W3CDTF">2019-07-08T22:49:16Z</dcterms:modified>
</cp:coreProperties>
</file>