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2" r:id="rId2"/>
    <p:sldId id="298" r:id="rId3"/>
    <p:sldId id="303" r:id="rId4"/>
    <p:sldId id="304" r:id="rId5"/>
    <p:sldId id="300" r:id="rId6"/>
    <p:sldId id="306" r:id="rId7"/>
    <p:sldId id="309" r:id="rId8"/>
    <p:sldId id="310" r:id="rId9"/>
    <p:sldId id="307" r:id="rId10"/>
    <p:sldId id="305" r:id="rId11"/>
  </p:sldIdLst>
  <p:sldSz cx="10045700" cy="7777163"/>
  <p:notesSz cx="6858000" cy="9144000"/>
  <p:defaultTextStyle>
    <a:defPPr>
      <a:defRPr lang="es-MX"/>
    </a:defPPr>
    <a:lvl1pPr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8000" indent="-50800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17588" indent="-103188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27175" indent="-155575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36763" indent="-207963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49">
          <p15:clr>
            <a:srgbClr val="A4A3A4"/>
          </p15:clr>
        </p15:guide>
        <p15:guide id="2" pos="31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E1E1E1"/>
    <a:srgbClr val="EBEBEB"/>
    <a:srgbClr val="F7F7F7"/>
    <a:srgbClr val="F5F5F5"/>
    <a:srgbClr val="F6F6F6"/>
    <a:srgbClr val="F9F9F9"/>
    <a:srgbClr val="FBFBFB"/>
    <a:srgbClr val="F0F0F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3" autoAdjust="0"/>
    <p:restoredTop sz="92653"/>
  </p:normalViewPr>
  <p:slideViewPr>
    <p:cSldViewPr>
      <p:cViewPr varScale="1">
        <p:scale>
          <a:sx n="91" d="100"/>
          <a:sy n="91" d="100"/>
        </p:scale>
        <p:origin x="1524" y="90"/>
      </p:cViewPr>
      <p:guideLst>
        <p:guide orient="horz" pos="2449"/>
        <p:guide pos="3164"/>
      </p:guideLst>
    </p:cSldViewPr>
  </p:slideViewPr>
  <p:outlineViewPr>
    <p:cViewPr>
      <p:scale>
        <a:sx n="33" d="100"/>
        <a:sy n="33" d="100"/>
      </p:scale>
      <p:origin x="0" y="-26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3T18:15:54.325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30 16383,'57'-5'0,"8"-1"0,-32 5 0,19-4 0,-23 4 0,7-3 0,-21 3 0,7 0 0,-12 1 0,15 0 0,-9 0 0,16-1 0,-17 1 0,18-2 0,-17 2 0,12 0 0,-2-1 0,-6 1 0,8-1 0,-16 1 0,13 0 0,-12 0 0,7 0 0,-3 0 0,1 1 0,-3 0 0,4 1 0,-5-1 0,3-1 0,5 0 0,-10 1 0,5 0 0,6 1 0,1 0 0,15-1 0,10 3 0,-6 0 0,18-2 0,-8 0 0,3 0 0,16-1 0,-18 3 0,12-2 0,0 1 0,-16-2 0,11 3 0,-34-4 0,3 3 0,-13-3 0,15 1 0,-11-1 0,14 1 0,-19-1 0,6 0 0,-10 0 0,14 0 0,-10 0 0,8 0 0,-13 0 0,7-1 0,-4 1 0,8-1 0,-4 1 0,0 0 0,1 1 0,7-1 0,-7 1 0,17-1 0,-18 0 0,8 0 0,-12 0 0,0 0 0,5 0 0,-4 0 0,4 0 0,-6 0 0,1 0 0,5 0 0,-6 0 0,5-1 0,1 1 0,-9-1 0,17-2 0,-14 3 0,9-2 0,-2 2 0,-10 0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3T18:16:00.973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1 16 16383,'44'-3'0,"4"0"0,-31 3 0,8-2 0,-10 2 0,1 0 0,8 0 0,-3 0 0,12-1 0,-14 1 0,13-2 0,-15 1 0,13 0 0,-12 1 0,5-1 0,-9 1 0,4-1 0,-5 1 0,6 0 0,2 0 0,-3 0 0,9 0 0,-13 0 0,6 0 0,-2 0 0,-1 0 0,3 1 0,-2 0 0,1 2 0,3-2 0,4 0 0,-3 0 0,1 0 0,-3 0 0,1-1 0,4 0 0,0 1 0,12-1 0,-11 2 0,21-2 0,-23 0 0,16 0 0,-18 0 0,30 1 0,-21-1 0,30 0 0,-31 0 0,5-3 0,-6 3 0,19-1 0,-18 1 0,22-1 0,-32 0 0,9 0 0,-8 1 0,16 0 0,-13 0 0,22 0 0,-20 0 0,13 0 0,-7 0 0,28 0 0,-22 0 0,28 0 0,-34 0 0,15 0 0,-19 0 0,14 0 0,-21 0 0,7 0 0,-16 0 0,5 0 0,-3 0 0,4-1 0,-4 0 0,3-1 0,-6 2 0,6-1 0,0 0 0,-3 0 0,4 0 0,-4 1 0,-2 0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3T18:16:03.661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1 45 16383,'50'-7'0,"-1"0"0,-11 2 0,-2 1 0,-2-1 0,-2 3 0,-5-1 0,1 1 0,0 0 0,-5 1 0,4 0 0,-6 1 0,2 0 0,-5-1 0,-2 1 0,1-2 0,14 2 0,-3 0 0,9 0 0,-9 0 0,-3 0 0,2-1 0,-2 1 0,-2-1 0,2 1 0,22 0 0,-12 0 0,23 0 0,-32 0 0,24 1 0,-24 0 0,19 1 0,-17-1 0,1-1 0,-6 0 0,-2 0 0,7 1 0,-3-1 0,9 2 0,-7-2 0,2 0 0,7 0 0,-4 0 0,17 1 0,-16-1 0,22 1 0,-20-1 0,22-1 0,-22 2 0,2-2 0,4 3 0,-10-3 0,4 2 0,-5-3 0,-10 1 0,4 0 0,4 1 0,-2 0 0,18 0 0,-1 0 0,3-1 0,-8 1 0,-16-2 0,-4 2 0,-6 0 0,8 0 0,-5 0 0,7 0 0,-5 0 0,-3-1 0,2 1 0,-2 0 0,4 0 0,0 1 0,5-1 0,-7 0 0,5 0 0,-9 0 0,-77 6 0,53-5 0,-61 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3T18:16:09.377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0 25 16383,'40'-1'0,"-3"-2"0,-20 3 0,13-1 0,-4 0 0,18-1 0,-16 1 0,5-2 0,-7 3 0,2-1 0,3 1 0,4 0 0,-2 0 0,3 0 0,-4 0 0,-3 0 0,0 0 0,12-2 0,-7 2 0,29-1 0,-21 1 0,27 0 0,-30 0 0,31 0 0,-30 0 0,34-3 0,-29 3 0,26-3 0,-32 3 0,38 0 0,-29 0 0,43 1 0,-39 0 0,21-1 0,-41-1 0,22 0 0,-22 1 0,38 0 0,-30 0 0,13-1 0,-34 1 0,3-2 0,-9 2 0,14 0 0,-7 0 0,0 0 0,-7 0 0,10 2 0,-1-2 0,20 1 0,-19-1 0,-1 0 0,0 0 0,-3 0 0,22 1 0,-21 0 0,2 0 0,-7-1 0,-2 0 0,9 0 0,-5 0 0,-2 0 0,1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DB7A3-C4EB-D244-A9EE-DDA03699186F}" type="datetimeFigureOut">
              <a:rPr lang="es-ES_tradnl" smtClean="0"/>
              <a:t>14/04/2021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35100" y="1143000"/>
            <a:ext cx="3987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9B379-868A-4C47-B8D8-EA04CBA8107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1889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19B379-868A-4C47-B8D8-EA04CBA8107F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78526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 userDrawn="1"/>
        </p:nvSpPr>
        <p:spPr>
          <a:xfrm>
            <a:off x="0" y="0"/>
            <a:ext cx="10045700" cy="777716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18916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4806826" y="6984925"/>
            <a:ext cx="4032250" cy="2496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lnSpc>
                <a:spcPts val="1000"/>
              </a:lnSpc>
              <a:defRPr/>
            </a:pP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itchFamily="34" charset="0"/>
              </a:rPr>
              <a:t>“Lis de Veracruz:  Arte, Ciencia, Luz”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502570" y="3600549"/>
            <a:ext cx="6336630" cy="359891"/>
          </a:xfrm>
        </p:spPr>
        <p:txBody>
          <a:bodyPr/>
          <a:lstStyle>
            <a:lvl1pPr algn="r">
              <a:lnSpc>
                <a:spcPts val="2600"/>
              </a:lnSpc>
              <a:defRPr sz="2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agregar títulos</a:t>
            </a:r>
          </a:p>
        </p:txBody>
      </p:sp>
      <p:sp>
        <p:nvSpPr>
          <p:cNvPr id="15" name="1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2502570" y="4068000"/>
            <a:ext cx="6336630" cy="359891"/>
          </a:xfrm>
        </p:spPr>
        <p:txBody>
          <a:bodyPr/>
          <a:lstStyle>
            <a:lvl1pPr algn="r">
              <a:lnSpc>
                <a:spcPts val="1600"/>
              </a:lnSpc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agregar subtítulo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3942730" y="4752777"/>
            <a:ext cx="4896471" cy="215924"/>
          </a:xfrm>
        </p:spPr>
        <p:txBody>
          <a:bodyPr/>
          <a:lstStyle>
            <a:lvl1pPr algn="r">
              <a:lnSpc>
                <a:spcPts val="13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agregar fecha</a:t>
            </a:r>
          </a:p>
        </p:txBody>
      </p:sp>
      <p:pic>
        <p:nvPicPr>
          <p:cNvPr id="17" name="16 Imagen" descr="logo simbolo 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96800" y="648221"/>
            <a:ext cx="2016224" cy="1736436"/>
          </a:xfrm>
          <a:prstGeom prst="rect">
            <a:avLst/>
          </a:prstGeom>
        </p:spPr>
      </p:pic>
      <p:sp>
        <p:nvSpPr>
          <p:cNvPr id="6" name="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1896832" y="2375073"/>
            <a:ext cx="6912198" cy="505396"/>
          </a:xfrm>
        </p:spPr>
        <p:txBody>
          <a:bodyPr/>
          <a:lstStyle>
            <a:lvl1pPr algn="r">
              <a:lnSpc>
                <a:spcPts val="1400"/>
              </a:lnSpc>
              <a:spcBef>
                <a:spcPts val="0"/>
              </a:spcBef>
              <a:defRPr sz="12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Haga clic para escribir el nombre de su entidad o dependencia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erp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8353" y="1512317"/>
            <a:ext cx="8826123" cy="4333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_tradnl"/>
              <a:t>Haga clic para modificar el estilo de título del patrón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1422450" y="2232397"/>
            <a:ext cx="7920880" cy="4680520"/>
          </a:xfrm>
        </p:spPr>
        <p:txBody>
          <a:bodyPr/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cxnSp>
        <p:nvCxnSpPr>
          <p:cNvPr id="5" name="Conector recto 4"/>
          <p:cNvCxnSpPr/>
          <p:nvPr userDrawn="1"/>
        </p:nvCxnSpPr>
        <p:spPr>
          <a:xfrm>
            <a:off x="918394" y="1008261"/>
            <a:ext cx="8424936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 descr="../Captura%20de%20pantalla%202020-01-23%20a%20la(s)%2022.49.34.pn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282" y="265302"/>
            <a:ext cx="594425" cy="676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918394" y="3960589"/>
            <a:ext cx="8538845" cy="1544631"/>
          </a:xfrm>
          <a:prstGeom prst="rect">
            <a:avLst/>
          </a:prstGeom>
        </p:spPr>
        <p:txBody>
          <a:bodyPr anchor="t"/>
          <a:lstStyle>
            <a:lvl1pPr algn="r">
              <a:lnSpc>
                <a:spcPts val="3000"/>
              </a:lnSpc>
              <a:defRPr sz="2800" b="0" cap="none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r>
              <a:rPr lang="es-ES" dirty="0"/>
              <a:t>Haga clic para agregar subtítulo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18394" y="3600549"/>
            <a:ext cx="8538845" cy="360040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ts val="2000"/>
              </a:lnSpc>
              <a:buNone/>
              <a:def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94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9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3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8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7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6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agregar título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86346" y="1512317"/>
            <a:ext cx="4438596" cy="72550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2600"/>
              </a:lnSpc>
              <a:buNone/>
              <a:defRPr sz="2400" b="0">
                <a:solidFill>
                  <a:schemeClr val="tx1"/>
                </a:solidFill>
                <a:latin typeface="Gill Sans MT" pitchFamily="34" charset="0"/>
              </a:defRPr>
            </a:lvl1pPr>
            <a:lvl2pPr marL="509458" indent="0">
              <a:buNone/>
              <a:defRPr sz="2200" b="1"/>
            </a:lvl2pPr>
            <a:lvl3pPr marL="1018916" indent="0">
              <a:buNone/>
              <a:defRPr sz="2000" b="1"/>
            </a:lvl3pPr>
            <a:lvl4pPr marL="1528374" indent="0">
              <a:buNone/>
              <a:defRPr sz="1800" b="1"/>
            </a:lvl4pPr>
            <a:lvl5pPr marL="2037832" indent="0">
              <a:buNone/>
              <a:defRPr sz="1800" b="1"/>
            </a:lvl5pPr>
            <a:lvl6pPr marL="2547290" indent="0">
              <a:buNone/>
              <a:defRPr sz="1800" b="1"/>
            </a:lvl6pPr>
            <a:lvl7pPr marL="3056748" indent="0">
              <a:buNone/>
              <a:defRPr sz="1800" b="1"/>
            </a:lvl7pPr>
            <a:lvl8pPr marL="3566206" indent="0">
              <a:buNone/>
              <a:defRPr sz="1800" b="1"/>
            </a:lvl8pPr>
            <a:lvl9pPr marL="4075664" indent="0">
              <a:buNone/>
              <a:defRPr sz="18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6346" y="2597865"/>
            <a:ext cx="4438596" cy="43150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87138" y="1512317"/>
            <a:ext cx="4440339" cy="72550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2600"/>
              </a:lnSpc>
              <a:buNone/>
              <a:defRPr sz="2400" b="0">
                <a:solidFill>
                  <a:schemeClr val="tx1"/>
                </a:solidFill>
                <a:latin typeface="Gill Sans MT" pitchFamily="34" charset="0"/>
              </a:defRPr>
            </a:lvl1pPr>
            <a:lvl2pPr marL="509458" indent="0">
              <a:buNone/>
              <a:defRPr sz="2200" b="1"/>
            </a:lvl2pPr>
            <a:lvl3pPr marL="1018916" indent="0">
              <a:buNone/>
              <a:defRPr sz="2000" b="1"/>
            </a:lvl3pPr>
            <a:lvl4pPr marL="1528374" indent="0">
              <a:buNone/>
              <a:defRPr sz="1800" b="1"/>
            </a:lvl4pPr>
            <a:lvl5pPr marL="2037832" indent="0">
              <a:buNone/>
              <a:defRPr sz="1800" b="1"/>
            </a:lvl5pPr>
            <a:lvl6pPr marL="2547290" indent="0">
              <a:buNone/>
              <a:defRPr sz="1800" b="1"/>
            </a:lvl6pPr>
            <a:lvl7pPr marL="3056748" indent="0">
              <a:buNone/>
              <a:defRPr sz="1800" b="1"/>
            </a:lvl7pPr>
            <a:lvl8pPr marL="3566206" indent="0">
              <a:buNone/>
              <a:defRPr sz="1800" b="1"/>
            </a:lvl8pPr>
            <a:lvl9pPr marL="4075664" indent="0">
              <a:buNone/>
              <a:defRPr sz="18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87138" y="2597865"/>
            <a:ext cx="4440339" cy="43150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346" y="1512317"/>
            <a:ext cx="6768752" cy="43204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r>
              <a:rPr lang="es-ES_tradnl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11649" y="2232397"/>
            <a:ext cx="5431681" cy="46805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86346" y="2232397"/>
            <a:ext cx="3304966" cy="46805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 marL="509458" indent="0">
              <a:buNone/>
              <a:defRPr sz="1300"/>
            </a:lvl2pPr>
            <a:lvl3pPr marL="1018916" indent="0">
              <a:buNone/>
              <a:defRPr sz="1100"/>
            </a:lvl3pPr>
            <a:lvl4pPr marL="1528374" indent="0">
              <a:buNone/>
              <a:defRPr sz="1000"/>
            </a:lvl4pPr>
            <a:lvl5pPr marL="2037832" indent="0">
              <a:buNone/>
              <a:defRPr sz="1000"/>
            </a:lvl5pPr>
            <a:lvl6pPr marL="2547290" indent="0">
              <a:buNone/>
              <a:defRPr sz="1000"/>
            </a:lvl6pPr>
            <a:lvl7pPr marL="3056748" indent="0">
              <a:buNone/>
              <a:defRPr sz="1000"/>
            </a:lvl7pPr>
            <a:lvl8pPr marL="3566206" indent="0">
              <a:buNone/>
              <a:defRPr sz="1000"/>
            </a:lvl8pPr>
            <a:lvl9pPr marL="4075664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2370" y="6159121"/>
            <a:ext cx="8640960" cy="21602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ts val="1000"/>
              </a:lnSpc>
              <a:defRPr sz="2400" b="0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r>
              <a:rPr lang="es-ES_tradnl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57112" y="1440309"/>
            <a:ext cx="6531476" cy="439706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ts val="26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 marL="509458" indent="0">
              <a:buNone/>
              <a:defRPr sz="3100"/>
            </a:lvl2pPr>
            <a:lvl3pPr marL="1018916" indent="0">
              <a:buNone/>
              <a:defRPr sz="2700"/>
            </a:lvl3pPr>
            <a:lvl4pPr marL="1528374" indent="0">
              <a:buNone/>
              <a:defRPr sz="2200"/>
            </a:lvl4pPr>
            <a:lvl5pPr marL="2037832" indent="0">
              <a:buNone/>
              <a:defRPr sz="2200"/>
            </a:lvl5pPr>
            <a:lvl6pPr marL="2547290" indent="0">
              <a:buNone/>
              <a:defRPr sz="2200"/>
            </a:lvl6pPr>
            <a:lvl7pPr marL="3056748" indent="0">
              <a:buNone/>
              <a:defRPr sz="2200"/>
            </a:lvl7pPr>
            <a:lvl8pPr marL="3566206" indent="0">
              <a:buNone/>
              <a:defRPr sz="2200"/>
            </a:lvl8pPr>
            <a:lvl9pPr marL="4075664" indent="0">
              <a:buNone/>
              <a:defRPr sz="2200"/>
            </a:lvl9pPr>
          </a:lstStyle>
          <a:p>
            <a:pPr lvl="0"/>
            <a:r>
              <a:rPr lang="es-ES_tradnl" noProof="0"/>
              <a:t>Arrastre la imagen al marcador de posición o haga clic en el icono para agregarla</a:t>
            </a:r>
            <a:endParaRPr lang="es-MX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02370" y="6410228"/>
            <a:ext cx="8640960" cy="21602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8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 marL="509458" indent="0">
              <a:buNone/>
              <a:defRPr sz="1300"/>
            </a:lvl2pPr>
            <a:lvl3pPr marL="1018916" indent="0">
              <a:buNone/>
              <a:defRPr sz="1100"/>
            </a:lvl3pPr>
            <a:lvl4pPr marL="1528374" indent="0">
              <a:buNone/>
              <a:defRPr sz="1000"/>
            </a:lvl4pPr>
            <a:lvl5pPr marL="2037832" indent="0">
              <a:buNone/>
              <a:defRPr sz="1000"/>
            </a:lvl5pPr>
            <a:lvl6pPr marL="2547290" indent="0">
              <a:buNone/>
              <a:defRPr sz="1000"/>
            </a:lvl6pPr>
            <a:lvl7pPr marL="3056748" indent="0">
              <a:buNone/>
              <a:defRPr sz="1000"/>
            </a:lvl7pPr>
            <a:lvl8pPr marL="3566206" indent="0">
              <a:buNone/>
              <a:defRPr sz="1000"/>
            </a:lvl8pPr>
            <a:lvl9pPr marL="4075664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14 Marcador de título"/>
          <p:cNvSpPr>
            <a:spLocks noGrp="1"/>
          </p:cNvSpPr>
          <p:nvPr>
            <p:ph type="title"/>
          </p:nvPr>
        </p:nvSpPr>
        <p:spPr bwMode="auto">
          <a:xfrm>
            <a:off x="558354" y="1728341"/>
            <a:ext cx="8424936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1029" name="15 Marcador de texto"/>
          <p:cNvSpPr>
            <a:spLocks noGrp="1"/>
          </p:cNvSpPr>
          <p:nvPr>
            <p:ph type="body" idx="1"/>
          </p:nvPr>
        </p:nvSpPr>
        <p:spPr bwMode="auto">
          <a:xfrm>
            <a:off x="1422450" y="2448421"/>
            <a:ext cx="79208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0" r:id="rId2"/>
    <p:sldLayoutId id="2147483691" r:id="rId3"/>
    <p:sldLayoutId id="2147483692" r:id="rId4"/>
    <p:sldLayoutId id="2147483693" r:id="rId5"/>
    <p:sldLayoutId id="2147483694" r:id="rId6"/>
  </p:sldLayoutIdLst>
  <p:txStyles>
    <p:titleStyle>
      <a:lvl1pPr algn="l" defTabSz="1017588" rtl="0" eaLnBrk="1" fontAlgn="base" hangingPunct="1">
        <a:spcBef>
          <a:spcPct val="0"/>
        </a:spcBef>
        <a:spcAft>
          <a:spcPct val="0"/>
        </a:spcAft>
        <a:defRPr sz="2800" b="0" kern="1200">
          <a:solidFill>
            <a:srgbClr val="404040"/>
          </a:solidFill>
          <a:latin typeface="Gill Sans MT" pitchFamily="34" charset="0"/>
          <a:ea typeface="+mj-ea"/>
          <a:cs typeface="+mj-cs"/>
        </a:defRPr>
      </a:lvl1pPr>
      <a:lvl2pPr algn="l" defTabSz="1017588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404040"/>
          </a:solidFill>
          <a:latin typeface="Gill Sans MT" pitchFamily="34" charset="0"/>
        </a:defRPr>
      </a:lvl2pPr>
      <a:lvl3pPr algn="l" defTabSz="1017588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404040"/>
          </a:solidFill>
          <a:latin typeface="Gill Sans MT" pitchFamily="34" charset="0"/>
        </a:defRPr>
      </a:lvl3pPr>
      <a:lvl4pPr algn="l" defTabSz="1017588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404040"/>
          </a:solidFill>
          <a:latin typeface="Gill Sans MT" pitchFamily="34" charset="0"/>
        </a:defRPr>
      </a:lvl4pPr>
      <a:lvl5pPr algn="l" defTabSz="1017588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404040"/>
          </a:solidFill>
          <a:latin typeface="Gill Sans MT" pitchFamily="34" charset="0"/>
        </a:defRPr>
      </a:lvl5pPr>
      <a:lvl6pPr marL="457200" algn="ctr" defTabSz="101758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1758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1758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1758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1017588" rtl="0" eaLnBrk="1" fontAlgn="base" hangingPunct="1">
        <a:lnSpc>
          <a:spcPts val="2800"/>
        </a:lnSpc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7F7F7F"/>
          </a:solidFill>
          <a:latin typeface="Gill Sans MT" pitchFamily="34" charset="0"/>
          <a:ea typeface="+mn-ea"/>
          <a:cs typeface="+mn-cs"/>
        </a:defRPr>
      </a:lvl1pPr>
      <a:lvl2pPr marL="827088" indent="-317500" algn="l" defTabSz="101758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175" indent="-254000" algn="l" defTabSz="101758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763" indent="-254000" algn="l" defTabSz="101758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0" indent="-254000" algn="l" defTabSz="101758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2019" indent="-254729" algn="l" defTabSz="101891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477" indent="-254729" algn="l" defTabSz="101891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935" indent="-254729" algn="l" defTabSz="101891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393" indent="-254729" algn="l" defTabSz="101891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58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916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374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832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290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748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6206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664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v.mx/secretariaacademica/convocatoria-servicio-social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v.mx/secretariaacademica/files/2021/04/DIRECTORIO-UNIDADES-DE-SALUD-MENTAL.xlsx" TargetMode="External"/><Relationship Id="rId2" Type="http://schemas.openxmlformats.org/officeDocument/2006/relationships/hyperlink" Target="https://www.uv.mx/secretariaacademica/files/2021/04/DIRECTORIO-UNEME-CAPA.xls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direccv@uv.mx" TargetMode="External"/><Relationship Id="rId2" Type="http://schemas.openxmlformats.org/officeDocument/2006/relationships/hyperlink" Target="https://l.facebook.com/l.php?u=https%3A%2F%2Fforms.gle%2FC9cD5pLZm1geCYj69%3Ffbclid%3DIwAR0wfD5oieoZ_lXLonh66fOEvHEuDCkpW1OcVAwwq1Dpxm_SwpLgy7M9TJA&amp;h=AT2S17s5FH-d7VSYe8_-Zv1W9tLOwsK98dcJKx7s5LlrR_TRqCJwWGwCDHf9Utk8v8n8t1hOe0SsxMp82KqobI9PuqWTnI4av6xCQHFLmQABfoSlq0sk6LXzj07Js0KYIOzFlE-uvyAn-WwHbvXYn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v.mx/estudiantes/directorio-secretarios/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ustomXml" Target="../ink/ink2.xm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>
          <a:xfrm>
            <a:off x="3942729" y="5328741"/>
            <a:ext cx="4896471" cy="215924"/>
          </a:xfrm>
        </p:spPr>
        <p:txBody>
          <a:bodyPr/>
          <a:lstStyle/>
          <a:p>
            <a:r>
              <a:rPr lang="es-ES_tradnl" dirty="0"/>
              <a:t>13 de abril del 2021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846386" y="3600549"/>
            <a:ext cx="7992814" cy="359891"/>
          </a:xfrm>
        </p:spPr>
        <p:txBody>
          <a:bodyPr/>
          <a:lstStyle/>
          <a:p>
            <a:r>
              <a:rPr lang="es-MX" sz="3200" dirty="0"/>
              <a:t>Beca de servicio social “Estrategia Nacional para la Prevención de las Adicciones a través de Clubes por la Paz” 2021 </a:t>
            </a:r>
          </a:p>
        </p:txBody>
      </p:sp>
    </p:spTree>
    <p:extLst>
      <p:ext uri="{BB962C8B-B14F-4D97-AF65-F5344CB8AC3E}">
        <p14:creationId xmlns:p14="http://schemas.microsoft.com/office/powerpoint/2010/main" val="957775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8393" y="2376413"/>
            <a:ext cx="8538845" cy="864096"/>
          </a:xfrm>
          <a:ln>
            <a:noFill/>
          </a:ln>
        </p:spPr>
        <p:txBody>
          <a:bodyPr/>
          <a:lstStyle/>
          <a:p>
            <a:pPr algn="ctr"/>
            <a:r>
              <a:rPr lang="es-ES_tradnl" sz="3600" b="1" dirty="0">
                <a:solidFill>
                  <a:schemeClr val="tx2">
                    <a:lumMod val="75000"/>
                  </a:schemeClr>
                </a:solidFill>
              </a:rPr>
              <a:t>G r a c i a s</a:t>
            </a:r>
            <a:endParaRPr lang="es-MX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</a:blip>
          <a:srcRect l="37815" t="33434" r="19894" b="27062"/>
          <a:stretch/>
        </p:blipFill>
        <p:spPr>
          <a:xfrm>
            <a:off x="1926506" y="4265066"/>
            <a:ext cx="6715609" cy="352854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279" y="1800349"/>
            <a:ext cx="573074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86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7820" y="413374"/>
            <a:ext cx="8826123" cy="433387"/>
          </a:xfrm>
        </p:spPr>
        <p:txBody>
          <a:bodyPr/>
          <a:lstStyle/>
          <a:p>
            <a:r>
              <a:rPr lang="es-ES_tradnl" sz="3200" dirty="0">
                <a:ea typeface="+mn-ea"/>
                <a:cs typeface="+mn-cs"/>
              </a:rPr>
              <a:t>Bienvenida</a:t>
            </a:r>
            <a:endParaRPr lang="es-ES_tradnl" sz="2400" dirty="0">
              <a:ea typeface="+mn-ea"/>
              <a:cs typeface="+mn-cs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987344" y="2160389"/>
            <a:ext cx="7848798" cy="237611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es-MX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es-MX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es-MX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es-MX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s-MX" dirty="0">
                <a:solidFill>
                  <a:schemeClr val="tx1"/>
                </a:solidFill>
              </a:rPr>
              <a:t>La Secretaría de Educación Pública </a:t>
            </a:r>
          </a:p>
          <a:p>
            <a:pPr>
              <a:spcBef>
                <a:spcPct val="0"/>
              </a:spcBef>
            </a:pPr>
            <a:r>
              <a:rPr lang="es-MX" dirty="0">
                <a:solidFill>
                  <a:schemeClr val="tx1"/>
                </a:solidFill>
              </a:rPr>
              <a:t>Coordinación Nacional de Becas para el Bienestar Benito Juárez (CNBBBJ) </a:t>
            </a:r>
          </a:p>
          <a:p>
            <a:pPr>
              <a:spcBef>
                <a:spcPct val="0"/>
              </a:spcBef>
            </a:pPr>
            <a:r>
              <a:rPr lang="es-MX" dirty="0">
                <a:solidFill>
                  <a:schemeClr val="tx1"/>
                </a:solidFill>
              </a:rPr>
              <a:t>Comisión Nacional Contra las Adicciones (CONADIC), </a:t>
            </a:r>
          </a:p>
          <a:p>
            <a:pPr>
              <a:spcBef>
                <a:spcPct val="0"/>
              </a:spcBef>
            </a:pPr>
            <a:r>
              <a:rPr lang="es-MX" dirty="0">
                <a:solidFill>
                  <a:schemeClr val="tx1"/>
                </a:solidFill>
              </a:rPr>
              <a:t>Servicios de Atención Psiquiátrica (SAP) </a:t>
            </a:r>
          </a:p>
          <a:p>
            <a:pPr>
              <a:spcBef>
                <a:spcPct val="0"/>
              </a:spcBef>
            </a:pPr>
            <a:r>
              <a:rPr lang="es-MX" dirty="0">
                <a:solidFill>
                  <a:schemeClr val="tx1"/>
                </a:solidFill>
              </a:rPr>
              <a:t>Secretariado Técnico del Consejo Nacional de Salud Mental (STCONSAME)</a:t>
            </a:r>
          </a:p>
          <a:p>
            <a:pPr>
              <a:spcBef>
                <a:spcPct val="0"/>
              </a:spcBef>
            </a:pPr>
            <a:endParaRPr lang="es-MX" dirty="0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</a:pPr>
            <a:endParaRPr lang="es-MX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r">
              <a:spcBef>
                <a:spcPct val="0"/>
              </a:spcBef>
            </a:pPr>
            <a:endParaRPr lang="es-MX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r">
              <a:spcBef>
                <a:spcPct val="0"/>
              </a:spcBef>
            </a:pPr>
            <a:r>
              <a:rPr lang="es-MX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Universidad Veracruzana</a:t>
            </a:r>
          </a:p>
          <a:p>
            <a:pPr algn="r">
              <a:spcBef>
                <a:spcPct val="0"/>
              </a:spcBef>
            </a:pPr>
            <a:r>
              <a:rPr lang="es-MX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Secretaría Académica </a:t>
            </a:r>
          </a:p>
          <a:p>
            <a:pPr algn="r">
              <a:spcBef>
                <a:spcPct val="0"/>
              </a:spcBef>
            </a:pPr>
            <a:r>
              <a:rPr lang="es-MX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Dirección de Desarrollo Académico e Innovación Educativa</a:t>
            </a:r>
          </a:p>
          <a:p>
            <a:pPr algn="r">
              <a:spcBef>
                <a:spcPct val="0"/>
              </a:spcBef>
            </a:pPr>
            <a:r>
              <a:rPr lang="es-MX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Dirección de Servicios Escolares</a:t>
            </a:r>
          </a:p>
          <a:p>
            <a:pPr algn="r">
              <a:spcBef>
                <a:spcPct val="0"/>
              </a:spcBef>
            </a:pPr>
            <a:r>
              <a:rPr lang="es-MX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Dirección General de Vinculación</a:t>
            </a:r>
          </a:p>
        </p:txBody>
      </p:sp>
    </p:spTree>
    <p:extLst>
      <p:ext uri="{BB962C8B-B14F-4D97-AF65-F5344CB8AC3E}">
        <p14:creationId xmlns:p14="http://schemas.microsoft.com/office/powerpoint/2010/main" val="1996813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6386" y="432197"/>
            <a:ext cx="8826123" cy="433387"/>
          </a:xfrm>
        </p:spPr>
        <p:txBody>
          <a:bodyPr/>
          <a:lstStyle/>
          <a:p>
            <a:r>
              <a:rPr lang="es-ES_tradnl" sz="3200" dirty="0">
                <a:ea typeface="+mn-ea"/>
                <a:cs typeface="+mn-cs"/>
              </a:rPr>
              <a:t>Contexto</a:t>
            </a:r>
            <a:endParaRPr lang="es-ES_tradnl" sz="2400" dirty="0">
              <a:ea typeface="+mn-ea"/>
              <a:cs typeface="+mn-cs"/>
            </a:endParaRPr>
          </a:p>
        </p:txBody>
      </p:sp>
      <p:sp>
        <p:nvSpPr>
          <p:cNvPr id="3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794952" y="6551538"/>
            <a:ext cx="8877557" cy="4825875"/>
          </a:xfrm>
        </p:spPr>
        <p:txBody>
          <a:bodyPr/>
          <a:lstStyle/>
          <a:p>
            <a:r>
              <a:rPr lang="es-MX" dirty="0">
                <a:solidFill>
                  <a:schemeClr val="tx1"/>
                </a:solidFill>
                <a:hlinkClick r:id="rId2"/>
              </a:rPr>
              <a:t>https://www.uv.mx/secretariaacademica/convocatoria-servicio-social/</a:t>
            </a:r>
            <a:endParaRPr lang="es-MX" dirty="0">
              <a:solidFill>
                <a:schemeClr val="tx1"/>
              </a:solidFill>
            </a:endParaRPr>
          </a:p>
          <a:p>
            <a:endParaRPr lang="es-MX" dirty="0">
              <a:solidFill>
                <a:schemeClr val="tx1"/>
              </a:solidFill>
            </a:endParaRPr>
          </a:p>
          <a:p>
            <a:endParaRPr lang="es-MX" dirty="0">
              <a:solidFill>
                <a:schemeClr val="tx1"/>
              </a:solidFill>
            </a:endParaRPr>
          </a:p>
          <a:p>
            <a:endParaRPr lang="es-MX" dirty="0">
              <a:solidFill>
                <a:schemeClr val="tx1"/>
              </a:solidFill>
            </a:endParaRPr>
          </a:p>
          <a:p>
            <a:endParaRPr lang="es-MX" dirty="0">
              <a:solidFill>
                <a:schemeClr val="tx1"/>
              </a:solidFill>
            </a:endParaRPr>
          </a:p>
          <a:p>
            <a:endParaRPr lang="es-MX" dirty="0">
              <a:solidFill>
                <a:schemeClr val="tx1"/>
              </a:solidFill>
            </a:endParaRPr>
          </a:p>
          <a:p>
            <a:endParaRPr lang="es-MX" dirty="0">
              <a:solidFill>
                <a:schemeClr val="tx1"/>
              </a:solidFill>
            </a:endParaRPr>
          </a:p>
          <a:p>
            <a:endParaRPr lang="es-MX" dirty="0">
              <a:solidFill>
                <a:schemeClr val="tx1"/>
              </a:solidFill>
            </a:endParaRPr>
          </a:p>
          <a:p>
            <a:endParaRPr lang="es-MX" dirty="0">
              <a:solidFill>
                <a:schemeClr val="tx1"/>
              </a:solidFill>
            </a:endParaRPr>
          </a:p>
          <a:p>
            <a:endParaRPr lang="es-MX" dirty="0">
              <a:solidFill>
                <a:schemeClr val="tx1"/>
              </a:solidFill>
            </a:endParaRPr>
          </a:p>
          <a:p>
            <a:endParaRPr lang="es-MX" dirty="0">
              <a:solidFill>
                <a:schemeClr val="tx1"/>
              </a:solidFill>
            </a:endParaRPr>
          </a:p>
          <a:p>
            <a:endParaRPr lang="es-MX" dirty="0">
              <a:solidFill>
                <a:schemeClr val="tx1"/>
              </a:solidFill>
            </a:endParaRPr>
          </a:p>
          <a:p>
            <a:endParaRPr lang="es-MX" dirty="0">
              <a:solidFill>
                <a:schemeClr val="tx1"/>
              </a:solidFill>
            </a:endParaRPr>
          </a:p>
          <a:p>
            <a:endParaRPr lang="es-MX" dirty="0">
              <a:solidFill>
                <a:schemeClr val="tx1"/>
              </a:solidFill>
            </a:endParaRPr>
          </a:p>
          <a:p>
            <a:endParaRPr lang="es-MX" dirty="0">
              <a:solidFill>
                <a:schemeClr val="tx1"/>
              </a:solidFill>
            </a:endParaRPr>
          </a:p>
          <a:p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554" y="1296293"/>
            <a:ext cx="482453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95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6386" y="432197"/>
            <a:ext cx="8826123" cy="433387"/>
          </a:xfrm>
        </p:spPr>
        <p:txBody>
          <a:bodyPr/>
          <a:lstStyle/>
          <a:p>
            <a:r>
              <a:rPr lang="es-MX" sz="3200" dirty="0"/>
              <a:t>Fechas importantes para el Registro</a:t>
            </a:r>
            <a:endParaRPr lang="es-ES_tradnl" sz="2400" dirty="0">
              <a:ea typeface="+mn-ea"/>
              <a:cs typeface="+mn-cs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54298" y="1368301"/>
            <a:ext cx="10081120" cy="6912768"/>
            <a:chOff x="342330" y="1296293"/>
            <a:chExt cx="9472037" cy="6480870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0E0E0"/>
                </a:clrFrom>
                <a:clrTo>
                  <a:srgbClr val="E0E0E0">
                    <a:alpha val="0"/>
                  </a:srgbClr>
                </a:clrTo>
              </a:clrChange>
            </a:blip>
            <a:srcRect l="31363" t="20691" r="14160" b="13044"/>
            <a:stretch/>
          </p:blipFill>
          <p:spPr>
            <a:xfrm>
              <a:off x="342330" y="1296293"/>
              <a:ext cx="9472037" cy="6480870"/>
            </a:xfrm>
            <a:prstGeom prst="rect">
              <a:avLst/>
            </a:prstGeom>
          </p:spPr>
        </p:pic>
        <p:sp>
          <p:nvSpPr>
            <p:cNvPr id="3" name="Elipse 2"/>
            <p:cNvSpPr/>
            <p:nvPr/>
          </p:nvSpPr>
          <p:spPr>
            <a:xfrm>
              <a:off x="9384477" y="6912917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2394714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8394" y="504205"/>
            <a:ext cx="8826123" cy="433387"/>
          </a:xfrm>
        </p:spPr>
        <p:txBody>
          <a:bodyPr/>
          <a:lstStyle/>
          <a:p>
            <a:r>
              <a:rPr lang="es-MX" sz="3200" dirty="0"/>
              <a:t>Unidades Receptoras</a:t>
            </a:r>
          </a:p>
        </p:txBody>
      </p:sp>
      <p:sp>
        <p:nvSpPr>
          <p:cNvPr id="3" name="Marcador de texto 6"/>
          <p:cNvSpPr>
            <a:spLocks noGrp="1"/>
          </p:cNvSpPr>
          <p:nvPr>
            <p:ph type="body" sz="quarter" idx="10"/>
          </p:nvPr>
        </p:nvSpPr>
        <p:spPr>
          <a:xfrm>
            <a:off x="840306" y="1368301"/>
            <a:ext cx="7920880" cy="4464496"/>
          </a:xfrm>
        </p:spPr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Identificar la Unidad que corresponda </a:t>
            </a:r>
          </a:p>
          <a:p>
            <a:endParaRPr lang="es-MX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>
                <a:hlinkClick r:id="rId2"/>
              </a:rPr>
              <a:t>Centros de Atención Primaria en Adicciones (UNEME-CAPA)</a:t>
            </a:r>
            <a:endParaRPr lang="es-MX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>
                <a:hlinkClick r:id="rId3"/>
              </a:rPr>
              <a:t>Unidades de Atención en Salud Mental</a:t>
            </a:r>
            <a:endParaRPr lang="es-MX" dirty="0"/>
          </a:p>
          <a:p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34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918394" y="504205"/>
            <a:ext cx="8826123" cy="433387"/>
          </a:xfrm>
        </p:spPr>
        <p:txBody>
          <a:bodyPr/>
          <a:lstStyle/>
          <a:p>
            <a:r>
              <a:rPr lang="es-ES_tradnl" sz="3200" dirty="0"/>
              <a:t>Inscripción al programa</a:t>
            </a:r>
            <a:endParaRPr lang="es-ES_tradnl" sz="2400" dirty="0"/>
          </a:p>
        </p:txBody>
      </p:sp>
      <p:sp>
        <p:nvSpPr>
          <p:cNvPr id="14" name="Rectángulo 13"/>
          <p:cNvSpPr/>
          <p:nvPr/>
        </p:nvSpPr>
        <p:spPr>
          <a:xfrm>
            <a:off x="918394" y="1368301"/>
            <a:ext cx="882612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latin typeface="Gill Sans MT" panose="020B0502020104020203" pitchFamily="34" charset="0"/>
              </a:rPr>
              <a:t>Se realiza a través de un formulario</a:t>
            </a:r>
          </a:p>
          <a:p>
            <a:r>
              <a:rPr lang="es-MX" sz="2800" dirty="0" smtClean="0">
                <a:latin typeface="Gill Sans MT" panose="020B0502020104020203" pitchFamily="34" charset="0"/>
                <a:hlinkClick r:id="rId2"/>
              </a:rPr>
              <a:t>https</a:t>
            </a:r>
            <a:r>
              <a:rPr lang="es-MX" sz="2800" dirty="0">
                <a:latin typeface="Gill Sans MT" panose="020B0502020104020203" pitchFamily="34" charset="0"/>
                <a:hlinkClick r:id="rId2"/>
              </a:rPr>
              <a:t>://forms.gle/C9cD5pLZm1geCYj69</a:t>
            </a:r>
          </a:p>
          <a:p>
            <a:r>
              <a:rPr lang="es-MX" sz="2400" i="1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Se requiere tener una cuenta de GMAIL</a:t>
            </a:r>
          </a:p>
          <a:p>
            <a:endParaRPr lang="es-MX" sz="2400" i="1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s-MX" sz="2800" b="1" dirty="0" smtClean="0">
                <a:latin typeface="Gill Sans MT" panose="020B0502020104020203" pitchFamily="34" charset="0"/>
              </a:rPr>
              <a:t>Fechas </a:t>
            </a:r>
            <a:r>
              <a:rPr lang="es-MX" sz="2800" b="1" dirty="0">
                <a:latin typeface="Gill Sans MT" panose="020B0502020104020203" pitchFamily="34" charset="0"/>
              </a:rPr>
              <a:t>importantes para la </a:t>
            </a:r>
            <a:r>
              <a:rPr lang="es-MX" sz="2800" b="1" dirty="0" smtClean="0">
                <a:latin typeface="Gill Sans MT" panose="020B0502020104020203" pitchFamily="34" charset="0"/>
              </a:rPr>
              <a:t>inscripción</a:t>
            </a:r>
          </a:p>
          <a:p>
            <a:endParaRPr lang="es-MX" sz="2800" b="1" dirty="0">
              <a:latin typeface="Gill Sans MT" panose="020B0502020104020203" pitchFamily="34" charset="0"/>
            </a:endParaRPr>
          </a:p>
          <a:p>
            <a:endParaRPr lang="es-MX" sz="2800" b="1" dirty="0" smtClean="0">
              <a:latin typeface="Gill Sans MT" panose="020B0502020104020203" pitchFamily="34" charset="0"/>
            </a:endParaRPr>
          </a:p>
          <a:p>
            <a:endParaRPr lang="es-MX" sz="2800" b="1" dirty="0">
              <a:latin typeface="Gill Sans MT" panose="020B05020201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2400" dirty="0" smtClean="0">
              <a:latin typeface="Gill Sans MT" panose="020B05020201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b="1" dirty="0" smtClean="0">
                <a:latin typeface="Gill Sans MT" panose="020B0502020104020203" pitchFamily="34" charset="0"/>
              </a:rPr>
              <a:t>Fecha </a:t>
            </a:r>
            <a:r>
              <a:rPr lang="es-MX" sz="2400" b="1" dirty="0">
                <a:latin typeface="Gill Sans MT" panose="020B0502020104020203" pitchFamily="34" charset="0"/>
              </a:rPr>
              <a:t>límite para la inscripción: </a:t>
            </a:r>
            <a:r>
              <a:rPr lang="es-MX" sz="2400" dirty="0">
                <a:latin typeface="Gill Sans MT" panose="020B0502020104020203" pitchFamily="34" charset="0"/>
              </a:rPr>
              <a:t>14 de abril de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261169"/>
              </p:ext>
            </p:extLst>
          </p:nvPr>
        </p:nvGraphicFramePr>
        <p:xfrm>
          <a:off x="918394" y="3600549"/>
          <a:ext cx="8640962" cy="3168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888">
                  <a:extLst>
                    <a:ext uri="{9D8B030D-6E8A-4147-A177-3AD203B41FA5}">
                      <a16:colId xmlns:a16="http://schemas.microsoft.com/office/drawing/2014/main" val="198317225"/>
                    </a:ext>
                  </a:extLst>
                </a:gridCol>
                <a:gridCol w="4779840">
                  <a:extLst>
                    <a:ext uri="{9D8B030D-6E8A-4147-A177-3AD203B41FA5}">
                      <a16:colId xmlns:a16="http://schemas.microsoft.com/office/drawing/2014/main" val="4289339067"/>
                    </a:ext>
                  </a:extLst>
                </a:gridCol>
                <a:gridCol w="2088234">
                  <a:extLst>
                    <a:ext uri="{9D8B030D-6E8A-4147-A177-3AD203B41FA5}">
                      <a16:colId xmlns:a16="http://schemas.microsoft.com/office/drawing/2014/main" val="2027089116"/>
                    </a:ext>
                  </a:extLst>
                </a:gridCol>
              </a:tblGrid>
              <a:tr h="368687"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latin typeface="Gill Sans MT" panose="020B0502020104020203" pitchFamily="34" charset="0"/>
                        </a:rPr>
                        <a:t>Responsable</a:t>
                      </a:r>
                      <a:endParaRPr lang="es-MX" sz="18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latin typeface="Gill Sans MT" panose="020B0502020104020203" pitchFamily="34" charset="0"/>
                        </a:rPr>
                        <a:t>Actividad</a:t>
                      </a:r>
                      <a:endParaRPr lang="es-MX" sz="18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latin typeface="Gill Sans MT" panose="020B0502020104020203" pitchFamily="34" charset="0"/>
                        </a:rPr>
                        <a:t>Fechas</a:t>
                      </a:r>
                      <a:endParaRPr lang="es-MX" sz="18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7203625"/>
                  </a:ext>
                </a:extLst>
              </a:tr>
              <a:tr h="652292"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latin typeface="Gill Sans MT" panose="020B0502020104020203" pitchFamily="34" charset="0"/>
                        </a:rPr>
                        <a:t>Alumno</a:t>
                      </a:r>
                      <a:endParaRPr lang="es-MX" sz="18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latin typeface="Gill Sans MT" panose="020B0502020104020203" pitchFamily="34" charset="0"/>
                        </a:rPr>
                        <a:t>Identificar la Unidad Receptora y enviar un correo a </a:t>
                      </a:r>
                      <a:r>
                        <a:rPr lang="es-MX" sz="1800" dirty="0" smtClean="0">
                          <a:latin typeface="Gill Sans MT" panose="020B0502020104020203" pitchFamily="34" charset="0"/>
                          <a:hlinkClick r:id="rId3"/>
                        </a:rPr>
                        <a:t>direccv@uv.mx</a:t>
                      </a:r>
                      <a:r>
                        <a:rPr lang="es-MX" sz="1800" dirty="0" smtClean="0">
                          <a:latin typeface="Gill Sans MT" panose="020B0502020104020203" pitchFamily="34" charset="0"/>
                        </a:rPr>
                        <a:t>  </a:t>
                      </a:r>
                      <a:endParaRPr lang="es-MX" sz="18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800" b="1" dirty="0" smtClean="0">
                          <a:latin typeface="Gill Sans MT" panose="020B0502020104020203" pitchFamily="34" charset="0"/>
                        </a:rPr>
                        <a:t>13 al 15 de abril </a:t>
                      </a:r>
                      <a:endParaRPr lang="es-MX" sz="18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5975537"/>
                  </a:ext>
                </a:extLst>
              </a:tr>
              <a:tr h="652292">
                <a:tc>
                  <a:txBody>
                    <a:bodyPr/>
                    <a:lstStyle/>
                    <a:p>
                      <a:pPr marL="0" marR="0" lvl="0" indent="0" algn="l" defTabSz="1018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Gill Sans MT" panose="020B0502020104020203" pitchFamily="34" charset="0"/>
                        </a:rPr>
                        <a:t>UV</a:t>
                      </a:r>
                      <a:endParaRPr lang="es-MX" sz="18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18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Gill Sans MT" panose="020B0502020104020203" pitchFamily="34" charset="0"/>
                        </a:rPr>
                        <a:t>Gestionar la hoja de referencia directamente en la Unidad</a:t>
                      </a:r>
                      <a:r>
                        <a:rPr lang="es-MX" sz="1800" baseline="0" dirty="0" smtClean="0">
                          <a:latin typeface="Gill Sans MT" panose="020B0502020104020203" pitchFamily="34" charset="0"/>
                        </a:rPr>
                        <a:t> Receptora</a:t>
                      </a:r>
                      <a:r>
                        <a:rPr lang="es-MX" sz="1800" dirty="0" smtClean="0">
                          <a:latin typeface="Gill Sans MT" panose="020B0502020104020203" pitchFamily="34" charset="0"/>
                        </a:rPr>
                        <a:t> </a:t>
                      </a:r>
                      <a:endParaRPr lang="es-MX" sz="18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800" b="1" dirty="0" smtClean="0">
                          <a:latin typeface="Gill Sans MT" panose="020B0502020104020203" pitchFamily="34" charset="0"/>
                        </a:rPr>
                        <a:t>19</a:t>
                      </a:r>
                      <a:r>
                        <a:rPr lang="es-MX" sz="1800" b="1" baseline="0" dirty="0" smtClean="0">
                          <a:latin typeface="Gill Sans MT" panose="020B0502020104020203" pitchFamily="34" charset="0"/>
                        </a:rPr>
                        <a:t> al 23 de abril</a:t>
                      </a:r>
                      <a:endParaRPr lang="es-MX" sz="1800" b="1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5892436"/>
                  </a:ext>
                </a:extLst>
              </a:tr>
              <a:tr h="935897"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latin typeface="Gill Sans MT" panose="020B0502020104020203" pitchFamily="34" charset="0"/>
                        </a:rPr>
                        <a:t>UV</a:t>
                      </a:r>
                      <a:endParaRPr lang="es-MX" sz="18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18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Gill Sans MT" panose="020B0502020104020203" pitchFamily="34" charset="0"/>
                        </a:rPr>
                        <a:t>Envío por correo electrónico</a:t>
                      </a:r>
                      <a:r>
                        <a:rPr lang="es-MX" sz="1800" baseline="0" dirty="0" smtClean="0">
                          <a:latin typeface="Gill Sans MT" panose="020B0502020104020203" pitchFamily="34" charset="0"/>
                        </a:rPr>
                        <a:t> a los alumnos del</a:t>
                      </a:r>
                      <a:r>
                        <a:rPr lang="es-MX" sz="1800" dirty="0" smtClean="0">
                          <a:latin typeface="Gill Sans MT" panose="020B0502020104020203" pitchFamily="34" charset="0"/>
                        </a:rPr>
                        <a:t> oficio de presentación</a:t>
                      </a:r>
                      <a:r>
                        <a:rPr lang="es-MX" sz="1800" baseline="0" dirty="0" smtClean="0">
                          <a:latin typeface="Gill Sans MT" panose="020B0502020104020203" pitchFamily="34" charset="0"/>
                        </a:rPr>
                        <a:t> y hoja de referencia</a:t>
                      </a:r>
                      <a:r>
                        <a:rPr lang="es-MX" sz="1800" dirty="0" smtClean="0">
                          <a:latin typeface="Gill Sans MT" panose="020B0502020104020203" pitchFamily="34" charset="0"/>
                        </a:rPr>
                        <a:t> para registro en el formulario</a:t>
                      </a:r>
                      <a:endParaRPr lang="es-MX" sz="18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800" b="1" dirty="0" smtClean="0">
                          <a:latin typeface="Gill Sans MT" panose="020B0502020104020203" pitchFamily="34" charset="0"/>
                        </a:rPr>
                        <a:t>24 de abril </a:t>
                      </a:r>
                      <a:endParaRPr lang="es-MX" sz="1800" b="1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4412811"/>
                  </a:ext>
                </a:extLst>
              </a:tr>
              <a:tr h="559183"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latin typeface="Gill Sans MT" panose="020B0502020104020203" pitchFamily="34" charset="0"/>
                        </a:rPr>
                        <a:t>Alumno</a:t>
                      </a:r>
                      <a:endParaRPr lang="es-MX" sz="18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18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Gill Sans MT" panose="020B0502020104020203" pitchFamily="34" charset="0"/>
                        </a:rPr>
                        <a:t>Inscripción</a:t>
                      </a:r>
                      <a:r>
                        <a:rPr lang="es-MX" sz="1800" baseline="0" dirty="0" smtClean="0">
                          <a:latin typeface="Gill Sans MT" panose="020B0502020104020203" pitchFamily="34" charset="0"/>
                        </a:rPr>
                        <a:t> a través del formulario</a:t>
                      </a:r>
                      <a:endParaRPr lang="es-MX" sz="18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18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 smtClean="0">
                          <a:latin typeface="Gill Sans MT" panose="020B0502020104020203" pitchFamily="34" charset="0"/>
                        </a:rPr>
                        <a:t>26</a:t>
                      </a:r>
                      <a:r>
                        <a:rPr lang="es-MX" sz="1800" b="1" baseline="0" dirty="0" smtClean="0">
                          <a:latin typeface="Gill Sans MT" panose="020B0502020104020203" pitchFamily="34" charset="0"/>
                        </a:rPr>
                        <a:t> al 28 de abril</a:t>
                      </a:r>
                      <a:endParaRPr lang="es-MX" sz="1800" b="1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4666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0477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9389" t="13683" r="30470" b="9859"/>
          <a:stretch/>
        </p:blipFill>
        <p:spPr>
          <a:xfrm>
            <a:off x="630362" y="1983367"/>
            <a:ext cx="4032448" cy="432048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9930" t="16867" r="30645" b="15594"/>
          <a:stretch/>
        </p:blipFill>
        <p:spPr>
          <a:xfrm>
            <a:off x="5608499" y="937592"/>
            <a:ext cx="3960440" cy="381642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29213" t="25788" r="31363" b="25788"/>
          <a:stretch/>
        </p:blipFill>
        <p:spPr>
          <a:xfrm>
            <a:off x="5608499" y="4860033"/>
            <a:ext cx="3960440" cy="2736305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918394" y="504205"/>
            <a:ext cx="8826123" cy="433387"/>
          </a:xfrm>
        </p:spPr>
        <p:txBody>
          <a:bodyPr/>
          <a:lstStyle/>
          <a:p>
            <a:r>
              <a:rPr lang="es-ES_tradnl" sz="3200" dirty="0"/>
              <a:t>Formulario de Inscripción</a:t>
            </a:r>
            <a:endParaRPr lang="es-ES_tradnl" sz="24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9135E72-32C9-FB4F-AE13-86E170933247}"/>
              </a:ext>
            </a:extLst>
          </p:cNvPr>
          <p:cNvSpPr txBox="1"/>
          <p:nvPr/>
        </p:nvSpPr>
        <p:spPr>
          <a:xfrm>
            <a:off x="5721447" y="2245640"/>
            <a:ext cx="3672408" cy="60016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ES_tradnl" sz="1100" dirty="0" smtClean="0">
                <a:solidFill>
                  <a:schemeClr val="bg1"/>
                </a:solidFill>
              </a:rPr>
              <a:t>Escribir los datos d</a:t>
            </a:r>
            <a:r>
              <a:rPr lang="es-ES_tradnl" sz="1100" dirty="0" smtClean="0">
                <a:solidFill>
                  <a:schemeClr val="bg1"/>
                </a:solidFill>
              </a:rPr>
              <a:t>el Secretario </a:t>
            </a:r>
            <a:r>
              <a:rPr lang="es-ES_tradnl" sz="1100" dirty="0">
                <a:solidFill>
                  <a:schemeClr val="bg1"/>
                </a:solidFill>
              </a:rPr>
              <a:t>(a) </a:t>
            </a:r>
            <a:r>
              <a:rPr lang="es-ES_tradnl" sz="1100" dirty="0" smtClean="0">
                <a:solidFill>
                  <a:schemeClr val="bg1"/>
                </a:solidFill>
              </a:rPr>
              <a:t>de Facultad</a:t>
            </a:r>
          </a:p>
          <a:p>
            <a:r>
              <a:rPr lang="es-ES_tradnl" sz="1100" dirty="0" smtClean="0">
                <a:solidFill>
                  <a:schemeClr val="bg1"/>
                </a:solidFill>
              </a:rPr>
              <a:t>Si tienes dudas, consulta el Directorio</a:t>
            </a:r>
          </a:p>
          <a:p>
            <a:r>
              <a:rPr lang="es-ES_tradnl" sz="1100" dirty="0">
                <a:solidFill>
                  <a:schemeClr val="bg1"/>
                </a:solidFill>
                <a:hlinkClick r:id="rId5"/>
              </a:rPr>
              <a:t>https://www.uv.mx/estudiantes/directorio-secretarios</a:t>
            </a:r>
            <a:r>
              <a:rPr lang="es-ES_tradnl" sz="1100" dirty="0" smtClean="0">
                <a:solidFill>
                  <a:schemeClr val="bg1"/>
                </a:solidFill>
                <a:hlinkClick r:id="rId5"/>
              </a:rPr>
              <a:t>/</a:t>
            </a:r>
            <a:r>
              <a:rPr lang="es-ES_tradnl" sz="1100" dirty="0" smtClean="0">
                <a:solidFill>
                  <a:schemeClr val="bg1"/>
                </a:solidFill>
              </a:rPr>
              <a:t> </a:t>
            </a:r>
            <a:endParaRPr lang="es-ES_tradnl" sz="1100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C89012E-118B-A947-B24A-59A3E9E79729}"/>
              </a:ext>
            </a:extLst>
          </p:cNvPr>
          <p:cNvSpPr txBox="1"/>
          <p:nvPr/>
        </p:nvSpPr>
        <p:spPr>
          <a:xfrm>
            <a:off x="5721447" y="6173042"/>
            <a:ext cx="3672408" cy="43088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MX" sz="1100" dirty="0" smtClean="0">
                <a:solidFill>
                  <a:schemeClr val="bg1"/>
                </a:solidFill>
              </a:rPr>
              <a:t>Escribe la misma información que aparece en </a:t>
            </a:r>
            <a:r>
              <a:rPr lang="es-MX" sz="1100" dirty="0">
                <a:solidFill>
                  <a:schemeClr val="bg1"/>
                </a:solidFill>
              </a:rPr>
              <a:t>tu hoja de </a:t>
            </a:r>
            <a:r>
              <a:rPr lang="es-MX" sz="1100" dirty="0" smtClean="0">
                <a:solidFill>
                  <a:schemeClr val="bg1"/>
                </a:solidFill>
              </a:rPr>
              <a:t>referencia</a:t>
            </a:r>
            <a:r>
              <a:rPr lang="es-ES_tradnl" sz="1100" dirty="0" smtClean="0">
                <a:solidFill>
                  <a:schemeClr val="bg1"/>
                </a:solidFill>
              </a:rPr>
              <a:t> </a:t>
            </a:r>
            <a:endParaRPr lang="es-ES_tradnl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617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8394" y="504205"/>
            <a:ext cx="8826123" cy="433387"/>
          </a:xfrm>
        </p:spPr>
        <p:txBody>
          <a:bodyPr/>
          <a:lstStyle/>
          <a:p>
            <a:r>
              <a:rPr lang="es-ES_tradnl" sz="3200" dirty="0"/>
              <a:t>Formulario de Inscripción</a:t>
            </a:r>
            <a:endParaRPr lang="es-ES_tradnl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9212" t="13045" r="29930" b="10496"/>
          <a:stretch/>
        </p:blipFill>
        <p:spPr>
          <a:xfrm>
            <a:off x="2790602" y="1728341"/>
            <a:ext cx="4104456" cy="43204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4C1F4290-B0C4-D740-9DC4-2CAEA060E95A}"/>
                  </a:ext>
                </a:extLst>
              </p14:cNvPr>
              <p14:cNvContentPartPr/>
              <p14:nvPr/>
            </p14:nvContentPartPr>
            <p14:xfrm>
              <a:off x="3388033" y="3653002"/>
              <a:ext cx="830880" cy="1692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4C1F4290-B0C4-D740-9DC4-2CAEA060E9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4033" y="3545362"/>
                <a:ext cx="93852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F66CEED8-380F-5845-966A-F744D8DD8383}"/>
                  </a:ext>
                </a:extLst>
              </p14:cNvPr>
              <p14:cNvContentPartPr/>
              <p14:nvPr/>
            </p14:nvContentPartPr>
            <p14:xfrm>
              <a:off x="3398833" y="3665602"/>
              <a:ext cx="821880" cy="612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F66CEED8-380F-5845-966A-F744D8DD838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5193" y="3557602"/>
                <a:ext cx="92952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5F5C32F3-2460-4043-9DAD-95C71DF4C455}"/>
                  </a:ext>
                </a:extLst>
              </p14:cNvPr>
              <p14:cNvContentPartPr/>
              <p14:nvPr/>
            </p14:nvContentPartPr>
            <p14:xfrm>
              <a:off x="3403513" y="3656242"/>
              <a:ext cx="828360" cy="1656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5F5C32F3-2460-4043-9DAD-95C71DF4C45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49873" y="3548602"/>
                <a:ext cx="93600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94FC5997-904D-2E40-BE42-060372622D16}"/>
                  </a:ext>
                </a:extLst>
              </p14:cNvPr>
              <p14:cNvContentPartPr/>
              <p14:nvPr/>
            </p14:nvContentPartPr>
            <p14:xfrm>
              <a:off x="3392713" y="3662362"/>
              <a:ext cx="817560" cy="936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94FC5997-904D-2E40-BE42-060372622D1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38713" y="3554362"/>
                <a:ext cx="925200" cy="22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667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8394" y="504205"/>
            <a:ext cx="8826123" cy="433387"/>
          </a:xfrm>
        </p:spPr>
        <p:txBody>
          <a:bodyPr/>
          <a:lstStyle/>
          <a:p>
            <a:r>
              <a:rPr lang="es-ES_tradnl" sz="3200" dirty="0"/>
              <a:t>Fechas Importantes para el </a:t>
            </a:r>
            <a:r>
              <a:rPr lang="es-ES_tradnl" sz="3200" b="1" dirty="0"/>
              <a:t>Servicio Social</a:t>
            </a:r>
            <a:endParaRPr lang="es-ES_tradnl" sz="2400" b="1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EC75F79-91D4-2F45-9AAF-0029BEF91267}"/>
              </a:ext>
            </a:extLst>
          </p:cNvPr>
          <p:cNvSpPr/>
          <p:nvPr/>
        </p:nvSpPr>
        <p:spPr>
          <a:xfrm>
            <a:off x="918393" y="1656333"/>
            <a:ext cx="88261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 smtClean="0">
                <a:latin typeface="Gill Sans MT" panose="020B0502020104020203" pitchFamily="34" charset="0"/>
              </a:rPr>
              <a:t>La </a:t>
            </a:r>
            <a:r>
              <a:rPr lang="es-MX" sz="2800" dirty="0">
                <a:latin typeface="Gill Sans MT" panose="020B0502020104020203" pitchFamily="34" charset="0"/>
              </a:rPr>
              <a:t>capacitación iniciará el </a:t>
            </a:r>
            <a:r>
              <a:rPr lang="es-MX" sz="2800" b="1" dirty="0">
                <a:latin typeface="Gill Sans MT" panose="020B0502020104020203" pitchFamily="34" charset="0"/>
              </a:rPr>
              <a:t>lunes 3 de mayo</a:t>
            </a:r>
          </a:p>
          <a:p>
            <a:endParaRPr lang="es-MX" sz="2800" dirty="0">
              <a:latin typeface="Gill Sans MT" panose="020B0502020104020203" pitchFamily="34" charset="0"/>
            </a:endParaRPr>
          </a:p>
          <a:p>
            <a:r>
              <a:rPr lang="es-MX" sz="2800" dirty="0">
                <a:latin typeface="Gill Sans MT" panose="020B0502020104020203" pitchFamily="34" charset="0"/>
              </a:rPr>
              <a:t>A lo largo de la semana les haremos llegar el programa definitivo con los temas, la dinámica de trabajo durante la capacitación y las indicaciones para acceder al aula virtual.</a:t>
            </a:r>
            <a:endParaRPr lang="es-MX" sz="24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751278"/>
      </p:ext>
    </p:extLst>
  </p:cSld>
  <p:clrMapOvr>
    <a:masterClrMapping/>
  </p:clrMapOvr>
</p:sld>
</file>

<file path=ppt/theme/theme1.xml><?xml version="1.0" encoding="utf-8"?>
<a:theme xmlns:a="http://schemas.openxmlformats.org/drawingml/2006/main" name="75A Presentacion PPT_4 a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75A Presentacion PPT_4 a 3</Template>
  <TotalTime>9616</TotalTime>
  <Words>320</Words>
  <Application>Microsoft Office PowerPoint</Application>
  <PresentationFormat>Personalizado</PresentationFormat>
  <Paragraphs>81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Gill Sans MT</vt:lpstr>
      <vt:lpstr>75A Presentacion PPT_4 a 3</vt:lpstr>
      <vt:lpstr>Presentación de PowerPoint</vt:lpstr>
      <vt:lpstr>Bienvenida</vt:lpstr>
      <vt:lpstr>Contexto</vt:lpstr>
      <vt:lpstr>Fechas importantes para el Registro</vt:lpstr>
      <vt:lpstr>Unidades Receptoras</vt:lpstr>
      <vt:lpstr>Inscripción al programa</vt:lpstr>
      <vt:lpstr>Formulario de Inscripción</vt:lpstr>
      <vt:lpstr>Formulario de Inscripción</vt:lpstr>
      <vt:lpstr>Fechas Importantes para el Servicio Social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Guerrero Ramirez Karen Lisset</cp:lastModifiedBy>
  <cp:revision>193</cp:revision>
  <cp:lastPrinted>2020-01-24T20:21:26Z</cp:lastPrinted>
  <dcterms:created xsi:type="dcterms:W3CDTF">2019-09-10T14:12:40Z</dcterms:created>
  <dcterms:modified xsi:type="dcterms:W3CDTF">2021-04-14T22:22:43Z</dcterms:modified>
</cp:coreProperties>
</file>