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309" r:id="rId3"/>
    <p:sldId id="310" r:id="rId4"/>
    <p:sldId id="316" r:id="rId5"/>
    <p:sldId id="321" r:id="rId6"/>
    <p:sldId id="322" r:id="rId7"/>
    <p:sldId id="323" r:id="rId8"/>
    <p:sldId id="361" r:id="rId9"/>
    <p:sldId id="358" r:id="rId10"/>
    <p:sldId id="359" r:id="rId11"/>
    <p:sldId id="324" r:id="rId12"/>
    <p:sldId id="360" r:id="rId13"/>
    <p:sldId id="326" r:id="rId14"/>
    <p:sldId id="329" r:id="rId15"/>
    <p:sldId id="330" r:id="rId16"/>
    <p:sldId id="357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3" r:id="rId26"/>
    <p:sldId id="392" r:id="rId27"/>
    <p:sldId id="391" r:id="rId28"/>
    <p:sldId id="394" r:id="rId29"/>
    <p:sldId id="397" r:id="rId30"/>
    <p:sldId id="396" r:id="rId31"/>
    <p:sldId id="395" r:id="rId32"/>
    <p:sldId id="398" r:id="rId33"/>
    <p:sldId id="333" r:id="rId34"/>
    <p:sldId id="334" r:id="rId35"/>
    <p:sldId id="341" r:id="rId36"/>
    <p:sldId id="342" r:id="rId37"/>
    <p:sldId id="409" r:id="rId38"/>
    <p:sldId id="343" r:id="rId39"/>
    <p:sldId id="344" r:id="rId40"/>
    <p:sldId id="345" r:id="rId41"/>
    <p:sldId id="399" r:id="rId42"/>
    <p:sldId id="400" r:id="rId43"/>
    <p:sldId id="401" r:id="rId44"/>
    <p:sldId id="402" r:id="rId45"/>
    <p:sldId id="404" r:id="rId46"/>
    <p:sldId id="405" r:id="rId47"/>
    <p:sldId id="406" r:id="rId48"/>
    <p:sldId id="407" r:id="rId49"/>
    <p:sldId id="408" r:id="rId50"/>
    <p:sldId id="362" r:id="rId51"/>
    <p:sldId id="364" r:id="rId52"/>
  </p:sldIdLst>
  <p:sldSz cx="10045700" cy="7777163"/>
  <p:notesSz cx="6858000" cy="9144000"/>
  <p:defaultTextStyle>
    <a:defPPr>
      <a:defRPr lang="es-MX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2C58ED0-B1F1-264E-9AEF-A8B19A63B7C7}">
          <p14:sldIdLst>
            <p14:sldId id="257"/>
            <p14:sldId id="309"/>
            <p14:sldId id="310"/>
            <p14:sldId id="316"/>
            <p14:sldId id="321"/>
            <p14:sldId id="322"/>
            <p14:sldId id="323"/>
            <p14:sldId id="361"/>
            <p14:sldId id="358"/>
            <p14:sldId id="359"/>
            <p14:sldId id="324"/>
            <p14:sldId id="360"/>
            <p14:sldId id="326"/>
            <p14:sldId id="329"/>
            <p14:sldId id="330"/>
            <p14:sldId id="357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3"/>
            <p14:sldId id="392"/>
            <p14:sldId id="391"/>
            <p14:sldId id="394"/>
            <p14:sldId id="397"/>
            <p14:sldId id="396"/>
            <p14:sldId id="395"/>
            <p14:sldId id="398"/>
            <p14:sldId id="333"/>
            <p14:sldId id="334"/>
            <p14:sldId id="341"/>
            <p14:sldId id="342"/>
            <p14:sldId id="409"/>
            <p14:sldId id="343"/>
            <p14:sldId id="344"/>
            <p14:sldId id="345"/>
            <p14:sldId id="399"/>
            <p14:sldId id="400"/>
            <p14:sldId id="401"/>
            <p14:sldId id="402"/>
            <p14:sldId id="404"/>
            <p14:sldId id="405"/>
            <p14:sldId id="406"/>
            <p14:sldId id="407"/>
            <p14:sldId id="408"/>
            <p14:sldId id="362"/>
            <p14:sldId id="3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449">
          <p15:clr>
            <a:srgbClr val="A4A3A4"/>
          </p15:clr>
        </p15:guide>
        <p15:guide id="2" pos="3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C3B"/>
    <a:srgbClr val="47C276"/>
    <a:srgbClr val="497FB1"/>
    <a:srgbClr val="71AACD"/>
    <a:srgbClr val="7E94C0"/>
    <a:srgbClr val="E6E6E6"/>
    <a:srgbClr val="E1E1E1"/>
    <a:srgbClr val="EBEBEB"/>
    <a:srgbClr val="F7F7F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2" autoAdjust="0"/>
    <p:restoredTop sz="96374" autoAdjust="0"/>
  </p:normalViewPr>
  <p:slideViewPr>
    <p:cSldViewPr>
      <p:cViewPr>
        <p:scale>
          <a:sx n="94" d="100"/>
          <a:sy n="94" d="100"/>
        </p:scale>
        <p:origin x="-3536" y="-1120"/>
      </p:cViewPr>
      <p:guideLst>
        <p:guide orient="horz" pos="2450"/>
        <p:guide pos="32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CE2F5-48BC-454C-9785-8659C895D502}" type="datetimeFigureOut">
              <a:rPr lang="es-ES" smtClean="0"/>
              <a:t>07/10/19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D497D-9641-934E-B1B1-1CD9E86B449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29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C9F3-8A24-43D0-A5A0-55BC10CC730E}" type="datetimeFigureOut">
              <a:rPr lang="es-MX" smtClean="0"/>
              <a:t>07/10/19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5100" y="1143000"/>
            <a:ext cx="3987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89078-669D-4677-9611-E690CB3C49D0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52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89078-669D-4677-9611-E690CB3C49D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21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10045700" cy="77771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18916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4806826" y="6984925"/>
            <a:ext cx="4032250" cy="2496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ts val="1000"/>
              </a:lnSpc>
              <a:defRPr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“Lis de Veracruz: Arte, Ciencia, Luz”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502570" y="3600549"/>
            <a:ext cx="6336630" cy="359891"/>
          </a:xfrm>
        </p:spPr>
        <p:txBody>
          <a:bodyPr/>
          <a:lstStyle>
            <a:lvl1pPr algn="r">
              <a:lnSpc>
                <a:spcPts val="2600"/>
              </a:lnSpc>
              <a:defRPr sz="2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títulos</a:t>
            </a:r>
          </a:p>
        </p:txBody>
      </p:sp>
      <p:sp>
        <p:nvSpPr>
          <p:cNvPr id="15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2502570" y="4068000"/>
            <a:ext cx="6336630" cy="359891"/>
          </a:xfrm>
        </p:spPr>
        <p:txBody>
          <a:bodyPr/>
          <a:lstStyle>
            <a:lvl1pPr algn="r">
              <a:lnSpc>
                <a:spcPts val="1600"/>
              </a:lnSpc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subtítulo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942730" y="4752777"/>
            <a:ext cx="4896471" cy="215924"/>
          </a:xfrm>
        </p:spPr>
        <p:txBody>
          <a:bodyPr/>
          <a:lstStyle>
            <a:lvl1pPr algn="r">
              <a:lnSpc>
                <a:spcPts val="13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fecha</a:t>
            </a:r>
          </a:p>
        </p:txBody>
      </p:sp>
      <p:pic>
        <p:nvPicPr>
          <p:cNvPr id="17" name="16 Imagen" descr="logo simbolo 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96800" y="648221"/>
            <a:ext cx="2016224" cy="1736436"/>
          </a:xfrm>
          <a:prstGeom prst="rect">
            <a:avLst/>
          </a:prstGeom>
        </p:spPr>
      </p:pic>
      <p:sp>
        <p:nvSpPr>
          <p:cNvPr id="6" name="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96832" y="2375073"/>
            <a:ext cx="6912198" cy="505396"/>
          </a:xfrm>
        </p:spPr>
        <p:txBody>
          <a:bodyPr/>
          <a:lstStyle>
            <a:lvl1pPr algn="r">
              <a:lnSpc>
                <a:spcPts val="1400"/>
              </a:lnSpc>
              <a:spcBef>
                <a:spcPts val="0"/>
              </a:spcBef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escribir el nombre de su entidad o dependencia</a:t>
            </a:r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2" y="6432113"/>
            <a:ext cx="2325430" cy="771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3" y="1512317"/>
            <a:ext cx="8826123" cy="433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422450" y="2232397"/>
            <a:ext cx="7920880" cy="468052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346" y="1512317"/>
            <a:ext cx="4438596" cy="7255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346" y="2597865"/>
            <a:ext cx="4438596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87138" y="1512317"/>
            <a:ext cx="4440339" cy="7255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87138" y="2597865"/>
            <a:ext cx="4440339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346" y="1512317"/>
            <a:ext cx="6768752" cy="4320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11649" y="2232397"/>
            <a:ext cx="5431681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346" y="2232397"/>
            <a:ext cx="3304966" cy="46805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370" y="6159121"/>
            <a:ext cx="8640960" cy="2160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1000"/>
              </a:lnSpc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57112" y="1440309"/>
            <a:ext cx="6531476" cy="43970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3100"/>
            </a:lvl2pPr>
            <a:lvl3pPr marL="1018916" indent="0">
              <a:buNone/>
              <a:defRPr sz="2700"/>
            </a:lvl3pPr>
            <a:lvl4pPr marL="1528374" indent="0">
              <a:buNone/>
              <a:defRPr sz="2200"/>
            </a:lvl4pPr>
            <a:lvl5pPr marL="2037832" indent="0">
              <a:buNone/>
              <a:defRPr sz="2200"/>
            </a:lvl5pPr>
            <a:lvl6pPr marL="2547290" indent="0">
              <a:buNone/>
              <a:defRPr sz="2200"/>
            </a:lvl6pPr>
            <a:lvl7pPr marL="3056748" indent="0">
              <a:buNone/>
              <a:defRPr sz="2200"/>
            </a:lvl7pPr>
            <a:lvl8pPr marL="3566206" indent="0">
              <a:buNone/>
              <a:defRPr sz="2200"/>
            </a:lvl8pPr>
            <a:lvl9pPr marL="4075664" indent="0">
              <a:buNone/>
              <a:defRPr sz="22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02370" y="6410228"/>
            <a:ext cx="8640960" cy="216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85" y="311447"/>
            <a:ext cx="9041130" cy="811921"/>
          </a:xfrm>
        </p:spPr>
        <p:txBody>
          <a:bodyPr>
            <a:normAutofit/>
          </a:bodyPr>
          <a:lstStyle>
            <a:lvl1pPr algn="l">
              <a:defRPr sz="439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07/10/19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0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3428" y="2415962"/>
            <a:ext cx="8538845" cy="166704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6855" y="4407059"/>
            <a:ext cx="7031990" cy="19874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02285" y="7208278"/>
            <a:ext cx="2343997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fld id="{168968D7-B913-6F4C-B117-EB67C1FDF64F}" type="datetimeFigureOut">
              <a:rPr lang="es-ES" smtClean="0"/>
              <a:t>07/10/19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432281" y="7208278"/>
            <a:ext cx="3181138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199418" y="7208278"/>
            <a:ext cx="2343997" cy="414062"/>
          </a:xfrm>
          <a:prstGeom prst="rect">
            <a:avLst/>
          </a:prstGeom>
        </p:spPr>
        <p:txBody>
          <a:bodyPr lIns="101837" tIns="50918" rIns="101837" bIns="50918"/>
          <a:lstStyle/>
          <a:p>
            <a:fld id="{826B8E45-1B53-864A-9706-979E77A7473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37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58354" y="1728341"/>
            <a:ext cx="8424936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422450" y="2448421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58354" y="648221"/>
            <a:ext cx="89289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45" y="401019"/>
            <a:ext cx="2238001" cy="14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6" r:id="rId7"/>
    <p:sldLayoutId id="2147483697" r:id="rId8"/>
  </p:sldLayoutIdLst>
  <p:txStyles>
    <p:titleStyle>
      <a:lvl1pPr algn="l" defTabSz="1017588" rtl="0" eaLnBrk="1" fontAlgn="base" hangingPunct="1">
        <a:spcBef>
          <a:spcPct val="0"/>
        </a:spcBef>
        <a:spcAft>
          <a:spcPct val="0"/>
        </a:spcAft>
        <a:defRPr sz="28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2pPr>
      <a:lvl3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3pPr>
      <a:lvl4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4pPr>
      <a:lvl5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5pPr>
      <a:lvl6pPr marL="4572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1017588" rtl="0" eaLnBrk="1" fontAlgn="base" hangingPunct="1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827088" indent="-3175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63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019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477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935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393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5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1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7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832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29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74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0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66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uv.mx/secretarios-facultad/" TargetMode="External"/><Relationship Id="rId3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0" y="3024634"/>
            <a:ext cx="10045700" cy="937444"/>
          </a:xfrm>
        </p:spPr>
        <p:txBody>
          <a:bodyPr anchor="ctr"/>
          <a:lstStyle/>
          <a:p>
            <a:pPr algn="ctr"/>
            <a:r>
              <a:rPr lang="es-MX" sz="4400" dirty="0">
                <a:solidFill>
                  <a:srgbClr val="008000"/>
                </a:solidFill>
              </a:rPr>
              <a:t>Programación Académica</a:t>
            </a:r>
          </a:p>
          <a:p>
            <a:endParaRPr lang="es-MX" sz="4400" dirty="0">
              <a:solidFill>
                <a:srgbClr val="008000"/>
              </a:solidFill>
            </a:endParaRPr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126306" y="4248770"/>
            <a:ext cx="9919394" cy="359891"/>
          </a:xfrm>
        </p:spPr>
        <p:txBody>
          <a:bodyPr/>
          <a:lstStyle/>
          <a:p>
            <a:pPr algn="ctr"/>
            <a:r>
              <a:rPr lang="es-MX" sz="2800" dirty="0" smtClean="0">
                <a:solidFill>
                  <a:schemeClr val="bg1">
                    <a:lumMod val="50000"/>
                  </a:schemeClr>
                </a:solidFill>
              </a:rPr>
              <a:t>Febrero-Julio </a:t>
            </a:r>
            <a:r>
              <a:rPr lang="es-MX" sz="2800" dirty="0">
                <a:solidFill>
                  <a:schemeClr val="bg1">
                    <a:lumMod val="50000"/>
                  </a:schemeClr>
                </a:solidFill>
              </a:rPr>
              <a:t>2020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294658" y="5976813"/>
            <a:ext cx="6336630" cy="359891"/>
          </a:xfrm>
        </p:spPr>
        <p:txBody>
          <a:bodyPr/>
          <a:lstStyle/>
          <a:p>
            <a:r>
              <a:rPr lang="es-ES" sz="2000" dirty="0" smtClean="0">
                <a:solidFill>
                  <a:srgbClr val="7F7F7F"/>
                </a:solidFill>
              </a:rPr>
              <a:t>Septiembre </a:t>
            </a:r>
            <a:r>
              <a:rPr lang="es-ES" sz="2000" dirty="0">
                <a:solidFill>
                  <a:srgbClr val="7F7F7F"/>
                </a:solidFill>
              </a:rPr>
              <a:t>de 2019</a:t>
            </a:r>
          </a:p>
        </p:txBody>
      </p:sp>
    </p:spTree>
    <p:extLst>
      <p:ext uri="{BB962C8B-B14F-4D97-AF65-F5344CB8AC3E}">
        <p14:creationId xmlns:p14="http://schemas.microsoft.com/office/powerpoint/2010/main" val="190438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44D9140-AC3C-4E90-9ABC-F2BA25D7C1ED}"/>
              </a:ext>
            </a:extLst>
          </p:cNvPr>
          <p:cNvSpPr/>
          <p:nvPr/>
        </p:nvSpPr>
        <p:spPr>
          <a:xfrm>
            <a:off x="513234" y="1272705"/>
            <a:ext cx="9041129" cy="15799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MX" dirty="0" smtClean="0">
                <a:solidFill>
                  <a:srgbClr val="159C3B"/>
                </a:solidFill>
                <a:latin typeface="Gill Sans"/>
                <a:cs typeface="Gill Sans"/>
              </a:rPr>
              <a:t>3.</a:t>
            </a:r>
            <a:r>
              <a:rPr lang="es-ES" dirty="0" smtClean="0">
                <a:solidFill>
                  <a:srgbClr val="159C3B"/>
                </a:solidFill>
                <a:latin typeface="Gill Sans"/>
                <a:cs typeface="Gill Sans"/>
              </a:rPr>
              <a:t> </a:t>
            </a:r>
            <a:r>
              <a:rPr lang="es-ES_tradnl" dirty="0" smtClean="0">
                <a:solidFill>
                  <a:srgbClr val="159C3B"/>
                </a:solidFill>
                <a:latin typeface="Gill Sans"/>
                <a:cs typeface="Gill Sans"/>
              </a:rPr>
              <a:t>Enseñanza tutorial</a:t>
            </a:r>
            <a:endParaRPr lang="es-MX" dirty="0">
              <a:solidFill>
                <a:srgbClr val="159C3B"/>
              </a:solidFill>
              <a:latin typeface="Gill Sans"/>
              <a:cs typeface="Gill Sans"/>
            </a:endParaRPr>
          </a:p>
          <a:p>
            <a:pPr marL="449263" lvl="1" indent="-168275" algn="just">
              <a:spcBef>
                <a:spcPts val="400"/>
              </a:spcBef>
              <a:spcAft>
                <a:spcPts val="400"/>
              </a:spcAft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Definir los Programas de Apoyo a la Formación Integral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(</a:t>
            </a:r>
            <a:r>
              <a:rPr lang="es-MX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pafi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)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con base en:</a:t>
            </a:r>
          </a:p>
          <a:p>
            <a:pPr marL="449263" lvl="1" indent="-168275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Estudiantes en segunda inscripción.</a:t>
            </a:r>
          </a:p>
          <a:p>
            <a:pPr marL="449263" lvl="1" indent="-168275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Estudiantes en última oportunidad.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797536" y="3369160"/>
            <a:ext cx="8784976" cy="2919273"/>
            <a:chOff x="797536" y="3489588"/>
            <a:chExt cx="8784976" cy="2919273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EF874011-25DA-48B0-B9D0-0A326C0D6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44"/>
            <a:stretch/>
          </p:blipFill>
          <p:spPr>
            <a:xfrm>
              <a:off x="889043" y="4262015"/>
              <a:ext cx="8557960" cy="1944216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797536" y="3888581"/>
              <a:ext cx="8784976" cy="252028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noFill/>
              </a:endParaRP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FE638E5C-90D0-46BD-924F-95D70CC90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3898" y="3489588"/>
              <a:ext cx="811628" cy="796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025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 txBox="1">
            <a:spLocks/>
          </p:cNvSpPr>
          <p:nvPr/>
        </p:nvSpPr>
        <p:spPr>
          <a:xfrm>
            <a:off x="520872" y="1258821"/>
            <a:ext cx="8534426" cy="4536504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dirty="0" smtClean="0">
                <a:solidFill>
                  <a:srgbClr val="159C3B"/>
                </a:solidFill>
                <a:latin typeface="Gill Sans"/>
                <a:cs typeface="Gill Sans"/>
              </a:rPr>
              <a:t>4.</a:t>
            </a:r>
            <a:r>
              <a:rPr lang="es-ES" dirty="0" smtClean="0">
                <a:solidFill>
                  <a:srgbClr val="159C3B"/>
                </a:solidFill>
                <a:latin typeface="Gill Sans"/>
                <a:cs typeface="Gill Sans"/>
              </a:rPr>
              <a:t> </a:t>
            </a:r>
            <a:r>
              <a:rPr lang="es-ES_tradnl" dirty="0" smtClean="0">
                <a:solidFill>
                  <a:srgbClr val="159C3B"/>
                </a:solidFill>
                <a:latin typeface="Gill Sans"/>
                <a:cs typeface="Gill Sans"/>
              </a:rPr>
              <a:t>Normatividad institucional</a:t>
            </a:r>
            <a:endParaRPr lang="es-MX" dirty="0">
              <a:solidFill>
                <a:srgbClr val="159C3B"/>
              </a:solidFill>
              <a:latin typeface="Gill Sans"/>
              <a:cs typeface="Gill Sans"/>
            </a:endParaRPr>
          </a:p>
          <a:p>
            <a:pPr marL="269875" lvl="1" indent="0" algn="just"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Participación en la sesiones de tutores y tutorados (obligación del estudiante y diversificación de carga del académico).</a:t>
            </a:r>
          </a:p>
          <a:p>
            <a:pPr marL="269875" lvl="1" indent="0" algn="just"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Proyección de una oferta real, racional y congruente con las necesidades del estudiante optimizando los recursos humanos, financieros y de infraestructura.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</a:pPr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dirty="0" smtClean="0">
                <a:solidFill>
                  <a:srgbClr val="159C3B"/>
                </a:solidFill>
                <a:latin typeface="Gill Sans"/>
                <a:cs typeface="Gill Sans"/>
              </a:rPr>
              <a:t>5.</a:t>
            </a:r>
            <a:r>
              <a:rPr lang="es-ES" dirty="0" smtClean="0">
                <a:solidFill>
                  <a:srgbClr val="159C3B"/>
                </a:solidFill>
                <a:latin typeface="Gill Sans"/>
                <a:cs typeface="Gill Sans"/>
              </a:rPr>
              <a:t> </a:t>
            </a:r>
            <a:r>
              <a:rPr lang="es-ES_tradnl" dirty="0" smtClean="0">
                <a:solidFill>
                  <a:srgbClr val="159C3B"/>
                </a:solidFill>
                <a:latin typeface="Gill Sans"/>
                <a:cs typeface="Gill Sans"/>
              </a:rPr>
              <a:t>Alternativas para estudiantes que no tienen tutor</a:t>
            </a:r>
            <a:endParaRPr lang="es-MX" i="1" dirty="0">
              <a:solidFill>
                <a:srgbClr val="159C3B"/>
              </a:solidFill>
              <a:latin typeface="Gill Sans"/>
              <a:cs typeface="Gill Sans"/>
            </a:endParaRPr>
          </a:p>
          <a:p>
            <a:pPr marL="269875" lvl="1" indent="0" algn="just"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El coordinador de </a:t>
            </a:r>
            <a:r>
              <a:rPr lang="es-MX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st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será quien organice el trabajo en colaboración con el Secretario de Facultad, considerando las modalidades de atención de tutoría. (El estudiante debe estar acompañado y no es deseable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que realice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el ejercicio de forma solitaria).</a:t>
            </a:r>
          </a:p>
          <a:p>
            <a:pPr algn="just"/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/>
            </a:r>
            <a:b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</a:br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</a:endParaRPr>
          </a:p>
          <a:p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401343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C99881A-8AAA-4BDF-B6AE-529B85138EE2}"/>
              </a:ext>
            </a:extLst>
          </p:cNvPr>
          <p:cNvSpPr/>
          <p:nvPr/>
        </p:nvSpPr>
        <p:spPr>
          <a:xfrm>
            <a:off x="630362" y="1152277"/>
            <a:ext cx="885698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159C3B"/>
                </a:solidFill>
                <a:latin typeface="Gill Sans"/>
                <a:cs typeface="Gill Sans"/>
              </a:rPr>
              <a:t>6.</a:t>
            </a:r>
            <a:r>
              <a:rPr lang="es-ES" dirty="0" smtClean="0">
                <a:solidFill>
                  <a:srgbClr val="159C3B"/>
                </a:solidFill>
                <a:latin typeface="Gill Sans"/>
                <a:cs typeface="Gill Sans"/>
              </a:rPr>
              <a:t> </a:t>
            </a:r>
            <a:r>
              <a:rPr lang="es-ES_tradnl" dirty="0" smtClean="0">
                <a:solidFill>
                  <a:srgbClr val="159C3B"/>
                </a:solidFill>
                <a:latin typeface="Gill Sans"/>
                <a:cs typeface="Gill Sans"/>
              </a:rPr>
              <a:t>Sistema de registro y seguimiento de la actividad tutorial</a:t>
            </a:r>
            <a:r>
              <a:rPr lang="es-MX" sz="2200" dirty="0">
                <a:solidFill>
                  <a:srgbClr val="159C3B"/>
                </a:solidFill>
              </a:rPr>
              <a:t> </a:t>
            </a:r>
            <a:endParaRPr lang="es-MX" sz="2200" dirty="0" smtClean="0">
              <a:solidFill>
                <a:srgbClr val="159C3B"/>
              </a:solidFill>
            </a:endParaRPr>
          </a:p>
          <a:p>
            <a:pPr marL="269875" lvl="1" indent="0" algn="just">
              <a:spcBef>
                <a:spcPts val="600"/>
              </a:spcBef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El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coordinador verifique que el listado de académicos sean tutores activos.</a:t>
            </a:r>
            <a:endParaRPr lang="es-ES" dirty="0"/>
          </a:p>
        </p:txBody>
      </p:sp>
      <p:grpSp>
        <p:nvGrpSpPr>
          <p:cNvPr id="2" name="Agrupar 1"/>
          <p:cNvGrpSpPr/>
          <p:nvPr/>
        </p:nvGrpSpPr>
        <p:grpSpPr>
          <a:xfrm>
            <a:off x="818174" y="2285761"/>
            <a:ext cx="8578722" cy="3815436"/>
            <a:chOff x="818174" y="2255281"/>
            <a:chExt cx="8578722" cy="381543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1CF688B2-487B-4ABB-B9C7-CDAEA65F7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22"/>
            <a:stretch/>
          </p:blipFill>
          <p:spPr>
            <a:xfrm>
              <a:off x="903549" y="2360837"/>
              <a:ext cx="8367773" cy="3552825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818174" y="2255281"/>
              <a:ext cx="8578722" cy="38154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72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2574578" y="1872357"/>
            <a:ext cx="6192688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7F7F7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s-MX" dirty="0"/>
              <a:t>Reporte </a:t>
            </a:r>
            <a:r>
              <a:rPr lang="es-MX" cap="small" dirty="0" smtClean="0"/>
              <a:t>siiu: syrdgrh.</a:t>
            </a:r>
          </a:p>
          <a:p>
            <a:pPr marL="174625" indent="-174625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s-MX" dirty="0" smtClean="0"/>
              <a:t>Reporte </a:t>
            </a:r>
            <a:r>
              <a:rPr lang="es-MX" cap="small" dirty="0" smtClean="0"/>
              <a:t>siiu: syrplac.</a:t>
            </a:r>
          </a:p>
          <a:p>
            <a:pPr marL="174625" indent="-174625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s-MX" dirty="0" smtClean="0"/>
              <a:t>Mapa </a:t>
            </a:r>
            <a:r>
              <a:rPr lang="es-MX" dirty="0"/>
              <a:t>curricular estándar del </a:t>
            </a:r>
            <a:r>
              <a:rPr lang="es-MX" dirty="0" smtClean="0"/>
              <a:t>plan </a:t>
            </a:r>
            <a:r>
              <a:rPr lang="es-MX" dirty="0"/>
              <a:t>de estudios.</a:t>
            </a:r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504890" y="1008261"/>
            <a:ext cx="8784976" cy="576064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" sz="2400" dirty="0" smtClean="0">
                <a:solidFill>
                  <a:srgbClr val="159C3B"/>
                </a:solidFill>
                <a:latin typeface="Gill Sans"/>
                <a:cs typeface="Gill Sans"/>
              </a:rPr>
              <a:t>Insumos para elaborar una retícula en el </a:t>
            </a:r>
            <a:r>
              <a:rPr lang="es-ES" sz="2400" cap="small" dirty="0" smtClean="0">
                <a:solidFill>
                  <a:srgbClr val="159C3B"/>
                </a:solidFill>
                <a:latin typeface="Gill Sans"/>
                <a:cs typeface="Gill Sans"/>
              </a:rPr>
              <a:t>planea</a:t>
            </a:r>
            <a:endParaRPr lang="es-ES" sz="2400" cap="small" dirty="0">
              <a:solidFill>
                <a:srgbClr val="159C3B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931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997" y="1529585"/>
            <a:ext cx="5941964" cy="534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CuadroTexto"/>
          <p:cNvSpPr txBox="1"/>
          <p:nvPr/>
        </p:nvSpPr>
        <p:spPr>
          <a:xfrm>
            <a:off x="6339214" y="2996269"/>
            <a:ext cx="3011226" cy="3693318"/>
          </a:xfrm>
          <a:custGeom>
            <a:avLst/>
            <a:gdLst>
              <a:gd name="connsiteX0" fmla="*/ 0 w 3168352"/>
              <a:gd name="connsiteY0" fmla="*/ 0 h 5693867"/>
              <a:gd name="connsiteX1" fmla="*/ 3168352 w 3168352"/>
              <a:gd name="connsiteY1" fmla="*/ 0 h 5693867"/>
              <a:gd name="connsiteX2" fmla="*/ 3168352 w 3168352"/>
              <a:gd name="connsiteY2" fmla="*/ 5693867 h 5693867"/>
              <a:gd name="connsiteX3" fmla="*/ 0 w 3168352"/>
              <a:gd name="connsiteY3" fmla="*/ 5693867 h 5693867"/>
              <a:gd name="connsiteX4" fmla="*/ 0 w 3168352"/>
              <a:gd name="connsiteY4" fmla="*/ 0 h 5693867"/>
              <a:gd name="connsiteX0" fmla="*/ 149 w 3168501"/>
              <a:gd name="connsiteY0" fmla="*/ 0 h 5693867"/>
              <a:gd name="connsiteX1" fmla="*/ 3168501 w 3168501"/>
              <a:gd name="connsiteY1" fmla="*/ 0 h 5693867"/>
              <a:gd name="connsiteX2" fmla="*/ 3168501 w 3168501"/>
              <a:gd name="connsiteY2" fmla="*/ 5693867 h 5693867"/>
              <a:gd name="connsiteX3" fmla="*/ 149 w 3168501"/>
              <a:gd name="connsiteY3" fmla="*/ 5693867 h 5693867"/>
              <a:gd name="connsiteX4" fmla="*/ 0 w 3168501"/>
              <a:gd name="connsiteY4" fmla="*/ 1703170 h 5693867"/>
              <a:gd name="connsiteX5" fmla="*/ 149 w 3168501"/>
              <a:gd name="connsiteY5" fmla="*/ 0 h 5693867"/>
              <a:gd name="connsiteX0" fmla="*/ 238420 w 3406772"/>
              <a:gd name="connsiteY0" fmla="*/ 0 h 5693867"/>
              <a:gd name="connsiteX1" fmla="*/ 3406772 w 3406772"/>
              <a:gd name="connsiteY1" fmla="*/ 0 h 5693867"/>
              <a:gd name="connsiteX2" fmla="*/ 3406772 w 3406772"/>
              <a:gd name="connsiteY2" fmla="*/ 5693867 h 5693867"/>
              <a:gd name="connsiteX3" fmla="*/ 238420 w 3406772"/>
              <a:gd name="connsiteY3" fmla="*/ 5693867 h 5693867"/>
              <a:gd name="connsiteX4" fmla="*/ 227323 w 3406772"/>
              <a:gd name="connsiteY4" fmla="*/ 3662856 h 5693867"/>
              <a:gd name="connsiteX5" fmla="*/ 238271 w 3406772"/>
              <a:gd name="connsiteY5" fmla="*/ 1703170 h 5693867"/>
              <a:gd name="connsiteX6" fmla="*/ 238420 w 3406772"/>
              <a:gd name="connsiteY6" fmla="*/ 0 h 5693867"/>
              <a:gd name="connsiteX0" fmla="*/ 238420 w 3406772"/>
              <a:gd name="connsiteY0" fmla="*/ 0 h 5693867"/>
              <a:gd name="connsiteX1" fmla="*/ 3406772 w 3406772"/>
              <a:gd name="connsiteY1" fmla="*/ 0 h 5693867"/>
              <a:gd name="connsiteX2" fmla="*/ 3406772 w 3406772"/>
              <a:gd name="connsiteY2" fmla="*/ 5693867 h 5693867"/>
              <a:gd name="connsiteX3" fmla="*/ 238420 w 3406772"/>
              <a:gd name="connsiteY3" fmla="*/ 5693867 h 5693867"/>
              <a:gd name="connsiteX4" fmla="*/ 227323 w 3406772"/>
              <a:gd name="connsiteY4" fmla="*/ 3662856 h 5693867"/>
              <a:gd name="connsiteX5" fmla="*/ 238271 w 3406772"/>
              <a:gd name="connsiteY5" fmla="*/ 1703170 h 5693867"/>
              <a:gd name="connsiteX6" fmla="*/ 238420 w 3406772"/>
              <a:gd name="connsiteY6" fmla="*/ 0 h 5693867"/>
              <a:gd name="connsiteX0" fmla="*/ 11098 w 3179450"/>
              <a:gd name="connsiteY0" fmla="*/ 0 h 5693867"/>
              <a:gd name="connsiteX1" fmla="*/ 3179450 w 3179450"/>
              <a:gd name="connsiteY1" fmla="*/ 0 h 5693867"/>
              <a:gd name="connsiteX2" fmla="*/ 3179450 w 3179450"/>
              <a:gd name="connsiteY2" fmla="*/ 5693867 h 5693867"/>
              <a:gd name="connsiteX3" fmla="*/ 11098 w 3179450"/>
              <a:gd name="connsiteY3" fmla="*/ 5693867 h 5693867"/>
              <a:gd name="connsiteX4" fmla="*/ 1 w 3179450"/>
              <a:gd name="connsiteY4" fmla="*/ 3662856 h 5693867"/>
              <a:gd name="connsiteX5" fmla="*/ 10949 w 3179450"/>
              <a:gd name="connsiteY5" fmla="*/ 1703170 h 5693867"/>
              <a:gd name="connsiteX6" fmla="*/ 11098 w 3179450"/>
              <a:gd name="connsiteY6" fmla="*/ 0 h 569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9450" h="5693867">
                <a:moveTo>
                  <a:pt x="11098" y="0"/>
                </a:moveTo>
                <a:lnTo>
                  <a:pt x="3179450" y="0"/>
                </a:lnTo>
                <a:lnTo>
                  <a:pt x="3179450" y="5693867"/>
                </a:lnTo>
                <a:lnTo>
                  <a:pt x="11098" y="5693867"/>
                </a:lnTo>
                <a:cubicBezTo>
                  <a:pt x="5549" y="4678361"/>
                  <a:pt x="26" y="4327972"/>
                  <a:pt x="1" y="3662856"/>
                </a:cubicBezTo>
                <a:cubicBezTo>
                  <a:pt x="-24" y="2997740"/>
                  <a:pt x="9099" y="2313646"/>
                  <a:pt x="10949" y="1703170"/>
                </a:cubicBezTo>
                <a:cubicBezTo>
                  <a:pt x="10999" y="1135447"/>
                  <a:pt x="11048" y="567723"/>
                  <a:pt x="11098" y="0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El mapa estándar se encuentra en el plan de estudios en extenso de la </a:t>
            </a: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opción 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profesional.</a:t>
            </a:r>
          </a:p>
          <a:p>
            <a:endParaRPr lang="es-MX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En </a:t>
            </a: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el caso 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de que en su momento no se haya </a:t>
            </a: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elaborado, 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se tendrán que reunir en colegiado los coordinadores de academia para establecerlo, siguiendo las indicaciones y </a:t>
            </a: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respetando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lo 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que está configurado en </a:t>
            </a:r>
            <a:r>
              <a:rPr lang="es-MX" sz="1600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siiu-capp</a:t>
            </a: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: 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endParaRPr lang="es-MX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hlinkClick r:id="" action="ppaction://noaction"/>
            </a:endParaRPr>
          </a:p>
          <a:p>
            <a:r>
              <a:rPr lang="es-MX" sz="1400" dirty="0">
                <a:solidFill>
                  <a:srgbClr val="376092"/>
                </a:solidFill>
                <a:latin typeface="Gill Sans MT" panose="020B0502020104020203" pitchFamily="34" charset="0"/>
                <a:hlinkClick r:id="" action="ppaction://noaction"/>
              </a:rPr>
              <a:t>https://www.uv.mx/dgdaie/desarrollo-curricular/desarrollo-curricular/guia-diseno/ajustes-mc-indicaciones/</a:t>
            </a:r>
            <a:r>
              <a:rPr lang="es-MX" sz="1400" dirty="0">
                <a:solidFill>
                  <a:srgbClr val="376092"/>
                </a:solidFill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504890" y="720229"/>
            <a:ext cx="8784976" cy="576064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" sz="2400" dirty="0" smtClean="0">
                <a:solidFill>
                  <a:srgbClr val="159C3B"/>
                </a:solidFill>
                <a:latin typeface="Gill Sans"/>
                <a:cs typeface="Gill Sans"/>
              </a:rPr>
              <a:t>Mapa curricular estándar del plan de estudios</a:t>
            </a:r>
            <a:endParaRPr lang="es-ES" sz="2400" cap="small" dirty="0">
              <a:solidFill>
                <a:srgbClr val="159C3B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3580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918394" y="1932267"/>
            <a:ext cx="8568952" cy="2172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7F7F7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000" dirty="0"/>
              <a:t>Señalar en una nota los periodos donde se recomienda tomar optativas y </a:t>
            </a:r>
            <a:r>
              <a:rPr lang="es-MX" sz="2000" cap="small" dirty="0" smtClean="0"/>
              <a:t>afel</a:t>
            </a:r>
            <a:r>
              <a:rPr lang="es-MX" sz="2000" dirty="0" smtClean="0"/>
              <a:t>.</a:t>
            </a:r>
            <a:endParaRPr lang="es-MX" sz="20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/>
              <a:t>Si </a:t>
            </a:r>
            <a:r>
              <a:rPr lang="es-MX" sz="2000" dirty="0"/>
              <a:t>hay salidas terminales diferenciadas incluir esa información en la nota.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/>
              <a:t>Respetar </a:t>
            </a:r>
            <a:r>
              <a:rPr lang="es-MX" sz="2000" dirty="0"/>
              <a:t>los antecedentes que están configurados para no obstaculizar la trayectoria de los estudiantes.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5F851B4E-CE94-FC49-9FBC-FCEAF9285610}"/>
              </a:ext>
            </a:extLst>
          </p:cNvPr>
          <p:cNvSpPr txBox="1">
            <a:spLocks/>
          </p:cNvSpPr>
          <p:nvPr/>
        </p:nvSpPr>
        <p:spPr bwMode="auto">
          <a:xfrm>
            <a:off x="918394" y="4608662"/>
            <a:ext cx="8496944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Cotejar con los reportes de </a:t>
            </a:r>
            <a:r>
              <a:rPr lang="es-MX" sz="2000" cap="small" dirty="0" smtClean="0">
                <a:solidFill>
                  <a:schemeClr val="bg1">
                    <a:lumMod val="50000"/>
                  </a:schemeClr>
                </a:solidFill>
              </a:rPr>
              <a:t>siiu-capp 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que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la información sea la 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correcta;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de haber alguna omisión o dato 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incorrecto,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informar para corregir.</a:t>
            </a:r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504890" y="1296293"/>
            <a:ext cx="8784976" cy="576064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" sz="2400" dirty="0" smtClean="0">
                <a:solidFill>
                  <a:srgbClr val="159C3B"/>
                </a:solidFill>
                <a:latin typeface="Gill Sans"/>
                <a:cs typeface="Gill Sans"/>
              </a:rPr>
              <a:t>Consideraciones para cargar la </a:t>
            </a:r>
            <a:r>
              <a:rPr lang="es-ES" sz="2400" b="1" dirty="0" smtClean="0">
                <a:solidFill>
                  <a:srgbClr val="159C3B"/>
                </a:solidFill>
                <a:latin typeface="Gill Sans"/>
                <a:cs typeface="Gill Sans"/>
              </a:rPr>
              <a:t>retícula</a:t>
            </a:r>
            <a:endParaRPr lang="es-ES" sz="2400" b="1" cap="small" dirty="0">
              <a:solidFill>
                <a:srgbClr val="159C3B"/>
              </a:solidFill>
              <a:latin typeface="Gill Sans"/>
              <a:cs typeface="Gill Sans"/>
            </a:endParaRPr>
          </a:p>
        </p:txBody>
      </p:sp>
      <p:sp>
        <p:nvSpPr>
          <p:cNvPr id="8" name="Marcador de texto 2"/>
          <p:cNvSpPr txBox="1">
            <a:spLocks/>
          </p:cNvSpPr>
          <p:nvPr/>
        </p:nvSpPr>
        <p:spPr>
          <a:xfrm>
            <a:off x="519193" y="4067133"/>
            <a:ext cx="8784976" cy="576064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" sz="2400" dirty="0" smtClean="0">
                <a:solidFill>
                  <a:srgbClr val="159C3B"/>
                </a:solidFill>
                <a:latin typeface="Gill Sans"/>
                <a:cs typeface="Gill Sans"/>
              </a:rPr>
              <a:t>Recomendación</a:t>
            </a:r>
            <a:endParaRPr lang="es-ES" sz="2400" cap="small" dirty="0">
              <a:solidFill>
                <a:srgbClr val="159C3B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7001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xmlns="" id="{A6C64B7F-D66E-B049-A5DC-A077E95C1EF9}"/>
              </a:ext>
            </a:extLst>
          </p:cNvPr>
          <p:cNvSpPr txBox="1">
            <a:spLocks/>
          </p:cNvSpPr>
          <p:nvPr/>
        </p:nvSpPr>
        <p:spPr bwMode="auto">
          <a:xfrm>
            <a:off x="523336" y="144165"/>
            <a:ext cx="6264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800" b="0" kern="1200">
                <a:solidFill>
                  <a:srgbClr val="404040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sz="1800" dirty="0">
                <a:solidFill>
                  <a:srgbClr val="0070C0"/>
                </a:solidFill>
                <a:latin typeface="Gill Sans MT" panose="020B0502020104020203" pitchFamily="34" charset="77"/>
                <a:cs typeface="Bell MT"/>
              </a:rPr>
              <a:t>Secretar</a:t>
            </a:r>
            <a:r>
              <a:rPr lang="es-ES" sz="1800" dirty="0">
                <a:solidFill>
                  <a:srgbClr val="0070C0"/>
                </a:solidFill>
                <a:latin typeface="Gill Sans MT" panose="020B0502020104020203" pitchFamily="34" charset="77"/>
                <a:cs typeface="Bell MT"/>
              </a:rPr>
              <a:t>ía Académica</a:t>
            </a:r>
            <a:endParaRPr lang="es-MX" sz="1800" dirty="0">
              <a:solidFill>
                <a:srgbClr val="0070C0"/>
              </a:solidFill>
              <a:latin typeface="Gill Sans MT" panose="020B0502020104020203" pitchFamily="34" charset="77"/>
              <a:cs typeface="Bell MT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027392" y="2664445"/>
            <a:ext cx="82809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 indent="-174625">
              <a:buFont typeface="Arial"/>
              <a:buChar char="•"/>
            </a:pPr>
            <a:r>
              <a:rPr lang="es-MX" sz="2400" dirty="0">
                <a:latin typeface="Gill Sans MT"/>
                <a:ea typeface="Calibri" panose="020F0502020204030204" pitchFamily="34" charset="0"/>
                <a:cs typeface="Gill Sans MT"/>
              </a:rPr>
              <a:t>Estado del cierre de la </a:t>
            </a:r>
            <a:r>
              <a:rPr lang="es-MX" sz="2400" cap="small" dirty="0" smtClean="0">
                <a:latin typeface="Gill Sans MT"/>
                <a:ea typeface="Calibri" panose="020F0502020204030204" pitchFamily="34" charset="0"/>
                <a:cs typeface="Gill Sans MT"/>
              </a:rPr>
              <a:t>pa</a:t>
            </a:r>
            <a:r>
              <a:rPr lang="es-MX" sz="2400" dirty="0" smtClean="0">
                <a:latin typeface="Gill Sans MT"/>
                <a:ea typeface="Calibri" panose="020F0502020204030204" pitchFamily="34" charset="0"/>
                <a:cs typeface="Gill Sans MT"/>
              </a:rPr>
              <a:t> </a:t>
            </a:r>
            <a:r>
              <a:rPr lang="es-MX" sz="2400" dirty="0">
                <a:latin typeface="Gill Sans MT"/>
                <a:ea typeface="Calibri" panose="020F0502020204030204" pitchFamily="34" charset="0"/>
                <a:cs typeface="Gill Sans MT"/>
              </a:rPr>
              <a:t>periodo agosto 2019-enero 2020.</a:t>
            </a:r>
          </a:p>
          <a:p>
            <a:pPr marL="174625" lvl="0" indent="-174625">
              <a:buFont typeface="Arial"/>
              <a:buChar char="•"/>
            </a:pPr>
            <a:endParaRPr lang="es-MX" sz="2400" dirty="0">
              <a:latin typeface="Gill Sans MT"/>
              <a:ea typeface="Calibri" panose="020F0502020204030204" pitchFamily="34" charset="0"/>
              <a:cs typeface="Gill Sans MT"/>
            </a:endParaRPr>
          </a:p>
          <a:p>
            <a:pPr marL="174625" lvl="0" indent="-174625">
              <a:buFont typeface="Arial"/>
              <a:buChar char="•"/>
            </a:pPr>
            <a:r>
              <a:rPr lang="es-MX" sz="2400" cap="small" dirty="0" smtClean="0">
                <a:latin typeface="Gill Sans MT"/>
                <a:ea typeface="Calibri" panose="020F0502020204030204" pitchFamily="34" charset="0"/>
                <a:cs typeface="Gill Sans MT"/>
              </a:rPr>
              <a:t>Pe</a:t>
            </a:r>
            <a:r>
              <a:rPr lang="es-MX" sz="2400" dirty="0" smtClean="0">
                <a:latin typeface="Gill Sans MT"/>
                <a:ea typeface="Calibri" panose="020F0502020204030204" pitchFamily="34" charset="0"/>
                <a:cs typeface="Gill Sans MT"/>
              </a:rPr>
              <a:t> sin </a:t>
            </a:r>
            <a:r>
              <a:rPr lang="es-MX" sz="2400" dirty="0">
                <a:latin typeface="Gill Sans MT"/>
                <a:ea typeface="Calibri" panose="020F0502020204030204" pitchFamily="34" charset="0"/>
                <a:cs typeface="Gill Sans MT"/>
              </a:rPr>
              <a:t>autorizar (corte 9 de julio).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5160552" y="4630147"/>
            <a:ext cx="3876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s-ES" sz="1600" dirty="0">
                <a:solidFill>
                  <a:srgbClr val="00B050"/>
                </a:solidFill>
                <a:latin typeface="Gill Sans MT" panose="020B0502020104020203" pitchFamily="34" charset="77"/>
                <a:cs typeface="Bell MT"/>
              </a:rPr>
              <a:t>(Corte </a:t>
            </a:r>
            <a:r>
              <a:rPr lang="es-ES" sz="1600" dirty="0" smtClean="0">
                <a:solidFill>
                  <a:srgbClr val="00B050"/>
                </a:solidFill>
                <a:latin typeface="Gill Sans MT" panose="020B0502020104020203" pitchFamily="34" charset="77"/>
                <a:cs typeface="Bell MT"/>
              </a:rPr>
              <a:t>de la información 9 </a:t>
            </a:r>
            <a:r>
              <a:rPr lang="es-ES" sz="1600" dirty="0">
                <a:solidFill>
                  <a:srgbClr val="00B050"/>
                </a:solidFill>
                <a:latin typeface="Gill Sans MT" panose="020B0502020104020203" pitchFamily="34" charset="77"/>
                <a:cs typeface="Bell MT"/>
              </a:rPr>
              <a:t>de julio de 2019)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58399" y="658579"/>
            <a:ext cx="8925740" cy="7817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cap="small" dirty="0" smtClean="0">
                <a:solidFill>
                  <a:srgbClr val="0070C0"/>
                </a:solidFill>
              </a:rPr>
              <a:t>Trazabilidad de la programación académica </a:t>
            </a:r>
          </a:p>
          <a:p>
            <a:r>
              <a:rPr lang="es-ES" sz="2000" b="1" cap="small" dirty="0" smtClean="0">
                <a:solidFill>
                  <a:srgbClr val="0070C0"/>
                </a:solidFill>
              </a:rPr>
              <a:t>del periodo agosto 2019-enero 2020</a:t>
            </a:r>
            <a:endParaRPr lang="es-ES" sz="2000" b="1" cap="sm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1508891" y="1045251"/>
            <a:ext cx="7186367" cy="5717889"/>
            <a:chOff x="1508891" y="1045251"/>
            <a:chExt cx="7186367" cy="5717889"/>
          </a:xfrm>
        </p:grpSpPr>
        <p:pic>
          <p:nvPicPr>
            <p:cNvPr id="4" name="Imagen 3" descr="01_Genera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891" y="2494993"/>
              <a:ext cx="7186367" cy="4268147"/>
            </a:xfrm>
            <a:prstGeom prst="rect">
              <a:avLst/>
            </a:prstGeom>
          </p:spPr>
        </p:pic>
        <p:pic>
          <p:nvPicPr>
            <p:cNvPr id="5" name="Imagen 4" descr="Captura de Pantalla 2019-07-10 a la(s) 13.05.06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135"/>
            <a:stretch/>
          </p:blipFill>
          <p:spPr>
            <a:xfrm>
              <a:off x="1566466" y="1045251"/>
              <a:ext cx="7003904" cy="1040326"/>
            </a:xfrm>
            <a:prstGeom prst="rect">
              <a:avLst/>
            </a:prstGeom>
          </p:spPr>
        </p:pic>
        <p:sp>
          <p:nvSpPr>
            <p:cNvPr id="6" name="Marcador de texto 4"/>
            <p:cNvSpPr txBox="1">
              <a:spLocks/>
            </p:cNvSpPr>
            <p:nvPr/>
          </p:nvSpPr>
          <p:spPr>
            <a:xfrm>
              <a:off x="4005655" y="1619731"/>
              <a:ext cx="2801182" cy="6743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017588" rtl="0" eaLnBrk="1" fontAlgn="base" hangingPunct="1">
                <a:lnSpc>
                  <a:spcPts val="28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defRPr sz="2400" kern="1200">
                  <a:solidFill>
                    <a:srgbClr val="7F7F7F"/>
                  </a:solidFill>
                  <a:latin typeface="Gill Sans MT" pitchFamily="34" charset="0"/>
                  <a:ea typeface="+mn-ea"/>
                  <a:cs typeface="+mn-cs"/>
                </a:defRPr>
              </a:lvl1pPr>
              <a:lvl2pPr marL="827088" indent="-317500" algn="l" defTabSz="10175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3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3175" indent="-254000" algn="l" defTabSz="10175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82763" indent="-254000" algn="l" defTabSz="10175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92350" indent="-254000" algn="l" defTabSz="1017588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2019" indent="-254729" algn="l" defTabSz="10189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1477" indent="-254729" algn="l" defTabSz="10189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20935" indent="-254729" algn="l" defTabSz="10189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30393" indent="-254729" algn="l" defTabSz="10189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100" dirty="0" smtClean="0">
                  <a:solidFill>
                    <a:schemeClr val="tx1"/>
                  </a:solidFill>
                </a:rPr>
                <a:t>Del 25 de marzo al 29 de abril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0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01_Disciplinar-G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1" y="1020271"/>
            <a:ext cx="7943627" cy="60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2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01_Basica-G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0" y="971853"/>
            <a:ext cx="8640960" cy="63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558354" y="936253"/>
            <a:ext cx="8826123" cy="433387"/>
          </a:xfrm>
        </p:spPr>
        <p:txBody>
          <a:bodyPr/>
          <a:lstStyle/>
          <a:p>
            <a:pPr algn="l"/>
            <a:r>
              <a:rPr lang="es-ES_tradnl" dirty="0" smtClean="0">
                <a:solidFill>
                  <a:srgbClr val="159C3B"/>
                </a:solidFill>
              </a:rPr>
              <a:t>Contenido</a:t>
            </a:r>
            <a:endParaRPr lang="es-MX" dirty="0">
              <a:solidFill>
                <a:srgbClr val="159C3B"/>
              </a:solidFill>
            </a:endParaRPr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1072570" y="1636982"/>
            <a:ext cx="8054736" cy="5059912"/>
          </a:xfrm>
          <a:prstGeom prst="rect">
            <a:avLst/>
          </a:prstGeom>
        </p:spPr>
        <p:txBody>
          <a:bodyPr/>
          <a:lstStyle/>
          <a:p>
            <a:pPr marL="182563" lvl="0" indent="-182563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/>
              <a:buChar char="•"/>
            </a:pPr>
            <a:r>
              <a:rPr lang="es-MX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Documentación </a:t>
            </a:r>
            <a:r>
              <a:rPr lang="es-MX" sz="1900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institucional de apoyo a la programación académica </a:t>
            </a:r>
            <a:r>
              <a:rPr lang="es-MX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febrero-julio 2020.</a:t>
            </a:r>
            <a:endParaRPr lang="es-MX" sz="1900" dirty="0">
              <a:solidFill>
                <a:schemeClr val="tx1"/>
              </a:solidFill>
              <a:latin typeface="Gill Sans MT"/>
              <a:ea typeface="Calibri" panose="020F0502020204030204" pitchFamily="34" charset="0"/>
              <a:cs typeface="Gill Sans MT"/>
            </a:endParaRPr>
          </a:p>
          <a:p>
            <a:pPr marL="182563" lvl="0" indent="-182563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/>
              <a:buChar char="•"/>
            </a:pPr>
            <a:r>
              <a:rPr lang="es-MX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La </a:t>
            </a:r>
            <a:r>
              <a:rPr lang="es-MX" sz="1900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tutoría académica en el marco de la programación de la oferta </a:t>
            </a:r>
            <a:r>
              <a:rPr lang="es-MX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educativa.</a:t>
            </a:r>
            <a:endParaRPr lang="es-MX" sz="1900" dirty="0">
              <a:solidFill>
                <a:schemeClr val="tx1"/>
              </a:solidFill>
              <a:latin typeface="Gill Sans MT"/>
              <a:ea typeface="Calibri" panose="020F0502020204030204" pitchFamily="34" charset="0"/>
              <a:cs typeface="Gill Sans MT"/>
            </a:endParaRPr>
          </a:p>
          <a:p>
            <a:pPr marL="182563" lvl="0" indent="-182563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/>
              <a:buChar char="•"/>
            </a:pP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Trazabilidad </a:t>
            </a:r>
            <a:r>
              <a:rPr lang="es-ES" sz="1900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de la programación </a:t>
            </a: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académica </a:t>
            </a:r>
            <a:r>
              <a:rPr lang="es-ES" sz="1900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periodo </a:t>
            </a: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agosto 2019-enero 2020.</a:t>
            </a:r>
            <a:endParaRPr lang="es-ES" sz="1900" dirty="0">
              <a:solidFill>
                <a:schemeClr val="tx1"/>
              </a:solidFill>
              <a:latin typeface="Gill Sans MT"/>
              <a:ea typeface="Calibri" panose="020F0502020204030204" pitchFamily="34" charset="0"/>
              <a:cs typeface="Gill Sans MT"/>
            </a:endParaRPr>
          </a:p>
          <a:p>
            <a:pPr marL="182563" indent="-182563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/>
              <a:buChar char="•"/>
            </a:pP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Recomendaciones </a:t>
            </a:r>
            <a:r>
              <a:rPr lang="es-ES" sz="1900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de la Dirección General de Administración </a:t>
            </a: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Escolar.</a:t>
            </a:r>
          </a:p>
          <a:p>
            <a:pPr marL="182563" indent="-182563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/>
              <a:buChar char="•"/>
            </a:pP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Recomendaciones </a:t>
            </a:r>
            <a:r>
              <a:rPr lang="es-ES" sz="1900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de las Áreas </a:t>
            </a: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Académicas.</a:t>
            </a:r>
            <a:endParaRPr lang="es-ES" sz="1900" dirty="0">
              <a:solidFill>
                <a:schemeClr val="tx1"/>
              </a:solidFill>
              <a:latin typeface="Gill Sans MT"/>
              <a:ea typeface="Calibri" panose="020F0502020204030204" pitchFamily="34" charset="0"/>
              <a:cs typeface="Gill Sans MT"/>
            </a:endParaRPr>
          </a:p>
          <a:p>
            <a:pPr marL="182563" lvl="0" indent="-182563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/>
              <a:buChar char="•"/>
            </a:pP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Recomendaciones </a:t>
            </a:r>
            <a:r>
              <a:rPr lang="es-ES" sz="1900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de la Dirección General de Recursos </a:t>
            </a: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Humanos </a:t>
            </a:r>
            <a:r>
              <a:rPr lang="es-ES" sz="1900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(</a:t>
            </a: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Departamento de </a:t>
            </a:r>
            <a:r>
              <a:rPr lang="es-ES" sz="1900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Control de Personal Académico</a:t>
            </a: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).</a:t>
            </a:r>
            <a:endParaRPr lang="es-ES" sz="1900" dirty="0">
              <a:solidFill>
                <a:schemeClr val="tx1"/>
              </a:solidFill>
              <a:latin typeface="Gill Sans MT"/>
              <a:ea typeface="Calibri" panose="020F0502020204030204" pitchFamily="34" charset="0"/>
              <a:cs typeface="Gill Sans MT"/>
            </a:endParaRPr>
          </a:p>
          <a:p>
            <a:pPr marL="182563" lvl="0" indent="-182563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/>
              <a:buChar char="•"/>
            </a:pP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Recomendaciones </a:t>
            </a:r>
            <a:r>
              <a:rPr lang="es-ES" sz="1900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de la Dirección General de Recursos </a:t>
            </a: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Financieros </a:t>
            </a:r>
            <a:r>
              <a:rPr lang="es-ES" sz="1900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(</a:t>
            </a: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Departamento </a:t>
            </a:r>
            <a:r>
              <a:rPr lang="es-ES" sz="1900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de </a:t>
            </a: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Presupuesto).</a:t>
            </a:r>
            <a:endParaRPr lang="es-ES" sz="1900" dirty="0">
              <a:solidFill>
                <a:schemeClr val="tx1"/>
              </a:solidFill>
              <a:latin typeface="Gill Sans MT"/>
              <a:ea typeface="Calibri" panose="020F0502020204030204" pitchFamily="34" charset="0"/>
              <a:cs typeface="Gill Sans MT"/>
            </a:endParaRPr>
          </a:p>
          <a:p>
            <a:pPr marL="182563" indent="-182563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/>
              <a:buChar char="•"/>
            </a:pPr>
            <a:r>
              <a:rPr lang="es-ES" sz="1900" cap="small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p</a:t>
            </a:r>
            <a:r>
              <a:rPr lang="es-MX" sz="1900" cap="small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lanea-sip </a:t>
            </a:r>
            <a:r>
              <a:rPr lang="es-MX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(Centro de Investigación e Innovación en Educación Superior </a:t>
            </a:r>
            <a:r>
              <a:rPr lang="es-MX" sz="1900" cap="small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ciies</a:t>
            </a:r>
            <a:r>
              <a:rPr lang="es-MX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).</a:t>
            </a:r>
            <a:endParaRPr lang="es-ES" sz="1900" dirty="0">
              <a:solidFill>
                <a:schemeClr val="tx1"/>
              </a:solidFill>
              <a:latin typeface="Gill Sans MT"/>
              <a:ea typeface="Calibri" panose="020F0502020204030204" pitchFamily="34" charset="0"/>
              <a:cs typeface="Gill Sans MT"/>
            </a:endParaRPr>
          </a:p>
          <a:p>
            <a:pPr marL="182563" lvl="0" indent="-182563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/>
              <a:buChar char="•"/>
            </a:pP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Contactos de </a:t>
            </a:r>
            <a:r>
              <a:rPr lang="es-ES" sz="1900" dirty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p</a:t>
            </a:r>
            <a:r>
              <a:rPr lang="es-ES" sz="1900" dirty="0" smtClean="0">
                <a:solidFill>
                  <a:schemeClr val="tx1"/>
                </a:solidFill>
                <a:latin typeface="Gill Sans MT"/>
                <a:ea typeface="Calibri" panose="020F0502020204030204" pitchFamily="34" charset="0"/>
                <a:cs typeface="Gill Sans MT"/>
              </a:rPr>
              <a:t>rogramación académica.</a:t>
            </a:r>
            <a:endParaRPr lang="es-ES" sz="1900" dirty="0">
              <a:solidFill>
                <a:schemeClr val="tx1"/>
              </a:solidFill>
              <a:latin typeface="Gill Sans MT"/>
              <a:ea typeface="Calibri" panose="020F0502020204030204" pitchFamily="34" charset="0"/>
              <a:cs typeface="Gill Sans MT"/>
            </a:endParaRPr>
          </a:p>
          <a:p>
            <a:pPr marL="342900" lvl="0" indent="-342900" algn="just">
              <a:buFont typeface="Wingdings" charset="2"/>
              <a:buChar char="ü"/>
            </a:pPr>
            <a:endParaRPr lang="es-MX" sz="1900" dirty="0">
              <a:solidFill>
                <a:schemeClr val="tx1"/>
              </a:solidFill>
              <a:latin typeface="Gill Sans MT"/>
              <a:ea typeface="Calibri" panose="020F0502020204030204" pitchFamily="34" charset="0"/>
              <a:cs typeface="Gill Sans MT"/>
            </a:endParaRPr>
          </a:p>
          <a:p>
            <a:pPr lvl="0" algn="just"/>
            <a:endParaRPr lang="es-MX" sz="1900" dirty="0">
              <a:solidFill>
                <a:schemeClr val="tx1"/>
              </a:solidFill>
              <a:latin typeface="Gill Sans MT"/>
              <a:ea typeface="Calibri" panose="020F0502020204030204" pitchFamily="34" charset="0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407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1_Posgrado-G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7" y="964373"/>
            <a:ext cx="8280920" cy="62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1286268" y="929323"/>
            <a:ext cx="7639316" cy="5767570"/>
            <a:chOff x="1286268" y="929323"/>
            <a:chExt cx="7639316" cy="5767570"/>
          </a:xfrm>
        </p:grpSpPr>
        <p:pic>
          <p:nvPicPr>
            <p:cNvPr id="3" name="Imagen 2" descr="Captura de Pantalla 2019-07-10 a la(s) 13.06.4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098" y="929323"/>
              <a:ext cx="7143152" cy="321205"/>
            </a:xfrm>
            <a:prstGeom prst="rect">
              <a:avLst/>
            </a:prstGeom>
          </p:spPr>
        </p:pic>
        <p:pic>
          <p:nvPicPr>
            <p:cNvPr id="4" name="Imagen 3" descr="Captura de Pantalla 2019-07-10 a la(s) 13.06.3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098" y="1381046"/>
              <a:ext cx="7143152" cy="419303"/>
            </a:xfrm>
            <a:prstGeom prst="rect">
              <a:avLst/>
            </a:prstGeom>
          </p:spPr>
        </p:pic>
        <p:pic>
          <p:nvPicPr>
            <p:cNvPr id="5" name="Imagen 4" descr="02_Genera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268" y="2264309"/>
              <a:ext cx="7639316" cy="4432584"/>
            </a:xfrm>
            <a:prstGeom prst="rect">
              <a:avLst/>
            </a:prstGeom>
          </p:spPr>
        </p:pic>
        <p:sp>
          <p:nvSpPr>
            <p:cNvPr id="6" name="Marcador de texto 4"/>
            <p:cNvSpPr txBox="1">
              <a:spLocks/>
            </p:cNvSpPr>
            <p:nvPr/>
          </p:nvSpPr>
          <p:spPr>
            <a:xfrm>
              <a:off x="5370131" y="1476846"/>
              <a:ext cx="2054614" cy="286848"/>
            </a:xfrm>
            <a:prstGeom prst="rect">
              <a:avLst/>
            </a:prstGeom>
          </p:spPr>
          <p:txBody>
            <a:bodyPr vert="horz" lIns="101837" tIns="50918" rIns="101837" bIns="50918" rtlCol="0">
              <a:normAutofit/>
            </a:bodyPr>
            <a:lstStyle>
              <a:lvl1pPr marL="342900" indent="-342900" algn="r" defTabSz="457200" rtl="0" eaLnBrk="1" latinLnBrk="0" hangingPunct="1">
                <a:lnSpc>
                  <a:spcPts val="1257"/>
                </a:lnSpc>
                <a:spcBef>
                  <a:spcPts val="0"/>
                </a:spcBef>
                <a:buFont typeface="Arial"/>
                <a:buChar char="•"/>
                <a:defRPr sz="110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dirty="0" smtClean="0"/>
                <a:t>Del 25 de marzo al 6 de mayo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74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2_Disciplinar-G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224285"/>
            <a:ext cx="8695258" cy="54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2_Basica-G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0" y="1196069"/>
            <a:ext cx="8640960" cy="54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5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2_Posgrado-G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4" y="1104929"/>
            <a:ext cx="8695258" cy="54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4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1566466" y="1005065"/>
            <a:ext cx="6928582" cy="5855376"/>
            <a:chOff x="1566466" y="1005065"/>
            <a:chExt cx="6928582" cy="5855376"/>
          </a:xfrm>
        </p:grpSpPr>
        <p:pic>
          <p:nvPicPr>
            <p:cNvPr id="3" name="Imagen 2" descr="04_Genera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405" y="2232397"/>
              <a:ext cx="5260749" cy="4628044"/>
            </a:xfrm>
            <a:prstGeom prst="rect">
              <a:avLst/>
            </a:prstGeom>
          </p:spPr>
        </p:pic>
        <p:pic>
          <p:nvPicPr>
            <p:cNvPr id="4" name="Imagen 3" descr="Captura de Pantalla 2019-07-10 a la(s) 13.09.4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336" y="1005065"/>
              <a:ext cx="6916712" cy="323831"/>
            </a:xfrm>
            <a:prstGeom prst="rect">
              <a:avLst/>
            </a:prstGeom>
          </p:spPr>
        </p:pic>
        <p:pic>
          <p:nvPicPr>
            <p:cNvPr id="5" name="Imagen 4" descr="Captura de Pantalla 2019-07-10 a la(s) 13.09.4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466" y="1365183"/>
              <a:ext cx="6916712" cy="446712"/>
            </a:xfrm>
            <a:prstGeom prst="rect">
              <a:avLst/>
            </a:prstGeom>
          </p:spPr>
        </p:pic>
        <p:sp>
          <p:nvSpPr>
            <p:cNvPr id="6" name="Marcador de texto 4"/>
            <p:cNvSpPr txBox="1">
              <a:spLocks/>
            </p:cNvSpPr>
            <p:nvPr/>
          </p:nvSpPr>
          <p:spPr>
            <a:xfrm>
              <a:off x="4202214" y="1556875"/>
              <a:ext cx="2034593" cy="276711"/>
            </a:xfrm>
            <a:prstGeom prst="rect">
              <a:avLst/>
            </a:prstGeom>
          </p:spPr>
          <p:txBody>
            <a:bodyPr vert="horz" lIns="101837" tIns="50918" rIns="101837" bIns="50918" rtlCol="0">
              <a:normAutofit/>
            </a:bodyPr>
            <a:lstStyle>
              <a:lvl1pPr marL="342900" indent="-342900" algn="r" defTabSz="457200" rtl="0" eaLnBrk="1" latinLnBrk="0" hangingPunct="1">
                <a:lnSpc>
                  <a:spcPts val="1257"/>
                </a:lnSpc>
                <a:spcBef>
                  <a:spcPts val="0"/>
                </a:spcBef>
                <a:buFont typeface="Arial"/>
                <a:buChar char="•"/>
                <a:defRPr sz="110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050" dirty="0" smtClean="0"/>
                <a:t>Del 24 de mayo al 7 de junio</a:t>
              </a:r>
              <a:endParaRPr lang="es-E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9866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04_Basica-G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0" y="1180578"/>
            <a:ext cx="8911282" cy="56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6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4_Disciplinar-G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2" y="1104480"/>
            <a:ext cx="8859007" cy="556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6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03_Gene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59" y="2126289"/>
            <a:ext cx="6772498" cy="3933700"/>
          </a:xfrm>
          <a:prstGeom prst="rect">
            <a:avLst/>
          </a:prstGeom>
        </p:spPr>
      </p:pic>
      <p:pic>
        <p:nvPicPr>
          <p:cNvPr id="4" name="Imagen 3" descr="Captura de Pantalla 2019-07-10 a la(s) 13.11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67" y="1107181"/>
            <a:ext cx="5741694" cy="299849"/>
          </a:xfrm>
          <a:prstGeom prst="rect">
            <a:avLst/>
          </a:prstGeom>
        </p:spPr>
      </p:pic>
      <p:pic>
        <p:nvPicPr>
          <p:cNvPr id="5" name="Imagen 4" descr="Captura de Pantalla 2019-07-10 a la(s) 13.36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68" y="1360921"/>
            <a:ext cx="5741694" cy="260728"/>
          </a:xfrm>
          <a:prstGeom prst="rect">
            <a:avLst/>
          </a:prstGeom>
        </p:spPr>
      </p:pic>
      <p:sp>
        <p:nvSpPr>
          <p:cNvPr id="6" name="Marcador de texto 4"/>
          <p:cNvSpPr txBox="1">
            <a:spLocks/>
          </p:cNvSpPr>
          <p:nvPr/>
        </p:nvSpPr>
        <p:spPr>
          <a:xfrm>
            <a:off x="5426153" y="1381493"/>
            <a:ext cx="1847892" cy="274840"/>
          </a:xfrm>
          <a:prstGeom prst="rect">
            <a:avLst/>
          </a:prstGeom>
        </p:spPr>
        <p:txBody>
          <a:bodyPr vert="horz" lIns="101837" tIns="50918" rIns="101837" bIns="50918" rtlCol="0">
            <a:noAutofit/>
          </a:bodyPr>
          <a:lstStyle>
            <a:lvl1pPr marL="342900" indent="-342900" algn="r" defTabSz="457200" rtl="0" eaLnBrk="1" latinLnBrk="0" hangingPunct="1">
              <a:lnSpc>
                <a:spcPts val="1257"/>
              </a:lnSpc>
              <a:spcBef>
                <a:spcPts val="0"/>
              </a:spcBef>
              <a:buFont typeface="Arial"/>
              <a:buChar char="•"/>
              <a:defRPr sz="1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 smtClean="0"/>
              <a:t>6 de junio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589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3_Disciplinar-G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4" y="1008261"/>
            <a:ext cx="8856984" cy="55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7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556030" y="648221"/>
            <a:ext cx="8940745" cy="433387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cap="small" dirty="0">
                <a:solidFill>
                  <a:srgbClr val="0070C0"/>
                </a:solidFill>
              </a:rPr>
              <a:t>Documentos institucionales</a:t>
            </a: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504890" y="1152277"/>
            <a:ext cx="8784976" cy="576064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73050" indent="-273050">
              <a:buFont typeface="+mj-lt"/>
              <a:buAutoNum type="arabicPeriod"/>
            </a:pPr>
            <a:r>
              <a:rPr lang="es-ES" dirty="0">
                <a:solidFill>
                  <a:srgbClr val="159C3B"/>
                </a:solidFill>
                <a:latin typeface="Gill Sans"/>
                <a:cs typeface="Gill Sans"/>
              </a:rPr>
              <a:t>Cronograma de actividades del proceso de gestión académica-</a:t>
            </a:r>
            <a:r>
              <a:rPr lang="es-ES" dirty="0" smtClean="0">
                <a:solidFill>
                  <a:srgbClr val="159C3B"/>
                </a:solidFill>
                <a:latin typeface="Gill Sans"/>
                <a:cs typeface="Gill Sans"/>
              </a:rPr>
              <a:t>administrativa</a:t>
            </a:r>
            <a:endParaRPr lang="es-ES" dirty="0">
              <a:solidFill>
                <a:srgbClr val="159C3B"/>
              </a:solidFill>
              <a:latin typeface="Gill Sans"/>
              <a:cs typeface="Gill San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5C8C3EE-E3DE-7D44-9FAE-5B1CC107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78" y="144165"/>
            <a:ext cx="6264696" cy="504056"/>
          </a:xfrm>
        </p:spPr>
        <p:txBody>
          <a:bodyPr>
            <a:normAutofit/>
          </a:bodyPr>
          <a:lstStyle/>
          <a:p>
            <a:r>
              <a:rPr lang="es-ES_tradnl" sz="1800" dirty="0">
                <a:solidFill>
                  <a:srgbClr val="0070C0"/>
                </a:solidFill>
                <a:latin typeface="Gill Sans"/>
                <a:cs typeface="Gill Sans"/>
              </a:rPr>
              <a:t>Secretar</a:t>
            </a:r>
            <a:r>
              <a:rPr lang="es-ES" sz="1800" dirty="0">
                <a:solidFill>
                  <a:srgbClr val="0070C0"/>
                </a:solidFill>
                <a:latin typeface="Gill Sans"/>
                <a:cs typeface="Gill Sans"/>
              </a:rPr>
              <a:t>ía Académica</a:t>
            </a:r>
            <a:endParaRPr lang="es-MX" sz="180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r="94"/>
          <a:stretch/>
        </p:blipFill>
        <p:spPr>
          <a:xfrm>
            <a:off x="651570" y="1738502"/>
            <a:ext cx="8762022" cy="49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6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3_Basica-G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4" y="1008261"/>
            <a:ext cx="8911282" cy="56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2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3_Posgrado-G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6" y="1080269"/>
            <a:ext cx="8424936" cy="52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E faltantes al 9 de julio 201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4326" b="46517"/>
          <a:stretch/>
        </p:blipFill>
        <p:spPr>
          <a:xfrm>
            <a:off x="265358" y="792237"/>
            <a:ext cx="9505508" cy="45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86346" y="144165"/>
            <a:ext cx="6264696" cy="504056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rgbClr val="0070C0"/>
                </a:solidFill>
                <a:latin typeface="Gill Sans MT"/>
                <a:cs typeface="Gill Sans MT"/>
              </a:rPr>
              <a:t>Dirección General de Administración Escolar</a:t>
            </a:r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846386" y="1368301"/>
            <a:ext cx="8496944" cy="5544616"/>
          </a:xfrm>
        </p:spPr>
        <p:txBody>
          <a:bodyPr numCol="1"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MX" sz="2200" b="1" dirty="0">
                <a:solidFill>
                  <a:srgbClr val="00B050"/>
                </a:solidFill>
                <a:latin typeface="Gill Sans MT"/>
                <a:cs typeface="Gill Sans MT"/>
              </a:rPr>
              <a:t>SSASECT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s-MX" dirty="0" smtClean="0">
              <a:solidFill>
                <a:schemeClr val="bg1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265113" indent="-2651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Cupo.</a:t>
            </a:r>
            <a:endParaRPr lang="es-MX" sz="2200" b="1" dirty="0">
              <a:solidFill>
                <a:srgbClr val="0070C0"/>
              </a:solidFill>
              <a:latin typeface="Gill Sans MT"/>
              <a:cs typeface="Gill Sans MT"/>
            </a:endParaRPr>
          </a:p>
          <a:p>
            <a:pPr marL="265113" indent="-2651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Horario.</a:t>
            </a:r>
          </a:p>
          <a:p>
            <a:pPr marL="265113" indent="-2651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Docente.</a:t>
            </a:r>
          </a:p>
          <a:p>
            <a:pPr marL="265113" indent="-2651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Modo de Calif.</a:t>
            </a:r>
          </a:p>
          <a:p>
            <a:pPr marL="265113" indent="-2651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Planta física.</a:t>
            </a:r>
          </a:p>
          <a:p>
            <a:pPr marL="265113" indent="-2651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Respuesta a voz.</a:t>
            </a:r>
          </a:p>
          <a:p>
            <a:pPr marL="265113" indent="-2651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Activo.</a:t>
            </a:r>
          </a:p>
          <a:p>
            <a:pPr marL="265113" indent="-265113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7F7F7F"/>
                </a:solidFill>
                <a:latin typeface="Gill Sans MT"/>
                <a:cs typeface="Gill Sans MT"/>
              </a:rPr>
              <a:t>Listas cruzadas.</a:t>
            </a:r>
          </a:p>
          <a:p>
            <a:pPr marL="265113" lvl="1" indent="-265113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7F7F7F"/>
                </a:solidFill>
                <a:latin typeface="Gill Sans MT"/>
                <a:cs typeface="Gill Sans MT"/>
              </a:rPr>
              <a:t>Deshacer las que son por estatuto 1996.</a:t>
            </a:r>
          </a:p>
          <a:p>
            <a:pPr marL="265113" lvl="1" indent="-265113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7F7F7F"/>
                </a:solidFill>
                <a:latin typeface="Gill Sans MT"/>
                <a:cs typeface="Gill Sans MT"/>
              </a:rPr>
              <a:t>Realizar por actualización de planes de estudio.</a:t>
            </a:r>
          </a:p>
          <a:p>
            <a:pPr marL="265113" lvl="1" indent="-265113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7F7F7F"/>
                </a:solidFill>
                <a:latin typeface="Gill Sans MT"/>
                <a:cs typeface="Gill Sans MT"/>
              </a:rPr>
              <a:t>El </a:t>
            </a:r>
            <a:r>
              <a:rPr lang="es-MX" cap="small" dirty="0" smtClean="0">
                <a:solidFill>
                  <a:srgbClr val="7F7F7F"/>
                </a:solidFill>
                <a:latin typeface="Gill Sans MT"/>
                <a:cs typeface="Gill Sans MT"/>
              </a:rPr>
              <a:t>nrc</a:t>
            </a:r>
            <a:r>
              <a:rPr lang="es-MX" dirty="0" smtClean="0">
                <a:solidFill>
                  <a:srgbClr val="7F7F7F"/>
                </a:solidFill>
                <a:latin typeface="Gill Sans MT"/>
                <a:cs typeface="Gill Sans MT"/>
              </a:rPr>
              <a:t> del </a:t>
            </a:r>
            <a:r>
              <a:rPr lang="es-MX" dirty="0">
                <a:solidFill>
                  <a:srgbClr val="7F7F7F"/>
                </a:solidFill>
                <a:latin typeface="Gill Sans MT"/>
                <a:cs typeface="Gill Sans MT"/>
              </a:rPr>
              <a:t>plan de estudios m</a:t>
            </a:r>
            <a:r>
              <a:rPr lang="es-ES" dirty="0">
                <a:solidFill>
                  <a:srgbClr val="7F7F7F"/>
                </a:solidFill>
                <a:latin typeface="Gill Sans MT"/>
                <a:cs typeface="Gill Sans MT"/>
              </a:rPr>
              <a:t>á</a:t>
            </a:r>
            <a:r>
              <a:rPr lang="es-MX" dirty="0">
                <a:solidFill>
                  <a:srgbClr val="7F7F7F"/>
                </a:solidFill>
                <a:latin typeface="Gill Sans MT"/>
                <a:cs typeface="Gill Sans MT"/>
              </a:rPr>
              <a:t>s reciente en el cual se configura todo.</a:t>
            </a:r>
          </a:p>
          <a:p>
            <a:pPr marL="265113" lvl="1" indent="-265113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cap="small" dirty="0" smtClean="0">
                <a:solidFill>
                  <a:srgbClr val="7F7F7F"/>
                </a:solidFill>
                <a:latin typeface="Gill Sans MT"/>
                <a:cs typeface="Gill Sans MT"/>
              </a:rPr>
              <a:t>ci</a:t>
            </a:r>
            <a:r>
              <a:rPr lang="es-MX" dirty="0" smtClean="0">
                <a:solidFill>
                  <a:srgbClr val="7F7F7F"/>
                </a:solidFill>
                <a:latin typeface="Gill Sans MT"/>
                <a:cs typeface="Gill Sans MT"/>
              </a:rPr>
              <a:t> tiene </a:t>
            </a:r>
            <a:r>
              <a:rPr lang="es-MX" dirty="0">
                <a:solidFill>
                  <a:srgbClr val="7F7F7F"/>
                </a:solidFill>
                <a:latin typeface="Gill Sans MT"/>
                <a:cs typeface="Gill Sans MT"/>
              </a:rPr>
              <a:t>que hacer listas cruzadas en caso de que se inscriban alumnos de programas recientes.</a:t>
            </a:r>
          </a:p>
          <a:p>
            <a:pPr marL="265113" indent="-2651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bg1">
                  <a:lumMod val="50000"/>
                </a:schemeClr>
              </a:solidFill>
              <a:latin typeface="Gill Sans MT"/>
              <a:cs typeface="Gill Sans 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bg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558354" y="648221"/>
            <a:ext cx="8928992" cy="433387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cap="small" dirty="0" smtClean="0">
                <a:solidFill>
                  <a:srgbClr val="0070C0"/>
                </a:solidFill>
              </a:rPr>
              <a:t>Recomendaciones para realizar la programación académica</a:t>
            </a:r>
            <a:endParaRPr lang="es-ES" sz="2000" b="1" cap="sm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0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/>
          </p:cNvSpPr>
          <p:nvPr/>
        </p:nvSpPr>
        <p:spPr>
          <a:xfrm>
            <a:off x="924062" y="1440309"/>
            <a:ext cx="8563284" cy="5112568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MX" sz="2200" b="1" dirty="0" smtClean="0">
                <a:solidFill>
                  <a:srgbClr val="00B050"/>
                </a:solidFill>
                <a:latin typeface="Gill Sans MT"/>
                <a:cs typeface="Gill Sans MT"/>
              </a:rPr>
              <a:t>SSARRES</a:t>
            </a:r>
            <a:endParaRPr lang="es-MX" sz="2200" b="1" dirty="0">
              <a:solidFill>
                <a:srgbClr val="00B050"/>
              </a:solidFill>
              <a:latin typeface="Gill Sans MT"/>
              <a:cs typeface="Gill Sans 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263525" indent="-26352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Escuela</a:t>
            </a:r>
            <a:r>
              <a:rPr lang="es-MX" kern="0" dirty="0">
                <a:solidFill>
                  <a:srgbClr val="7F7F7F"/>
                </a:solidFill>
                <a:latin typeface="Gill Sans MT"/>
                <a:cs typeface="Gill Sans MT"/>
              </a:rPr>
              <a:t>: Es la que imparte, solo un </a:t>
            </a: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código.</a:t>
            </a:r>
            <a:endParaRPr lang="es-MX" kern="0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263525" indent="-26352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rgbClr val="7F7F7F"/>
                </a:solidFill>
                <a:latin typeface="Gill Sans MT"/>
                <a:cs typeface="Gill Sans MT"/>
              </a:rPr>
              <a:t>Carrera: </a:t>
            </a: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Insertar</a:t>
            </a:r>
            <a:r>
              <a:rPr lang="es-ES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código </a:t>
            </a:r>
            <a:r>
              <a:rPr lang="es-MX" kern="0" dirty="0">
                <a:solidFill>
                  <a:srgbClr val="7F7F7F"/>
                </a:solidFill>
                <a:latin typeface="Gill Sans MT"/>
                <a:cs typeface="Gill Sans MT"/>
              </a:rPr>
              <a:t>de su </a:t>
            </a: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carrera.</a:t>
            </a:r>
            <a:endParaRPr lang="es-MX" kern="0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263525" indent="-26352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Clase: R8.</a:t>
            </a:r>
            <a:endParaRPr lang="es-MX" kern="0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263525" indent="-26352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rgbClr val="7F7F7F"/>
                </a:solidFill>
                <a:latin typeface="Gill Sans MT"/>
                <a:cs typeface="Gill Sans MT"/>
              </a:rPr>
              <a:t>Nivel: </a:t>
            </a:r>
            <a:r>
              <a:rPr lang="es-MX" kern="0" cap="small" dirty="0" smtClean="0">
                <a:solidFill>
                  <a:srgbClr val="7F7F7F"/>
                </a:solidFill>
                <a:latin typeface="Gill Sans MT"/>
                <a:cs typeface="Gill Sans MT"/>
              </a:rPr>
              <a:t>lc</a:t>
            </a: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.</a:t>
            </a:r>
            <a:endParaRPr lang="es-MX" kern="0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263525" indent="-26352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rgbClr val="7F7F7F"/>
                </a:solidFill>
                <a:latin typeface="Gill Sans MT"/>
                <a:cs typeface="Gill Sans MT"/>
              </a:rPr>
              <a:t>Grado</a:t>
            </a: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:</a:t>
            </a:r>
            <a:r>
              <a:rPr lang="es-ES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  </a:t>
            </a: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Vacío.</a:t>
            </a:r>
            <a:endParaRPr lang="es-MX" kern="0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263525" indent="-26352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rgbClr val="7F7F7F"/>
                </a:solidFill>
                <a:latin typeface="Gill Sans MT"/>
                <a:cs typeface="Gill Sans MT"/>
              </a:rPr>
              <a:t>Programa: Código del Programa Académico de los alumnos que van a </a:t>
            </a: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inscribirse.</a:t>
            </a:r>
            <a:endParaRPr lang="es-MX" kern="0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263525" indent="-26352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Campus: Al </a:t>
            </a:r>
            <a:r>
              <a:rPr lang="es-MX" kern="0" dirty="0">
                <a:solidFill>
                  <a:srgbClr val="7F7F7F"/>
                </a:solidFill>
                <a:latin typeface="Gill Sans MT"/>
                <a:cs typeface="Gill Sans MT"/>
              </a:rPr>
              <a:t>que le pertenece el </a:t>
            </a:r>
            <a:r>
              <a:rPr lang="es-MX" kern="0" cap="small" dirty="0" smtClean="0">
                <a:solidFill>
                  <a:srgbClr val="7F7F7F"/>
                </a:solidFill>
                <a:latin typeface="Gill Sans MT"/>
                <a:cs typeface="Gill Sans MT"/>
              </a:rPr>
              <a:t>nrc</a:t>
            </a: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.</a:t>
            </a:r>
            <a:endParaRPr lang="es-MX" kern="0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263525" indent="-26352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Modalidad: Vacío </a:t>
            </a:r>
            <a:r>
              <a:rPr lang="es-MX" kern="0" dirty="0">
                <a:solidFill>
                  <a:srgbClr val="7F7F7F"/>
                </a:solidFill>
                <a:latin typeface="Gill Sans MT"/>
                <a:cs typeface="Gill Sans MT"/>
              </a:rPr>
              <a:t>excepto </a:t>
            </a:r>
            <a:r>
              <a:rPr lang="es-MX" kern="0" cap="small" dirty="0" smtClean="0">
                <a:solidFill>
                  <a:srgbClr val="7F7F7F"/>
                </a:solidFill>
                <a:latin typeface="Gill Sans MT"/>
                <a:cs typeface="Gill Sans MT"/>
              </a:rPr>
              <a:t>csco</a:t>
            </a: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 y </a:t>
            </a:r>
            <a:r>
              <a:rPr lang="es-MX" kern="0" cap="small" dirty="0" smtClean="0">
                <a:solidFill>
                  <a:srgbClr val="7F7F7F"/>
                </a:solidFill>
                <a:latin typeface="Gill Sans MT"/>
                <a:cs typeface="Gill Sans MT"/>
              </a:rPr>
              <a:t>fispa</a:t>
            </a:r>
            <a:r>
              <a:rPr lang="es-MX" kern="0" dirty="0" smtClean="0">
                <a:solidFill>
                  <a:srgbClr val="7F7F7F"/>
                </a:solidFill>
                <a:latin typeface="Gill Sans MT"/>
                <a:cs typeface="Gill Sans MT"/>
              </a:rPr>
              <a:t>.</a:t>
            </a:r>
            <a:endParaRPr lang="es-MX" kern="0" dirty="0">
              <a:solidFill>
                <a:srgbClr val="7F7F7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63863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918394" y="1440309"/>
            <a:ext cx="8352928" cy="4437926"/>
            <a:chOff x="918394" y="1440309"/>
            <a:chExt cx="8352928" cy="4437926"/>
          </a:xfrm>
        </p:grpSpPr>
        <p:sp>
          <p:nvSpPr>
            <p:cNvPr id="3" name="Marcador de texto 2"/>
            <p:cNvSpPr txBox="1">
              <a:spLocks/>
            </p:cNvSpPr>
            <p:nvPr/>
          </p:nvSpPr>
          <p:spPr>
            <a:xfrm>
              <a:off x="918394" y="1440309"/>
              <a:ext cx="8352928" cy="4437926"/>
            </a:xfrm>
          </p:spPr>
          <p:txBody>
            <a:bodyPr/>
            <a:lstStyle>
              <a:defPPr>
                <a:defRPr lang="es-MX"/>
              </a:defPPr>
              <a:lvl1pPr algn="l" defTabSz="1017588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08000" indent="-50800" algn="l" defTabSz="1017588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1017588" indent="-103188" algn="l" defTabSz="1017588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527175" indent="-155575" algn="l" defTabSz="1017588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2036763" indent="-207963" algn="l" defTabSz="1017588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s-MX" sz="2200" b="1" dirty="0" smtClean="0">
                  <a:solidFill>
                    <a:srgbClr val="00B050"/>
                  </a:solidFill>
                  <a:latin typeface="Gill Sans MT"/>
                  <a:cs typeface="Gill Sans MT"/>
                </a:rPr>
                <a:t>SSAOVRR</a:t>
              </a:r>
              <a:r>
                <a:rPr lang="es-MX" sz="2200" b="1" dirty="0" smtClean="0">
                  <a:solidFill>
                    <a:srgbClr val="0070C0"/>
                  </a:solidFill>
                  <a:latin typeface="Gill Sans MT"/>
                  <a:cs typeface="Gill Sans MT"/>
                </a:rPr>
                <a:t> </a:t>
              </a:r>
            </a:p>
            <a:p>
              <a:endParaRPr lang="es-MX" sz="2200" b="1" dirty="0">
                <a:solidFill>
                  <a:srgbClr val="0070C0"/>
                </a:solidFill>
                <a:latin typeface="Gill Sans MT"/>
                <a:cs typeface="Gill Sans MT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MX" kern="0" dirty="0">
                  <a:solidFill>
                    <a:srgbClr val="7F7F7F"/>
                  </a:solidFill>
                  <a:latin typeface="Gill Sans MT"/>
                  <a:cs typeface="Gill Sans MT"/>
                </a:rPr>
                <a:t>Listas Cruzadas el </a:t>
              </a:r>
              <a:r>
                <a:rPr lang="es-MX" kern="0" cap="small" dirty="0" smtClean="0">
                  <a:solidFill>
                    <a:srgbClr val="7F7F7F"/>
                  </a:solidFill>
                  <a:latin typeface="Gill Sans MT"/>
                  <a:cs typeface="Gill Sans MT"/>
                </a:rPr>
                <a:t>nrc</a:t>
              </a:r>
              <a:r>
                <a:rPr lang="es-MX" kern="0" dirty="0" smtClean="0">
                  <a:solidFill>
                    <a:srgbClr val="7F7F7F"/>
                  </a:solidFill>
                  <a:latin typeface="Gill Sans MT"/>
                  <a:cs typeface="Gill Sans MT"/>
                </a:rPr>
                <a:t> del </a:t>
              </a:r>
              <a:r>
                <a:rPr lang="es-MX" kern="0" dirty="0">
                  <a:solidFill>
                    <a:srgbClr val="7F7F7F"/>
                  </a:solidFill>
                  <a:latin typeface="Gill Sans MT"/>
                  <a:cs typeface="Gill Sans MT"/>
                </a:rPr>
                <a:t>Programa Educativo m</a:t>
              </a:r>
              <a:r>
                <a:rPr lang="es-ES" kern="0" dirty="0">
                  <a:solidFill>
                    <a:srgbClr val="7F7F7F"/>
                  </a:solidFill>
                  <a:latin typeface="Gill Sans MT"/>
                  <a:cs typeface="Gill Sans MT"/>
                </a:rPr>
                <a:t>á</a:t>
              </a:r>
              <a:r>
                <a:rPr lang="es-MX" kern="0" dirty="0">
                  <a:solidFill>
                    <a:srgbClr val="7F7F7F"/>
                  </a:solidFill>
                  <a:latin typeface="Gill Sans MT"/>
                  <a:cs typeface="Gill Sans MT"/>
                </a:rPr>
                <a:t>s reciente se va a </a:t>
              </a:r>
              <a:r>
                <a:rPr lang="es-MX" kern="0" cap="small" dirty="0" smtClean="0">
                  <a:solidFill>
                    <a:srgbClr val="7F7F7F"/>
                  </a:solidFill>
                  <a:latin typeface="Gill Sans MT"/>
                  <a:cs typeface="Gill Sans MT"/>
                </a:rPr>
                <a:t>mofac</a:t>
              </a:r>
              <a:r>
                <a:rPr lang="es-MX" kern="0" dirty="0" smtClean="0">
                  <a:solidFill>
                    <a:srgbClr val="7F7F7F"/>
                  </a:solidFill>
                  <a:latin typeface="Gill Sans MT"/>
                  <a:cs typeface="Gill Sans MT"/>
                </a:rPr>
                <a:t>.</a:t>
              </a:r>
              <a:endParaRPr lang="es-MX" kern="0" dirty="0">
                <a:solidFill>
                  <a:srgbClr val="7F7F7F"/>
                </a:solidFill>
                <a:latin typeface="Gill Sans MT"/>
                <a:cs typeface="Gill Sans MT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MX" kern="0" dirty="0">
                  <a:solidFill>
                    <a:srgbClr val="7F7F7F"/>
                  </a:solidFill>
                  <a:latin typeface="Gill Sans MT"/>
                  <a:cs typeface="Gill Sans MT"/>
                </a:rPr>
                <a:t>En escuela se inserta el código de la escuela que paga la </a:t>
              </a:r>
              <a:r>
                <a:rPr lang="es-MX" kern="0" cap="small" dirty="0" smtClean="0">
                  <a:solidFill>
                    <a:srgbClr val="7F7F7F"/>
                  </a:solidFill>
                  <a:latin typeface="Gill Sans MT"/>
                  <a:cs typeface="Gill Sans MT"/>
                </a:rPr>
                <a:t>ee</a:t>
              </a:r>
              <a:r>
                <a:rPr lang="es-MX" kern="0" dirty="0" smtClean="0">
                  <a:solidFill>
                    <a:srgbClr val="7F7F7F"/>
                  </a:solidFill>
                  <a:latin typeface="Gill Sans MT"/>
                  <a:cs typeface="Gill Sans MT"/>
                </a:rPr>
                <a:t>.</a:t>
              </a:r>
              <a:endParaRPr lang="es-MX" kern="0" dirty="0">
                <a:solidFill>
                  <a:srgbClr val="7F7F7F"/>
                </a:solidFill>
                <a:latin typeface="Gill Sans MT"/>
                <a:cs typeface="Gill Sans MT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MX" kern="0" dirty="0">
                  <a:solidFill>
                    <a:srgbClr val="7F7F7F"/>
                  </a:solidFill>
                  <a:latin typeface="Gill Sans MT"/>
                  <a:cs typeface="Gill Sans MT"/>
                </a:rPr>
                <a:t>Marcar impartir.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MX" kern="0" dirty="0">
                  <a:solidFill>
                    <a:srgbClr val="7F7F7F"/>
                  </a:solidFill>
                  <a:latin typeface="Gill Sans MT"/>
                  <a:cs typeface="Gill Sans MT"/>
                </a:rPr>
                <a:t>Va el titular de la </a:t>
              </a:r>
              <a:r>
                <a:rPr lang="es-MX" kern="0" cap="small" dirty="0" smtClean="0">
                  <a:solidFill>
                    <a:srgbClr val="7F7F7F"/>
                  </a:solidFill>
                  <a:latin typeface="Gill Sans MT"/>
                  <a:cs typeface="Gill Sans MT"/>
                </a:rPr>
                <a:t>ee, </a:t>
              </a:r>
              <a:r>
                <a:rPr lang="es-MX" kern="0" dirty="0" smtClean="0">
                  <a:solidFill>
                    <a:srgbClr val="7F7F7F"/>
                  </a:solidFill>
                  <a:latin typeface="Gill Sans MT"/>
                  <a:cs typeface="Gill Sans MT"/>
                </a:rPr>
                <a:t>aún </a:t>
              </a:r>
              <a:r>
                <a:rPr lang="es-MX" kern="0" dirty="0">
                  <a:solidFill>
                    <a:srgbClr val="7F7F7F"/>
                  </a:solidFill>
                  <a:latin typeface="Gill Sans MT"/>
                  <a:cs typeface="Gill Sans MT"/>
                </a:rPr>
                <a:t>cuando no </a:t>
              </a:r>
              <a:r>
                <a:rPr lang="es-MX" kern="0" dirty="0" smtClean="0">
                  <a:solidFill>
                    <a:srgbClr val="7F7F7F"/>
                  </a:solidFill>
                  <a:latin typeface="Gill Sans MT"/>
                  <a:cs typeface="Gill Sans MT"/>
                </a:rPr>
                <a:t>impartan; </a:t>
              </a:r>
              <a:r>
                <a:rPr lang="es-MX" kern="0" dirty="0">
                  <a:solidFill>
                    <a:srgbClr val="7F7F7F"/>
                  </a:solidFill>
                  <a:latin typeface="Gill Sans MT"/>
                  <a:cs typeface="Gill Sans MT"/>
                </a:rPr>
                <a:t>o</a:t>
              </a:r>
              <a:r>
                <a:rPr lang="es-MX" kern="0" dirty="0" smtClean="0">
                  <a:solidFill>
                    <a:srgbClr val="7F7F7F"/>
                  </a:solidFill>
                  <a:latin typeface="Gill Sans MT"/>
                  <a:cs typeface="Gill Sans MT"/>
                </a:rPr>
                <a:t> vacío, </a:t>
              </a:r>
              <a:r>
                <a:rPr lang="es-MX" kern="0" dirty="0">
                  <a:solidFill>
                    <a:srgbClr val="7F7F7F"/>
                  </a:solidFill>
                  <a:latin typeface="Gill Sans MT"/>
                  <a:cs typeface="Gill Sans MT"/>
                </a:rPr>
                <a:t>si no hay titular.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MX" kern="0" dirty="0">
                  <a:solidFill>
                    <a:srgbClr val="7F7F7F"/>
                  </a:solidFill>
                  <a:latin typeface="Gill Sans MT"/>
                  <a:cs typeface="Gill Sans MT"/>
                </a:rPr>
                <a:t>Número de horas.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MX" dirty="0">
                  <a:solidFill>
                    <a:srgbClr val="7F7F7F"/>
                  </a:solidFill>
                  <a:latin typeface="Gill Sans MT"/>
                  <a:cs typeface="Gill Sans MT"/>
                </a:rPr>
                <a:t>Sección.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MX" dirty="0">
                  <a:solidFill>
                    <a:srgbClr val="7F7F7F"/>
                  </a:solidFill>
                  <a:latin typeface="Gill Sans MT"/>
                  <a:cs typeface="Gill Sans MT"/>
                </a:rPr>
                <a:t>Subgrupo.</a:t>
              </a:r>
            </a:p>
            <a:p>
              <a:endParaRPr lang="es-MX" sz="2800" b="1" dirty="0">
                <a:solidFill>
                  <a:srgbClr val="7F7F7F"/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195628" y="4649194"/>
              <a:ext cx="3229658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900" dirty="0" smtClean="0">
                  <a:solidFill>
                    <a:srgbClr val="7F7F7F"/>
                  </a:solidFill>
                  <a:latin typeface="Gill Sans MT"/>
                  <a:cs typeface="Gill Sans MT"/>
                </a:rPr>
                <a:t>Estos datos </a:t>
              </a:r>
              <a:r>
                <a:rPr lang="es-MX" sz="1900" dirty="0">
                  <a:solidFill>
                    <a:srgbClr val="7F7F7F"/>
                  </a:solidFill>
                  <a:latin typeface="Gill Sans MT"/>
                  <a:cs typeface="Gill Sans MT"/>
                </a:rPr>
                <a:t>se </a:t>
              </a:r>
              <a:r>
                <a:rPr lang="es-MX" sz="1900" dirty="0" smtClean="0">
                  <a:solidFill>
                    <a:srgbClr val="7F7F7F"/>
                  </a:solidFill>
                  <a:latin typeface="Gill Sans MT"/>
                  <a:cs typeface="Gill Sans MT"/>
                </a:rPr>
                <a:t>obtienen </a:t>
              </a:r>
              <a:r>
                <a:rPr lang="es-MX" sz="1900" dirty="0">
                  <a:solidFill>
                    <a:srgbClr val="7F7F7F"/>
                  </a:solidFill>
                  <a:latin typeface="Gill Sans MT"/>
                  <a:cs typeface="Gill Sans MT"/>
                </a:rPr>
                <a:t>de </a:t>
              </a:r>
              <a:r>
                <a:rPr lang="es-MX" sz="1900" cap="small" dirty="0" smtClean="0">
                  <a:solidFill>
                    <a:srgbClr val="7F7F7F"/>
                  </a:solidFill>
                  <a:latin typeface="Gill Sans MT"/>
                  <a:cs typeface="Gill Sans MT"/>
                </a:rPr>
                <a:t>rh.</a:t>
              </a:r>
              <a:endParaRPr lang="es-MX" sz="1900" cap="small" dirty="0">
                <a:solidFill>
                  <a:srgbClr val="7F7F7F"/>
                </a:solidFill>
                <a:latin typeface="Gill Sans MT"/>
                <a:cs typeface="Gill Sans MT"/>
              </a:endParaRPr>
            </a:p>
          </p:txBody>
        </p:sp>
      </p:grpSp>
      <p:cxnSp>
        <p:nvCxnSpPr>
          <p:cNvPr id="10" name="Conector recto 9"/>
          <p:cNvCxnSpPr>
            <a:endCxn id="7" idx="1"/>
          </p:cNvCxnSpPr>
          <p:nvPr/>
        </p:nvCxnSpPr>
        <p:spPr>
          <a:xfrm>
            <a:off x="2353813" y="4673875"/>
            <a:ext cx="841815" cy="167680"/>
          </a:xfrm>
          <a:prstGeom prst="line">
            <a:avLst/>
          </a:prstGeom>
          <a:ln>
            <a:solidFill>
              <a:srgbClr val="7E94C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endCxn id="7" idx="1"/>
          </p:cNvCxnSpPr>
          <p:nvPr/>
        </p:nvCxnSpPr>
        <p:spPr>
          <a:xfrm flipV="1">
            <a:off x="2417680" y="4841555"/>
            <a:ext cx="777948" cy="360040"/>
          </a:xfrm>
          <a:prstGeom prst="line">
            <a:avLst/>
          </a:prstGeom>
          <a:ln>
            <a:solidFill>
              <a:srgbClr val="7E94C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91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65926" y="1411002"/>
            <a:ext cx="8571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cap="small" dirty="0" smtClean="0">
                <a:solidFill>
                  <a:srgbClr val="00B050"/>
                </a:solidFill>
                <a:latin typeface="Gill Sans MT"/>
                <a:cs typeface="Gill Sans MT"/>
              </a:rPr>
              <a:t>pe</a:t>
            </a:r>
            <a:r>
              <a:rPr lang="es-MX" sz="2200" b="1" dirty="0" smtClean="0">
                <a:solidFill>
                  <a:srgbClr val="00B050"/>
                </a:solidFill>
                <a:latin typeface="Gill Sans MT"/>
                <a:cs typeface="Gill Sans MT"/>
              </a:rPr>
              <a:t> </a:t>
            </a:r>
            <a:r>
              <a:rPr lang="es-MX" sz="2200" b="1" dirty="0">
                <a:solidFill>
                  <a:srgbClr val="00B050"/>
                </a:solidFill>
                <a:latin typeface="Gill Sans MT"/>
                <a:cs typeface="Gill Sans MT"/>
              </a:rPr>
              <a:t>que utilizan nuevos códigos del </a:t>
            </a:r>
            <a:r>
              <a:rPr lang="es-MX" sz="2200" b="1" cap="small" dirty="0" smtClean="0">
                <a:solidFill>
                  <a:srgbClr val="00B050"/>
                </a:solidFill>
                <a:latin typeface="Gill Sans MT"/>
                <a:cs typeface="Gill Sans MT"/>
              </a:rPr>
              <a:t>afbg (bgre)</a:t>
            </a:r>
            <a:endParaRPr lang="es-MX" sz="2200" b="1" cap="small" dirty="0">
              <a:solidFill>
                <a:srgbClr val="00B050"/>
              </a:solidFill>
              <a:latin typeface="Gill Sans MT"/>
              <a:cs typeface="Gill Sans M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3918" y="5443450"/>
            <a:ext cx="230425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  <a:latin typeface="Gill Sans MT"/>
                <a:cs typeface="Gill Sans MT"/>
              </a:rPr>
              <a:t>Reportes</a:t>
            </a:r>
            <a:endParaRPr lang="es-MX" b="1" dirty="0" smtClean="0">
              <a:solidFill>
                <a:srgbClr val="0070C0"/>
              </a:solidFill>
              <a:latin typeface="Gill Sans MT"/>
              <a:cs typeface="Gill Sans MT"/>
            </a:endParaRPr>
          </a:p>
          <a:p>
            <a:endParaRPr lang="es-MX" sz="800" b="1" dirty="0">
              <a:solidFill>
                <a:srgbClr val="0070C0"/>
              </a:solidFill>
              <a:latin typeface="Gill Sans MT"/>
              <a:cs typeface="Gill Sans MT"/>
            </a:endParaRPr>
          </a:p>
          <a:p>
            <a:pPr marL="179388" indent="-17938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syrprac.</a:t>
            </a:r>
          </a:p>
          <a:p>
            <a:pPr marL="179388" indent="-17938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MX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syrpaor.</a:t>
            </a:r>
            <a:endParaRPr lang="es-ES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90402" y="2160389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06761"/>
              </p:ext>
            </p:extLst>
          </p:nvPr>
        </p:nvGraphicFramePr>
        <p:xfrm>
          <a:off x="937934" y="1961384"/>
          <a:ext cx="8208912" cy="32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032448"/>
              </a:tblGrid>
              <a:tr h="324216"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Ciencias Políticas y Gestión </a:t>
                      </a:r>
                      <a:r>
                        <a:rPr lang="es-MX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Pública.</a:t>
                      </a:r>
                      <a:endParaRPr lang="es-MX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Nutrición.</a:t>
                      </a:r>
                      <a:endParaRPr lang="es-MX" sz="16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216"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Derecho con Enfoque de Pluralismo </a:t>
                      </a: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Jurídico.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Gestión</a:t>
                      </a:r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 y Dirección de </a:t>
                      </a:r>
                      <a:r>
                        <a:rPr lang="es-MX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Negocios.</a:t>
                      </a:r>
                      <a:endParaRPr lang="es-MX" sz="16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216"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Enseñanza de las </a:t>
                      </a: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Artes.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Geografía</a:t>
                      </a: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216"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  <a:tabLst/>
                      </a:pPr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Pedagogía </a:t>
                      </a:r>
                      <a:r>
                        <a:rPr lang="es-MX" sz="1600" cap="smal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sea</a:t>
                      </a: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Administración </a:t>
                      </a:r>
                      <a:r>
                        <a:rPr lang="es-MX" sz="1600" cap="smal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sea</a:t>
                      </a: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216"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Pedagogía.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Administración.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216"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Economía.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Administración</a:t>
                      </a:r>
                      <a:r>
                        <a:rPr lang="es-MX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 </a:t>
                      </a: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Turística.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216"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Educación Física, Deporte y </a:t>
                      </a: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Recreación.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Contaduría </a:t>
                      </a:r>
                      <a:r>
                        <a:rPr lang="es-MX" sz="1600" cap="smal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sea</a:t>
                      </a: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216"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Estadística.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Contaduría.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216"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Logística Internacional y </a:t>
                      </a: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Aduanas.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Cirujano </a:t>
                      </a: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Dentista.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216"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Médico </a:t>
                      </a: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Cirujano.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3525" indent="-176213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MX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"/>
                          <a:ea typeface="Calibri" panose="020F0502020204030204" pitchFamily="34" charset="0"/>
                          <a:cs typeface="Gill Sans"/>
                        </a:rPr>
                        <a:t>Psicología.</a:t>
                      </a:r>
                      <a:endParaRPr lang="es-MX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66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558354" y="720229"/>
            <a:ext cx="88261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2000" b="1" dirty="0" smtClean="0">
                <a:solidFill>
                  <a:srgbClr val="00B050"/>
                </a:solidFill>
                <a:latin typeface="Gill Sans MT"/>
                <a:cs typeface="Gill Sans MT"/>
              </a:rPr>
              <a:t>Configuración de las Experiencias del Área Básica General 201701</a:t>
            </a:r>
            <a:endParaRPr lang="es-MX" sz="2000" b="1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45420"/>
              </p:ext>
            </p:extLst>
          </p:nvPr>
        </p:nvGraphicFramePr>
        <p:xfrm>
          <a:off x="596843" y="1794205"/>
          <a:ext cx="8818495" cy="3247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631"/>
                <a:gridCol w="936104"/>
                <a:gridCol w="2736304"/>
                <a:gridCol w="360040"/>
                <a:gridCol w="396065"/>
                <a:gridCol w="371249"/>
                <a:gridCol w="384814"/>
                <a:gridCol w="473044"/>
                <a:gridCol w="425518"/>
                <a:gridCol w="425518"/>
                <a:gridCol w="392931"/>
                <a:gridCol w="425518"/>
                <a:gridCol w="449759"/>
              </a:tblGrid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cap="small" dirty="0" smtClean="0">
                          <a:effectLst/>
                          <a:latin typeface="Gill Sans"/>
                          <a:cs typeface="Gill Sans"/>
                        </a:rPr>
                        <a:t>Código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cap="small" dirty="0" smtClean="0">
                          <a:effectLst/>
                          <a:latin typeface="Gill Sans"/>
                          <a:cs typeface="Gill Sans"/>
                        </a:rPr>
                        <a:t>CAPP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cap="small" dirty="0">
                          <a:effectLst/>
                          <a:latin typeface="Gill Sans"/>
                          <a:cs typeface="Gill Sans"/>
                        </a:rPr>
                        <a:t>Requisito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cap="small" dirty="0">
                          <a:effectLst/>
                          <a:latin typeface="Gill Sans"/>
                          <a:cs typeface="Gill Sans"/>
                        </a:rPr>
                        <a:t>Experiencias Educativas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cap="small" dirty="0">
                          <a:effectLst/>
                          <a:latin typeface="Gill Sans"/>
                          <a:cs typeface="Gill Sans"/>
                        </a:rPr>
                        <a:t>OE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cap="small" dirty="0">
                          <a:effectLst/>
                          <a:latin typeface="Gill Sans"/>
                          <a:cs typeface="Gill Sans"/>
                        </a:rPr>
                        <a:t>RD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cap="small" dirty="0">
                          <a:effectLst/>
                          <a:latin typeface="Gill Sans"/>
                          <a:cs typeface="Gill Sans"/>
                        </a:rPr>
                        <a:t>M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cap="small" dirty="0">
                          <a:effectLst/>
                          <a:latin typeface="Gill Sans"/>
                          <a:cs typeface="Gill Sans"/>
                        </a:rPr>
                        <a:t>E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 err="1">
                          <a:effectLst/>
                          <a:latin typeface="Gill Sans"/>
                          <a:cs typeface="Gill Sans"/>
                        </a:rPr>
                        <a:t>Ca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  <a:latin typeface="Gill Sans"/>
                          <a:cs typeface="Gill Sans"/>
                        </a:rPr>
                        <a:t>HT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  <a:latin typeface="Gill Sans"/>
                          <a:cs typeface="Gill Sans"/>
                        </a:rPr>
                        <a:t>HP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  <a:latin typeface="Gill Sans"/>
                          <a:cs typeface="Gill Sans"/>
                        </a:rPr>
                        <a:t>HO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  <a:latin typeface="Gill Sans"/>
                          <a:cs typeface="Gill Sans"/>
                        </a:rPr>
                        <a:t>C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>
                          <a:effectLst/>
                          <a:latin typeface="Gill Sans"/>
                          <a:cs typeface="Gill Sans"/>
                        </a:rPr>
                        <a:t>AF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5574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 err="1" smtClean="0">
                          <a:effectLst/>
                          <a:latin typeface="Gill Sans"/>
                          <a:cs typeface="Gill Sans"/>
                        </a:rPr>
                        <a:t>bgre</a:t>
                      </a:r>
                      <a:r>
                        <a:rPr lang="en-US" sz="1200" cap="small" dirty="0" smtClean="0">
                          <a:effectLst/>
                          <a:latin typeface="Gill Sans"/>
                          <a:cs typeface="Gill Sans"/>
                        </a:rPr>
                        <a:t> 80001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500" dirty="0">
                        <a:effectLst/>
                        <a:latin typeface="Gill Sans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215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500" dirty="0" smtClean="0">
                          <a:effectLst/>
                          <a:latin typeface="Gill Sans"/>
                          <a:cs typeface="Gill Sans"/>
                        </a:rPr>
                        <a:t>Literacidad digital.</a:t>
                      </a:r>
                      <a:endParaRPr lang="es-MX" sz="15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C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I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T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ill Sans"/>
                          <a:cs typeface="Gill Sans"/>
                        </a:rPr>
                        <a:t>Ief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Ob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0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0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6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4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BG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9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 err="1" smtClean="0">
                          <a:effectLst/>
                          <a:latin typeface="Gill Sans"/>
                          <a:cs typeface="Gill Sans"/>
                        </a:rPr>
                        <a:t>bgre</a:t>
                      </a:r>
                      <a:r>
                        <a:rPr lang="en-US" sz="1200" cap="small" dirty="0" smtClean="0">
                          <a:effectLst/>
                          <a:latin typeface="Gill Sans"/>
                          <a:cs typeface="Gill Sans"/>
                        </a:rPr>
                        <a:t> 80002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500" dirty="0">
                        <a:effectLst/>
                        <a:latin typeface="Gill Sans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88265" indent="-215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s-MX" sz="1500" dirty="0" smtClean="0">
                          <a:effectLst/>
                          <a:latin typeface="Gill Sans"/>
                          <a:cs typeface="Gill Sans"/>
                        </a:rPr>
                        <a:t>Pensamiento </a:t>
                      </a:r>
                      <a:r>
                        <a:rPr lang="es-MX" sz="1500" dirty="0">
                          <a:effectLst/>
                          <a:latin typeface="Gill Sans"/>
                          <a:cs typeface="Gill Sans"/>
                        </a:rPr>
                        <a:t>crítico para la solución de </a:t>
                      </a:r>
                      <a:r>
                        <a:rPr lang="es-MX" sz="1500" dirty="0" smtClean="0">
                          <a:effectLst/>
                          <a:latin typeface="Gill Sans"/>
                          <a:cs typeface="Gill Sans"/>
                        </a:rPr>
                        <a:t>problemas.</a:t>
                      </a:r>
                      <a:endParaRPr lang="es-MX" sz="15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C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I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CT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ill Sans"/>
                          <a:cs typeface="Gill Sans"/>
                        </a:rPr>
                        <a:t>Ief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Ob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0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0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4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4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BG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30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 err="1" smtClean="0">
                          <a:effectLst/>
                          <a:latin typeface="Gill Sans"/>
                          <a:cs typeface="Gill Sans"/>
                        </a:rPr>
                        <a:t>bgre</a:t>
                      </a:r>
                      <a:r>
                        <a:rPr lang="en-US" sz="1200" cap="small" dirty="0" smtClean="0">
                          <a:effectLst/>
                          <a:latin typeface="Gill Sans"/>
                          <a:cs typeface="Gill Sans"/>
                        </a:rPr>
                        <a:t> 80003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500" dirty="0">
                        <a:effectLst/>
                        <a:latin typeface="Gill Sans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215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US" sz="1500" dirty="0" smtClean="0">
                          <a:effectLst/>
                          <a:latin typeface="Gill Sans"/>
                          <a:cs typeface="Gill Sans"/>
                        </a:rPr>
                        <a:t>Lengua I.</a:t>
                      </a:r>
                      <a:endParaRPr lang="es-MX" sz="15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C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I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ill Sans"/>
                          <a:cs typeface="Gill Sans"/>
                        </a:rPr>
                        <a:t>T</a:t>
                      </a:r>
                      <a:endParaRPr lang="es-MX" sz="140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ill Sans"/>
                          <a:cs typeface="Gill Sans"/>
                        </a:rPr>
                        <a:t>Ief</a:t>
                      </a:r>
                      <a:endParaRPr lang="es-MX" sz="140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Ob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0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0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6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4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ill Sans"/>
                          <a:cs typeface="Gill Sans"/>
                        </a:rPr>
                        <a:t>BG</a:t>
                      </a:r>
                      <a:endParaRPr lang="es-MX" sz="140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 err="1" smtClean="0">
                          <a:effectLst/>
                          <a:latin typeface="Gill Sans"/>
                          <a:cs typeface="Gill Sans"/>
                        </a:rPr>
                        <a:t>bgre</a:t>
                      </a:r>
                      <a:r>
                        <a:rPr lang="en-US" sz="1200" cap="small" dirty="0" smtClean="0">
                          <a:effectLst/>
                          <a:latin typeface="Gill Sans"/>
                          <a:cs typeface="Gill Sans"/>
                        </a:rPr>
                        <a:t> 80004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Gill Sans"/>
                          <a:cs typeface="Gill Sans"/>
                        </a:rPr>
                        <a:t>Lengua I</a:t>
                      </a:r>
                      <a:endParaRPr lang="es-MX" sz="15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215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s-MX" sz="1500" dirty="0" smtClean="0">
                          <a:effectLst/>
                          <a:latin typeface="Gill Sans"/>
                          <a:cs typeface="Gill Sans"/>
                        </a:rPr>
                        <a:t>Lengua II.</a:t>
                      </a:r>
                      <a:endParaRPr lang="es-MX" sz="15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C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ill Sans"/>
                          <a:cs typeface="Gill Sans"/>
                        </a:rPr>
                        <a:t>I</a:t>
                      </a:r>
                      <a:endParaRPr lang="es-MX" sz="140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T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Gill Sans"/>
                          <a:cs typeface="Gill Sans"/>
                        </a:rPr>
                        <a:t>Ief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Ob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0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0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6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4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BG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9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cap="small" dirty="0" err="1" smtClean="0">
                          <a:effectLst/>
                          <a:latin typeface="Gill Sans"/>
                          <a:cs typeface="Gill Sans"/>
                        </a:rPr>
                        <a:t>bgre</a:t>
                      </a:r>
                      <a:r>
                        <a:rPr lang="en-US" sz="1200" cap="small" dirty="0" smtClean="0">
                          <a:effectLst/>
                          <a:latin typeface="Gill Sans"/>
                          <a:cs typeface="Gill Sans"/>
                        </a:rPr>
                        <a:t> 80005</a:t>
                      </a:r>
                      <a:endParaRPr lang="es-MX" sz="1200" cap="small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500" dirty="0">
                        <a:effectLst/>
                        <a:latin typeface="Gill Sans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215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s-MX" sz="1500" dirty="0" smtClean="0">
                          <a:effectLst/>
                          <a:latin typeface="Gill Sans"/>
                          <a:cs typeface="Gill Sans"/>
                        </a:rPr>
                        <a:t>Lectura </a:t>
                      </a:r>
                      <a:r>
                        <a:rPr lang="es-MX" sz="1500" dirty="0">
                          <a:effectLst/>
                          <a:latin typeface="Gill Sans"/>
                          <a:cs typeface="Gill Sans"/>
                        </a:rPr>
                        <a:t>y redacción de textos </a:t>
                      </a:r>
                      <a:r>
                        <a:rPr lang="es-MX" sz="1500" dirty="0" smtClean="0">
                          <a:effectLst/>
                          <a:latin typeface="Gill Sans"/>
                          <a:cs typeface="Gill Sans"/>
                        </a:rPr>
                        <a:t>académicos.</a:t>
                      </a:r>
                      <a:endParaRPr lang="es-MX" sz="15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ill Sans"/>
                          <a:cs typeface="Gill Sans"/>
                        </a:rPr>
                        <a:t>C</a:t>
                      </a:r>
                      <a:endParaRPr lang="es-MX" sz="140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ill Sans"/>
                          <a:cs typeface="Gill Sans"/>
                        </a:rPr>
                        <a:t>I</a:t>
                      </a:r>
                      <a:endParaRPr lang="es-MX" sz="140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ill Sans"/>
                          <a:cs typeface="Gill Sans"/>
                        </a:rPr>
                        <a:t>CT</a:t>
                      </a:r>
                      <a:endParaRPr lang="es-MX" sz="140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ill Sans"/>
                          <a:cs typeface="Gill Sans"/>
                        </a:rPr>
                        <a:t>Ief</a:t>
                      </a:r>
                      <a:endParaRPr lang="es-MX" sz="140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Gill Sans"/>
                          <a:cs typeface="Gill Sans"/>
                        </a:rPr>
                        <a:t>Ob</a:t>
                      </a:r>
                      <a:endParaRPr lang="es-MX" sz="140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0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Gill Sans"/>
                          <a:cs typeface="Gill Sans"/>
                        </a:rPr>
                        <a:t>0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4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4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ill Sans"/>
                          <a:cs typeface="Gill Sans"/>
                        </a:rPr>
                        <a:t>BG</a:t>
                      </a:r>
                      <a:endParaRPr lang="es-MX" sz="1400" dirty="0">
                        <a:effectLst/>
                        <a:latin typeface="Gill Sans"/>
                        <a:ea typeface="Calibri" panose="020F0502020204030204" pitchFamily="34" charset="0"/>
                        <a:cs typeface="Gill San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56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58354" y="720229"/>
            <a:ext cx="8826123" cy="576064"/>
          </a:xfrm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rgbClr val="00B050"/>
                </a:solidFill>
                <a:latin typeface="Gill Sans MT"/>
                <a:cs typeface="Gill Sans MT"/>
              </a:rPr>
              <a:t>Instructivo de programación académica</a:t>
            </a:r>
            <a:endParaRPr lang="es-MX" sz="2200" b="1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630362" y="1440309"/>
            <a:ext cx="8712968" cy="5402936"/>
            <a:chOff x="630362" y="1637379"/>
            <a:chExt cx="8712968" cy="5402936"/>
          </a:xfrm>
        </p:grpSpPr>
        <p:sp>
          <p:nvSpPr>
            <p:cNvPr id="4" name="Marcador de texto 2"/>
            <p:cNvSpPr txBox="1">
              <a:spLocks/>
            </p:cNvSpPr>
            <p:nvPr/>
          </p:nvSpPr>
          <p:spPr>
            <a:xfrm>
              <a:off x="630362" y="1637379"/>
              <a:ext cx="8712968" cy="576064"/>
            </a:xfrm>
          </p:spPr>
          <p:txBody>
            <a:bodyPr/>
            <a:lstStyle>
              <a:defPPr>
                <a:defRPr lang="es-MX"/>
              </a:defPPr>
              <a:lvl1pPr algn="l" defTabSz="1017588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08000" indent="-50800" algn="l" defTabSz="1017588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1017588" indent="-103188" algn="l" defTabSz="1017588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527175" indent="-155575" algn="l" defTabSz="1017588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2036763" indent="-207963" algn="l" defTabSz="1017588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s-MX" dirty="0" smtClean="0">
                  <a:latin typeface="Gill Sans"/>
                  <a:cs typeface="Gill Sans"/>
                </a:rPr>
                <a:t>Liga: </a:t>
              </a:r>
              <a:r>
                <a:rPr lang="es-MX" dirty="0" smtClean="0">
                  <a:latin typeface="Gill Sans"/>
                  <a:cs typeface="Gill Sans"/>
                  <a:hlinkClick r:id="rId2"/>
                </a:rPr>
                <a:t>https</a:t>
              </a:r>
              <a:r>
                <a:rPr lang="es-MX" dirty="0">
                  <a:latin typeface="Gill Sans"/>
                  <a:cs typeface="Gill Sans"/>
                  <a:hlinkClick r:id="rId2"/>
                </a:rPr>
                <a:t>://www.uv.mx/secretarios-facultad</a:t>
              </a:r>
              <a:r>
                <a:rPr lang="es-MX" dirty="0" smtClean="0">
                  <a:latin typeface="Gill Sans"/>
                  <a:cs typeface="Gill Sans"/>
                  <a:hlinkClick r:id="rId2"/>
                </a:rPr>
                <a:t>/</a:t>
              </a:r>
              <a:endParaRPr lang="es-MX" dirty="0">
                <a:latin typeface="Gill Sans"/>
                <a:cs typeface="Gill Sans"/>
              </a:endParaRPr>
            </a:p>
          </p:txBody>
        </p:sp>
        <p:grpSp>
          <p:nvGrpSpPr>
            <p:cNvPr id="2" name="Agrupar 1"/>
            <p:cNvGrpSpPr/>
            <p:nvPr/>
          </p:nvGrpSpPr>
          <p:grpSpPr>
            <a:xfrm>
              <a:off x="2303640" y="2304405"/>
              <a:ext cx="5472608" cy="4735910"/>
              <a:chOff x="2523141" y="3206055"/>
              <a:chExt cx="4896545" cy="4237394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 rotWithShape="1">
              <a:blip r:embed="rId3"/>
              <a:srcRect l="1114" t="2" r="21853" b="16668"/>
              <a:stretch/>
            </p:blipFill>
            <p:spPr>
              <a:xfrm>
                <a:off x="2523141" y="3206055"/>
                <a:ext cx="4896545" cy="4237394"/>
              </a:xfrm>
              <a:prstGeom prst="rect">
                <a:avLst/>
              </a:prstGeom>
            </p:spPr>
          </p:pic>
          <p:sp>
            <p:nvSpPr>
              <p:cNvPr id="6" name="Rectángulo 5"/>
              <p:cNvSpPr/>
              <p:nvPr/>
            </p:nvSpPr>
            <p:spPr>
              <a:xfrm>
                <a:off x="3143343" y="6552877"/>
                <a:ext cx="1530537" cy="890572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844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28498" y="1115547"/>
            <a:ext cx="7416824" cy="5889477"/>
            <a:chOff x="630362" y="1080270"/>
            <a:chExt cx="7416824" cy="58894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11483" t="65740" r="65555" b="19560"/>
            <a:stretch/>
          </p:blipFill>
          <p:spPr>
            <a:xfrm>
              <a:off x="630362" y="1080270"/>
              <a:ext cx="2520280" cy="1290746"/>
            </a:xfrm>
            <a:prstGeom prst="rect">
              <a:avLst/>
            </a:prstGeom>
            <a:ln w="3175" cmpd="sng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4" name="Rectángulo 3"/>
            <p:cNvSpPr/>
            <p:nvPr/>
          </p:nvSpPr>
          <p:spPr>
            <a:xfrm>
              <a:off x="702370" y="1734167"/>
              <a:ext cx="2303694" cy="18245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Flecha derecha 4"/>
            <p:cNvSpPr/>
            <p:nvPr/>
          </p:nvSpPr>
          <p:spPr>
            <a:xfrm>
              <a:off x="3294658" y="1656333"/>
              <a:ext cx="57606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l="10321" t="18251" r="69999" b="71766"/>
            <a:stretch/>
          </p:blipFill>
          <p:spPr>
            <a:xfrm>
              <a:off x="4086746" y="1716133"/>
              <a:ext cx="2027862" cy="822986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4591706" y="2369978"/>
              <a:ext cx="1098467" cy="18063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Flecha abajo 7"/>
            <p:cNvSpPr/>
            <p:nvPr/>
          </p:nvSpPr>
          <p:spPr>
            <a:xfrm>
              <a:off x="5022850" y="2664445"/>
              <a:ext cx="276511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/>
            <a:srcRect l="10382" t="10458" r="13706" b="30420"/>
            <a:stretch/>
          </p:blipFill>
          <p:spPr>
            <a:xfrm>
              <a:off x="2324330" y="3404099"/>
              <a:ext cx="5722856" cy="3565648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2479170" y="6433169"/>
              <a:ext cx="5066889" cy="159286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2787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86346" y="921147"/>
            <a:ext cx="9001000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es-ES" dirty="0" smtClean="0">
                <a:solidFill>
                  <a:srgbClr val="159C3B"/>
                </a:solidFill>
                <a:latin typeface="Gill Sans"/>
                <a:cs typeface="Gill Sans"/>
              </a:rPr>
              <a:t>2. 	Lineamientos </a:t>
            </a:r>
            <a:r>
              <a:rPr lang="es-ES" dirty="0">
                <a:solidFill>
                  <a:srgbClr val="159C3B"/>
                </a:solidFill>
                <a:latin typeface="Gill Sans"/>
                <a:cs typeface="Gill Sans"/>
              </a:rPr>
              <a:t>generales a observar para la programación académica</a:t>
            </a:r>
          </a:p>
          <a:p>
            <a:pPr marL="534988" lvl="0">
              <a:spcBef>
                <a:spcPts val="300"/>
              </a:spcBef>
              <a:spcAft>
                <a:spcPts val="300"/>
              </a:spcAft>
            </a:pPr>
            <a:r>
              <a:rPr lang="es-ES_tradnl" dirty="0" smtClean="0">
                <a:solidFill>
                  <a:srgbClr val="7F7F7F"/>
                </a:solidFill>
                <a:latin typeface="Gill Sans MT"/>
                <a:cs typeface="Gill Sans MT"/>
              </a:rPr>
              <a:t>De </a:t>
            </a:r>
            <a:r>
              <a:rPr lang="es-ES_tradnl" dirty="0">
                <a:solidFill>
                  <a:srgbClr val="7F7F7F"/>
                </a:solidFill>
                <a:latin typeface="Gill Sans MT"/>
                <a:cs typeface="Gill Sans MT"/>
              </a:rPr>
              <a:t>la observancia de la </a:t>
            </a:r>
            <a:r>
              <a:rPr lang="es-ES_tradnl" dirty="0" smtClean="0">
                <a:solidFill>
                  <a:srgbClr val="7F7F7F"/>
                </a:solidFill>
                <a:latin typeface="Gill Sans MT"/>
                <a:cs typeface="Gill Sans MT"/>
              </a:rPr>
              <a:t>normatividad.</a:t>
            </a:r>
            <a:endParaRPr lang="es-ES_tradnl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534988" lvl="0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De </a:t>
            </a:r>
            <a:r>
              <a:rPr lang="es-ES" dirty="0">
                <a:solidFill>
                  <a:srgbClr val="7F7F7F"/>
                </a:solidFill>
                <a:latin typeface="Gill Sans MT"/>
                <a:cs typeface="Gill Sans MT"/>
              </a:rPr>
              <a:t>la conformación de las 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secciones.</a:t>
            </a:r>
            <a:endParaRPr lang="es-MX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534988" lvl="0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De </a:t>
            </a:r>
            <a:r>
              <a:rPr lang="es-ES" dirty="0">
                <a:solidFill>
                  <a:srgbClr val="7F7F7F"/>
                </a:solidFill>
                <a:latin typeface="Gill Sans MT"/>
                <a:cs typeface="Gill Sans MT"/>
              </a:rPr>
              <a:t>la carga 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docente.</a:t>
            </a:r>
            <a:endParaRPr lang="es-MX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534988" lvl="0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De las </a:t>
            </a:r>
            <a:r>
              <a:rPr lang="es-ES" cap="small" dirty="0" err="1" smtClean="0">
                <a:solidFill>
                  <a:srgbClr val="7F7F7F"/>
                </a:solidFill>
                <a:latin typeface="Gill Sans MT"/>
                <a:cs typeface="Gill Sans MT"/>
              </a:rPr>
              <a:t>ee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 vacantes.</a:t>
            </a:r>
            <a:endParaRPr lang="es-MX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534988" lvl="0">
              <a:spcBef>
                <a:spcPts val="300"/>
              </a:spcBef>
              <a:spcAft>
                <a:spcPts val="300"/>
              </a:spcAft>
            </a:pPr>
            <a:r>
              <a:rPr lang="es-ES_tradnl" dirty="0" smtClean="0">
                <a:solidFill>
                  <a:srgbClr val="7F7F7F"/>
                </a:solidFill>
                <a:latin typeface="Gill Sans MT"/>
                <a:cs typeface="Gill Sans MT"/>
              </a:rPr>
              <a:t>De </a:t>
            </a:r>
            <a:r>
              <a:rPr lang="es-ES_tradnl" dirty="0">
                <a:solidFill>
                  <a:srgbClr val="7F7F7F"/>
                </a:solidFill>
                <a:latin typeface="Gill Sans MT"/>
                <a:cs typeface="Gill Sans MT"/>
              </a:rPr>
              <a:t>la </a:t>
            </a:r>
            <a:r>
              <a:rPr lang="es-ES_tradnl" dirty="0" smtClean="0">
                <a:solidFill>
                  <a:srgbClr val="7F7F7F"/>
                </a:solidFill>
                <a:latin typeface="Gill Sans MT"/>
                <a:cs typeface="Gill Sans MT"/>
              </a:rPr>
              <a:t>sustentabilidad.</a:t>
            </a:r>
            <a:endParaRPr lang="es-MX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534988">
              <a:spcBef>
                <a:spcPts val="300"/>
              </a:spcBef>
              <a:spcAft>
                <a:spcPts val="300"/>
              </a:spcAft>
            </a:pPr>
            <a:r>
              <a:rPr lang="es-MX" dirty="0" smtClean="0">
                <a:solidFill>
                  <a:srgbClr val="7F7F7F"/>
                </a:solidFill>
                <a:latin typeface="Gill Sans MT"/>
                <a:cs typeface="Gill Sans MT"/>
              </a:rPr>
              <a:t>De </a:t>
            </a:r>
            <a:r>
              <a:rPr lang="es-MX" dirty="0">
                <a:solidFill>
                  <a:srgbClr val="7F7F7F"/>
                </a:solidFill>
                <a:latin typeface="Gill Sans MT"/>
                <a:cs typeface="Gill Sans MT"/>
              </a:rPr>
              <a:t>la </a:t>
            </a:r>
            <a:r>
              <a:rPr lang="es-MX" dirty="0" smtClean="0">
                <a:solidFill>
                  <a:srgbClr val="7F7F7F"/>
                </a:solidFill>
                <a:latin typeface="Gill Sans MT"/>
                <a:cs typeface="Gill Sans MT"/>
              </a:rPr>
              <a:t>austeridad.</a:t>
            </a:r>
          </a:p>
          <a:p>
            <a:pPr marL="534988">
              <a:spcBef>
                <a:spcPts val="300"/>
              </a:spcBef>
              <a:spcAft>
                <a:spcPts val="300"/>
              </a:spcAft>
            </a:pPr>
            <a:r>
              <a:rPr lang="es-MX" dirty="0" smtClean="0">
                <a:solidFill>
                  <a:srgbClr val="7F7F7F"/>
                </a:solidFill>
                <a:latin typeface="Gill Sans MT"/>
                <a:cs typeface="Gill Sans MT"/>
              </a:rPr>
              <a:t>De </a:t>
            </a:r>
            <a:r>
              <a:rPr lang="es-MX" dirty="0">
                <a:solidFill>
                  <a:srgbClr val="7F7F7F"/>
                </a:solidFill>
                <a:latin typeface="Gill Sans MT"/>
                <a:cs typeface="Gill Sans MT"/>
              </a:rPr>
              <a:t>las </a:t>
            </a:r>
            <a:r>
              <a:rPr lang="es-MX" dirty="0" smtClean="0">
                <a:solidFill>
                  <a:srgbClr val="7F7F7F"/>
                </a:solidFill>
                <a:latin typeface="Gill Sans MT"/>
                <a:cs typeface="Gill Sans MT"/>
              </a:rPr>
              <a:t>responsabilidades administrativas.</a:t>
            </a:r>
            <a:endParaRPr lang="es-MX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534988">
              <a:spcBef>
                <a:spcPts val="300"/>
              </a:spcBef>
              <a:spcAft>
                <a:spcPts val="300"/>
              </a:spcAft>
            </a:pPr>
            <a:r>
              <a:rPr lang="es-MX" dirty="0" smtClean="0">
                <a:solidFill>
                  <a:srgbClr val="7F7F7F"/>
                </a:solidFill>
                <a:latin typeface="Gill Sans MT"/>
                <a:cs typeface="Gill Sans MT"/>
              </a:rPr>
              <a:t>De </a:t>
            </a:r>
            <a:r>
              <a:rPr lang="es-MX" dirty="0">
                <a:solidFill>
                  <a:srgbClr val="7F7F7F"/>
                </a:solidFill>
                <a:latin typeface="Gill Sans MT"/>
                <a:cs typeface="Gill Sans MT"/>
              </a:rPr>
              <a:t>Expediente de </a:t>
            </a:r>
            <a:r>
              <a:rPr lang="es-MX" dirty="0" smtClean="0">
                <a:solidFill>
                  <a:srgbClr val="7F7F7F"/>
                </a:solidFill>
                <a:latin typeface="Gill Sans MT"/>
                <a:cs typeface="Gill Sans MT"/>
              </a:rPr>
              <a:t>Personal.</a:t>
            </a:r>
            <a:endParaRPr lang="es-MX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endParaRPr lang="es-ES" dirty="0">
              <a:solidFill>
                <a:srgbClr val="008000"/>
              </a:solidFill>
              <a:latin typeface="Gill Sans"/>
              <a:cs typeface="Gill Sans"/>
            </a:endParaRPr>
          </a:p>
          <a:p>
            <a:pPr marL="273050" indent="-273050"/>
            <a:r>
              <a:rPr lang="es-ES" dirty="0" smtClean="0">
                <a:solidFill>
                  <a:srgbClr val="159C3B"/>
                </a:solidFill>
                <a:latin typeface="Gill Sans"/>
                <a:cs typeface="Gill Sans"/>
              </a:rPr>
              <a:t>3. 	Políticas </a:t>
            </a:r>
            <a:r>
              <a:rPr lang="es-ES" dirty="0">
                <a:solidFill>
                  <a:srgbClr val="159C3B"/>
                </a:solidFill>
                <a:latin typeface="Gill Sans"/>
                <a:cs typeface="Gill Sans"/>
              </a:rPr>
              <a:t>para la autorización de las descargas académicas</a:t>
            </a:r>
          </a:p>
          <a:p>
            <a:pPr marL="534988">
              <a:spcBef>
                <a:spcPts val="300"/>
              </a:spcBef>
              <a:spcAft>
                <a:spcPts val="300"/>
              </a:spcAft>
            </a:pPr>
            <a:r>
              <a:rPr lang="es-ES" cap="small" dirty="0" smtClean="0">
                <a:solidFill>
                  <a:srgbClr val="7F7F7F"/>
                </a:solidFill>
                <a:latin typeface="Gill Sans MT"/>
                <a:cs typeface="Gill Sans MT"/>
              </a:rPr>
              <a:t>Capítulo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lang="es-ES" cap="small" dirty="0">
                <a:solidFill>
                  <a:srgbClr val="7F7F7F"/>
                </a:solidFill>
                <a:latin typeface="Gill Sans MT"/>
                <a:cs typeface="Gill Sans MT"/>
              </a:rPr>
              <a:t>i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.</a:t>
            </a:r>
            <a:r>
              <a:rPr lang="es-MX" dirty="0" smtClean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lang="es-ES" dirty="0">
                <a:solidFill>
                  <a:srgbClr val="7F7F7F"/>
                </a:solidFill>
                <a:latin typeface="Gill Sans MT"/>
                <a:cs typeface="Gill Sans MT"/>
              </a:rPr>
              <a:t>Disposiciones 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generales.</a:t>
            </a:r>
            <a:endParaRPr lang="es-ES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534988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C</a:t>
            </a:r>
            <a:r>
              <a:rPr lang="es-ES" cap="small" dirty="0" smtClean="0">
                <a:solidFill>
                  <a:srgbClr val="7F7F7F"/>
                </a:solidFill>
                <a:latin typeface="Gill Sans MT"/>
                <a:cs typeface="Gill Sans MT"/>
              </a:rPr>
              <a:t>apítulo ii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.</a:t>
            </a:r>
            <a:r>
              <a:rPr lang="es-MX" dirty="0" smtClean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lang="es-ES" dirty="0">
                <a:solidFill>
                  <a:srgbClr val="7F7F7F"/>
                </a:solidFill>
                <a:latin typeface="Gill Sans MT"/>
                <a:cs typeface="Gill Sans MT"/>
              </a:rPr>
              <a:t>Motivos de descarga académica 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total.</a:t>
            </a:r>
            <a:endParaRPr lang="es-MX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534988">
              <a:spcBef>
                <a:spcPts val="300"/>
              </a:spcBef>
              <a:spcAft>
                <a:spcPts val="300"/>
              </a:spcAft>
            </a:pPr>
            <a:r>
              <a:rPr lang="es-ES" cap="small" dirty="0" smtClean="0">
                <a:solidFill>
                  <a:srgbClr val="7F7F7F"/>
                </a:solidFill>
                <a:latin typeface="Gill Sans MT"/>
                <a:cs typeface="Gill Sans MT"/>
              </a:rPr>
              <a:t>Capítulo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lang="es-ES" cap="small" dirty="0" smtClean="0">
                <a:solidFill>
                  <a:srgbClr val="7F7F7F"/>
                </a:solidFill>
                <a:latin typeface="Gill Sans MT"/>
                <a:cs typeface="Gill Sans MT"/>
              </a:rPr>
              <a:t>iii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.</a:t>
            </a:r>
            <a:r>
              <a:rPr lang="es-MX" dirty="0" smtClean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lang="es-ES" dirty="0">
                <a:solidFill>
                  <a:srgbClr val="7F7F7F"/>
                </a:solidFill>
                <a:latin typeface="Gill Sans MT"/>
                <a:cs typeface="Gill Sans MT"/>
              </a:rPr>
              <a:t>Motivos de descarga académica 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parcial.</a:t>
            </a:r>
            <a:endParaRPr lang="es-ES" dirty="0">
              <a:solidFill>
                <a:srgbClr val="7F7F7F"/>
              </a:solidFill>
              <a:latin typeface="Gill Sans MT"/>
              <a:cs typeface="Gill Sans MT"/>
            </a:endParaRPr>
          </a:p>
          <a:p>
            <a:pPr marL="534988">
              <a:spcBef>
                <a:spcPts val="300"/>
              </a:spcBef>
              <a:spcAft>
                <a:spcPts val="300"/>
              </a:spcAft>
            </a:pPr>
            <a:r>
              <a:rPr lang="es-ES" cap="small" dirty="0" smtClean="0">
                <a:solidFill>
                  <a:srgbClr val="7F7F7F"/>
                </a:solidFill>
                <a:latin typeface="Gill Sans MT"/>
                <a:cs typeface="Gill Sans MT"/>
              </a:rPr>
              <a:t>Capítulo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lang="es-ES" cap="small" dirty="0" smtClean="0">
                <a:solidFill>
                  <a:srgbClr val="7F7F7F"/>
                </a:solidFill>
                <a:latin typeface="Gill Sans MT"/>
                <a:cs typeface="Gill Sans MT"/>
              </a:rPr>
              <a:t>iv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.</a:t>
            </a:r>
            <a:r>
              <a:rPr lang="es-MX" dirty="0" smtClean="0">
                <a:solidFill>
                  <a:srgbClr val="7F7F7F"/>
                </a:solidFill>
                <a:latin typeface="Gill Sans MT"/>
                <a:cs typeface="Gill Sans MT"/>
              </a:rPr>
              <a:t> </a:t>
            </a:r>
            <a:r>
              <a:rPr lang="es-ES" dirty="0">
                <a:solidFill>
                  <a:srgbClr val="7F7F7F"/>
                </a:solidFill>
                <a:latin typeface="Gill Sans MT"/>
                <a:cs typeface="Gill Sans MT"/>
              </a:rPr>
              <a:t>De la disponibilidad </a:t>
            </a:r>
            <a:r>
              <a:rPr lang="es-ES" dirty="0" smtClean="0">
                <a:solidFill>
                  <a:srgbClr val="7F7F7F"/>
                </a:solidFill>
                <a:latin typeface="Gill Sans MT"/>
                <a:cs typeface="Gill Sans MT"/>
              </a:rPr>
              <a:t>presupuestal.</a:t>
            </a:r>
            <a:endParaRPr lang="es-ES" dirty="0">
              <a:solidFill>
                <a:srgbClr val="7F7F7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3220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 txBox="1">
            <a:spLocks/>
          </p:cNvSpPr>
          <p:nvPr/>
        </p:nvSpPr>
        <p:spPr>
          <a:xfrm>
            <a:off x="556907" y="1613659"/>
            <a:ext cx="8856984" cy="5184576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Difundir a toda la comunidad académica y administrativa el calendario,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la circular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de la programación académica, y las políticas de descargas, enfatizando los procesos en los que deben participar como: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tutoría académica,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solicitud de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descarga académica,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año sabático,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licencia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o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solicitud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de asignación de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carga, reubicación temporal o definitiva,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entre otros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algn="just"/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Para lograr con éxito la programación académica, cumplir con las actividades en las fechas establecidas en el cronograma, manteniendo el contacto permanente con el respectivo Coordinador Académico de Área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Difundir a la comunidad los resultados de </a:t>
            </a:r>
            <a:r>
              <a:rPr lang="es-ES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planea,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preferentemente a través de los órganos colegiados oficiales como son el </a:t>
            </a:r>
            <a:r>
              <a:rPr lang="es-ES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H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Consejo Técnico y las Academias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Cargar el área disciplinar, el área básica y posgrado de forma simultánea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  <a:endParaRPr lang="es-ES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86346" y="144165"/>
            <a:ext cx="6264696" cy="504056"/>
          </a:xfrm>
        </p:spPr>
        <p:txBody>
          <a:bodyPr>
            <a:normAutofit/>
          </a:bodyPr>
          <a:lstStyle/>
          <a:p>
            <a:r>
              <a:rPr lang="es-MX" sz="1800" dirty="0" smtClean="0">
                <a:solidFill>
                  <a:srgbClr val="0070C0"/>
                </a:solidFill>
                <a:latin typeface="Gill Sans MT"/>
                <a:cs typeface="Gill Sans MT"/>
              </a:rPr>
              <a:t>Áreas Académicas</a:t>
            </a:r>
            <a:endParaRPr lang="es-MX" sz="1800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559664" y="648221"/>
            <a:ext cx="8927681" cy="433387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cap="small" dirty="0" smtClean="0">
                <a:solidFill>
                  <a:srgbClr val="0070C0"/>
                </a:solidFill>
              </a:rPr>
              <a:t>Recomendaciones</a:t>
            </a:r>
            <a:endParaRPr lang="es-ES" sz="2000" b="1" cap="sm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5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 txBox="1">
            <a:spLocks/>
          </p:cNvSpPr>
          <p:nvPr/>
        </p:nvSpPr>
        <p:spPr>
          <a:xfrm>
            <a:off x="556907" y="1613659"/>
            <a:ext cx="8856984" cy="5184576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Analizar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en el seno del H. Consejo Técnico, u Órgano equivalente sobre la pertinencia y contribución a la Entidad de las descargas parciales, y si éstas se apegan y cumplen estrictamente con las políticas institucionales establecidas para dicho fin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Realizar el análisis de los resultados de </a:t>
            </a:r>
            <a:r>
              <a:rPr lang="es-MX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planea,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y propiciar el máximo avance de los estudiantes, tratando de atender la problemática de las </a:t>
            </a:r>
            <a:r>
              <a:rPr lang="es-MX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que resultan en los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«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cuellos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de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botella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»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Sensibilizar a los docentes en cuanto a cambio de horario y/o de </a:t>
            </a:r>
            <a:r>
              <a:rPr lang="es-MX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a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impartir, siempre que cumplan con el perfil profesional requerido, evitando traslape de horarios y no se vean violentados los derechos laborales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Revisar el total de horas base de los académicos en relación al periodo escolar homólogo anterior, como estrategia de validación de la carga académica y banco de horas (individual y general) del </a:t>
            </a:r>
            <a:r>
              <a:rPr lang="es-MX" kern="0" cap="small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pe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  <a:endParaRPr lang="es-MX" kern="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59664" y="648221"/>
            <a:ext cx="8927681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cap="small" dirty="0" smtClean="0">
                <a:solidFill>
                  <a:srgbClr val="0070C0"/>
                </a:solidFill>
              </a:rPr>
              <a:t>Recomendaciones</a:t>
            </a:r>
            <a:endParaRPr lang="es-ES" sz="2000" b="1" cap="sm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2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 txBox="1">
            <a:spLocks/>
          </p:cNvSpPr>
          <p:nvPr/>
        </p:nvSpPr>
        <p:spPr>
          <a:xfrm>
            <a:off x="556907" y="1613659"/>
            <a:ext cx="8856984" cy="5184576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En el caso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de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que en las </a:t>
            </a:r>
            <a:r>
              <a:rPr lang="es-MX" kern="0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ee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convocadas bajo el tipo de contratación </a:t>
            </a:r>
            <a:r>
              <a:rPr lang="es-MX" kern="0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ipp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en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el periodo escolar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homólogo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anterior,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el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académico haya tenido como resultado: </a:t>
            </a:r>
            <a:r>
              <a:rPr lang="es-MX" i="1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favorable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y exista la continuidad de dicha comisión o designación,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incorporar en las observaciones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de la forma </a:t>
            </a:r>
            <a:r>
              <a:rPr lang="es-MX" kern="0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hwmofac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el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nombre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del</a:t>
            </a:r>
            <a:r>
              <a:rPr lang="es-ES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académico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para su ratificación o especificar si saldrá a convocatoria por renuncia por escrito del académico favorecido.</a:t>
            </a:r>
          </a:p>
          <a:p>
            <a:pPr algn="just"/>
            <a:endParaRPr lang="es-MX" kern="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En el mismo rubro de observaciones de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la forma </a:t>
            </a:r>
            <a:r>
              <a:rPr lang="es-MX" kern="0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hwmofac,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especificar con qué tipo de contratación será(n) convocada(s)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la(s) </a:t>
            </a:r>
            <a:r>
              <a:rPr lang="es-MX" kern="0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ee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vacantes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(</a:t>
            </a:r>
            <a:r>
              <a:rPr lang="es-MX" kern="0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ipp, iod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o</a:t>
            </a:r>
            <a:r>
              <a:rPr lang="es-MX" kern="0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ippl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kern="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/>
              <a:buChar char="•"/>
            </a:pP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Verificar y registrar los tipos de carga en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la forma </a:t>
            </a:r>
            <a:r>
              <a:rPr lang="es-MX" kern="0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hwmofac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(</a:t>
            </a:r>
            <a:r>
              <a:rPr lang="es-MX" kern="0" cap="small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co, cc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o </a:t>
            </a:r>
            <a:r>
              <a:rPr lang="es-MX" kern="0" cap="small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acc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).</a:t>
            </a:r>
          </a:p>
          <a:p>
            <a:pPr algn="just"/>
            <a:endParaRPr lang="es-MX" kern="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Reducir, en la medida de lo posible, las horas no devengadas siempre que se respete el perfil profesional requerido en alguna </a:t>
            </a:r>
            <a:r>
              <a:rPr lang="es-MX" kern="0" cap="small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ee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vacante, mediante el procedimiento oficial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  <a:endParaRPr lang="es-MX" kern="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kern="0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kern="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kern="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559664" y="648221"/>
            <a:ext cx="8927681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cap="small" dirty="0" smtClean="0">
                <a:solidFill>
                  <a:srgbClr val="0070C0"/>
                </a:solidFill>
              </a:rPr>
              <a:t>Recomendaciones</a:t>
            </a:r>
            <a:endParaRPr lang="es-ES" sz="2000" b="1" cap="sm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9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 txBox="1">
            <a:spLocks/>
          </p:cNvSpPr>
          <p:nvPr/>
        </p:nvSpPr>
        <p:spPr>
          <a:xfrm>
            <a:off x="556907" y="1613659"/>
            <a:ext cx="8856984" cy="5184576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En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los casos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donde se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delegue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la captura de información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de </a:t>
            </a:r>
            <a:r>
              <a:rPr lang="es-MX" kern="0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ssasect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, supervisar y revisar que los datos sean correctos, así como la forma </a:t>
            </a:r>
            <a:r>
              <a:rPr lang="es-MX" kern="0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hwmofac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, que permitirá la emisión del reporte </a:t>
            </a:r>
            <a:r>
              <a:rPr lang="es-MX" kern="0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syrippa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</a:p>
          <a:p>
            <a:pPr algn="just"/>
            <a:endParaRPr lang="es-MX" kern="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Involucrar a los coordinadores de posgrado en la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programación</a:t>
            </a:r>
            <a:r>
              <a:rPr lang="es-ES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de </a:t>
            </a: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licenciatura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kern="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Notificar en tiempo y forma la conclusión y envío de la programación al Área Académica correspondiente para seguimiento, hasta que ésta haya sido autorizada</a:t>
            </a:r>
            <a:r>
              <a:rPr lang="es-MX" kern="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kern="0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Observar y cumplir con los diversos procesos establecidos en el cronograma institucional para la programación académica. </a:t>
            </a:r>
          </a:p>
          <a:p>
            <a:pPr algn="just"/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Observar y cumplir con la normatividad vigente aplicable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  <a:endParaRPr lang="es-MX" kern="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559664" y="648221"/>
            <a:ext cx="8927681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cap="small" dirty="0" smtClean="0">
                <a:solidFill>
                  <a:srgbClr val="0070C0"/>
                </a:solidFill>
              </a:rPr>
              <a:t>Recomendaciones</a:t>
            </a:r>
            <a:endParaRPr lang="es-ES" sz="2000" b="1" cap="sm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3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 txBox="1">
            <a:spLocks/>
          </p:cNvSpPr>
          <p:nvPr/>
        </p:nvSpPr>
        <p:spPr>
          <a:xfrm>
            <a:off x="556907" y="1613659"/>
            <a:ext cx="8856984" cy="5443274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En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los casos de rediseño de planes, realizar el análisis de trayectoria y modificación de carga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académica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de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docentes con horas planta, conjuntamente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,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con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las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áreas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respectivas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para detectar las necesidades académicas, presupuestales y laborales (ampliación de banco de horas)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Las actividades de la programación no concluye con los resultados de las convocatorias, también se incluyen las tareas de cierres y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aperturas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de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experiencias educativas, avisos y designaciones por </a:t>
            </a:r>
            <a:r>
              <a:rPr lang="es-MX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ct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,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así como el seguimiento de las contrataciones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Revisión de las vacantes en el </a:t>
            </a:r>
            <a:r>
              <a:rPr lang="es-MX" cap="small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sisper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, así como la disminución de las mismas, conforme se envían las propuestas correspondientes.</a:t>
            </a:r>
          </a:p>
          <a:p>
            <a:pPr algn="just"/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Comunicación e involucramiento del administrador con respecto a las contrataciones, para evitar falta de pago y excesos de pagos.</a:t>
            </a:r>
          </a:p>
          <a:p>
            <a:pPr algn="just"/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Tener presente el Reglamento de Responsabilidades Administrativas.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559664" y="648221"/>
            <a:ext cx="8927681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cap="small" dirty="0" smtClean="0">
                <a:solidFill>
                  <a:srgbClr val="0070C0"/>
                </a:solidFill>
              </a:rPr>
              <a:t>Recomendaciones</a:t>
            </a:r>
            <a:endParaRPr lang="es-ES" sz="2000" b="1" cap="sm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1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 txBox="1">
            <a:spLocks/>
          </p:cNvSpPr>
          <p:nvPr/>
        </p:nvSpPr>
        <p:spPr>
          <a:xfrm>
            <a:off x="556907" y="1613659"/>
            <a:ext cx="8856984" cy="5184576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Cumplir en tiempo y forma con lo estipulado en el Cronograma de actividades para la programación académica.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Llevar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a cabo la validación de la carga académica de los </a:t>
            </a:r>
            <a:r>
              <a:rPr lang="es-MX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tc, mt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y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Asignatura,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plaza, categoría,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clave programática,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tipo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de contratación, carga obligatoria e indicadores desde la programación académica.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Eliminar las horas de asignatura con las </a:t>
            </a:r>
            <a:r>
              <a:rPr lang="es-MX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ee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vacantes, de acuerdo al perfil antes de convocar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Validación de la documentación en el sitio de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colaboración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«</a:t>
            </a:r>
            <a:r>
              <a:rPr lang="es-ES" cap="small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ingreso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»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.</a:t>
            </a:r>
            <a:endParaRPr lang="es-ES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Seguimiento a las </a:t>
            </a:r>
            <a:r>
              <a:rPr lang="es-MX" cap="small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ee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vacantes que se encuentran en el Sistema de personal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(</a:t>
            </a:r>
            <a:r>
              <a:rPr lang="es-ES" cap="small" dirty="0" err="1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sisper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)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, para cubrir los salarios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, cierres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, aperturas, formatos de modificación de carga académica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(</a:t>
            </a:r>
            <a:r>
              <a:rPr lang="es-ES" cap="small" dirty="0" err="1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syrcdac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)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, actualización de horarios,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77"/>
              </a:rPr>
              <a:t>etcétera.</a:t>
            </a:r>
            <a:endParaRPr lang="es-ES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algn="just"/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559664" y="648221"/>
            <a:ext cx="8927681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cap="small" dirty="0" smtClean="0">
                <a:solidFill>
                  <a:srgbClr val="0070C0"/>
                </a:solidFill>
              </a:rPr>
              <a:t>Recomendaciones</a:t>
            </a:r>
            <a:endParaRPr lang="es-ES" sz="2000" b="1" cap="small" dirty="0">
              <a:solidFill>
                <a:srgbClr val="0070C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486346" y="144165"/>
            <a:ext cx="6264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800" dirty="0" smtClean="0">
                <a:solidFill>
                  <a:srgbClr val="0070C0"/>
                </a:solidFill>
                <a:latin typeface="Gill Sans MT"/>
                <a:cs typeface="Gill Sans MT"/>
              </a:rPr>
              <a:t>Dirección General de Recursos Humanos</a:t>
            </a:r>
            <a:endParaRPr lang="es-MX" sz="1800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7750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13" y="667386"/>
            <a:ext cx="8826123" cy="556899"/>
          </a:xfrm>
        </p:spPr>
        <p:txBody>
          <a:bodyPr/>
          <a:lstStyle/>
          <a:p>
            <a:r>
              <a:rPr lang="es-MX" sz="2200" dirty="0">
                <a:solidFill>
                  <a:srgbClr val="00B050"/>
                </a:solidFill>
                <a:cs typeface="Calibri Light" panose="020F0302020204030204" pitchFamily="34" charset="0"/>
              </a:rPr>
              <a:t>Conceptos para el </a:t>
            </a:r>
            <a:r>
              <a:rPr lang="es-MX" sz="2200" dirty="0" smtClean="0">
                <a:solidFill>
                  <a:srgbClr val="00B050"/>
                </a:solidFill>
                <a:cs typeface="Calibri Light" panose="020F0302020204030204" pitchFamily="34" charset="0"/>
              </a:rPr>
              <a:t>control </a:t>
            </a:r>
            <a:r>
              <a:rPr lang="es-MX" sz="2200" dirty="0">
                <a:solidFill>
                  <a:srgbClr val="00B050"/>
                </a:solidFill>
                <a:cs typeface="Calibri Light" panose="020F0302020204030204" pitchFamily="34" charset="0"/>
              </a:rPr>
              <a:t>y </a:t>
            </a:r>
            <a:r>
              <a:rPr lang="es-MX" sz="2200" dirty="0" smtClean="0">
                <a:solidFill>
                  <a:srgbClr val="00B050"/>
                </a:solidFill>
                <a:cs typeface="Calibri Light" panose="020F0302020204030204" pitchFamily="34" charset="0"/>
              </a:rPr>
              <a:t>manejo </a:t>
            </a:r>
            <a:r>
              <a:rPr lang="es-MX" sz="2200" dirty="0">
                <a:solidFill>
                  <a:srgbClr val="00B050"/>
                </a:solidFill>
                <a:cs typeface="Calibri Light" panose="020F0302020204030204" pitchFamily="34" charset="0"/>
              </a:rPr>
              <a:t>del Banco de </a:t>
            </a:r>
            <a:r>
              <a:rPr lang="es-MX" sz="2200" dirty="0" smtClean="0">
                <a:solidFill>
                  <a:srgbClr val="00B050"/>
                </a:solidFill>
                <a:cs typeface="Calibri Light" panose="020F0302020204030204" pitchFamily="34" charset="0"/>
              </a:rPr>
              <a:t>horas</a:t>
            </a:r>
            <a:endParaRPr lang="x-none" sz="2200" dirty="0">
              <a:solidFill>
                <a:srgbClr val="00B050"/>
              </a:solidFill>
            </a:endParaRPr>
          </a:p>
        </p:txBody>
      </p:sp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311637"/>
              </p:ext>
            </p:extLst>
          </p:nvPr>
        </p:nvGraphicFramePr>
        <p:xfrm>
          <a:off x="561156" y="1440309"/>
          <a:ext cx="8855630" cy="5407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82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73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376092"/>
                          </a:solidFill>
                          <a:latin typeface="Gill Sans MT"/>
                          <a:cs typeface="Gill Sans MT"/>
                        </a:rPr>
                        <a:t>Concepto</a:t>
                      </a:r>
                    </a:p>
                  </a:txBody>
                  <a:tcPr marL="100457" marR="100457" marT="51848" marB="518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376092"/>
                          </a:solidFill>
                          <a:latin typeface="Gill Sans MT"/>
                          <a:cs typeface="Gill Sans MT"/>
                        </a:rPr>
                        <a:t>Descripción</a:t>
                      </a:r>
                    </a:p>
                  </a:txBody>
                  <a:tcPr marL="100457" marR="100457" marT="51848" marB="5184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r>
                        <a:rPr lang="es-MX" sz="1600" b="1" kern="120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Banco de horas</a:t>
                      </a:r>
                      <a:endParaRPr lang="es-MX" sz="1600" b="1" dirty="0">
                        <a:solidFill>
                          <a:srgbClr val="7F7F7F"/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100457" marR="100457" marT="51848" marB="5184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kern="0" spc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Disponibilidad Presupuestal en </a:t>
                      </a:r>
                      <a:r>
                        <a:rPr lang="es-ES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horas </a:t>
                      </a:r>
                      <a:r>
                        <a:rPr lang="es-ES" sz="1600" b="0" kern="0" spc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que la Secretaría de Administración y </a:t>
                      </a:r>
                      <a:r>
                        <a:rPr lang="es-ES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Finanzas, </a:t>
                      </a:r>
                      <a:r>
                        <a:rPr lang="es-ES" sz="1600" b="0" kern="0" spc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a través de la Dirección </a:t>
                      </a:r>
                      <a:r>
                        <a:rPr lang="es-ES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de Presupuestos, </a:t>
                      </a:r>
                      <a:r>
                        <a:rPr lang="es-ES" sz="1600" b="0" kern="0" spc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pone a disposición de </a:t>
                      </a:r>
                      <a:r>
                        <a:rPr lang="es-ES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las</a:t>
                      </a:r>
                      <a:r>
                        <a:rPr lang="es-ES" sz="1600" b="0" kern="0" spc="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Direcciones Generales de Áreas Académicas, Dirección del Área de Formación Básica General y Dirección General de Relaciones Internacionales</a:t>
                      </a:r>
                      <a:r>
                        <a:rPr lang="es-ES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, </a:t>
                      </a:r>
                      <a:r>
                        <a:rPr lang="es-ES" sz="1600" b="0" kern="0" spc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para su consideración en la Programación Académica como parte de la planeación de la Oferta Educativa durante un periodo escolar</a:t>
                      </a:r>
                      <a:r>
                        <a:rPr lang="es-ES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Se enviará</a:t>
                      </a:r>
                      <a:r>
                        <a:rPr lang="es-ES" sz="1600" b="0" kern="0" spc="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el 30 de septiembre a las áreas antes mencionadas.</a:t>
                      </a:r>
                      <a:endParaRPr lang="es-ES" sz="1600" b="0" kern="0" spc="0" dirty="0" smtClean="0">
                        <a:solidFill>
                          <a:srgbClr val="7F7F7F"/>
                        </a:solidFill>
                        <a:effectLst/>
                        <a:latin typeface="Gill Sans MT"/>
                        <a:cs typeface="Gill Sans MT"/>
                      </a:endParaRPr>
                    </a:p>
                  </a:txBody>
                  <a:tcPr marL="98364" marR="9836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es-MX" sz="1600" b="1" kern="120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Horas pago</a:t>
                      </a:r>
                      <a:endParaRPr lang="es-MX" sz="1600" b="1" dirty="0">
                        <a:solidFill>
                          <a:srgbClr val="7F7F7F"/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100457" marR="100457" marT="51848" marB="5184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600" b="0" kern="0" spc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Generan una erogación al </a:t>
                      </a:r>
                      <a:r>
                        <a:rPr lang="es-MX" sz="1600" b="0" kern="0" cap="small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pe</a:t>
                      </a:r>
                      <a:r>
                        <a:rPr lang="es-MX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que oferta.</a:t>
                      </a:r>
                      <a:endParaRPr lang="es-MX" sz="1600" b="0" kern="0" spc="0" dirty="0">
                        <a:solidFill>
                          <a:srgbClr val="7F7F7F"/>
                        </a:solidFill>
                        <a:effectLst/>
                        <a:latin typeface="Gill Sans MT"/>
                        <a:cs typeface="Gill Sans M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600" b="0" kern="0" spc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Corresponden a docentes cuya plaza se encuentra adscrita al programa para el que se determina la oferta educativa, en la autorización</a:t>
                      </a:r>
                      <a:r>
                        <a:rPr lang="es-MX" sz="1600" b="0" kern="0" spc="0" baseline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se identifican con la actividad docente: Normal y Transitoria (Reubicación </a:t>
                      </a:r>
                      <a:r>
                        <a:rPr lang="es-MX" sz="1600" b="0" kern="0" spc="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temporal</a:t>
                      </a:r>
                      <a:r>
                        <a:rPr lang="es-MX" sz="1600" b="0" kern="0" spc="0" baseline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).</a:t>
                      </a:r>
                      <a:endParaRPr lang="es-MX" sz="1600" b="0" kern="0" spc="0" dirty="0">
                        <a:solidFill>
                          <a:srgbClr val="7F7F7F"/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100457" marR="100457" marT="51848" marB="5184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r>
                        <a:rPr lang="es-MX" sz="1600" b="1" kern="120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Horas no pago</a:t>
                      </a:r>
                      <a:endParaRPr lang="es-MX" sz="1600" b="1" dirty="0">
                        <a:solidFill>
                          <a:srgbClr val="7F7F7F"/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100457" marR="100457" marT="51848" marB="5184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600" b="0" kern="0" spc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No generan una erogación adicional al </a:t>
                      </a:r>
                      <a:r>
                        <a:rPr lang="es-MX" sz="1600" b="0" kern="0" cap="small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pe</a:t>
                      </a:r>
                      <a:r>
                        <a:rPr lang="es-MX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que </a:t>
                      </a:r>
                      <a:r>
                        <a:rPr lang="es-MX" sz="1600" b="0" kern="0" spc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oferta </a:t>
                      </a:r>
                      <a:r>
                        <a:rPr lang="es-MX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Complemento</a:t>
                      </a:r>
                      <a:r>
                        <a:rPr lang="es-MX" sz="1600" b="0" kern="0" spc="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s-MX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lang="es-MX" sz="1600" b="0" kern="0" spc="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s-MX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Carga </a:t>
                      </a:r>
                      <a:r>
                        <a:rPr lang="es-MX" sz="1600" b="0" kern="0" spc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(Docentes de otros programas, Investigadores, Técnicos Académicos, Ejecutantes, Instructores e Invitados) y Carga Obligatoria (Funcionarios Académicos con carga de docencia sin pago adicional)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600" b="0" kern="0" spc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En la autorización</a:t>
                      </a:r>
                      <a:r>
                        <a:rPr lang="es-MX" sz="1600" b="0" kern="0" spc="0" baseline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se identifican con la actividad docente: </a:t>
                      </a:r>
                      <a:r>
                        <a:rPr lang="es-MX" sz="1600" b="0" kern="0" spc="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Co</a:t>
                      </a:r>
                      <a:r>
                        <a:rPr lang="es-MX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mplemento</a:t>
                      </a:r>
                      <a:r>
                        <a:rPr lang="es-MX" sz="1600" b="0" kern="0" spc="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s-MX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lang="es-MX" sz="1600" b="0" kern="0" spc="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s-MX" sz="16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Carga</a:t>
                      </a:r>
                      <a:r>
                        <a:rPr lang="es-MX" sz="1600" b="0" kern="0" spc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,</a:t>
                      </a:r>
                      <a:r>
                        <a:rPr lang="es-MX" sz="1600" b="0" kern="0" spc="0" baseline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Carga Obligatoria</a:t>
                      </a:r>
                      <a:r>
                        <a:rPr lang="es-MX" sz="1600" b="0" kern="0" spc="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,</a:t>
                      </a:r>
                      <a:r>
                        <a:rPr lang="es-ES" sz="1600" b="0" kern="0" spc="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s-MX" sz="1600" b="0" kern="0" spc="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Accesoria </a:t>
                      </a:r>
                      <a:r>
                        <a:rPr lang="es-MX" sz="1600" b="0" kern="0" spc="0" baseline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e Invitado.</a:t>
                      </a:r>
                      <a:endParaRPr lang="es-MX" sz="1600" b="0" kern="0" spc="0" dirty="0">
                        <a:solidFill>
                          <a:srgbClr val="7F7F7F"/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100457" marR="100457" marT="51848" marB="5184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486346" y="144165"/>
            <a:ext cx="6264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800" dirty="0" smtClean="0">
                <a:solidFill>
                  <a:srgbClr val="0070C0"/>
                </a:solidFill>
                <a:latin typeface="Gill Sans MT"/>
                <a:cs typeface="Gill Sans MT"/>
              </a:rPr>
              <a:t>Dirección de Presupuestos</a:t>
            </a:r>
            <a:endParaRPr lang="es-MX" sz="1800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14169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346" y="648221"/>
            <a:ext cx="8826123" cy="576064"/>
          </a:xfrm>
        </p:spPr>
        <p:txBody>
          <a:bodyPr/>
          <a:lstStyle/>
          <a:p>
            <a:r>
              <a:rPr lang="es-MX" sz="2200" dirty="0" smtClean="0">
                <a:solidFill>
                  <a:srgbClr val="00B050"/>
                </a:solidFill>
                <a:cs typeface="Calibri Light" panose="020F0302020204030204" pitchFamily="34" charset="0"/>
              </a:rPr>
              <a:t>Modificaciones al </a:t>
            </a:r>
            <a:r>
              <a:rPr lang="es-MX" sz="2200" dirty="0">
                <a:solidFill>
                  <a:srgbClr val="00B050"/>
                </a:solidFill>
                <a:cs typeface="Calibri Light" panose="020F0302020204030204" pitchFamily="34" charset="0"/>
              </a:rPr>
              <a:t>Banco de </a:t>
            </a:r>
            <a:r>
              <a:rPr lang="es-MX" sz="2200" dirty="0" smtClean="0">
                <a:solidFill>
                  <a:srgbClr val="00B050"/>
                </a:solidFill>
                <a:cs typeface="Calibri Light" panose="020F0302020204030204" pitchFamily="34" charset="0"/>
              </a:rPr>
              <a:t>horas</a:t>
            </a:r>
            <a:endParaRPr lang="x-none" sz="2200" dirty="0">
              <a:solidFill>
                <a:srgbClr val="00B050"/>
              </a:solidFill>
            </a:endParaRPr>
          </a:p>
        </p:txBody>
      </p:sp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61366"/>
              </p:ext>
            </p:extLst>
          </p:nvPr>
        </p:nvGraphicFramePr>
        <p:xfrm>
          <a:off x="662746" y="1440309"/>
          <a:ext cx="8774664" cy="48276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521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2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002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7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Para el periodo agosto</a:t>
                      </a:r>
                      <a:r>
                        <a:rPr lang="es-ES_tradnl" sz="17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-</a:t>
                      </a:r>
                      <a:r>
                        <a:rPr lang="es-ES_tradnl" sz="17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enero</a:t>
                      </a:r>
                      <a:r>
                        <a:rPr lang="es-ES_tradnl" sz="17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 se podrá realizar, durante la etapa de aprobación financiera, la ampliación temporal del banco de horas </a:t>
                      </a:r>
                      <a:r>
                        <a:rPr lang="es-ES_tradnl" sz="17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para el programa educativo que lo requiera, previo análisis y gestión que realizará</a:t>
                      </a:r>
                      <a:r>
                        <a:rPr lang="es-ES_tradnl" sz="17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 </a:t>
                      </a:r>
                      <a:r>
                        <a:rPr lang="es-ES_tradnl" sz="17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el Área Académica correspondiente.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7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De identificar</a:t>
                      </a:r>
                      <a:r>
                        <a:rPr lang="es-ES_tradnl" sz="17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 horas de ampliación</a:t>
                      </a:r>
                      <a:r>
                        <a:rPr lang="es-MX" sz="17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 </a:t>
                      </a:r>
                      <a:r>
                        <a:rPr lang="es-MX" sz="17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en el periodo febrero-julio podrá solicitar transferencia o reprogramación de horas.</a:t>
                      </a:r>
                      <a:endParaRPr lang="es-MX" sz="17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100457" marR="100457" marT="51848" marB="51848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98364" marR="98364" marT="0" marB="0"/>
                </a:tc>
              </a:tr>
              <a:tr h="1731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Transferencia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(aplica </a:t>
                      </a:r>
                      <a:r>
                        <a:rPr lang="es-MX" sz="17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para los dos </a:t>
                      </a:r>
                      <a:r>
                        <a:rPr lang="es-MX" sz="17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periodos)</a:t>
                      </a:r>
                      <a:endParaRPr lang="es-MX" sz="17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100457" marR="100457" marT="51848" marB="5184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Cuando un </a:t>
                      </a:r>
                      <a:r>
                        <a:rPr lang="es-MX" sz="1800" b="0" kern="0" cap="small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pe</a:t>
                      </a:r>
                      <a:r>
                        <a:rPr lang="es-MX" sz="18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s-MX" sz="1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requiere </a:t>
                      </a:r>
                      <a:r>
                        <a:rPr lang="es-MX" sz="17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horas adicionales</a:t>
                      </a:r>
                      <a:r>
                        <a:rPr lang="es-MX" sz="17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 por tener</a:t>
                      </a:r>
                      <a:r>
                        <a:rPr lang="es-MX" sz="17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 ampliación, </a:t>
                      </a:r>
                      <a:r>
                        <a:rPr lang="es-MX" sz="1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éstas</a:t>
                      </a:r>
                      <a:r>
                        <a:rPr lang="es-MX" sz="17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 pueden cubrirse con </a:t>
                      </a:r>
                      <a:r>
                        <a:rPr lang="es-MX" sz="1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las </a:t>
                      </a:r>
                      <a:r>
                        <a:rPr lang="es-MX" sz="17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horas disponibles de otro programa (mismo periodo</a:t>
                      </a:r>
                      <a:r>
                        <a:rPr lang="es-MX" sz="1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),</a:t>
                      </a:r>
                      <a:r>
                        <a:rPr lang="es-MX" sz="17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s-MX" sz="17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misma zona económica, área académica y misma área de formación, </a:t>
                      </a:r>
                      <a:r>
                        <a:rPr lang="es-MX" sz="17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regresando estas horas a su programa de origen al término del ejercicio</a:t>
                      </a:r>
                      <a:r>
                        <a:rPr lang="es-MX" sz="170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cs typeface="Gill Sans MT"/>
                        </a:rPr>
                        <a:t>.</a:t>
                      </a:r>
                      <a:endParaRPr lang="es-MX" sz="170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98364" marR="9836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7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Reprogramación</a:t>
                      </a:r>
                      <a:endParaRPr lang="es-ES_tradnl" sz="17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 MT"/>
                        <a:ea typeface="+mn-ea"/>
                        <a:cs typeface="Gill Sans M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(</a:t>
                      </a:r>
                      <a:r>
                        <a:rPr lang="es-ES_tradnl" sz="1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a</a:t>
                      </a:r>
                      <a:r>
                        <a:rPr lang="x-none" sz="1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plica al periodo feb-jul)</a:t>
                      </a:r>
                      <a:endParaRPr lang="es-MX" sz="17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 MT"/>
                        <a:ea typeface="+mn-ea"/>
                        <a:cs typeface="Gill Sans MT"/>
                      </a:endParaRPr>
                    </a:p>
                  </a:txBody>
                  <a:tcPr marL="100457" marR="100457" marT="51848" marB="51848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Cuando un </a:t>
                      </a:r>
                      <a:r>
                        <a:rPr lang="es-MX" sz="1800" b="0" kern="0" cap="small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pe</a:t>
                      </a:r>
                      <a:r>
                        <a:rPr lang="es-MX" sz="1800" b="0" kern="0" spc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x-none" sz="17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requiere horas adicionales por tener ampliación, se disponen de las horas del siguiente periodo (agosto-enero), regresando estas horas a su programa de origen al término del ejercicio. </a:t>
                      </a:r>
                      <a:endParaRPr lang="es-MX" sz="17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ill Sans MT"/>
                        <a:ea typeface="+mn-ea"/>
                        <a:cs typeface="Gill Sans MT"/>
                      </a:endParaRPr>
                    </a:p>
                  </a:txBody>
                  <a:tcPr marL="98364" marR="983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57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62042"/>
              </p:ext>
            </p:extLst>
          </p:nvPr>
        </p:nvGraphicFramePr>
        <p:xfrm>
          <a:off x="606842" y="1080269"/>
          <a:ext cx="8808496" cy="542212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08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5863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376092"/>
                          </a:solidFill>
                          <a:latin typeface="Gill Sans MT"/>
                          <a:cs typeface="Gill Sans MT"/>
                        </a:rPr>
                        <a:t>Aprobación del Banc</a:t>
                      </a:r>
                      <a:r>
                        <a:rPr lang="es-MX" sz="1600" baseline="0" dirty="0">
                          <a:solidFill>
                            <a:srgbClr val="376092"/>
                          </a:solidFill>
                          <a:latin typeface="Gill Sans MT"/>
                          <a:cs typeface="Gill Sans MT"/>
                        </a:rPr>
                        <a:t>o de </a:t>
                      </a:r>
                      <a:r>
                        <a:rPr lang="es-MX" sz="1600" baseline="0" dirty="0" smtClean="0">
                          <a:solidFill>
                            <a:srgbClr val="376092"/>
                          </a:solidFill>
                          <a:latin typeface="Gill Sans MT"/>
                          <a:cs typeface="Gill Sans MT"/>
                        </a:rPr>
                        <a:t>horas</a:t>
                      </a:r>
                      <a:endParaRPr lang="es-MX" sz="1600" baseline="0" dirty="0">
                        <a:solidFill>
                          <a:srgbClr val="376092"/>
                        </a:solidFill>
                        <a:latin typeface="Gill Sans MT"/>
                        <a:cs typeface="Gill Sans MT"/>
                      </a:endParaRPr>
                    </a:p>
                  </a:txBody>
                  <a:tcPr marL="100457" marR="100457" marT="51848" marB="51848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028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Una </a:t>
                      </a:r>
                      <a:r>
                        <a:rPr lang="es-MX" sz="160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ampliación </a:t>
                      </a:r>
                      <a:r>
                        <a:rPr lang="es-MX" sz="1600" dirty="0" smtClean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definitiva debe </a:t>
                      </a:r>
                      <a:r>
                        <a:rPr lang="es-MX" sz="160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estar sujeta a revisión y aprobación por parte del Área Académica, quien indicará si es procedente o no</a:t>
                      </a:r>
                      <a:r>
                        <a:rPr lang="es-MX" sz="1600" dirty="0" smtClean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,</a:t>
                      </a:r>
                      <a:r>
                        <a:rPr lang="es-ES" sz="1600" dirty="0" smtClean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s-MX" sz="1600" dirty="0" smtClean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ya </a:t>
                      </a:r>
                      <a:r>
                        <a:rPr lang="es-MX" sz="160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que será </a:t>
                      </a:r>
                      <a:r>
                        <a:rPr lang="es-MX" sz="1600" dirty="0" smtClean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ésta </a:t>
                      </a:r>
                      <a:r>
                        <a:rPr lang="es-MX" sz="160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quien gestione la autorización ante la Secretaría de Administración y Finanzas vía Secretaría Académica</a:t>
                      </a:r>
                      <a:r>
                        <a:rPr lang="es-MX" sz="1600" dirty="0" smtClean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.</a:t>
                      </a:r>
                      <a:endParaRPr lang="es-MX" sz="1600" i="0" kern="1200" baseline="0" dirty="0">
                        <a:solidFill>
                          <a:srgbClr val="7F7F7F"/>
                        </a:solidFill>
                        <a:effectLst/>
                        <a:latin typeface="Gill Sans MT"/>
                        <a:cs typeface="Gill Sans MT"/>
                      </a:endParaRPr>
                    </a:p>
                  </a:txBody>
                  <a:tcPr marL="98364" marR="9836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905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i="0" kern="120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Para realizar una modificación al banco de horas</a:t>
                      </a:r>
                      <a:r>
                        <a:rPr lang="es-MX" sz="1600" i="0" kern="1200" baseline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 por </a:t>
                      </a:r>
                      <a:r>
                        <a:rPr lang="es-MX" sz="1600" i="0" kern="120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transferencias, </a:t>
                      </a:r>
                      <a:r>
                        <a:rPr lang="es-MX" sz="1600" i="0" kern="1200" baseline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se requiere de </a:t>
                      </a:r>
                      <a:r>
                        <a:rPr lang="es-MX" sz="1600" i="0" kern="120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la solicitud vía correo electrónico de los coordinadores de las </a:t>
                      </a:r>
                      <a:r>
                        <a:rPr lang="es-ES" sz="1600" b="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Direcciones Generales de Áreas Académicas, Dirección del Área de Formación Básica General y Dirección General de Relaciones Internacionales</a:t>
                      </a:r>
                      <a:r>
                        <a:rPr lang="x-none" sz="1600" b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cs typeface="Gill Sans MT"/>
                        </a:rPr>
                        <a:t>.</a:t>
                      </a:r>
                      <a:endParaRPr lang="es-MX" sz="1600" i="0" kern="1200" baseline="0" dirty="0">
                        <a:solidFill>
                          <a:srgbClr val="7F7F7F"/>
                        </a:solidFill>
                        <a:effectLst/>
                        <a:latin typeface="Gill Sans MT"/>
                        <a:cs typeface="Gill Sans MT"/>
                      </a:endParaRPr>
                    </a:p>
                  </a:txBody>
                  <a:tcPr marL="98364" marR="9836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3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Todas</a:t>
                      </a:r>
                      <a:r>
                        <a:rPr lang="es-MX" sz="1600" kern="1200" baseline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 las secciones que se aperturan requieren </a:t>
                      </a:r>
                      <a:r>
                        <a:rPr lang="es-MX" sz="1600" kern="120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validación </a:t>
                      </a:r>
                      <a:r>
                        <a:rPr lang="es-MX" sz="1600" kern="1200" baseline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presupuestal en las horas solicitadas, con asignación o ratificación de número de </a:t>
                      </a:r>
                      <a:r>
                        <a:rPr lang="es-MX" sz="1600" kern="120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plaza.</a:t>
                      </a:r>
                    </a:p>
                  </a:txBody>
                  <a:tcPr marL="98364" marR="9836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0338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s-MX" sz="1600" kern="120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Los campos de validación presupuestal son: Dependencia,</a:t>
                      </a:r>
                      <a:r>
                        <a:rPr lang="es-MX" sz="1600" kern="1200" baseline="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 Programa, Número de Plaza, Puesto, Categoría, Horas Autorizadas (Horas Pago), tanto en la aprobación inicial como en las modificaciones adicionales</a:t>
                      </a:r>
                      <a:r>
                        <a:rPr lang="es-MX" sz="1600" kern="120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.</a:t>
                      </a:r>
                      <a:endParaRPr lang="es-MX" sz="1600" kern="1200" dirty="0">
                        <a:solidFill>
                          <a:srgbClr val="7F7F7F"/>
                        </a:solidFill>
                        <a:effectLst/>
                        <a:latin typeface="Gill Sans MT"/>
                        <a:ea typeface="+mn-ea"/>
                        <a:cs typeface="Gill Sans MT"/>
                      </a:endParaRPr>
                    </a:p>
                  </a:txBody>
                  <a:tcPr marL="98364" marR="9836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40189">
                <a:tc>
                  <a:txBody>
                    <a:bodyPr/>
                    <a:lstStyle/>
                    <a:p>
                      <a:pPr marL="0" indent="0" algn="just" defTabSz="1018916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s-MX" sz="1600" kern="120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Para los programas educativos de nueva creación y para los que actualizan Plan de Estudios, es necesario contar con una proyección del comportamiento de la oferta académica de la primera generación hasta su egreso, así</a:t>
                      </a:r>
                      <a:r>
                        <a:rPr lang="es-MX" sz="1600" kern="1200" baseline="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 como la equivalencia de experiencias educativas, con el fin de contar con información que nos permita identificar el impacto presupuestal en el banco de horas</a:t>
                      </a:r>
                      <a:r>
                        <a:rPr lang="es-MX" sz="1600" kern="120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; dichas h</a:t>
                      </a:r>
                      <a:r>
                        <a:rPr lang="es-ES" sz="1600" kern="120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oras no podrán dar disponibilidad a otros programas.</a:t>
                      </a:r>
                      <a:endParaRPr lang="es-MX" sz="1600" kern="1200" dirty="0">
                        <a:solidFill>
                          <a:srgbClr val="7F7F7F"/>
                        </a:solidFill>
                        <a:effectLst/>
                        <a:latin typeface="Gill Sans MT"/>
                        <a:ea typeface="+mn-ea"/>
                        <a:cs typeface="Gill Sans MT"/>
                      </a:endParaRPr>
                    </a:p>
                  </a:txBody>
                  <a:tcPr marL="98364" marR="983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86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83445"/>
              </p:ext>
            </p:extLst>
          </p:nvPr>
        </p:nvGraphicFramePr>
        <p:xfrm>
          <a:off x="630362" y="1512317"/>
          <a:ext cx="8784976" cy="48245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784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kern="1200" dirty="0">
                          <a:solidFill>
                            <a:srgbClr val="7F7F7F"/>
                          </a:solidFill>
                          <a:latin typeface="Gill Sans MT"/>
                          <a:ea typeface="+mn-ea"/>
                          <a:cs typeface="Gill Sans MT"/>
                        </a:rPr>
                        <a:t>Programar las horas </a:t>
                      </a:r>
                      <a:r>
                        <a:rPr lang="fr-FR" sz="1800" b="0" kern="1200" dirty="0" smtClean="0">
                          <a:solidFill>
                            <a:srgbClr val="7F7F7F"/>
                          </a:solidFill>
                          <a:latin typeface="Gill Sans MT"/>
                          <a:ea typeface="+mn-ea"/>
                          <a:cs typeface="Gill Sans MT"/>
                        </a:rPr>
                        <a:t>«</a:t>
                      </a:r>
                      <a:r>
                        <a:rPr lang="es-MX" sz="1800" b="0" kern="1200" dirty="0" smtClean="0">
                          <a:solidFill>
                            <a:srgbClr val="7F7F7F"/>
                          </a:solidFill>
                          <a:latin typeface="Gill Sans MT"/>
                          <a:ea typeface="+mn-ea"/>
                          <a:cs typeface="Gill Sans MT"/>
                        </a:rPr>
                        <a:t>Pago</a:t>
                      </a:r>
                      <a:r>
                        <a:rPr lang="fr-FR" sz="1800" b="0" kern="1200" dirty="0" smtClean="0">
                          <a:solidFill>
                            <a:srgbClr val="7F7F7F"/>
                          </a:solidFill>
                          <a:latin typeface="Gill Sans MT"/>
                          <a:ea typeface="+mn-ea"/>
                          <a:cs typeface="Gill Sans MT"/>
                        </a:rPr>
                        <a:t>»</a:t>
                      </a:r>
                      <a:r>
                        <a:rPr lang="es-MX" sz="1800" b="0" kern="1200" dirty="0" smtClean="0">
                          <a:solidFill>
                            <a:srgbClr val="7F7F7F"/>
                          </a:solidFill>
                          <a:latin typeface="Gill Sans MT"/>
                          <a:ea typeface="+mn-ea"/>
                          <a:cs typeface="Gill Sans MT"/>
                        </a:rPr>
                        <a:t> </a:t>
                      </a:r>
                      <a:r>
                        <a:rPr lang="es-MX" sz="1800" b="0" kern="1200" dirty="0">
                          <a:solidFill>
                            <a:srgbClr val="7F7F7F"/>
                          </a:solidFill>
                          <a:latin typeface="Gill Sans MT"/>
                          <a:ea typeface="+mn-ea"/>
                          <a:cs typeface="Gill Sans MT"/>
                        </a:rPr>
                        <a:t>según su disponibilidad para el periodo, haciendo uso racional del Banco de horas, ajustando la oferta a las necesidades de la matrícula.</a:t>
                      </a:r>
                    </a:p>
                  </a:txBody>
                  <a:tcPr marL="98364" marR="98364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Considerar que el Banco</a:t>
                      </a:r>
                      <a:r>
                        <a:rPr lang="es-MX" sz="1800" baseline="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 de horas puede estar disminuido por</a:t>
                      </a:r>
                      <a:r>
                        <a:rPr lang="es-MX" sz="180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 transferir horas a otros </a:t>
                      </a:r>
                      <a:r>
                        <a:rPr lang="es-MX" sz="1800" cap="small" dirty="0" smtClean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pe</a:t>
                      </a:r>
                      <a:r>
                        <a:rPr lang="es-MX" sz="1800" dirty="0" smtClean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,</a:t>
                      </a:r>
                      <a:r>
                        <a:rPr lang="es-MX" sz="1800" baseline="0" dirty="0" smtClean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s-MX" sz="1800" baseline="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o </a:t>
                      </a:r>
                      <a:r>
                        <a:rPr lang="es-MX" sz="180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reprogramaciones del periodo agosto-enero al periodo febrero-julio.</a:t>
                      </a:r>
                    </a:p>
                  </a:txBody>
                  <a:tcPr marL="98364" marR="9836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Vigilar el impacto</a:t>
                      </a:r>
                      <a:r>
                        <a:rPr lang="es-MX" sz="1800" baseline="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 de la programación de secciones</a:t>
                      </a:r>
                      <a:r>
                        <a:rPr lang="es-MX" sz="180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, identificando en los totales</a:t>
                      </a:r>
                      <a:r>
                        <a:rPr lang="es-MX" sz="1800" baseline="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 del banco de horas la </a:t>
                      </a:r>
                      <a:r>
                        <a:rPr lang="es-MX" sz="180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diferencia (disponible contra solicitud), donde un número negativo significa ampliación y un número positivo significa horas disponibles</a:t>
                      </a:r>
                      <a:r>
                        <a:rPr lang="es-MX" sz="1800" baseline="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.</a:t>
                      </a:r>
                      <a:endParaRPr lang="es-MX" sz="1800" kern="1200" dirty="0">
                        <a:solidFill>
                          <a:srgbClr val="7F7F7F"/>
                        </a:solidFill>
                        <a:effectLst/>
                        <a:latin typeface="Gill Sans MT"/>
                        <a:ea typeface="+mn-ea"/>
                        <a:cs typeface="Gill Sans MT"/>
                      </a:endParaRPr>
                    </a:p>
                  </a:txBody>
                  <a:tcPr marL="98364" marR="9836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Supervisar el Banco de </a:t>
                      </a:r>
                      <a:r>
                        <a:rPr lang="es-MX" sz="1800" kern="120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horas </a:t>
                      </a:r>
                      <a:r>
                        <a:rPr lang="es-MX" sz="1800" kern="120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que se despliega al final del reporte </a:t>
                      </a:r>
                      <a:r>
                        <a:rPr lang="es-MX" sz="1800" kern="120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(</a:t>
                      </a:r>
                      <a:r>
                        <a:rPr lang="es-MX" sz="1800" kern="1200" cap="small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syrippa</a:t>
                      </a:r>
                      <a:r>
                        <a:rPr lang="es-MX" sz="1800" kern="1200" dirty="0" smtClean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) </a:t>
                      </a:r>
                      <a:r>
                        <a:rPr lang="es-MX" sz="1800" kern="1200" dirty="0">
                          <a:solidFill>
                            <a:srgbClr val="7F7F7F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como un cuadro resumen por puesto, tipo de contratación e indicador de pago.</a:t>
                      </a:r>
                    </a:p>
                  </a:txBody>
                  <a:tcPr marL="98364" marR="9836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7F7F7F"/>
                          </a:solidFill>
                          <a:latin typeface="Gill Sans MT"/>
                          <a:cs typeface="Gill Sans MT"/>
                        </a:rPr>
                        <a:t>Al existir una ampliación, es necesario una comunicación estrecha con el Área Académica para el análisis y aprobación de las modificaciones según corresponda.</a:t>
                      </a:r>
                      <a:endParaRPr lang="es-MX" sz="1800" kern="1200" dirty="0">
                        <a:solidFill>
                          <a:srgbClr val="7F7F7F"/>
                        </a:solidFill>
                        <a:effectLst/>
                        <a:latin typeface="Gill Sans MT"/>
                        <a:ea typeface="+mn-ea"/>
                        <a:cs typeface="Gill Sans MT"/>
                      </a:endParaRPr>
                    </a:p>
                  </a:txBody>
                  <a:tcPr marL="98364" marR="9836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 bwMode="auto">
          <a:xfrm>
            <a:off x="559664" y="648221"/>
            <a:ext cx="8927681" cy="4333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cap="small" dirty="0" smtClean="0">
                <a:solidFill>
                  <a:srgbClr val="0070C0"/>
                </a:solidFill>
              </a:rPr>
              <a:t>Recomendaciones</a:t>
            </a:r>
            <a:endParaRPr lang="es-ES" sz="2000" b="1" cap="small" dirty="0">
              <a:solidFill>
                <a:srgbClr val="0070C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486346" y="144165"/>
            <a:ext cx="6264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800" dirty="0" smtClean="0">
                <a:solidFill>
                  <a:srgbClr val="0070C0"/>
                </a:solidFill>
                <a:latin typeface="Gill Sans MT"/>
                <a:cs typeface="Gill Sans MT"/>
              </a:rPr>
              <a:t>Dirección de Presupuestos</a:t>
            </a:r>
            <a:endParaRPr lang="es-MX" sz="1800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4693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37 CuadroTexto"/>
          <p:cNvSpPr txBox="1"/>
          <p:nvPr/>
        </p:nvSpPr>
        <p:spPr>
          <a:xfrm>
            <a:off x="558354" y="1370113"/>
            <a:ext cx="8928992" cy="395218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pPr algn="ctr"/>
            <a:r>
              <a:rPr lang="es-MX" sz="1900" dirty="0">
                <a:solidFill>
                  <a:schemeClr val="accent3">
                    <a:lumMod val="75000"/>
                  </a:schemeClr>
                </a:solidFill>
                <a:latin typeface="Gill Sans MT"/>
                <a:cs typeface="Gill Sans MT"/>
              </a:rPr>
              <a:t>¿Quién puede ser elegible para tener Descarga Académica?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1029307" y="2088381"/>
            <a:ext cx="8173388" cy="5083890"/>
            <a:chOff x="1029307" y="1616148"/>
            <a:chExt cx="8173388" cy="5083890"/>
          </a:xfrm>
        </p:grpSpPr>
        <p:cxnSp>
          <p:nvCxnSpPr>
            <p:cNvPr id="44" name="18 Conector recto de flecha"/>
            <p:cNvCxnSpPr/>
            <p:nvPr/>
          </p:nvCxnSpPr>
          <p:spPr>
            <a:xfrm>
              <a:off x="3054412" y="2153247"/>
              <a:ext cx="0" cy="86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19 Conector recto de flecha"/>
            <p:cNvCxnSpPr/>
            <p:nvPr/>
          </p:nvCxnSpPr>
          <p:spPr>
            <a:xfrm>
              <a:off x="1692261" y="2149777"/>
              <a:ext cx="0" cy="86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21 Conector recto de flecha"/>
            <p:cNvCxnSpPr/>
            <p:nvPr/>
          </p:nvCxnSpPr>
          <p:spPr>
            <a:xfrm>
              <a:off x="8122575" y="2182836"/>
              <a:ext cx="0" cy="828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25 Conector recto"/>
            <p:cNvCxnSpPr/>
            <p:nvPr/>
          </p:nvCxnSpPr>
          <p:spPr>
            <a:xfrm>
              <a:off x="1692824" y="5181690"/>
              <a:ext cx="0" cy="3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26 Conector recto"/>
            <p:cNvCxnSpPr/>
            <p:nvPr/>
          </p:nvCxnSpPr>
          <p:spPr>
            <a:xfrm>
              <a:off x="3056729" y="5181690"/>
              <a:ext cx="0" cy="3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35 Conector recto de flecha"/>
            <p:cNvCxnSpPr/>
            <p:nvPr/>
          </p:nvCxnSpPr>
          <p:spPr>
            <a:xfrm>
              <a:off x="8122489" y="5152907"/>
              <a:ext cx="5586" cy="11001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31 Conector recto"/>
            <p:cNvCxnSpPr/>
            <p:nvPr/>
          </p:nvCxnSpPr>
          <p:spPr>
            <a:xfrm>
              <a:off x="4701715" y="5161807"/>
              <a:ext cx="0" cy="3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32 Conector recto"/>
            <p:cNvCxnSpPr/>
            <p:nvPr/>
          </p:nvCxnSpPr>
          <p:spPr>
            <a:xfrm>
              <a:off x="6063303" y="5165089"/>
              <a:ext cx="0" cy="3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 Rectángulo"/>
            <p:cNvSpPr/>
            <p:nvPr/>
          </p:nvSpPr>
          <p:spPr>
            <a:xfrm>
              <a:off x="1333640" y="6268038"/>
              <a:ext cx="7632848" cy="432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01837" tIns="50918" rIns="101837" bIns="50918" rtlCol="0" anchor="ctr"/>
            <a:lstStyle/>
            <a:p>
              <a:pPr algn="ctr"/>
              <a:r>
                <a:rPr lang="es-MX" sz="1700" b="1" dirty="0">
                  <a:latin typeface="Trebuchet MS"/>
                  <a:cs typeface="Trebuchet MS"/>
                </a:rPr>
                <a:t>Descarga Académica</a:t>
              </a:r>
            </a:p>
          </p:txBody>
        </p:sp>
        <p:sp>
          <p:nvSpPr>
            <p:cNvPr id="32" name="4 Rectángulo"/>
            <p:cNvSpPr/>
            <p:nvPr/>
          </p:nvSpPr>
          <p:spPr>
            <a:xfrm>
              <a:off x="1029307" y="1616148"/>
              <a:ext cx="2700000" cy="5666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1837" tIns="50918" rIns="101837" bIns="50918" rtlCol="0" anchor="ctr"/>
            <a:lstStyle/>
            <a:p>
              <a:pPr algn="ctr"/>
              <a:r>
                <a:rPr lang="es-MX" sz="1500" b="1" dirty="0">
                  <a:latin typeface="Trebuchet MS"/>
                  <a:cs typeface="Trebuchet MS"/>
                </a:rPr>
                <a:t>Académicos de Carrera</a:t>
              </a:r>
            </a:p>
          </p:txBody>
        </p:sp>
        <p:sp>
          <p:nvSpPr>
            <p:cNvPr id="33" name="5 Rectángulo"/>
            <p:cNvSpPr/>
            <p:nvPr/>
          </p:nvSpPr>
          <p:spPr>
            <a:xfrm>
              <a:off x="4036221" y="1622083"/>
              <a:ext cx="2700000" cy="5666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37" tIns="50918" rIns="101837" bIns="50918" rtlCol="0" anchor="ctr"/>
            <a:lstStyle/>
            <a:p>
              <a:pPr algn="ctr"/>
              <a:r>
                <a:rPr lang="es-MX" sz="1500" b="1" dirty="0">
                  <a:latin typeface="Trebuchet MS"/>
                  <a:cs typeface="Trebuchet MS"/>
                </a:rPr>
                <a:t>Técnico Académico</a:t>
              </a:r>
            </a:p>
          </p:txBody>
        </p:sp>
        <p:sp>
          <p:nvSpPr>
            <p:cNvPr id="34" name="6 Rectángulo"/>
            <p:cNvSpPr/>
            <p:nvPr/>
          </p:nvSpPr>
          <p:spPr>
            <a:xfrm>
              <a:off x="7042695" y="1622083"/>
              <a:ext cx="2160000" cy="56662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1837" tIns="50918" rIns="101837" bIns="50918" rtlCol="0" anchor="ctr"/>
            <a:lstStyle/>
            <a:p>
              <a:pPr algn="ctr"/>
              <a:r>
                <a:rPr lang="es-MX" sz="1500" b="1" dirty="0">
                  <a:latin typeface="Trebuchet MS"/>
                  <a:cs typeface="Trebuchet MS"/>
                </a:rPr>
                <a:t>Profesor por horas</a:t>
              </a:r>
            </a:p>
          </p:txBody>
        </p:sp>
        <p:sp>
          <p:nvSpPr>
            <p:cNvPr id="35" name="7 Rectángulo"/>
            <p:cNvSpPr/>
            <p:nvPr/>
          </p:nvSpPr>
          <p:spPr>
            <a:xfrm>
              <a:off x="1099652" y="3019329"/>
              <a:ext cx="1189315" cy="216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1837" tIns="50918" rIns="101837" bIns="50918" rtlCol="0" anchor="ctr"/>
            <a:lstStyle/>
            <a:p>
              <a:pPr algn="ctr"/>
              <a:r>
                <a:rPr lang="es-MX" sz="1400" dirty="0">
                  <a:latin typeface="Trebuchet MS"/>
                  <a:cs typeface="Trebuchet MS"/>
                </a:rPr>
                <a:t>Docente</a:t>
              </a:r>
            </a:p>
            <a:p>
              <a:pPr algn="ctr"/>
              <a:endParaRPr lang="es-MX" sz="1000" dirty="0">
                <a:latin typeface="Trebuchet MS"/>
                <a:cs typeface="Trebuchet MS"/>
              </a:endParaRPr>
            </a:p>
            <a:p>
              <a:pPr algn="ctr"/>
              <a:r>
                <a:rPr lang="es-MX" sz="1400" dirty="0">
                  <a:latin typeface="Trebuchet MS"/>
                  <a:cs typeface="Trebuchet MS"/>
                </a:rPr>
                <a:t>Ejecutante</a:t>
              </a:r>
            </a:p>
            <a:p>
              <a:pPr algn="ctr"/>
              <a:endParaRPr lang="es-MX" sz="1000" dirty="0">
                <a:latin typeface="Trebuchet MS"/>
                <a:cs typeface="Trebuchet MS"/>
              </a:endParaRPr>
            </a:p>
            <a:p>
              <a:pPr algn="ctr"/>
              <a:r>
                <a:rPr lang="es-MX" sz="1400" dirty="0">
                  <a:latin typeface="Trebuchet MS"/>
                  <a:cs typeface="Trebuchet MS"/>
                </a:rPr>
                <a:t>Investigador</a:t>
              </a:r>
            </a:p>
            <a:p>
              <a:pPr algn="ctr"/>
              <a:endParaRPr lang="es-MX" sz="1400" dirty="0">
                <a:latin typeface="Trebuchet MS"/>
                <a:cs typeface="Trebuchet MS"/>
              </a:endParaRPr>
            </a:p>
            <a:p>
              <a:pPr algn="ctr"/>
              <a:r>
                <a:rPr lang="es-MX" sz="1400" b="1" i="1" dirty="0">
                  <a:latin typeface="Trebuchet MS"/>
                  <a:cs typeface="Trebuchet MS"/>
                </a:rPr>
                <a:t>De </a:t>
              </a:r>
              <a:r>
                <a:rPr lang="es-MX" sz="1400" b="1" i="1" dirty="0" smtClean="0">
                  <a:latin typeface="Trebuchet MS"/>
                  <a:cs typeface="Trebuchet MS"/>
                </a:rPr>
                <a:t>Tiempo </a:t>
              </a:r>
              <a:r>
                <a:rPr lang="es-MX" sz="1400" b="1" i="1" dirty="0">
                  <a:latin typeface="Trebuchet MS"/>
                  <a:cs typeface="Trebuchet MS"/>
                </a:rPr>
                <a:t>Completo</a:t>
              </a:r>
            </a:p>
          </p:txBody>
        </p:sp>
        <p:sp>
          <p:nvSpPr>
            <p:cNvPr id="36" name="8 Rectángulo"/>
            <p:cNvSpPr/>
            <p:nvPr/>
          </p:nvSpPr>
          <p:spPr>
            <a:xfrm>
              <a:off x="2470079" y="3019329"/>
              <a:ext cx="1188000" cy="216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1837" tIns="50918" rIns="101837" bIns="50918" rtlCol="0" anchor="ctr"/>
            <a:lstStyle/>
            <a:p>
              <a:pPr algn="ctr"/>
              <a:r>
                <a:rPr lang="es-MX" sz="1400" dirty="0">
                  <a:latin typeface="Trebuchet MS"/>
                  <a:cs typeface="Trebuchet MS"/>
                </a:rPr>
                <a:t>Docente </a:t>
              </a:r>
            </a:p>
            <a:p>
              <a:pPr algn="ctr"/>
              <a:endParaRPr lang="es-MX" sz="1000" dirty="0">
                <a:latin typeface="Trebuchet MS"/>
                <a:cs typeface="Trebuchet MS"/>
              </a:endParaRPr>
            </a:p>
            <a:p>
              <a:pPr algn="ctr"/>
              <a:r>
                <a:rPr lang="es-MX" sz="1400" dirty="0">
                  <a:latin typeface="Trebuchet MS"/>
                  <a:cs typeface="Trebuchet MS"/>
                </a:rPr>
                <a:t>Ejecutante</a:t>
              </a:r>
            </a:p>
            <a:p>
              <a:pPr algn="ctr"/>
              <a:endParaRPr lang="es-MX" sz="1000" dirty="0">
                <a:latin typeface="Trebuchet MS"/>
                <a:cs typeface="Trebuchet MS"/>
              </a:endParaRPr>
            </a:p>
            <a:p>
              <a:pPr algn="ctr"/>
              <a:r>
                <a:rPr lang="es-MX" sz="1400" dirty="0">
                  <a:latin typeface="Trebuchet MS"/>
                  <a:cs typeface="Trebuchet MS"/>
                </a:rPr>
                <a:t>Investigador</a:t>
              </a:r>
            </a:p>
            <a:p>
              <a:pPr algn="ctr"/>
              <a:endParaRPr lang="es-MX" sz="1400" dirty="0">
                <a:latin typeface="Trebuchet MS"/>
                <a:cs typeface="Trebuchet MS"/>
              </a:endParaRPr>
            </a:p>
            <a:p>
              <a:pPr algn="ctr"/>
              <a:r>
                <a:rPr lang="es-MX" sz="1400" b="1" i="1" dirty="0">
                  <a:latin typeface="Trebuchet MS"/>
                  <a:cs typeface="Trebuchet MS"/>
                </a:rPr>
                <a:t>De Medio Tiempo</a:t>
              </a:r>
            </a:p>
          </p:txBody>
        </p:sp>
        <p:sp>
          <p:nvSpPr>
            <p:cNvPr id="37" name="9 Rectángulo"/>
            <p:cNvSpPr/>
            <p:nvPr/>
          </p:nvSpPr>
          <p:spPr>
            <a:xfrm>
              <a:off x="4040658" y="3027519"/>
              <a:ext cx="1260000" cy="21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37" tIns="50918" rIns="101837" bIns="50918" rtlCol="0" anchor="ctr"/>
            <a:lstStyle/>
            <a:p>
              <a:pPr algn="ctr"/>
              <a:r>
                <a:rPr lang="es-MX" sz="1400" dirty="0">
                  <a:latin typeface="Trebuchet MS"/>
                  <a:cs typeface="Trebuchet MS"/>
                </a:rPr>
                <a:t>Docencia</a:t>
              </a:r>
            </a:p>
            <a:p>
              <a:pPr algn="ctr"/>
              <a:endParaRPr lang="es-MX" sz="1000" dirty="0">
                <a:latin typeface="Trebuchet MS"/>
                <a:cs typeface="Trebuchet MS"/>
              </a:endParaRPr>
            </a:p>
            <a:p>
              <a:pPr algn="ctr"/>
              <a:r>
                <a:rPr lang="es-MX" sz="1400" dirty="0">
                  <a:latin typeface="Trebuchet MS"/>
                  <a:cs typeface="Trebuchet MS"/>
                </a:rPr>
                <a:t>Investigación</a:t>
              </a:r>
            </a:p>
            <a:p>
              <a:pPr algn="ctr"/>
              <a:endParaRPr lang="es-MX" sz="1000" dirty="0">
                <a:latin typeface="Trebuchet MS"/>
                <a:cs typeface="Trebuchet MS"/>
              </a:endParaRPr>
            </a:p>
            <a:p>
              <a:pPr algn="ctr"/>
              <a:r>
                <a:rPr lang="es-MX" sz="1400" dirty="0">
                  <a:latin typeface="Trebuchet MS"/>
                  <a:cs typeface="Trebuchet MS"/>
                </a:rPr>
                <a:t>Ejecución</a:t>
              </a:r>
            </a:p>
            <a:p>
              <a:pPr algn="ctr"/>
              <a:endParaRPr lang="es-MX" sz="1400" dirty="0">
                <a:latin typeface="Trebuchet MS"/>
                <a:cs typeface="Trebuchet MS"/>
              </a:endParaRPr>
            </a:p>
            <a:p>
              <a:pPr algn="ctr"/>
              <a:r>
                <a:rPr lang="es-MX" sz="1400" b="1" i="1" dirty="0">
                  <a:latin typeface="Trebuchet MS"/>
                  <a:cs typeface="Trebuchet MS"/>
                </a:rPr>
                <a:t>De Tiempo Completo</a:t>
              </a:r>
            </a:p>
          </p:txBody>
        </p:sp>
        <p:sp>
          <p:nvSpPr>
            <p:cNvPr id="38" name="10 Rectángulo"/>
            <p:cNvSpPr/>
            <p:nvPr/>
          </p:nvSpPr>
          <p:spPr>
            <a:xfrm>
              <a:off x="5457319" y="3027519"/>
              <a:ext cx="1260000" cy="21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37" tIns="50918" rIns="101837" bIns="50918" rtlCol="0" anchor="ctr"/>
            <a:lstStyle/>
            <a:p>
              <a:pPr algn="ctr"/>
              <a:r>
                <a:rPr lang="es-MX" sz="1400" dirty="0">
                  <a:latin typeface="Trebuchet MS"/>
                  <a:cs typeface="Trebuchet MS"/>
                </a:rPr>
                <a:t>Docencia</a:t>
              </a:r>
            </a:p>
            <a:p>
              <a:pPr algn="ctr"/>
              <a:endParaRPr lang="es-MX" sz="1000" dirty="0">
                <a:latin typeface="Trebuchet MS"/>
                <a:cs typeface="Trebuchet MS"/>
              </a:endParaRPr>
            </a:p>
            <a:p>
              <a:pPr algn="ctr"/>
              <a:r>
                <a:rPr lang="es-MX" sz="1400" dirty="0">
                  <a:latin typeface="Trebuchet MS"/>
                  <a:cs typeface="Trebuchet MS"/>
                </a:rPr>
                <a:t>Investigación</a:t>
              </a:r>
            </a:p>
            <a:p>
              <a:pPr algn="ctr"/>
              <a:endParaRPr lang="es-MX" sz="1000" dirty="0">
                <a:latin typeface="Trebuchet MS"/>
                <a:cs typeface="Trebuchet MS"/>
              </a:endParaRPr>
            </a:p>
            <a:p>
              <a:pPr algn="ctr"/>
              <a:r>
                <a:rPr lang="es-MX" sz="1400" dirty="0">
                  <a:latin typeface="Trebuchet MS"/>
                  <a:cs typeface="Trebuchet MS"/>
                </a:rPr>
                <a:t>Ejecución</a:t>
              </a:r>
            </a:p>
            <a:p>
              <a:pPr algn="ctr"/>
              <a:endParaRPr lang="es-MX" sz="1400" dirty="0">
                <a:latin typeface="Trebuchet MS"/>
                <a:cs typeface="Trebuchet MS"/>
              </a:endParaRPr>
            </a:p>
            <a:p>
              <a:pPr algn="ctr"/>
              <a:r>
                <a:rPr lang="es-MX" sz="1400" b="1" i="1" dirty="0">
                  <a:latin typeface="Trebuchet MS"/>
                  <a:cs typeface="Trebuchet MS"/>
                </a:rPr>
                <a:t>De Medio Tiempo</a:t>
              </a:r>
            </a:p>
          </p:txBody>
        </p:sp>
        <p:sp>
          <p:nvSpPr>
            <p:cNvPr id="39" name="11 Rectángulo"/>
            <p:cNvSpPr/>
            <p:nvPr/>
          </p:nvSpPr>
          <p:spPr>
            <a:xfrm>
              <a:off x="7493225" y="3008551"/>
              <a:ext cx="1260000" cy="2160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1837" tIns="50918" rIns="101837" bIns="50918" rtlCol="0" anchor="ctr"/>
            <a:lstStyle/>
            <a:p>
              <a:pPr algn="ctr"/>
              <a:r>
                <a:rPr lang="es-MX" sz="1400" dirty="0">
                  <a:latin typeface="Trebuchet MS"/>
                  <a:cs typeface="Trebuchet MS"/>
                </a:rPr>
                <a:t>Sea de </a:t>
              </a:r>
              <a:r>
                <a:rPr lang="es-MX" sz="1400" b="1" dirty="0">
                  <a:latin typeface="Trebuchet MS"/>
                  <a:cs typeface="Trebuchet MS"/>
                </a:rPr>
                <a:t>base</a:t>
              </a:r>
              <a:endParaRPr lang="es-MX" sz="1400" dirty="0">
                <a:latin typeface="Trebuchet MS"/>
                <a:cs typeface="Trebuchet MS"/>
              </a:endParaRPr>
            </a:p>
          </p:txBody>
        </p:sp>
        <p:sp>
          <p:nvSpPr>
            <p:cNvPr id="40" name="12 CuadroTexto"/>
            <p:cNvSpPr txBox="1"/>
            <p:nvPr/>
          </p:nvSpPr>
          <p:spPr>
            <a:xfrm>
              <a:off x="4651605" y="2409771"/>
              <a:ext cx="1464230" cy="272108"/>
            </a:xfrm>
            <a:prstGeom prst="rect">
              <a:avLst/>
            </a:prstGeom>
            <a:noFill/>
          </p:spPr>
          <p:txBody>
            <a:bodyPr wrap="square" lIns="101837" tIns="50918" rIns="101837" bIns="50918" rtlCol="0">
              <a:spAutoFit/>
            </a:bodyPr>
            <a:lstStyle/>
            <a:p>
              <a:pPr algn="ctr"/>
              <a:r>
                <a:rPr lang="es-MX" sz="1100" dirty="0" smtClean="0"/>
                <a:t>en </a:t>
              </a:r>
              <a:r>
                <a:rPr lang="es-MX" sz="1100" dirty="0"/>
                <a:t>funciones de </a:t>
              </a:r>
            </a:p>
          </p:txBody>
        </p:sp>
        <p:cxnSp>
          <p:nvCxnSpPr>
            <p:cNvPr id="41" name="14 Conector recto de flecha"/>
            <p:cNvCxnSpPr/>
            <p:nvPr/>
          </p:nvCxnSpPr>
          <p:spPr>
            <a:xfrm>
              <a:off x="6078748" y="2200432"/>
              <a:ext cx="0" cy="828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15 Conector recto de flecha"/>
            <p:cNvCxnSpPr/>
            <p:nvPr/>
          </p:nvCxnSpPr>
          <p:spPr>
            <a:xfrm>
              <a:off x="4674112" y="2200432"/>
              <a:ext cx="0" cy="828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17 CuadroTexto"/>
            <p:cNvSpPr txBox="1"/>
            <p:nvPr/>
          </p:nvSpPr>
          <p:spPr>
            <a:xfrm>
              <a:off x="1603768" y="2346643"/>
              <a:ext cx="1568017" cy="441385"/>
            </a:xfrm>
            <a:prstGeom prst="rect">
              <a:avLst/>
            </a:prstGeom>
            <a:noFill/>
          </p:spPr>
          <p:txBody>
            <a:bodyPr wrap="square" lIns="101837" tIns="50918" rIns="101837" bIns="50918" rtlCol="0">
              <a:spAutoFit/>
            </a:bodyPr>
            <a:lstStyle/>
            <a:p>
              <a:pPr algn="ctr"/>
              <a:r>
                <a:rPr lang="es-MX" sz="1100" dirty="0" smtClean="0"/>
                <a:t>con </a:t>
              </a:r>
              <a:r>
                <a:rPr lang="es-MX" sz="1100" dirty="0"/>
                <a:t>tipo de contratación como</a:t>
              </a:r>
            </a:p>
          </p:txBody>
        </p:sp>
        <p:sp>
          <p:nvSpPr>
            <p:cNvPr id="46" name="20 CuadroTexto"/>
            <p:cNvSpPr txBox="1"/>
            <p:nvPr/>
          </p:nvSpPr>
          <p:spPr>
            <a:xfrm>
              <a:off x="7033574" y="2410202"/>
              <a:ext cx="2160240" cy="3323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101837" tIns="50918" rIns="101837" bIns="50918" rtlCol="0">
              <a:noAutofit/>
            </a:bodyPr>
            <a:lstStyle/>
            <a:p>
              <a:pPr algn="ctr"/>
              <a:r>
                <a:rPr lang="es-MX" sz="1100" dirty="0" smtClean="0"/>
                <a:t>que </a:t>
              </a:r>
              <a:r>
                <a:rPr lang="es-MX" sz="1100" dirty="0"/>
                <a:t>su carga </a:t>
              </a:r>
            </a:p>
          </p:txBody>
        </p:sp>
        <p:cxnSp>
          <p:nvCxnSpPr>
            <p:cNvPr id="51" name="27 Conector recto"/>
            <p:cNvCxnSpPr/>
            <p:nvPr/>
          </p:nvCxnSpPr>
          <p:spPr>
            <a:xfrm flipH="1">
              <a:off x="1690808" y="5504675"/>
              <a:ext cx="13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30 Conector recto de flecha"/>
            <p:cNvCxnSpPr/>
            <p:nvPr/>
          </p:nvCxnSpPr>
          <p:spPr>
            <a:xfrm>
              <a:off x="2387613" y="5503573"/>
              <a:ext cx="0" cy="755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33 Conector recto"/>
            <p:cNvCxnSpPr/>
            <p:nvPr/>
          </p:nvCxnSpPr>
          <p:spPr>
            <a:xfrm flipH="1">
              <a:off x="4698433" y="5488210"/>
              <a:ext cx="13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34 Conector recto de flecha"/>
            <p:cNvCxnSpPr/>
            <p:nvPr/>
          </p:nvCxnSpPr>
          <p:spPr>
            <a:xfrm>
              <a:off x="5392257" y="5493805"/>
              <a:ext cx="0" cy="755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23 CuadroTexto"/>
            <p:cNvSpPr txBox="1"/>
            <p:nvPr/>
          </p:nvSpPr>
          <p:spPr>
            <a:xfrm>
              <a:off x="1329432" y="5708497"/>
              <a:ext cx="7632848" cy="256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1837" tIns="50918" rIns="101837" bIns="50918" rtlCol="0">
              <a:spAutoFit/>
            </a:bodyPr>
            <a:lstStyle/>
            <a:p>
              <a:pPr algn="ctr"/>
              <a:r>
                <a:rPr lang="es-MX" sz="1000" dirty="0"/>
                <a:t>Los datos los ingresará la entidad académica y las d</a:t>
              </a:r>
              <a:r>
                <a:rPr lang="es-MX" sz="1000" dirty="0" smtClean="0"/>
                <a:t>ependencias </a:t>
              </a:r>
              <a:r>
                <a:rPr lang="es-MX" sz="1000" dirty="0"/>
                <a:t>involucradas darán seguimiento en línea de la gestión</a:t>
              </a:r>
            </a:p>
          </p:txBody>
        </p:sp>
      </p:grpSp>
      <p:sp>
        <p:nvSpPr>
          <p:cNvPr id="59" name="Marcador de texto 2"/>
          <p:cNvSpPr txBox="1">
            <a:spLocks/>
          </p:cNvSpPr>
          <p:nvPr/>
        </p:nvSpPr>
        <p:spPr>
          <a:xfrm>
            <a:off x="496704" y="814925"/>
            <a:ext cx="8784976" cy="504056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" dirty="0" smtClean="0">
                <a:solidFill>
                  <a:srgbClr val="159C3B"/>
                </a:solidFill>
                <a:latin typeface="Gill Sans"/>
                <a:cs typeface="Gill Sans"/>
              </a:rPr>
              <a:t>4. Tipos de descargas</a:t>
            </a:r>
            <a:endParaRPr lang="es-ES" dirty="0">
              <a:solidFill>
                <a:srgbClr val="159C3B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5137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F2C80AA-E6AD-3647-B4C1-283E3A5D33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" r="1778" b="2969"/>
          <a:stretch/>
        </p:blipFill>
        <p:spPr>
          <a:xfrm>
            <a:off x="2718594" y="1296293"/>
            <a:ext cx="5516092" cy="587144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486346" y="144165"/>
            <a:ext cx="62646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800" dirty="0" smtClean="0">
                <a:solidFill>
                  <a:srgbClr val="0070C0"/>
                </a:solidFill>
                <a:latin typeface="Gill Sans MT"/>
                <a:cs typeface="Gill Sans MT"/>
              </a:rPr>
              <a:t>Centro de Investigación e Innovación en Educación Superior </a:t>
            </a:r>
            <a:r>
              <a:rPr lang="es-MX" sz="1800" cap="small" dirty="0" smtClean="0">
                <a:solidFill>
                  <a:srgbClr val="0070C0"/>
                </a:solidFill>
                <a:latin typeface="Gill Sans MT"/>
                <a:cs typeface="Gill Sans MT"/>
              </a:rPr>
              <a:t>ciies</a:t>
            </a:r>
            <a:endParaRPr lang="es-MX" sz="1800" cap="small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559664" y="648221"/>
            <a:ext cx="8927681" cy="4333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cap="small" dirty="0">
                <a:solidFill>
                  <a:srgbClr val="0070C0"/>
                </a:solidFill>
              </a:rPr>
              <a:t>p</a:t>
            </a:r>
            <a:r>
              <a:rPr lang="es-ES" sz="2000" b="1" cap="small" dirty="0" smtClean="0">
                <a:solidFill>
                  <a:srgbClr val="0070C0"/>
                </a:solidFill>
              </a:rPr>
              <a:t>lanea </a:t>
            </a:r>
            <a:r>
              <a:rPr lang="es-ES" sz="2000" b="1" cap="small" dirty="0" err="1" smtClean="0">
                <a:solidFill>
                  <a:srgbClr val="0070C0"/>
                </a:solidFill>
              </a:rPr>
              <a:t>uv</a:t>
            </a:r>
            <a:endParaRPr lang="es-ES" sz="2000" b="1" cap="sm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6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16B492AF-7474-A041-A02D-C9A3AF961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33821"/>
              </p:ext>
            </p:extLst>
          </p:nvPr>
        </p:nvGraphicFramePr>
        <p:xfrm>
          <a:off x="611408" y="1396732"/>
          <a:ext cx="8784976" cy="583264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3057242887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418966848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5605309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420766970"/>
                    </a:ext>
                  </a:extLst>
                </a:gridCol>
              </a:tblGrid>
              <a:tr h="221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cap="small" dirty="0">
                          <a:solidFill>
                            <a:schemeClr val="bg1"/>
                          </a:solidFill>
                          <a:effectLst/>
                        </a:rPr>
                        <a:t>Área</a:t>
                      </a:r>
                      <a:endParaRPr lang="es-MX" sz="1000" b="1" i="0" u="none" strike="noStrike" cap="small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cap="small" dirty="0">
                          <a:solidFill>
                            <a:schemeClr val="bg1"/>
                          </a:solidFill>
                          <a:effectLst/>
                        </a:rPr>
                        <a:t>Nombre</a:t>
                      </a:r>
                      <a:endParaRPr lang="es-MX" sz="1000" b="1" i="0" u="none" strike="noStrike" cap="small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cap="small" dirty="0">
                          <a:solidFill>
                            <a:schemeClr val="bg1"/>
                          </a:solidFill>
                          <a:effectLst/>
                        </a:rPr>
                        <a:t>Correo</a:t>
                      </a:r>
                      <a:endParaRPr lang="es-MX" sz="1000" b="1" i="0" u="none" strike="noStrike" cap="small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cap="small" dirty="0">
                          <a:solidFill>
                            <a:schemeClr val="bg1"/>
                          </a:solidFill>
                          <a:effectLst/>
                        </a:rPr>
                        <a:t>Extensión</a:t>
                      </a:r>
                      <a:endParaRPr lang="es-MX" sz="1000" b="1" i="0" u="none" strike="noStrike" cap="small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960637"/>
                  </a:ext>
                </a:extLst>
              </a:tr>
              <a:tr h="233813">
                <a:tc>
                  <a:txBody>
                    <a:bodyPr/>
                    <a:lstStyle/>
                    <a:p>
                      <a:pPr marL="171450" indent="-171450"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000" b="1" u="none" strike="noStrike" dirty="0">
                          <a:effectLst/>
                        </a:rPr>
                        <a:t>Artes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Lic. </a:t>
                      </a:r>
                      <a:r>
                        <a:rPr lang="es-MX" sz="1000" u="none" strike="noStrike" dirty="0" smtClean="0">
                          <a:effectLst/>
                        </a:rPr>
                        <a:t>Arletthe Lucero</a:t>
                      </a:r>
                      <a:r>
                        <a:rPr lang="es-MX" sz="1000" u="none" strike="noStrike" baseline="0" dirty="0" smtClean="0">
                          <a:effectLst/>
                        </a:rPr>
                        <a:t> Pacheco Vázquez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8916" rtl="0" eaLnBrk="1" fontAlgn="ctr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kern="1200" dirty="0" smtClean="0">
                          <a:effectLst/>
                        </a:rPr>
                        <a:t>lucpacheco@</a:t>
                      </a:r>
                      <a:r>
                        <a:rPr lang="es-MX" sz="1000" u="none" strike="noStrike" kern="1200" dirty="0">
                          <a:effectLst/>
                        </a:rPr>
                        <a:t>uv.mx</a:t>
                      </a:r>
                      <a:endParaRPr lang="es-MX" sz="1000" u="none" strike="noStrike" kern="12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+mn-ea"/>
                        <a:cs typeface="+mn-cs"/>
                      </a:endParaRPr>
                    </a:p>
                  </a:txBody>
                  <a:tcPr marL="4370" marR="4370" marT="43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11141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37072"/>
                  </a:ext>
                </a:extLst>
              </a:tr>
              <a:tr h="233813">
                <a:tc>
                  <a:txBody>
                    <a:bodyPr/>
                    <a:lstStyle/>
                    <a:p>
                      <a:pPr marL="171450" indent="-171450"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000" b="1" u="none" strike="noStrike" dirty="0">
                          <a:effectLst/>
                        </a:rPr>
                        <a:t>Ciencias Biológicas-Agropecuarias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Lic. María Guadalupe Gasca León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magasca@uv.mx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11119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99044"/>
                  </a:ext>
                </a:extLst>
              </a:tr>
              <a:tr h="233813">
                <a:tc rowSpan="3">
                  <a:txBody>
                    <a:bodyPr/>
                    <a:lstStyle/>
                    <a:p>
                      <a:pPr marL="171450" indent="-171450"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000" b="1" u="none" strike="noStrike" dirty="0">
                          <a:effectLst/>
                        </a:rPr>
                        <a:t>Ciencias de la Salud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Lic. Estela Hernández Hernández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eshernandez@uv.mx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11115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4797827"/>
                  </a:ext>
                </a:extLst>
              </a:tr>
              <a:tr h="2338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Mtra. Carmita Yolanda Labourdet Sánchez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clabourdet@uv.mx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11064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8154430"/>
                  </a:ext>
                </a:extLst>
              </a:tr>
              <a:tr h="2338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Mtra. Ana María González Aguilar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anagonzalez@uv.mx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11064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6941140"/>
                  </a:ext>
                </a:extLst>
              </a:tr>
              <a:tr h="233813">
                <a:tc>
                  <a:txBody>
                    <a:bodyPr/>
                    <a:lstStyle/>
                    <a:p>
                      <a:pPr marL="171450" indent="-171450"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000" b="1" u="none" strike="noStrike" dirty="0">
                          <a:effectLst/>
                        </a:rPr>
                        <a:t>Económico-Administrativa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Mtro. Luis Alberto López </a:t>
                      </a:r>
                      <a:r>
                        <a:rPr lang="es-MX" sz="1000" u="none" strike="noStrike" dirty="0" smtClean="0">
                          <a:effectLst/>
                        </a:rPr>
                        <a:t>Cámara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llopez@uv.mx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11123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4677645"/>
                  </a:ext>
                </a:extLst>
              </a:tr>
              <a:tr h="233813">
                <a:tc rowSpan="2">
                  <a:txBody>
                    <a:bodyPr/>
                    <a:lstStyle/>
                    <a:p>
                      <a:pPr marL="171450" indent="-171450"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000" b="1" u="none" strike="noStrike" dirty="0">
                          <a:effectLst/>
                        </a:rPr>
                        <a:t>Humanidades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Mtro. Alejandro Hernández Gris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alejahernandez@uv.mx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>
                          <a:effectLst/>
                        </a:rPr>
                        <a:t>11132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159088"/>
                  </a:ext>
                </a:extLst>
              </a:tr>
              <a:tr h="2338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Mtra. Adriana Elena Alarcón </a:t>
                      </a:r>
                      <a:r>
                        <a:rPr lang="es-MX" sz="1000" u="none" strike="noStrike" dirty="0" smtClean="0">
                          <a:effectLst/>
                        </a:rPr>
                        <a:t>Reséndiz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adalarcon@uv.mx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11132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606845"/>
                  </a:ext>
                </a:extLst>
              </a:tr>
              <a:tr h="233813">
                <a:tc rowSpan="3">
                  <a:txBody>
                    <a:bodyPr/>
                    <a:lstStyle/>
                    <a:p>
                      <a:pPr marL="171450" indent="-171450"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000" b="1" u="none" strike="noStrike" dirty="0">
                          <a:effectLst/>
                        </a:rPr>
                        <a:t>Técnica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Lic. Gladis Acosta Sánchez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gacosta@uv.mx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11121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8428332"/>
                  </a:ext>
                </a:extLst>
              </a:tr>
              <a:tr h="2338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Ing. Yoshelin Rodríguez Moreno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yosrodriguez@uv.mx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11121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6664295"/>
                  </a:ext>
                </a:extLst>
              </a:tr>
              <a:tr h="233813">
                <a:tc vMerge="1">
                  <a:txBody>
                    <a:bodyPr/>
                    <a:lstStyle/>
                    <a:p>
                      <a:pPr algn="l" rtl="0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Lic. </a:t>
                      </a:r>
                      <a:r>
                        <a:rPr lang="es-MX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María </a:t>
                      </a: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Rosario Durán Olvera</a:t>
                      </a:r>
                    </a:p>
                  </a:txBody>
                  <a:tcPr marL="4370" marR="4370" marT="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8916" rtl="0" eaLnBrk="1" fontAlgn="ctr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roduran@uv.mx</a:t>
                      </a: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8916" rtl="0" eaLnBrk="1" fontAlgn="ctr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11121</a:t>
                      </a: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520420"/>
                  </a:ext>
                </a:extLst>
              </a:tr>
              <a:tr h="233813">
                <a:tc rowSpan="3">
                  <a:txBody>
                    <a:bodyPr/>
                    <a:lstStyle/>
                    <a:p>
                      <a:pPr marL="171450" indent="-171450"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000" b="1" u="none" strike="noStrike" dirty="0">
                          <a:effectLst/>
                        </a:rPr>
                        <a:t>Secretaría Académica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 smtClean="0">
                          <a:effectLst/>
                        </a:rPr>
                        <a:t>Dr. </a:t>
                      </a:r>
                      <a:r>
                        <a:rPr lang="es-MX" sz="1000" u="none" strike="noStrike" dirty="0">
                          <a:effectLst/>
                        </a:rPr>
                        <a:t>Abigael Xilot Sánchez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axilot@uv.mx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11118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7491764"/>
                  </a:ext>
                </a:extLst>
              </a:tr>
              <a:tr h="2338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18916" rtl="0" eaLnBrk="1" fontAlgn="ctr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u="none" strike="noStrike" dirty="0" smtClean="0">
                          <a:effectLst/>
                        </a:rPr>
                        <a:t>Lic. Maricela Ventura Vázquez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8916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u="none" strike="noStrike" dirty="0" smtClean="0">
                          <a:effectLst/>
                        </a:rPr>
                        <a:t>maventura@uv.mx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u="none" strike="noStrike" dirty="0" smtClean="0">
                          <a:effectLst/>
                        </a:rPr>
                        <a:t>11175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675144"/>
                  </a:ext>
                </a:extLst>
              </a:tr>
              <a:tr h="2338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Lic. Emma</a:t>
                      </a: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 Mora Pablo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77"/>
                        </a:rPr>
                        <a:t>emmora@uv.mx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11175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298122"/>
                  </a:ext>
                </a:extLst>
              </a:tr>
              <a:tr h="233813">
                <a:tc rowSpan="2">
                  <a:txBody>
                    <a:bodyPr/>
                    <a:lstStyle/>
                    <a:p>
                      <a:pPr marL="171450" indent="-171450"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000" b="1" u="none" strike="noStrike" dirty="0">
                          <a:effectLst/>
                        </a:rPr>
                        <a:t>Dirección General de Desarrollo Académico e Innovación Educativa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18916" rtl="0" eaLnBrk="1" fontAlgn="ctr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Mtro. Miguel Ángel Barradas Gerón</a:t>
                      </a:r>
                    </a:p>
                  </a:txBody>
                  <a:tcPr marL="4370" marR="4370" marT="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8916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anbarradas@uv.mx</a:t>
                      </a:r>
                      <a:endParaRPr lang="es-ES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8916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18106</a:t>
                      </a: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0207395"/>
                  </a:ext>
                </a:extLst>
              </a:tr>
              <a:tr h="233813">
                <a:tc vMerge="1">
                  <a:txBody>
                    <a:bodyPr/>
                    <a:lstStyle/>
                    <a:p>
                      <a:pPr algn="l" rtl="0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marL="0" marR="0" indent="0" algn="l" defTabSz="1018916" rtl="0" eaLnBrk="1" fontAlgn="ctr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u="none" strike="noStrike" kern="1200" dirty="0">
                          <a:effectLst/>
                        </a:rPr>
                        <a:t>Mtra</a:t>
                      </a:r>
                      <a:r>
                        <a:rPr lang="es-MX" sz="1000" u="none" strike="noStrike" kern="1200" dirty="0" smtClean="0">
                          <a:effectLst/>
                        </a:rPr>
                        <a:t>.</a:t>
                      </a:r>
                      <a:r>
                        <a:rPr lang="es-ES" sz="10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MX" sz="1000" u="none" strike="noStrike" kern="1200" baseline="0" dirty="0" smtClean="0">
                          <a:effectLst/>
                        </a:rPr>
                        <a:t>Alejandra</a:t>
                      </a:r>
                      <a:r>
                        <a:rPr lang="es-ES" sz="10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MX" sz="1000" u="none" strike="noStrike" kern="1200" baseline="0" dirty="0" smtClean="0">
                          <a:effectLst/>
                        </a:rPr>
                        <a:t>Yamel </a:t>
                      </a:r>
                      <a:r>
                        <a:rPr lang="es-MX" sz="1000" u="none" strike="noStrike" kern="1200" baseline="0" dirty="0">
                          <a:effectLst/>
                        </a:rPr>
                        <a:t>Assad Meza</a:t>
                      </a:r>
                      <a:endParaRPr lang="es-MX" sz="1000" u="none" strike="noStrike" kern="1200" dirty="0">
                        <a:solidFill>
                          <a:schemeClr val="dk1"/>
                        </a:solidFill>
                        <a:effectLst/>
                        <a:latin typeface="Gill Sans MT" panose="020B0502020104020203" pitchFamily="34" charset="77"/>
                        <a:ea typeface="+mn-ea"/>
                        <a:cs typeface="+mn-cs"/>
                      </a:endParaRPr>
                    </a:p>
                  </a:txBody>
                  <a:tcPr marL="4370" marR="4370" marT="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 err="1"/>
                        <a:t>aassad@uv.mx</a:t>
                      </a:r>
                      <a:endParaRPr lang="es-ES" sz="1000" dirty="0">
                        <a:latin typeface="Gill Sans MT"/>
                        <a:cs typeface="Gill Sans MT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/>
                        <a:t>18900</a:t>
                      </a:r>
                      <a:endParaRPr lang="es-ES" sz="1000" dirty="0">
                        <a:latin typeface="Gill Sans MT"/>
                        <a:cs typeface="Gill Sans MT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0623233"/>
                  </a:ext>
                </a:extLst>
              </a:tr>
              <a:tr h="233813">
                <a:tc rowSpan="2">
                  <a:txBody>
                    <a:bodyPr/>
                    <a:lstStyle/>
                    <a:p>
                      <a:pPr marL="171450" indent="-171450"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Wingdings" pitchFamily="2" charset="2"/>
                        <a:buChar char="ü"/>
                        <a:tabLst/>
                      </a:pPr>
                      <a:r>
                        <a:rPr lang="es-MX" sz="1000" b="1" u="none" strike="noStrike" dirty="0">
                          <a:effectLst/>
                        </a:rPr>
                        <a:t>Centro de </a:t>
                      </a:r>
                      <a:r>
                        <a:rPr lang="es-MX" sz="1000" b="1" u="none" strike="noStrike" dirty="0" smtClean="0">
                          <a:effectLst/>
                        </a:rPr>
                        <a:t>Investigación</a:t>
                      </a:r>
                      <a:r>
                        <a:rPr lang="es-ES" sz="1000" b="1" u="none" strike="noStrike" dirty="0" smtClean="0">
                          <a:effectLst/>
                        </a:rPr>
                        <a:t> </a:t>
                      </a:r>
                      <a:r>
                        <a:rPr lang="es-ES" sz="1000" b="1" u="none" strike="noStrike" dirty="0">
                          <a:effectLst/>
                        </a:rPr>
                        <a:t>e Innovación </a:t>
                      </a:r>
                      <a:r>
                        <a:rPr lang="es-ES" sz="1000" b="1" u="none" strike="noStrike" dirty="0" smtClean="0">
                          <a:effectLst/>
                        </a:rPr>
                        <a:t>en </a:t>
                      </a:r>
                      <a:r>
                        <a:rPr lang="es-ES" sz="1000" b="1" u="none" strike="noStrike" dirty="0">
                          <a:effectLst/>
                        </a:rPr>
                        <a:t>Educación Superior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18916" rtl="0" eaLnBrk="1" fontAlgn="ctr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u="none" strike="noStrike" dirty="0">
                          <a:effectLst/>
                        </a:rPr>
                        <a:t>Dr. </a:t>
                      </a:r>
                      <a:r>
                        <a:rPr lang="es-MX" sz="1000" u="none" strike="noStrike" dirty="0" smtClean="0">
                          <a:effectLst/>
                        </a:rPr>
                        <a:t>Ragueb Chaín Revuelta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8916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u="none" strike="noStrike" dirty="0" smtClean="0">
                          <a:effectLst/>
                        </a:rPr>
                        <a:t>rchain@uv.mx</a:t>
                      </a:r>
                      <a:endParaRPr lang="es-MX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13880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9249249"/>
                  </a:ext>
                </a:extLst>
              </a:tr>
              <a:tr h="2338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Mtro. Carlos </a:t>
                      </a:r>
                      <a:r>
                        <a:rPr lang="es-MX" sz="1000" u="none" strike="noStrike" dirty="0" smtClean="0">
                          <a:effectLst/>
                        </a:rPr>
                        <a:t>García </a:t>
                      </a:r>
                      <a:r>
                        <a:rPr lang="es-MX" sz="1000" u="none" strike="noStrike" dirty="0">
                          <a:effectLst/>
                        </a:rPr>
                        <a:t>Trujillo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8916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u="none" strike="noStrike" dirty="0" smtClean="0">
                          <a:effectLst/>
                        </a:rPr>
                        <a:t>carlogarcia@uv.mx</a:t>
                      </a:r>
                      <a:endParaRPr lang="es-MX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13880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1048150"/>
                  </a:ext>
                </a:extLst>
              </a:tr>
              <a:tr h="233813">
                <a:tc rowSpan="3">
                  <a:txBody>
                    <a:bodyPr/>
                    <a:lstStyle/>
                    <a:p>
                      <a:pPr marL="171450" indent="-171450"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000" b="1" u="none" strike="noStrike" dirty="0" smtClean="0">
                          <a:effectLst/>
                        </a:rPr>
                        <a:t>Dirección</a:t>
                      </a:r>
                      <a:r>
                        <a:rPr lang="es-ES" sz="1000" b="1" u="none" strike="noStrike" dirty="0" smtClean="0">
                          <a:effectLst/>
                        </a:rPr>
                        <a:t> </a:t>
                      </a:r>
                      <a:r>
                        <a:rPr lang="es-MX" sz="1000" b="1" u="none" strike="noStrike" dirty="0">
                          <a:effectLst/>
                        </a:rPr>
                        <a:t>General de </a:t>
                      </a:r>
                      <a:r>
                        <a:rPr lang="es-MX" sz="1000" b="1" u="none" strike="noStrike" dirty="0" smtClean="0">
                          <a:effectLst/>
                        </a:rPr>
                        <a:t>Administración Escolar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Mtra. Blanca Estela Sánchez Hernández</a:t>
                      </a:r>
                    </a:p>
                  </a:txBody>
                  <a:tcPr marL="4370" marR="4370" marT="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8916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bsanchez@uv.mx</a:t>
                      </a: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8916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11263</a:t>
                      </a: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511553"/>
                  </a:ext>
                </a:extLst>
              </a:tr>
              <a:tr h="2338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18916" rtl="0" eaLnBrk="1" fontAlgn="ctr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Lic. Margarito Hernández Pérez</a:t>
                      </a:r>
                    </a:p>
                  </a:txBody>
                  <a:tcPr marL="4370" marR="4370" marT="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8916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mahernandez@uv.mx</a:t>
                      </a: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8916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11626</a:t>
                      </a: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</a:tr>
              <a:tr h="233813">
                <a:tc vMerge="1">
                  <a:txBody>
                    <a:bodyPr/>
                    <a:lstStyle/>
                    <a:p>
                      <a:pPr algn="l" rtl="0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Lic. Araceli Tercero Olvera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artercero@uv.mx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11695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7527280"/>
                  </a:ext>
                </a:extLst>
              </a:tr>
              <a:tr h="233813">
                <a:tc>
                  <a:txBody>
                    <a:bodyPr/>
                    <a:lstStyle/>
                    <a:p>
                      <a:pPr marL="171450" indent="-171450"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000" b="1" u="none" strike="noStrike" dirty="0">
                          <a:effectLst/>
                        </a:rPr>
                        <a:t>Departamento de Control de Personal Académico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Lic. Guadalupe González Guzmán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gugonzalez@uv.m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11797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667036"/>
                  </a:ext>
                </a:extLst>
              </a:tr>
              <a:tr h="233813">
                <a:tc rowSpan="2">
                  <a:txBody>
                    <a:bodyPr/>
                    <a:lstStyle/>
                    <a:p>
                      <a:pPr marL="171450" indent="-171450" algn="l" rtl="0" fontAlgn="ctr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Wingdings" pitchFamily="2" charset="2"/>
                        <a:buChar char="ü"/>
                      </a:pPr>
                      <a:r>
                        <a:rPr lang="es-MX" sz="1000" b="1" u="none" strike="noStrike" dirty="0">
                          <a:effectLst/>
                        </a:rPr>
                        <a:t>Dirección de Presupuestos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18916" rtl="0" eaLnBrk="1" fontAlgn="ctr" latinLnBrk="0" hangingPunct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Mtra. Mónica Grisel Rivera Bautista</a:t>
                      </a:r>
                    </a:p>
                  </a:txBody>
                  <a:tcPr marL="4370" marR="4370" marT="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8916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morivera@uv.mx</a:t>
                      </a: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18916" rtl="0" eaLnBrk="1" fontAlgn="ctr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11207</a:t>
                      </a: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7725458"/>
                  </a:ext>
                </a:extLst>
              </a:tr>
              <a:tr h="233813">
                <a:tc vMerge="1">
                  <a:txBody>
                    <a:bodyPr/>
                    <a:lstStyle/>
                    <a:p>
                      <a:pPr marL="171450" indent="-171450" algn="l" rtl="0" fontAlgn="ctr">
                        <a:buFont typeface="Wingdings" pitchFamily="2" charset="2"/>
                        <a:buChar char="ü"/>
                      </a:pP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Mtra. </a:t>
                      </a:r>
                      <a:r>
                        <a:rPr lang="es-MX" sz="1000" u="none" strike="noStrike" dirty="0" smtClean="0">
                          <a:effectLst/>
                        </a:rPr>
                        <a:t>Nancy</a:t>
                      </a:r>
                      <a:r>
                        <a:rPr lang="es-ES" sz="1000" u="none" strike="noStrike" dirty="0" smtClean="0">
                          <a:effectLst/>
                        </a:rPr>
                        <a:t> </a:t>
                      </a:r>
                      <a:r>
                        <a:rPr lang="es-MX" sz="1000" u="none" strike="noStrike" dirty="0" smtClean="0">
                          <a:effectLst/>
                        </a:rPr>
                        <a:t>García </a:t>
                      </a:r>
                      <a:r>
                        <a:rPr lang="es-MX" sz="1000" u="none" strike="noStrike" dirty="0">
                          <a:effectLst/>
                        </a:rPr>
                        <a:t>Basilio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nancygarcia@uv.mx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u="none" strike="noStrike" dirty="0">
                          <a:effectLst/>
                        </a:rPr>
                        <a:t>11235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4370" marR="4370" marT="4370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1989892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559664" y="648221"/>
            <a:ext cx="8927681" cy="4333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cap="small" dirty="0" smtClean="0">
                <a:solidFill>
                  <a:srgbClr val="0070C0"/>
                </a:solidFill>
              </a:rPr>
              <a:t>Contactos Programación Académica</a:t>
            </a:r>
            <a:endParaRPr lang="es-ES" sz="2000" b="1" cap="sm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354" y="1368301"/>
            <a:ext cx="8897114" cy="523889"/>
          </a:xfrm>
        </p:spPr>
        <p:txBody>
          <a:bodyPr>
            <a:noAutofit/>
          </a:bodyPr>
          <a:lstStyle/>
          <a:p>
            <a:pPr algn="ctr"/>
            <a:r>
              <a:rPr lang="es-MX" sz="2400" dirty="0" smtClean="0">
                <a:solidFill>
                  <a:srgbClr val="77933C"/>
                </a:solidFill>
                <a:latin typeface="Gill Sans MT"/>
                <a:cs typeface="Gill Sans MT"/>
              </a:rPr>
              <a:t>Descarga Académica</a:t>
            </a:r>
            <a:r>
              <a:rPr lang="es-MX" sz="2400" dirty="0">
                <a:solidFill>
                  <a:srgbClr val="77933C"/>
                </a:solidFill>
                <a:latin typeface="Gill Sans MT"/>
                <a:cs typeface="Gill Sans MT"/>
              </a:rPr>
              <a:t/>
            </a:r>
            <a:br>
              <a:rPr lang="es-MX" sz="2400" dirty="0">
                <a:solidFill>
                  <a:srgbClr val="77933C"/>
                </a:solidFill>
                <a:latin typeface="Gill Sans MT"/>
                <a:cs typeface="Gill Sans MT"/>
              </a:rPr>
            </a:br>
            <a:endParaRPr lang="es-ES" sz="2400" dirty="0">
              <a:solidFill>
                <a:srgbClr val="77933C"/>
              </a:solidFill>
              <a:latin typeface="Gill Sans MT"/>
              <a:cs typeface="Gill Sans MT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134417" y="2160390"/>
            <a:ext cx="7776865" cy="338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7F7F7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</a:pPr>
            <a:r>
              <a:rPr lang="es-MX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MX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autorización para la disminución de la actividad principal para la que fue contratado el académico de la Universidad, ya sea ésta en funciones de Docencia, Investigación o Ejecución. </a:t>
            </a:r>
          </a:p>
          <a:p>
            <a:pPr algn="just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</a:pP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descarga académica tiene un costo para la institución en virtud de que las horas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liberadas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deben ser atendidas por un académico interino. </a:t>
            </a:r>
          </a:p>
          <a:p>
            <a:pPr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</a:pP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otorga por </a:t>
            </a:r>
            <a:r>
              <a:rPr lang="es-MX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periodo</a:t>
            </a:r>
            <a:r>
              <a:rPr lang="es-MX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74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 txBox="1">
            <a:spLocks/>
          </p:cNvSpPr>
          <p:nvPr/>
        </p:nvSpPr>
        <p:spPr>
          <a:xfrm>
            <a:off x="486346" y="1781090"/>
            <a:ext cx="8856984" cy="1944216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MX" dirty="0">
                <a:solidFill>
                  <a:srgbClr val="159C3B"/>
                </a:solidFill>
                <a:latin typeface="Gill Sans"/>
                <a:cs typeface="Gill Sans"/>
              </a:rPr>
              <a:t>1. Plan de </a:t>
            </a:r>
            <a:r>
              <a:rPr lang="es-MX" dirty="0" smtClean="0">
                <a:solidFill>
                  <a:srgbClr val="159C3B"/>
                </a:solidFill>
                <a:latin typeface="Gill Sans"/>
                <a:cs typeface="Gill Sans"/>
              </a:rPr>
              <a:t>estudios</a:t>
            </a:r>
            <a:r>
              <a:rPr lang="es-ES" sz="2200" i="1" dirty="0" smtClean="0">
                <a:solidFill>
                  <a:srgbClr val="159C3B"/>
                </a:solidFill>
                <a:latin typeface="Gill Sans"/>
                <a:cs typeface="Gill Sans"/>
              </a:rPr>
              <a:t> </a:t>
            </a:r>
            <a:endParaRPr lang="es-MX" sz="2200" dirty="0">
              <a:solidFill>
                <a:srgbClr val="159C3B"/>
              </a:solidFill>
              <a:latin typeface="Gill Sans"/>
              <a:cs typeface="Gill Sans"/>
            </a:endParaRPr>
          </a:p>
          <a:p>
            <a:pPr marL="444500" lvl="1" indent="-171450" algn="just">
              <a:buFont typeface="Arial"/>
              <a:buChar char="•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Importancia de que los tutores conozcan las características específicas y reglas de operación del plan de estudios (prerrequisitos formales y no formales)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rPr>
              <a:t>.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5C8C3EE-E3DE-7D44-9FAE-5B1CC107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78" y="144165"/>
            <a:ext cx="6749320" cy="504056"/>
          </a:xfrm>
        </p:spPr>
        <p:txBody>
          <a:bodyPr>
            <a:noAutofit/>
          </a:bodyPr>
          <a:lstStyle/>
          <a:p>
            <a:r>
              <a:rPr lang="es-ES_tradnl" sz="1800" dirty="0" smtClean="0">
                <a:solidFill>
                  <a:srgbClr val="0070C0"/>
                </a:solidFill>
                <a:latin typeface="Gill Sans"/>
                <a:cs typeface="Gill Sans"/>
              </a:rPr>
              <a:t>Dirección General de Desarrollo Académico e Innovación Educativa</a:t>
            </a:r>
            <a:endParaRPr lang="es-MX" sz="180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558354" y="658579"/>
            <a:ext cx="8928992" cy="709722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4394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cap="small" dirty="0" smtClean="0">
                <a:solidFill>
                  <a:srgbClr val="0070C0"/>
                </a:solidFill>
              </a:rPr>
              <a:t>La tutoría académica en el marco de la programación</a:t>
            </a:r>
          </a:p>
          <a:p>
            <a:r>
              <a:rPr lang="es-ES" sz="2000" b="1" cap="small" dirty="0" smtClean="0">
                <a:solidFill>
                  <a:srgbClr val="0070C0"/>
                </a:solidFill>
              </a:rPr>
              <a:t>de la oferta educativa</a:t>
            </a:r>
            <a:endParaRPr lang="es-ES" sz="2000" b="1" cap="small" dirty="0">
              <a:solidFill>
                <a:srgbClr val="0070C0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843011" y="3250791"/>
            <a:ext cx="8401778" cy="3656495"/>
            <a:chOff x="941552" y="3404063"/>
            <a:chExt cx="8401778" cy="3656495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D9C0A432-1EE7-417F-87E4-420BA6771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232"/>
            <a:stretch/>
          </p:blipFill>
          <p:spPr>
            <a:xfrm>
              <a:off x="983167" y="4110749"/>
              <a:ext cx="8329770" cy="2844617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941552" y="3820198"/>
              <a:ext cx="8401778" cy="324036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noFill/>
              </a:endParaRPr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DEC5E95B-BBCB-4A6B-AF36-F1782617D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96"/>
            <a:stretch/>
          </p:blipFill>
          <p:spPr>
            <a:xfrm>
              <a:off x="4734818" y="3404063"/>
              <a:ext cx="79200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11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xmlns="" id="{29146BC7-8AB6-4617-8ED8-0105BC32428B}"/>
              </a:ext>
            </a:extLst>
          </p:cNvPr>
          <p:cNvSpPr txBox="1">
            <a:spLocks/>
          </p:cNvSpPr>
          <p:nvPr/>
        </p:nvSpPr>
        <p:spPr>
          <a:xfrm>
            <a:off x="774142" y="936253"/>
            <a:ext cx="8641195" cy="864096"/>
          </a:xfrm>
        </p:spPr>
        <p:txBody>
          <a:bodyPr/>
          <a:lstStyle>
            <a:defPPr>
              <a:defRPr lang="es-MX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57188" lvl="1" indent="-171450" algn="just">
              <a:buFont typeface="Arial"/>
              <a:buChar char="•"/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Importancia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de que los tutores conozcan las características específicas y reglas de operación del plan de estudios (prerrequisitos formales y no formales).</a:t>
            </a:r>
          </a:p>
          <a:p>
            <a:pPr algn="just"/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090DDE3-0FA4-410E-A147-E2604D681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29" y="1800348"/>
            <a:ext cx="5832649" cy="3411473"/>
          </a:xfrm>
          <a:prstGeom prst="rect">
            <a:avLst/>
          </a:prstGeom>
          <a:ln w="6350" cmpd="sng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46B5FBE-A41F-42B8-A6F9-9CCA7929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530" y="5328741"/>
            <a:ext cx="5832648" cy="2008716"/>
          </a:xfrm>
          <a:prstGeom prst="rect">
            <a:avLst/>
          </a:prstGeom>
          <a:ln w="6350" cmpd="sng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8897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B19B7B8-C73A-4C58-B3C2-4C711275ADEA}"/>
              </a:ext>
            </a:extLst>
          </p:cNvPr>
          <p:cNvSpPr/>
          <p:nvPr/>
        </p:nvSpPr>
        <p:spPr>
          <a:xfrm>
            <a:off x="502285" y="1224285"/>
            <a:ext cx="904113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159C3B"/>
                </a:solidFill>
                <a:latin typeface="Gill Sans"/>
                <a:cs typeface="Gill Sans"/>
              </a:rPr>
              <a:t>2</a:t>
            </a:r>
            <a:r>
              <a:rPr lang="es-MX" dirty="0" smtClean="0">
                <a:solidFill>
                  <a:srgbClr val="159C3B"/>
                </a:solidFill>
                <a:latin typeface="Gill Sans"/>
                <a:cs typeface="Gill Sans"/>
              </a:rPr>
              <a:t>.</a:t>
            </a:r>
            <a:r>
              <a:rPr lang="es-ES" dirty="0" smtClean="0">
                <a:solidFill>
                  <a:srgbClr val="159C3B"/>
                </a:solidFill>
                <a:latin typeface="Gill Sans"/>
                <a:cs typeface="Gill Sans"/>
              </a:rPr>
              <a:t> </a:t>
            </a:r>
            <a:r>
              <a:rPr lang="es-MX" dirty="0" smtClean="0">
                <a:solidFill>
                  <a:srgbClr val="159C3B"/>
                </a:solidFill>
                <a:latin typeface="Gill Sans"/>
                <a:cs typeface="Gill Sans"/>
              </a:rPr>
              <a:t>Trayectoria Escolar</a:t>
            </a:r>
            <a:r>
              <a:rPr lang="es-ES" sz="2200" i="1" dirty="0" smtClean="0">
                <a:solidFill>
                  <a:srgbClr val="159C3B"/>
                </a:solidFill>
                <a:latin typeface="Gill Sans"/>
                <a:cs typeface="Gill Sans"/>
              </a:rPr>
              <a:t> </a:t>
            </a:r>
            <a:endParaRPr lang="es-MX" dirty="0">
              <a:solidFill>
                <a:srgbClr val="159C3B"/>
              </a:solidFill>
              <a:latin typeface="Gill Sans"/>
              <a:cs typeface="Gill Sans"/>
            </a:endParaRPr>
          </a:p>
          <a:p>
            <a:pPr marL="261938" lvl="1" indent="0" algn="just">
              <a:spcBef>
                <a:spcPts val="600"/>
              </a:spcBef>
              <a:spcAft>
                <a:spcPts val="600"/>
              </a:spcAft>
            </a:pPr>
            <a:r>
              <a:rPr lang="es-MX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Oferta acorde a la trayectoria escolar, avance crediticio, desempeño académico y </a:t>
            </a:r>
            <a:r>
              <a:rPr lang="es-MX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a </a:t>
            </a:r>
            <a:r>
              <a:rPr lang="es-MX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las necesidades e intereses particulares del estudiante, considerando en todo momento los tiempos de permanencia en el programa educativo (mínima, estándar, máxima).</a:t>
            </a:r>
          </a:p>
          <a:p>
            <a:pPr marL="261938" lvl="1" indent="0" algn="just">
              <a:spcBef>
                <a:spcPts val="600"/>
              </a:spcBef>
              <a:spcAft>
                <a:spcPts val="600"/>
              </a:spcAft>
            </a:pPr>
            <a:r>
              <a:rPr lang="es-MX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Análisis de la trayectoria de los estudiantes que no asistan a tutoría para el posterior seguimiento y atención.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918394" y="3971537"/>
            <a:ext cx="8578722" cy="2877802"/>
            <a:chOff x="908624" y="3740939"/>
            <a:chExt cx="8578722" cy="2877802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xmlns="" id="{E75A099B-B5A5-4E67-8A69-91BEE9C9BEFF}"/>
                </a:ext>
              </a:extLst>
            </p:cNvPr>
            <p:cNvGrpSpPr/>
            <p:nvPr/>
          </p:nvGrpSpPr>
          <p:grpSpPr>
            <a:xfrm>
              <a:off x="916512" y="4463903"/>
              <a:ext cx="8498826" cy="2088974"/>
              <a:chOff x="2241696" y="4319887"/>
              <a:chExt cx="7362825" cy="1809750"/>
            </a:xfrm>
          </p:grpSpPr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xmlns="" id="{9B8D9EAC-517C-412D-AE0C-14D1EDEC0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41696" y="4319887"/>
                <a:ext cx="7362825" cy="1809750"/>
              </a:xfrm>
              <a:prstGeom prst="rect">
                <a:avLst/>
              </a:prstGeom>
            </p:spPr>
          </p:pic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xmlns="" id="{0EA27BC3-8AFF-4046-8718-4405B583482B}"/>
                  </a:ext>
                </a:extLst>
              </p:cNvPr>
              <p:cNvSpPr/>
              <p:nvPr/>
            </p:nvSpPr>
            <p:spPr>
              <a:xfrm>
                <a:off x="2417263" y="5338421"/>
                <a:ext cx="2230474" cy="7116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9" name="Rectángulo 8"/>
            <p:cNvSpPr/>
            <p:nvPr/>
          </p:nvSpPr>
          <p:spPr>
            <a:xfrm>
              <a:off x="908624" y="4176613"/>
              <a:ext cx="8578722" cy="2442128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noFill/>
              </a:endParaRP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F2128CE7-6433-4D1F-882D-C51B76942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92"/>
            <a:stretch/>
          </p:blipFill>
          <p:spPr>
            <a:xfrm>
              <a:off x="4767746" y="3740939"/>
              <a:ext cx="854704" cy="75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872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5A Presentacion PPT_4 a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75A Presentacion PPT_4 a 3</Template>
  <TotalTime>4874</TotalTime>
  <Words>3103</Words>
  <Application>Microsoft Macintosh PowerPoint</Application>
  <PresentationFormat>Personalizado</PresentationFormat>
  <Paragraphs>450</Paragraphs>
  <Slides>51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75A Presentacion PPT_4 a 3</vt:lpstr>
      <vt:lpstr>Presentación de PowerPoint</vt:lpstr>
      <vt:lpstr>Contenido</vt:lpstr>
      <vt:lpstr>Secretaría Académica</vt:lpstr>
      <vt:lpstr>Presentación de PowerPoint</vt:lpstr>
      <vt:lpstr>Presentación de PowerPoint</vt:lpstr>
      <vt:lpstr>Descarga Académica </vt:lpstr>
      <vt:lpstr>Dirección General de Desarrollo Académico e Innovación Educativa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General de Administración Escolar</vt:lpstr>
      <vt:lpstr>Presentación de PowerPoint</vt:lpstr>
      <vt:lpstr>Presentación de PowerPoint</vt:lpstr>
      <vt:lpstr>Presentación de PowerPoint</vt:lpstr>
      <vt:lpstr>Presentación de PowerPoint</vt:lpstr>
      <vt:lpstr>Instructivo de programación académica</vt:lpstr>
      <vt:lpstr>Presentación de PowerPoint</vt:lpstr>
      <vt:lpstr>Áreas Académicas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Conceptos para el control y manejo del Banco de horas</vt:lpstr>
      <vt:lpstr>Modificaciones al Banco de horas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Viridiana Priego Salas</dc:creator>
  <cp:lastModifiedBy>Maricela Ventura Vazquez</cp:lastModifiedBy>
  <cp:revision>355</cp:revision>
  <cp:lastPrinted>2019-10-04T17:32:54Z</cp:lastPrinted>
  <dcterms:created xsi:type="dcterms:W3CDTF">2019-01-22T17:04:22Z</dcterms:created>
  <dcterms:modified xsi:type="dcterms:W3CDTF">2019-10-07T15:46:27Z</dcterms:modified>
</cp:coreProperties>
</file>