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57" r:id="rId6"/>
    <p:sldId id="258" r:id="rId7"/>
    <p:sldId id="289" r:id="rId8"/>
    <p:sldId id="283" r:id="rId9"/>
    <p:sldId id="284" r:id="rId10"/>
    <p:sldId id="262" r:id="rId11"/>
    <p:sldId id="285" r:id="rId12"/>
    <p:sldId id="325" r:id="rId13"/>
    <p:sldId id="327" r:id="rId14"/>
    <p:sldId id="326" r:id="rId15"/>
    <p:sldId id="287" r:id="rId16"/>
    <p:sldId id="288" r:id="rId17"/>
    <p:sldId id="291" r:id="rId18"/>
    <p:sldId id="312" r:id="rId19"/>
    <p:sldId id="313" r:id="rId20"/>
    <p:sldId id="315" r:id="rId21"/>
    <p:sldId id="316" r:id="rId22"/>
    <p:sldId id="317" r:id="rId23"/>
    <p:sldId id="318" r:id="rId24"/>
    <p:sldId id="323" r:id="rId25"/>
    <p:sldId id="319" r:id="rId26"/>
    <p:sldId id="314" r:id="rId27"/>
    <p:sldId id="324" r:id="rId28"/>
    <p:sldId id="301" r:id="rId29"/>
    <p:sldId id="306" r:id="rId30"/>
    <p:sldId id="307" r:id="rId31"/>
  </p:sldIdLst>
  <p:sldSz cx="9144000" cy="6858000" type="screen4x3"/>
  <p:notesSz cx="6797675" cy="9928225"/>
  <p:defaultTextStyle>
    <a:defPPr>
      <a:defRPr lang="es-MX"/>
    </a:defPPr>
    <a:lvl1pPr marL="0" algn="l" defTabSz="913630" rtl="0" eaLnBrk="1" latinLnBrk="0" hangingPunct="1">
      <a:defRPr sz="1800" kern="1200">
        <a:solidFill>
          <a:schemeClr val="tx1"/>
        </a:solidFill>
        <a:latin typeface="+mn-lt"/>
        <a:ea typeface="+mn-ea"/>
        <a:cs typeface="+mn-cs"/>
      </a:defRPr>
    </a:lvl1pPr>
    <a:lvl2pPr marL="456815" algn="l" defTabSz="913630" rtl="0" eaLnBrk="1" latinLnBrk="0" hangingPunct="1">
      <a:defRPr sz="1800" kern="1200">
        <a:solidFill>
          <a:schemeClr val="tx1"/>
        </a:solidFill>
        <a:latin typeface="+mn-lt"/>
        <a:ea typeface="+mn-ea"/>
        <a:cs typeface="+mn-cs"/>
      </a:defRPr>
    </a:lvl2pPr>
    <a:lvl3pPr marL="913630" algn="l" defTabSz="913630" rtl="0" eaLnBrk="1" latinLnBrk="0" hangingPunct="1">
      <a:defRPr sz="1800" kern="1200">
        <a:solidFill>
          <a:schemeClr val="tx1"/>
        </a:solidFill>
        <a:latin typeface="+mn-lt"/>
        <a:ea typeface="+mn-ea"/>
        <a:cs typeface="+mn-cs"/>
      </a:defRPr>
    </a:lvl3pPr>
    <a:lvl4pPr marL="1370446" algn="l" defTabSz="913630" rtl="0" eaLnBrk="1" latinLnBrk="0" hangingPunct="1">
      <a:defRPr sz="1800" kern="1200">
        <a:solidFill>
          <a:schemeClr val="tx1"/>
        </a:solidFill>
        <a:latin typeface="+mn-lt"/>
        <a:ea typeface="+mn-ea"/>
        <a:cs typeface="+mn-cs"/>
      </a:defRPr>
    </a:lvl4pPr>
    <a:lvl5pPr marL="1827265" algn="l" defTabSz="913630" rtl="0" eaLnBrk="1" latinLnBrk="0" hangingPunct="1">
      <a:defRPr sz="1800" kern="1200">
        <a:solidFill>
          <a:schemeClr val="tx1"/>
        </a:solidFill>
        <a:latin typeface="+mn-lt"/>
        <a:ea typeface="+mn-ea"/>
        <a:cs typeface="+mn-cs"/>
      </a:defRPr>
    </a:lvl5pPr>
    <a:lvl6pPr marL="2284078" algn="l" defTabSz="913630" rtl="0" eaLnBrk="1" latinLnBrk="0" hangingPunct="1">
      <a:defRPr sz="1800" kern="1200">
        <a:solidFill>
          <a:schemeClr val="tx1"/>
        </a:solidFill>
        <a:latin typeface="+mn-lt"/>
        <a:ea typeface="+mn-ea"/>
        <a:cs typeface="+mn-cs"/>
      </a:defRPr>
    </a:lvl6pPr>
    <a:lvl7pPr marL="2740895" algn="l" defTabSz="913630" rtl="0" eaLnBrk="1" latinLnBrk="0" hangingPunct="1">
      <a:defRPr sz="1800" kern="1200">
        <a:solidFill>
          <a:schemeClr val="tx1"/>
        </a:solidFill>
        <a:latin typeface="+mn-lt"/>
        <a:ea typeface="+mn-ea"/>
        <a:cs typeface="+mn-cs"/>
      </a:defRPr>
    </a:lvl7pPr>
    <a:lvl8pPr marL="3197710" algn="l" defTabSz="913630" rtl="0" eaLnBrk="1" latinLnBrk="0" hangingPunct="1">
      <a:defRPr sz="1800" kern="1200">
        <a:solidFill>
          <a:schemeClr val="tx1"/>
        </a:solidFill>
        <a:latin typeface="+mn-lt"/>
        <a:ea typeface="+mn-ea"/>
        <a:cs typeface="+mn-cs"/>
      </a:defRPr>
    </a:lvl8pPr>
    <a:lvl9pPr marL="3654525" algn="l" defTabSz="9136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96ADBC"/>
    <a:srgbClr val="BABABA"/>
    <a:srgbClr val="92A9B9"/>
    <a:srgbClr val="46468A"/>
    <a:srgbClr val="454D8B"/>
    <a:srgbClr val="533258"/>
    <a:srgbClr val="FFCCFF"/>
    <a:srgbClr val="99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8" autoAdjust="0"/>
    <p:restoredTop sz="76914" autoAdjust="0"/>
  </p:normalViewPr>
  <p:slideViewPr>
    <p:cSldViewPr>
      <p:cViewPr varScale="1">
        <p:scale>
          <a:sx n="89" d="100"/>
          <a:sy n="89" d="100"/>
        </p:scale>
        <p:origin x="20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ata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ata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image" Target="../media/image28.jpeg"/></Relationships>
</file>

<file path=ppt/diagrams/_rels/data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image" Target="../media/image28.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59DA2-42D6-AC47-96F3-070D17936765}" type="doc">
      <dgm:prSet loTypeId="urn:microsoft.com/office/officeart/2008/layout/VerticalCurvedList" loCatId="list" qsTypeId="urn:microsoft.com/office/officeart/2005/8/quickstyle/simple4" qsCatId="simple" csTypeId="urn:microsoft.com/office/officeart/2005/8/colors/accent4_4" csCatId="accent4" phldr="1"/>
      <dgm:spPr/>
      <dgm:t>
        <a:bodyPr/>
        <a:lstStyle/>
        <a:p>
          <a:endParaRPr lang="es-ES"/>
        </a:p>
      </dgm:t>
    </dgm:pt>
    <dgm:pt modelId="{6576FB0F-560A-284D-85B9-95D2D3D5B358}">
      <dgm:prSet custT="1"/>
      <dgm:spPr/>
      <dgm:t>
        <a:bodyPr/>
        <a:lstStyle/>
        <a:p>
          <a:pPr rtl="0">
            <a:lnSpc>
              <a:spcPct val="100000"/>
            </a:lnSpc>
          </a:pPr>
          <a:r>
            <a:rPr lang="es-MX" sz="1800" dirty="0" smtClean="0">
              <a:latin typeface="Gill Sans"/>
            </a:rPr>
            <a:t>Cambio de enfoque de las Experiencias Educativas que conforman el AFBG</a:t>
          </a:r>
          <a:endParaRPr lang="es-MX" sz="1800" dirty="0">
            <a:latin typeface="Gill Sans"/>
          </a:endParaRPr>
        </a:p>
      </dgm:t>
    </dgm:pt>
    <dgm:pt modelId="{704418FA-CCEB-4040-A46B-EFED7888A888}" type="parTrans" cxnId="{A7553671-4B2B-C14E-97EA-2E4DFB6A9782}">
      <dgm:prSet/>
      <dgm:spPr/>
      <dgm:t>
        <a:bodyPr/>
        <a:lstStyle/>
        <a:p>
          <a:pPr>
            <a:lnSpc>
              <a:spcPct val="100000"/>
            </a:lnSpc>
          </a:pPr>
          <a:endParaRPr lang="es-ES" sz="1800">
            <a:latin typeface="Gill Sans"/>
          </a:endParaRPr>
        </a:p>
      </dgm:t>
    </dgm:pt>
    <dgm:pt modelId="{4AB7D7EC-9FE1-C44F-9D8C-4FE726F25C34}" type="sibTrans" cxnId="{A7553671-4B2B-C14E-97EA-2E4DFB6A9782}">
      <dgm:prSet/>
      <dgm:spPr/>
      <dgm:t>
        <a:bodyPr/>
        <a:lstStyle/>
        <a:p>
          <a:pPr>
            <a:lnSpc>
              <a:spcPct val="100000"/>
            </a:lnSpc>
          </a:pPr>
          <a:endParaRPr lang="es-ES" sz="1800">
            <a:latin typeface="Gill Sans"/>
          </a:endParaRPr>
        </a:p>
      </dgm:t>
    </dgm:pt>
    <dgm:pt modelId="{43727CB8-2612-7F40-9E1C-39DA072D3F05}">
      <dgm:prSet custT="1"/>
      <dgm:spPr/>
      <dgm:t>
        <a:bodyPr/>
        <a:lstStyle/>
        <a:p>
          <a:pPr rtl="0">
            <a:lnSpc>
              <a:spcPct val="100000"/>
            </a:lnSpc>
          </a:pPr>
          <a:r>
            <a:rPr lang="es-MX" sz="1800" dirty="0" smtClean="0">
              <a:latin typeface="Gill Sans"/>
            </a:rPr>
            <a:t>Aplicación generalizada de la evaluación de competencias con fines de acreditación</a:t>
          </a:r>
          <a:endParaRPr lang="es-MX" sz="1800" dirty="0">
            <a:latin typeface="Gill Sans"/>
          </a:endParaRPr>
        </a:p>
      </dgm:t>
    </dgm:pt>
    <dgm:pt modelId="{6181B75B-1457-D54D-9E5B-1B4F127BE788}" type="parTrans" cxnId="{385C73AF-D431-5443-A9BD-1F0D547A0778}">
      <dgm:prSet/>
      <dgm:spPr/>
      <dgm:t>
        <a:bodyPr/>
        <a:lstStyle/>
        <a:p>
          <a:pPr>
            <a:lnSpc>
              <a:spcPct val="100000"/>
            </a:lnSpc>
          </a:pPr>
          <a:endParaRPr lang="es-ES" sz="1800">
            <a:latin typeface="Gill Sans"/>
          </a:endParaRPr>
        </a:p>
      </dgm:t>
    </dgm:pt>
    <dgm:pt modelId="{8EC0EC64-DAB4-0F43-9FCD-435290977B0D}" type="sibTrans" cxnId="{385C73AF-D431-5443-A9BD-1F0D547A0778}">
      <dgm:prSet/>
      <dgm:spPr/>
      <dgm:t>
        <a:bodyPr/>
        <a:lstStyle/>
        <a:p>
          <a:pPr>
            <a:lnSpc>
              <a:spcPct val="100000"/>
            </a:lnSpc>
          </a:pPr>
          <a:endParaRPr lang="es-ES" sz="1800">
            <a:latin typeface="Gill Sans"/>
          </a:endParaRPr>
        </a:p>
      </dgm:t>
    </dgm:pt>
    <dgm:pt modelId="{15FDCDC9-FA25-4B07-91D2-216139990731}">
      <dgm:prSet custT="1"/>
      <dgm:spPr/>
      <dgm:t>
        <a:bodyPr/>
        <a:lstStyle/>
        <a:p>
          <a:pPr rtl="0">
            <a:lnSpc>
              <a:spcPct val="100000"/>
            </a:lnSpc>
          </a:pPr>
          <a:r>
            <a:rPr lang="es-MX" sz="1800" smtClean="0">
              <a:latin typeface="Gill Sans"/>
            </a:rPr>
            <a:t>Reestructuración del Área de Formación Básica General equivalente a 20 créditos</a:t>
          </a:r>
          <a:endParaRPr lang="es-MX" sz="1800" dirty="0">
            <a:latin typeface="Gill Sans"/>
          </a:endParaRPr>
        </a:p>
      </dgm:t>
    </dgm:pt>
    <dgm:pt modelId="{278EC0E0-CC53-401C-A235-159C672D3AD7}" type="parTrans" cxnId="{36AA4409-CDCB-435B-84E7-7DEF1E4DD165}">
      <dgm:prSet/>
      <dgm:spPr/>
      <dgm:t>
        <a:bodyPr/>
        <a:lstStyle/>
        <a:p>
          <a:pPr>
            <a:lnSpc>
              <a:spcPct val="100000"/>
            </a:lnSpc>
          </a:pPr>
          <a:endParaRPr lang="es-MX" sz="1800">
            <a:latin typeface="Gill Sans"/>
          </a:endParaRPr>
        </a:p>
      </dgm:t>
    </dgm:pt>
    <dgm:pt modelId="{7FB1EC54-9E70-4658-8B44-258BF4679506}" type="sibTrans" cxnId="{36AA4409-CDCB-435B-84E7-7DEF1E4DD165}">
      <dgm:prSet/>
      <dgm:spPr/>
      <dgm:t>
        <a:bodyPr/>
        <a:lstStyle/>
        <a:p>
          <a:pPr>
            <a:lnSpc>
              <a:spcPct val="100000"/>
            </a:lnSpc>
          </a:pPr>
          <a:endParaRPr lang="es-MX" sz="1800">
            <a:latin typeface="Gill Sans"/>
          </a:endParaRPr>
        </a:p>
      </dgm:t>
    </dgm:pt>
    <dgm:pt modelId="{00CCD684-0EAE-40AF-8015-0AFE3094CD5E}" type="pres">
      <dgm:prSet presAssocID="{D7559DA2-42D6-AC47-96F3-070D17936765}" presName="Name0" presStyleCnt="0">
        <dgm:presLayoutVars>
          <dgm:chMax val="7"/>
          <dgm:chPref val="7"/>
          <dgm:dir/>
        </dgm:presLayoutVars>
      </dgm:prSet>
      <dgm:spPr/>
      <dgm:t>
        <a:bodyPr/>
        <a:lstStyle/>
        <a:p>
          <a:endParaRPr lang="es-MX"/>
        </a:p>
      </dgm:t>
    </dgm:pt>
    <dgm:pt modelId="{BE7FA1C9-0FA6-4FF7-8B92-CFAAE97AEC3D}" type="pres">
      <dgm:prSet presAssocID="{D7559DA2-42D6-AC47-96F3-070D17936765}" presName="Name1" presStyleCnt="0"/>
      <dgm:spPr/>
      <dgm:t>
        <a:bodyPr/>
        <a:lstStyle/>
        <a:p>
          <a:endParaRPr lang="es-MX"/>
        </a:p>
      </dgm:t>
    </dgm:pt>
    <dgm:pt modelId="{554DF712-FDEF-4643-A355-DC7996124D74}" type="pres">
      <dgm:prSet presAssocID="{D7559DA2-42D6-AC47-96F3-070D17936765}" presName="cycle" presStyleCnt="0"/>
      <dgm:spPr/>
      <dgm:t>
        <a:bodyPr/>
        <a:lstStyle/>
        <a:p>
          <a:endParaRPr lang="es-MX"/>
        </a:p>
      </dgm:t>
    </dgm:pt>
    <dgm:pt modelId="{27C75479-CBE1-45B0-98E6-76D329CE758A}" type="pres">
      <dgm:prSet presAssocID="{D7559DA2-42D6-AC47-96F3-070D17936765}" presName="srcNode" presStyleLbl="node1" presStyleIdx="0" presStyleCnt="3"/>
      <dgm:spPr/>
      <dgm:t>
        <a:bodyPr/>
        <a:lstStyle/>
        <a:p>
          <a:endParaRPr lang="es-MX"/>
        </a:p>
      </dgm:t>
    </dgm:pt>
    <dgm:pt modelId="{846874DD-3B42-4C20-A1D7-52D0E3CBC8B0}" type="pres">
      <dgm:prSet presAssocID="{D7559DA2-42D6-AC47-96F3-070D17936765}" presName="conn" presStyleLbl="parChTrans1D2" presStyleIdx="0" presStyleCnt="1"/>
      <dgm:spPr/>
      <dgm:t>
        <a:bodyPr/>
        <a:lstStyle/>
        <a:p>
          <a:endParaRPr lang="es-MX"/>
        </a:p>
      </dgm:t>
    </dgm:pt>
    <dgm:pt modelId="{1A1E0BC9-BC39-4779-84CA-A19B8C341402}" type="pres">
      <dgm:prSet presAssocID="{D7559DA2-42D6-AC47-96F3-070D17936765}" presName="extraNode" presStyleLbl="node1" presStyleIdx="0" presStyleCnt="3"/>
      <dgm:spPr/>
      <dgm:t>
        <a:bodyPr/>
        <a:lstStyle/>
        <a:p>
          <a:endParaRPr lang="es-MX"/>
        </a:p>
      </dgm:t>
    </dgm:pt>
    <dgm:pt modelId="{1C94AF16-4C56-4ADE-9398-DDD9AC0DAA19}" type="pres">
      <dgm:prSet presAssocID="{D7559DA2-42D6-AC47-96F3-070D17936765}" presName="dstNode" presStyleLbl="node1" presStyleIdx="0" presStyleCnt="3"/>
      <dgm:spPr/>
      <dgm:t>
        <a:bodyPr/>
        <a:lstStyle/>
        <a:p>
          <a:endParaRPr lang="es-MX"/>
        </a:p>
      </dgm:t>
    </dgm:pt>
    <dgm:pt modelId="{366B92DA-0C47-43DB-B918-B631D11CC3A0}" type="pres">
      <dgm:prSet presAssocID="{6576FB0F-560A-284D-85B9-95D2D3D5B358}" presName="text_1" presStyleLbl="node1" presStyleIdx="0" presStyleCnt="3">
        <dgm:presLayoutVars>
          <dgm:bulletEnabled val="1"/>
        </dgm:presLayoutVars>
      </dgm:prSet>
      <dgm:spPr/>
      <dgm:t>
        <a:bodyPr/>
        <a:lstStyle/>
        <a:p>
          <a:endParaRPr lang="es-MX"/>
        </a:p>
      </dgm:t>
    </dgm:pt>
    <dgm:pt modelId="{DF30C691-108A-404C-9733-9626DEAE9DC8}" type="pres">
      <dgm:prSet presAssocID="{6576FB0F-560A-284D-85B9-95D2D3D5B358}" presName="accent_1" presStyleCnt="0"/>
      <dgm:spPr/>
      <dgm:t>
        <a:bodyPr/>
        <a:lstStyle/>
        <a:p>
          <a:endParaRPr lang="es-MX"/>
        </a:p>
      </dgm:t>
    </dgm:pt>
    <dgm:pt modelId="{F240B104-078A-4D96-A5E3-8F9709569C8B}" type="pres">
      <dgm:prSet presAssocID="{6576FB0F-560A-284D-85B9-95D2D3D5B358}" presName="accentRepeatNode" presStyleLbl="solidFgAcc1" presStyleIdx="0" presStyleCnt="3"/>
      <dgm:spPr/>
      <dgm:t>
        <a:bodyPr/>
        <a:lstStyle/>
        <a:p>
          <a:endParaRPr lang="es-MX"/>
        </a:p>
      </dgm:t>
    </dgm:pt>
    <dgm:pt modelId="{B69681B2-8EBC-49F1-A08E-04015C546404}" type="pres">
      <dgm:prSet presAssocID="{43727CB8-2612-7F40-9E1C-39DA072D3F05}" presName="text_2" presStyleLbl="node1" presStyleIdx="1" presStyleCnt="3">
        <dgm:presLayoutVars>
          <dgm:bulletEnabled val="1"/>
        </dgm:presLayoutVars>
      </dgm:prSet>
      <dgm:spPr/>
      <dgm:t>
        <a:bodyPr/>
        <a:lstStyle/>
        <a:p>
          <a:endParaRPr lang="es-MX"/>
        </a:p>
      </dgm:t>
    </dgm:pt>
    <dgm:pt modelId="{8FD020DF-9641-4C2B-8292-E1F3159E23A0}" type="pres">
      <dgm:prSet presAssocID="{43727CB8-2612-7F40-9E1C-39DA072D3F05}" presName="accent_2" presStyleCnt="0"/>
      <dgm:spPr/>
      <dgm:t>
        <a:bodyPr/>
        <a:lstStyle/>
        <a:p>
          <a:endParaRPr lang="es-MX"/>
        </a:p>
      </dgm:t>
    </dgm:pt>
    <dgm:pt modelId="{3F82B1DA-513B-4F43-81A5-99C192A54B54}" type="pres">
      <dgm:prSet presAssocID="{43727CB8-2612-7F40-9E1C-39DA072D3F05}" presName="accentRepeatNode" presStyleLbl="solidFgAcc1" presStyleIdx="1" presStyleCnt="3"/>
      <dgm:spPr/>
      <dgm:t>
        <a:bodyPr/>
        <a:lstStyle/>
        <a:p>
          <a:endParaRPr lang="es-MX"/>
        </a:p>
      </dgm:t>
    </dgm:pt>
    <dgm:pt modelId="{F791539E-49CA-484E-A2D3-5205500FA045}" type="pres">
      <dgm:prSet presAssocID="{15FDCDC9-FA25-4B07-91D2-216139990731}" presName="text_3" presStyleLbl="node1" presStyleIdx="2" presStyleCnt="3">
        <dgm:presLayoutVars>
          <dgm:bulletEnabled val="1"/>
        </dgm:presLayoutVars>
      </dgm:prSet>
      <dgm:spPr/>
      <dgm:t>
        <a:bodyPr/>
        <a:lstStyle/>
        <a:p>
          <a:endParaRPr lang="es-MX"/>
        </a:p>
      </dgm:t>
    </dgm:pt>
    <dgm:pt modelId="{F4DD8991-F6BB-4D47-82C7-0670F382529E}" type="pres">
      <dgm:prSet presAssocID="{15FDCDC9-FA25-4B07-91D2-216139990731}" presName="accent_3" presStyleCnt="0"/>
      <dgm:spPr/>
      <dgm:t>
        <a:bodyPr/>
        <a:lstStyle/>
        <a:p>
          <a:endParaRPr lang="es-MX"/>
        </a:p>
      </dgm:t>
    </dgm:pt>
    <dgm:pt modelId="{F1CFA5B6-4EA9-4064-B62B-951B5CCB4318}" type="pres">
      <dgm:prSet presAssocID="{15FDCDC9-FA25-4B07-91D2-216139990731}" presName="accentRepeatNode" presStyleLbl="solidFgAcc1" presStyleIdx="2" presStyleCnt="3"/>
      <dgm:spPr/>
      <dgm:t>
        <a:bodyPr/>
        <a:lstStyle/>
        <a:p>
          <a:endParaRPr lang="es-MX"/>
        </a:p>
      </dgm:t>
    </dgm:pt>
  </dgm:ptLst>
  <dgm:cxnLst>
    <dgm:cxn modelId="{33873A1E-2299-4970-9C1D-75BACF425DAB}" type="presOf" srcId="{43727CB8-2612-7F40-9E1C-39DA072D3F05}" destId="{B69681B2-8EBC-49F1-A08E-04015C546404}" srcOrd="0" destOrd="0" presId="urn:microsoft.com/office/officeart/2008/layout/VerticalCurvedList"/>
    <dgm:cxn modelId="{70E65EA8-F192-43A7-9DC0-F212A11C35AE}" type="presOf" srcId="{4AB7D7EC-9FE1-C44F-9D8C-4FE726F25C34}" destId="{846874DD-3B42-4C20-A1D7-52D0E3CBC8B0}" srcOrd="0" destOrd="0" presId="urn:microsoft.com/office/officeart/2008/layout/VerticalCurvedList"/>
    <dgm:cxn modelId="{3839546E-AD2F-4FCA-9B54-22ECB8D33F45}" type="presOf" srcId="{6576FB0F-560A-284D-85B9-95D2D3D5B358}" destId="{366B92DA-0C47-43DB-B918-B631D11CC3A0}" srcOrd="0" destOrd="0" presId="urn:microsoft.com/office/officeart/2008/layout/VerticalCurvedList"/>
    <dgm:cxn modelId="{DF85C320-F0D5-4371-AE71-B5BD7F446F7F}" type="presOf" srcId="{D7559DA2-42D6-AC47-96F3-070D17936765}" destId="{00CCD684-0EAE-40AF-8015-0AFE3094CD5E}" srcOrd="0" destOrd="0" presId="urn:microsoft.com/office/officeart/2008/layout/VerticalCurvedList"/>
    <dgm:cxn modelId="{A1B486D9-ACC0-4140-86FF-72379D9609A8}" type="presOf" srcId="{15FDCDC9-FA25-4B07-91D2-216139990731}" destId="{F791539E-49CA-484E-A2D3-5205500FA045}" srcOrd="0" destOrd="0" presId="urn:microsoft.com/office/officeart/2008/layout/VerticalCurvedList"/>
    <dgm:cxn modelId="{36AA4409-CDCB-435B-84E7-7DEF1E4DD165}" srcId="{D7559DA2-42D6-AC47-96F3-070D17936765}" destId="{15FDCDC9-FA25-4B07-91D2-216139990731}" srcOrd="2" destOrd="0" parTransId="{278EC0E0-CC53-401C-A235-159C672D3AD7}" sibTransId="{7FB1EC54-9E70-4658-8B44-258BF4679506}"/>
    <dgm:cxn modelId="{385C73AF-D431-5443-A9BD-1F0D547A0778}" srcId="{D7559DA2-42D6-AC47-96F3-070D17936765}" destId="{43727CB8-2612-7F40-9E1C-39DA072D3F05}" srcOrd="1" destOrd="0" parTransId="{6181B75B-1457-D54D-9E5B-1B4F127BE788}" sibTransId="{8EC0EC64-DAB4-0F43-9FCD-435290977B0D}"/>
    <dgm:cxn modelId="{A7553671-4B2B-C14E-97EA-2E4DFB6A9782}" srcId="{D7559DA2-42D6-AC47-96F3-070D17936765}" destId="{6576FB0F-560A-284D-85B9-95D2D3D5B358}" srcOrd="0" destOrd="0" parTransId="{704418FA-CCEB-4040-A46B-EFED7888A888}" sibTransId="{4AB7D7EC-9FE1-C44F-9D8C-4FE726F25C34}"/>
    <dgm:cxn modelId="{BFF86702-8F84-4813-BBBF-D77DB4C059BC}" type="presParOf" srcId="{00CCD684-0EAE-40AF-8015-0AFE3094CD5E}" destId="{BE7FA1C9-0FA6-4FF7-8B92-CFAAE97AEC3D}" srcOrd="0" destOrd="0" presId="urn:microsoft.com/office/officeart/2008/layout/VerticalCurvedList"/>
    <dgm:cxn modelId="{6EAE8267-C05C-441F-AE91-24455B22EA10}" type="presParOf" srcId="{BE7FA1C9-0FA6-4FF7-8B92-CFAAE97AEC3D}" destId="{554DF712-FDEF-4643-A355-DC7996124D74}" srcOrd="0" destOrd="0" presId="urn:microsoft.com/office/officeart/2008/layout/VerticalCurvedList"/>
    <dgm:cxn modelId="{A0F6DA5A-F0F3-4D5C-AE7B-DD4600E41988}" type="presParOf" srcId="{554DF712-FDEF-4643-A355-DC7996124D74}" destId="{27C75479-CBE1-45B0-98E6-76D329CE758A}" srcOrd="0" destOrd="0" presId="urn:microsoft.com/office/officeart/2008/layout/VerticalCurvedList"/>
    <dgm:cxn modelId="{457EB2FA-F51A-4642-B5E6-44615E702A8C}" type="presParOf" srcId="{554DF712-FDEF-4643-A355-DC7996124D74}" destId="{846874DD-3B42-4C20-A1D7-52D0E3CBC8B0}" srcOrd="1" destOrd="0" presId="urn:microsoft.com/office/officeart/2008/layout/VerticalCurvedList"/>
    <dgm:cxn modelId="{EACEB396-9B33-41EA-979D-4A0CA910C42B}" type="presParOf" srcId="{554DF712-FDEF-4643-A355-DC7996124D74}" destId="{1A1E0BC9-BC39-4779-84CA-A19B8C341402}" srcOrd="2" destOrd="0" presId="urn:microsoft.com/office/officeart/2008/layout/VerticalCurvedList"/>
    <dgm:cxn modelId="{670E4FB7-9031-4743-83D5-18C7D794C746}" type="presParOf" srcId="{554DF712-FDEF-4643-A355-DC7996124D74}" destId="{1C94AF16-4C56-4ADE-9398-DDD9AC0DAA19}" srcOrd="3" destOrd="0" presId="urn:microsoft.com/office/officeart/2008/layout/VerticalCurvedList"/>
    <dgm:cxn modelId="{D25AC2F2-AAF1-4492-804A-EDD7B50D22E3}" type="presParOf" srcId="{BE7FA1C9-0FA6-4FF7-8B92-CFAAE97AEC3D}" destId="{366B92DA-0C47-43DB-B918-B631D11CC3A0}" srcOrd="1" destOrd="0" presId="urn:microsoft.com/office/officeart/2008/layout/VerticalCurvedList"/>
    <dgm:cxn modelId="{EAD78A40-B5F5-4BF8-A7E4-928C8766FBBE}" type="presParOf" srcId="{BE7FA1C9-0FA6-4FF7-8B92-CFAAE97AEC3D}" destId="{DF30C691-108A-404C-9733-9626DEAE9DC8}" srcOrd="2" destOrd="0" presId="urn:microsoft.com/office/officeart/2008/layout/VerticalCurvedList"/>
    <dgm:cxn modelId="{8A8BCD7A-5356-4280-83F5-E8330A9D0A42}" type="presParOf" srcId="{DF30C691-108A-404C-9733-9626DEAE9DC8}" destId="{F240B104-078A-4D96-A5E3-8F9709569C8B}" srcOrd="0" destOrd="0" presId="urn:microsoft.com/office/officeart/2008/layout/VerticalCurvedList"/>
    <dgm:cxn modelId="{2FE36395-BA4A-43B0-A7B6-015A8CBEFC98}" type="presParOf" srcId="{BE7FA1C9-0FA6-4FF7-8B92-CFAAE97AEC3D}" destId="{B69681B2-8EBC-49F1-A08E-04015C546404}" srcOrd="3" destOrd="0" presId="urn:microsoft.com/office/officeart/2008/layout/VerticalCurvedList"/>
    <dgm:cxn modelId="{EC60A1EB-F4DB-48F7-8F10-DCFD552E2F0C}" type="presParOf" srcId="{BE7FA1C9-0FA6-4FF7-8B92-CFAAE97AEC3D}" destId="{8FD020DF-9641-4C2B-8292-E1F3159E23A0}" srcOrd="4" destOrd="0" presId="urn:microsoft.com/office/officeart/2008/layout/VerticalCurvedList"/>
    <dgm:cxn modelId="{28B0E48D-A5D0-4270-A9A5-581D9A5AC8D2}" type="presParOf" srcId="{8FD020DF-9641-4C2B-8292-E1F3159E23A0}" destId="{3F82B1DA-513B-4F43-81A5-99C192A54B54}" srcOrd="0" destOrd="0" presId="urn:microsoft.com/office/officeart/2008/layout/VerticalCurvedList"/>
    <dgm:cxn modelId="{531D5C93-692B-4746-96C9-46DFAFD8B4CF}" type="presParOf" srcId="{BE7FA1C9-0FA6-4FF7-8B92-CFAAE97AEC3D}" destId="{F791539E-49CA-484E-A2D3-5205500FA045}" srcOrd="5" destOrd="0" presId="urn:microsoft.com/office/officeart/2008/layout/VerticalCurvedList"/>
    <dgm:cxn modelId="{298FFF00-B053-474C-AC92-FC73566D9681}" type="presParOf" srcId="{BE7FA1C9-0FA6-4FF7-8B92-CFAAE97AEC3D}" destId="{F4DD8991-F6BB-4D47-82C7-0670F382529E}" srcOrd="6" destOrd="0" presId="urn:microsoft.com/office/officeart/2008/layout/VerticalCurvedList"/>
    <dgm:cxn modelId="{F8C14C11-2B6A-4DA1-BD93-5B882DB66AA5}" type="presParOf" srcId="{F4DD8991-F6BB-4D47-82C7-0670F382529E}" destId="{F1CFA5B6-4EA9-4064-B62B-951B5CCB43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559DA2-42D6-AC47-96F3-070D17936765}" type="doc">
      <dgm:prSet loTypeId="urn:microsoft.com/office/officeart/2005/8/layout/vList3" loCatId="picture" qsTypeId="urn:microsoft.com/office/officeart/2005/8/quickstyle/simple4" qsCatId="simple" csTypeId="urn:microsoft.com/office/officeart/2005/8/colors/colorful5" csCatId="colorful" phldr="1"/>
      <dgm:spPr/>
      <dgm:t>
        <a:bodyPr/>
        <a:lstStyle/>
        <a:p>
          <a:endParaRPr lang="es-ES"/>
        </a:p>
      </dgm:t>
    </dgm:pt>
    <dgm:pt modelId="{483747AA-2299-4D92-9F7F-3F4331A507EE}">
      <dgm:prSet custT="1"/>
      <dgm:spPr/>
      <dgm:t>
        <a:bodyPr/>
        <a:lstStyle/>
        <a:p>
          <a:pPr algn="l" rtl="0">
            <a:lnSpc>
              <a:spcPct val="100000"/>
            </a:lnSpc>
          </a:pPr>
          <a:r>
            <a:rPr lang="es-MX" sz="1800" b="1" dirty="0" smtClean="0">
              <a:latin typeface="Gill Sans"/>
            </a:rPr>
            <a:t>1. </a:t>
          </a:r>
          <a:r>
            <a:rPr lang="es-MX" sz="1800" b="0" dirty="0" smtClean="0">
              <a:latin typeface="Gill Sans"/>
            </a:rPr>
            <a:t>Diagnóstico y ubicación para los estudiantes de nuevo ingreso</a:t>
          </a:r>
          <a:endParaRPr lang="es-MX" sz="1800" b="0" dirty="0">
            <a:latin typeface="Gill Sans"/>
          </a:endParaRPr>
        </a:p>
      </dgm:t>
    </dgm:pt>
    <dgm:pt modelId="{5B188DBD-6E10-4F64-9D3A-757901D716B4}" type="parTrans" cxnId="{A06A84AD-0DE4-4476-AA87-079BFBCEFFBE}">
      <dgm:prSet/>
      <dgm:spPr/>
      <dgm:t>
        <a:bodyPr/>
        <a:lstStyle/>
        <a:p>
          <a:pPr algn="l">
            <a:lnSpc>
              <a:spcPct val="100000"/>
            </a:lnSpc>
          </a:pPr>
          <a:endParaRPr lang="es-MX" sz="1800" b="0">
            <a:latin typeface="Gill Sans"/>
          </a:endParaRPr>
        </a:p>
      </dgm:t>
    </dgm:pt>
    <dgm:pt modelId="{17F7FF19-70F5-4DFF-AB6B-2E9642353B09}" type="sibTrans" cxnId="{A06A84AD-0DE4-4476-AA87-079BFBCEFFBE}">
      <dgm:prSet/>
      <dgm:spPr/>
      <dgm:t>
        <a:bodyPr/>
        <a:lstStyle/>
        <a:p>
          <a:pPr algn="l">
            <a:lnSpc>
              <a:spcPct val="100000"/>
            </a:lnSpc>
          </a:pPr>
          <a:endParaRPr lang="es-MX" sz="1800" b="0">
            <a:latin typeface="Gill Sans"/>
          </a:endParaRPr>
        </a:p>
      </dgm:t>
    </dgm:pt>
    <dgm:pt modelId="{A22B0EB6-3F2C-4370-81D5-E911F156A000}">
      <dgm:prSet custT="1"/>
      <dgm:spPr>
        <a:solidFill>
          <a:schemeClr val="accent2">
            <a:lumMod val="75000"/>
          </a:schemeClr>
        </a:solidFill>
      </dgm:spPr>
      <dgm:t>
        <a:bodyPr/>
        <a:lstStyle/>
        <a:p>
          <a:pPr algn="l" rtl="0">
            <a:lnSpc>
              <a:spcPct val="100000"/>
            </a:lnSpc>
          </a:pPr>
          <a:r>
            <a:rPr lang="es-MX" sz="1800" b="1" dirty="0" smtClean="0">
              <a:latin typeface="Gill Sans"/>
            </a:rPr>
            <a:t>2. </a:t>
          </a:r>
          <a:r>
            <a:rPr lang="es-MX" sz="1800" b="0" dirty="0" smtClean="0">
              <a:latin typeface="Gill Sans"/>
            </a:rPr>
            <a:t>Proyecto piloto para cursar las EE del AFBG en modalidad mixta</a:t>
          </a:r>
        </a:p>
      </dgm:t>
    </dgm:pt>
    <dgm:pt modelId="{46D796BD-C7F6-4B2E-B7F8-4B26B61D1EDC}" type="parTrans" cxnId="{5CF49EC9-0F9F-4B0A-8EB4-19E9AB7F09B2}">
      <dgm:prSet/>
      <dgm:spPr/>
      <dgm:t>
        <a:bodyPr/>
        <a:lstStyle/>
        <a:p>
          <a:pPr algn="l">
            <a:lnSpc>
              <a:spcPct val="100000"/>
            </a:lnSpc>
          </a:pPr>
          <a:endParaRPr lang="es-MX" sz="1800" b="0">
            <a:latin typeface="Gill Sans"/>
          </a:endParaRPr>
        </a:p>
      </dgm:t>
    </dgm:pt>
    <dgm:pt modelId="{21D8CBF6-057B-4B3A-B6DF-693F99028223}" type="sibTrans" cxnId="{5CF49EC9-0F9F-4B0A-8EB4-19E9AB7F09B2}">
      <dgm:prSet/>
      <dgm:spPr/>
      <dgm:t>
        <a:bodyPr/>
        <a:lstStyle/>
        <a:p>
          <a:pPr algn="l">
            <a:lnSpc>
              <a:spcPct val="100000"/>
            </a:lnSpc>
          </a:pPr>
          <a:endParaRPr lang="es-MX" sz="1800" b="0">
            <a:latin typeface="Gill Sans"/>
          </a:endParaRPr>
        </a:p>
      </dgm:t>
    </dgm:pt>
    <dgm:pt modelId="{63465FAA-EEB2-4338-A5F3-85C1DCCBBBBE}">
      <dgm:prSet custT="1"/>
      <dgm:spPr/>
      <dgm:t>
        <a:bodyPr/>
        <a:lstStyle/>
        <a:p>
          <a:pPr algn="l" rtl="0">
            <a:lnSpc>
              <a:spcPct val="100000"/>
            </a:lnSpc>
          </a:pPr>
          <a:r>
            <a:rPr lang="es-MX" sz="1800" b="1" dirty="0" smtClean="0">
              <a:latin typeface="Gill Sans"/>
            </a:rPr>
            <a:t>4. </a:t>
          </a:r>
          <a:r>
            <a:rPr lang="es-MX" sz="1800" b="0" dirty="0" smtClean="0">
              <a:latin typeface="Gill Sans"/>
            </a:rPr>
            <a:t>Trabajo colegiado </a:t>
          </a:r>
        </a:p>
      </dgm:t>
    </dgm:pt>
    <dgm:pt modelId="{19E1BBAA-B88D-4AB5-9E5A-D7EA036F03FF}" type="parTrans" cxnId="{C3B1099B-197B-460F-AF5D-51BB2452555A}">
      <dgm:prSet/>
      <dgm:spPr/>
      <dgm:t>
        <a:bodyPr/>
        <a:lstStyle/>
        <a:p>
          <a:endParaRPr lang="es-MX" b="0">
            <a:latin typeface="Gill Sans"/>
          </a:endParaRPr>
        </a:p>
      </dgm:t>
    </dgm:pt>
    <dgm:pt modelId="{40E958F1-AD83-47F0-92E1-DF906CDD4A8B}" type="sibTrans" cxnId="{C3B1099B-197B-460F-AF5D-51BB2452555A}">
      <dgm:prSet/>
      <dgm:spPr/>
      <dgm:t>
        <a:bodyPr/>
        <a:lstStyle/>
        <a:p>
          <a:endParaRPr lang="es-MX" b="0">
            <a:latin typeface="Gill Sans"/>
          </a:endParaRPr>
        </a:p>
      </dgm:t>
    </dgm:pt>
    <dgm:pt modelId="{3BD2C562-4FBD-457D-87E5-054294C36E24}">
      <dgm:prSet custT="1"/>
      <dgm:spPr/>
      <dgm:t>
        <a:bodyPr/>
        <a:lstStyle/>
        <a:p>
          <a:pPr algn="l" rtl="0">
            <a:lnSpc>
              <a:spcPct val="100000"/>
            </a:lnSpc>
          </a:pPr>
          <a:r>
            <a:rPr lang="es-MX" b="1" dirty="0" smtClean="0">
              <a:latin typeface="Gill Sans"/>
            </a:rPr>
            <a:t>3. </a:t>
          </a:r>
          <a:r>
            <a:rPr lang="es-MX" b="0" dirty="0" smtClean="0">
              <a:latin typeface="Gill Sans"/>
            </a:rPr>
            <a:t>Redefinición crediticia de las EE de acuerdo con las actividades de aprendizaje y tiempo de dedicación del estudiante</a:t>
          </a:r>
          <a:endParaRPr lang="es-MX" sz="1800" b="0" dirty="0" smtClean="0">
            <a:latin typeface="Gill Sans"/>
          </a:endParaRPr>
        </a:p>
      </dgm:t>
    </dgm:pt>
    <dgm:pt modelId="{A28BA61C-5F75-4CC9-8B7A-21FDDE7F646B}" type="parTrans" cxnId="{38ED5118-5C78-48DC-83C6-9F53FD0166F9}">
      <dgm:prSet/>
      <dgm:spPr/>
      <dgm:t>
        <a:bodyPr/>
        <a:lstStyle/>
        <a:p>
          <a:endParaRPr lang="es-MX" b="0">
            <a:latin typeface="Gill Sans"/>
          </a:endParaRPr>
        </a:p>
      </dgm:t>
    </dgm:pt>
    <dgm:pt modelId="{63EBC203-8984-44F9-8882-33FD6B134E5A}" type="sibTrans" cxnId="{38ED5118-5C78-48DC-83C6-9F53FD0166F9}">
      <dgm:prSet/>
      <dgm:spPr/>
      <dgm:t>
        <a:bodyPr/>
        <a:lstStyle/>
        <a:p>
          <a:endParaRPr lang="es-MX" b="0">
            <a:latin typeface="Gill Sans"/>
          </a:endParaRPr>
        </a:p>
      </dgm:t>
    </dgm:pt>
    <dgm:pt modelId="{F8F03B05-5380-467C-AD4A-BD5D5749F8A2}" type="pres">
      <dgm:prSet presAssocID="{D7559DA2-42D6-AC47-96F3-070D17936765}" presName="linearFlow" presStyleCnt="0">
        <dgm:presLayoutVars>
          <dgm:dir/>
          <dgm:resizeHandles val="exact"/>
        </dgm:presLayoutVars>
      </dgm:prSet>
      <dgm:spPr/>
      <dgm:t>
        <a:bodyPr/>
        <a:lstStyle/>
        <a:p>
          <a:endParaRPr lang="es-MX"/>
        </a:p>
      </dgm:t>
    </dgm:pt>
    <dgm:pt modelId="{FAA9B731-B796-4430-A2CB-489B801960D7}" type="pres">
      <dgm:prSet presAssocID="{483747AA-2299-4D92-9F7F-3F4331A507EE}" presName="composite" presStyleCnt="0"/>
      <dgm:spPr/>
      <dgm:t>
        <a:bodyPr/>
        <a:lstStyle/>
        <a:p>
          <a:endParaRPr lang="es-MX"/>
        </a:p>
      </dgm:t>
    </dgm:pt>
    <dgm:pt modelId="{B9571B09-5265-4A9F-AC80-747E4E669FD8}" type="pres">
      <dgm:prSet presAssocID="{483747AA-2299-4D92-9F7F-3F4331A507EE}" presName="imgShp" presStyleLbl="fgImgPlace1" presStyleIdx="0" presStyleCnt="4" custLinFactNeighborX="-7" custLinFactNeighborY="-30170"/>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s-MX"/>
        </a:p>
      </dgm:t>
    </dgm:pt>
    <dgm:pt modelId="{553FE9C0-CB1B-4AE6-868B-2316B50AF304}" type="pres">
      <dgm:prSet presAssocID="{483747AA-2299-4D92-9F7F-3F4331A507EE}" presName="txShp" presStyleLbl="node1" presStyleIdx="0" presStyleCnt="4" custLinFactNeighborX="377" custLinFactNeighborY="-29583">
        <dgm:presLayoutVars>
          <dgm:bulletEnabled val="1"/>
        </dgm:presLayoutVars>
      </dgm:prSet>
      <dgm:spPr/>
      <dgm:t>
        <a:bodyPr/>
        <a:lstStyle/>
        <a:p>
          <a:endParaRPr lang="es-MX"/>
        </a:p>
      </dgm:t>
    </dgm:pt>
    <dgm:pt modelId="{ABB5B1BE-08C8-449F-8E2E-CFF1B4E2E16C}" type="pres">
      <dgm:prSet presAssocID="{17F7FF19-70F5-4DFF-AB6B-2E9642353B09}" presName="spacing" presStyleCnt="0"/>
      <dgm:spPr/>
      <dgm:t>
        <a:bodyPr/>
        <a:lstStyle/>
        <a:p>
          <a:endParaRPr lang="es-MX"/>
        </a:p>
      </dgm:t>
    </dgm:pt>
    <dgm:pt modelId="{61FAA107-CBAA-431B-9604-C87F11E536AD}" type="pres">
      <dgm:prSet presAssocID="{A22B0EB6-3F2C-4370-81D5-E911F156A000}" presName="composite" presStyleCnt="0"/>
      <dgm:spPr/>
      <dgm:t>
        <a:bodyPr/>
        <a:lstStyle/>
        <a:p>
          <a:endParaRPr lang="es-MX"/>
        </a:p>
      </dgm:t>
    </dgm:pt>
    <dgm:pt modelId="{7B226EDC-989D-456C-810C-990ADFF75BEF}" type="pres">
      <dgm:prSet presAssocID="{A22B0EB6-3F2C-4370-81D5-E911F156A000}" presName="imgShp" presStyleLbl="fgImgPlace1" presStyleIdx="1" presStyleCnt="4" custLinFactNeighborX="-1147" custLinFactNeighborY="-3538"/>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s-MX"/>
        </a:p>
      </dgm:t>
    </dgm:pt>
    <dgm:pt modelId="{837FE6D8-6CF6-4178-AF4D-96BB982CD6A7}" type="pres">
      <dgm:prSet presAssocID="{A22B0EB6-3F2C-4370-81D5-E911F156A000}" presName="txShp" presStyleLbl="node1" presStyleIdx="1" presStyleCnt="4" custLinFactNeighborX="-2" custLinFactNeighborY="-3538">
        <dgm:presLayoutVars>
          <dgm:bulletEnabled val="1"/>
        </dgm:presLayoutVars>
      </dgm:prSet>
      <dgm:spPr/>
      <dgm:t>
        <a:bodyPr/>
        <a:lstStyle/>
        <a:p>
          <a:endParaRPr lang="es-MX"/>
        </a:p>
      </dgm:t>
    </dgm:pt>
    <dgm:pt modelId="{47B2ED0E-D7D9-47E0-9ECC-8C10357E665D}" type="pres">
      <dgm:prSet presAssocID="{21D8CBF6-057B-4B3A-B6DF-693F99028223}" presName="spacing" presStyleCnt="0"/>
      <dgm:spPr/>
      <dgm:t>
        <a:bodyPr/>
        <a:lstStyle/>
        <a:p>
          <a:endParaRPr lang="es-MX"/>
        </a:p>
      </dgm:t>
    </dgm:pt>
    <dgm:pt modelId="{8AA238DC-1C22-4D69-912A-C1A228FCBB50}" type="pres">
      <dgm:prSet presAssocID="{3BD2C562-4FBD-457D-87E5-054294C36E24}" presName="composite" presStyleCnt="0"/>
      <dgm:spPr/>
      <dgm:t>
        <a:bodyPr/>
        <a:lstStyle/>
        <a:p>
          <a:endParaRPr lang="es-MX"/>
        </a:p>
      </dgm:t>
    </dgm:pt>
    <dgm:pt modelId="{962375F3-438E-49CA-985C-45176951DBCE}" type="pres">
      <dgm:prSet presAssocID="{3BD2C562-4FBD-457D-87E5-054294C36E24}" presName="imgShp"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s-MX"/>
        </a:p>
      </dgm:t>
    </dgm:pt>
    <dgm:pt modelId="{8BE3FD55-31B0-41E7-9258-84DC392A1038}" type="pres">
      <dgm:prSet presAssocID="{3BD2C562-4FBD-457D-87E5-054294C36E24}" presName="txShp" presStyleLbl="node1" presStyleIdx="2" presStyleCnt="4">
        <dgm:presLayoutVars>
          <dgm:bulletEnabled val="1"/>
        </dgm:presLayoutVars>
      </dgm:prSet>
      <dgm:spPr/>
      <dgm:t>
        <a:bodyPr/>
        <a:lstStyle/>
        <a:p>
          <a:endParaRPr lang="es-MX"/>
        </a:p>
      </dgm:t>
    </dgm:pt>
    <dgm:pt modelId="{24058269-EAD0-4AEB-91A6-8FCBC5FC57BA}" type="pres">
      <dgm:prSet presAssocID="{63EBC203-8984-44F9-8882-33FD6B134E5A}" presName="spacing" presStyleCnt="0"/>
      <dgm:spPr/>
      <dgm:t>
        <a:bodyPr/>
        <a:lstStyle/>
        <a:p>
          <a:endParaRPr lang="es-MX"/>
        </a:p>
      </dgm:t>
    </dgm:pt>
    <dgm:pt modelId="{0EBC0660-29D0-40DE-8C7D-5EDC0E9CB54D}" type="pres">
      <dgm:prSet presAssocID="{63465FAA-EEB2-4338-A5F3-85C1DCCBBBBE}" presName="composite" presStyleCnt="0"/>
      <dgm:spPr/>
      <dgm:t>
        <a:bodyPr/>
        <a:lstStyle/>
        <a:p>
          <a:endParaRPr lang="es-MX"/>
        </a:p>
      </dgm:t>
    </dgm:pt>
    <dgm:pt modelId="{C7D980EE-EC3D-4AC9-A135-312B6F78AF89}" type="pres">
      <dgm:prSet presAssocID="{63465FAA-EEB2-4338-A5F3-85C1DCCBBBBE}" presName="imgShp"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s-MX"/>
        </a:p>
      </dgm:t>
    </dgm:pt>
    <dgm:pt modelId="{D4D5C7C6-0672-487F-BDD3-78709B523E8D}" type="pres">
      <dgm:prSet presAssocID="{63465FAA-EEB2-4338-A5F3-85C1DCCBBBBE}" presName="txShp" presStyleLbl="node1" presStyleIdx="3" presStyleCnt="4">
        <dgm:presLayoutVars>
          <dgm:bulletEnabled val="1"/>
        </dgm:presLayoutVars>
      </dgm:prSet>
      <dgm:spPr/>
      <dgm:t>
        <a:bodyPr/>
        <a:lstStyle/>
        <a:p>
          <a:endParaRPr lang="es-MX"/>
        </a:p>
      </dgm:t>
    </dgm:pt>
  </dgm:ptLst>
  <dgm:cxnLst>
    <dgm:cxn modelId="{09FB701A-FBC9-410C-A43E-A7C1A5883011}" type="presOf" srcId="{483747AA-2299-4D92-9F7F-3F4331A507EE}" destId="{553FE9C0-CB1B-4AE6-868B-2316B50AF304}" srcOrd="0" destOrd="0" presId="urn:microsoft.com/office/officeart/2005/8/layout/vList3"/>
    <dgm:cxn modelId="{2D615693-0123-4E44-820E-EC8B07ED096E}" type="presOf" srcId="{3BD2C562-4FBD-457D-87E5-054294C36E24}" destId="{8BE3FD55-31B0-41E7-9258-84DC392A1038}" srcOrd="0" destOrd="0" presId="urn:microsoft.com/office/officeart/2005/8/layout/vList3"/>
    <dgm:cxn modelId="{BD563625-32F7-4893-B5C3-CB4B0CD0FCF6}" type="presOf" srcId="{A22B0EB6-3F2C-4370-81D5-E911F156A000}" destId="{837FE6D8-6CF6-4178-AF4D-96BB982CD6A7}" srcOrd="0" destOrd="0" presId="urn:microsoft.com/office/officeart/2005/8/layout/vList3"/>
    <dgm:cxn modelId="{C3B1099B-197B-460F-AF5D-51BB2452555A}" srcId="{D7559DA2-42D6-AC47-96F3-070D17936765}" destId="{63465FAA-EEB2-4338-A5F3-85C1DCCBBBBE}" srcOrd="3" destOrd="0" parTransId="{19E1BBAA-B88D-4AB5-9E5A-D7EA036F03FF}" sibTransId="{40E958F1-AD83-47F0-92E1-DF906CDD4A8B}"/>
    <dgm:cxn modelId="{38ED5118-5C78-48DC-83C6-9F53FD0166F9}" srcId="{D7559DA2-42D6-AC47-96F3-070D17936765}" destId="{3BD2C562-4FBD-457D-87E5-054294C36E24}" srcOrd="2" destOrd="0" parTransId="{A28BA61C-5F75-4CC9-8B7A-21FDDE7F646B}" sibTransId="{63EBC203-8984-44F9-8882-33FD6B134E5A}"/>
    <dgm:cxn modelId="{5919B4DC-2D90-4442-AB0C-60DF7BA22403}" type="presOf" srcId="{D7559DA2-42D6-AC47-96F3-070D17936765}" destId="{F8F03B05-5380-467C-AD4A-BD5D5749F8A2}" srcOrd="0" destOrd="0" presId="urn:microsoft.com/office/officeart/2005/8/layout/vList3"/>
    <dgm:cxn modelId="{5CF49EC9-0F9F-4B0A-8EB4-19E9AB7F09B2}" srcId="{D7559DA2-42D6-AC47-96F3-070D17936765}" destId="{A22B0EB6-3F2C-4370-81D5-E911F156A000}" srcOrd="1" destOrd="0" parTransId="{46D796BD-C7F6-4B2E-B7F8-4B26B61D1EDC}" sibTransId="{21D8CBF6-057B-4B3A-B6DF-693F99028223}"/>
    <dgm:cxn modelId="{89301EE8-F092-4039-B20E-70C033961D48}" type="presOf" srcId="{63465FAA-EEB2-4338-A5F3-85C1DCCBBBBE}" destId="{D4D5C7C6-0672-487F-BDD3-78709B523E8D}" srcOrd="0" destOrd="0" presId="urn:microsoft.com/office/officeart/2005/8/layout/vList3"/>
    <dgm:cxn modelId="{A06A84AD-0DE4-4476-AA87-079BFBCEFFBE}" srcId="{D7559DA2-42D6-AC47-96F3-070D17936765}" destId="{483747AA-2299-4D92-9F7F-3F4331A507EE}" srcOrd="0" destOrd="0" parTransId="{5B188DBD-6E10-4F64-9D3A-757901D716B4}" sibTransId="{17F7FF19-70F5-4DFF-AB6B-2E9642353B09}"/>
    <dgm:cxn modelId="{FCB81AF4-8448-4ABD-9061-37A3C84146D8}" type="presParOf" srcId="{F8F03B05-5380-467C-AD4A-BD5D5749F8A2}" destId="{FAA9B731-B796-4430-A2CB-489B801960D7}" srcOrd="0" destOrd="0" presId="urn:microsoft.com/office/officeart/2005/8/layout/vList3"/>
    <dgm:cxn modelId="{2F74E9A2-BCFF-4A50-BF08-25562C4A7721}" type="presParOf" srcId="{FAA9B731-B796-4430-A2CB-489B801960D7}" destId="{B9571B09-5265-4A9F-AC80-747E4E669FD8}" srcOrd="0" destOrd="0" presId="urn:microsoft.com/office/officeart/2005/8/layout/vList3"/>
    <dgm:cxn modelId="{EAE221BE-2BEC-44CE-80FE-DDC6FD246F61}" type="presParOf" srcId="{FAA9B731-B796-4430-A2CB-489B801960D7}" destId="{553FE9C0-CB1B-4AE6-868B-2316B50AF304}" srcOrd="1" destOrd="0" presId="urn:microsoft.com/office/officeart/2005/8/layout/vList3"/>
    <dgm:cxn modelId="{12AAA317-C919-417C-832C-57F3CD3DF68B}" type="presParOf" srcId="{F8F03B05-5380-467C-AD4A-BD5D5749F8A2}" destId="{ABB5B1BE-08C8-449F-8E2E-CFF1B4E2E16C}" srcOrd="1" destOrd="0" presId="urn:microsoft.com/office/officeart/2005/8/layout/vList3"/>
    <dgm:cxn modelId="{72F62340-04B1-4825-ADBC-D3C48DE66834}" type="presParOf" srcId="{F8F03B05-5380-467C-AD4A-BD5D5749F8A2}" destId="{61FAA107-CBAA-431B-9604-C87F11E536AD}" srcOrd="2" destOrd="0" presId="urn:microsoft.com/office/officeart/2005/8/layout/vList3"/>
    <dgm:cxn modelId="{487750AC-E28E-40F5-B49D-8985BF5E1EA4}" type="presParOf" srcId="{61FAA107-CBAA-431B-9604-C87F11E536AD}" destId="{7B226EDC-989D-456C-810C-990ADFF75BEF}" srcOrd="0" destOrd="0" presId="urn:microsoft.com/office/officeart/2005/8/layout/vList3"/>
    <dgm:cxn modelId="{FDC9565F-84EB-4DA4-A226-CF6CE21A7DE7}" type="presParOf" srcId="{61FAA107-CBAA-431B-9604-C87F11E536AD}" destId="{837FE6D8-6CF6-4178-AF4D-96BB982CD6A7}" srcOrd="1" destOrd="0" presId="urn:microsoft.com/office/officeart/2005/8/layout/vList3"/>
    <dgm:cxn modelId="{2B56071F-D085-4316-A16A-87BE6AAA3C21}" type="presParOf" srcId="{F8F03B05-5380-467C-AD4A-BD5D5749F8A2}" destId="{47B2ED0E-D7D9-47E0-9ECC-8C10357E665D}" srcOrd="3" destOrd="0" presId="urn:microsoft.com/office/officeart/2005/8/layout/vList3"/>
    <dgm:cxn modelId="{4D85D0C9-EAB0-46B2-A3EF-66F89C5DB1AD}" type="presParOf" srcId="{F8F03B05-5380-467C-AD4A-BD5D5749F8A2}" destId="{8AA238DC-1C22-4D69-912A-C1A228FCBB50}" srcOrd="4" destOrd="0" presId="urn:microsoft.com/office/officeart/2005/8/layout/vList3"/>
    <dgm:cxn modelId="{CA91A973-0518-4242-838B-BE655E49F743}" type="presParOf" srcId="{8AA238DC-1C22-4D69-912A-C1A228FCBB50}" destId="{962375F3-438E-49CA-985C-45176951DBCE}" srcOrd="0" destOrd="0" presId="urn:microsoft.com/office/officeart/2005/8/layout/vList3"/>
    <dgm:cxn modelId="{A8FD0B79-0EBB-4B08-9A67-6A57F27F7997}" type="presParOf" srcId="{8AA238DC-1C22-4D69-912A-C1A228FCBB50}" destId="{8BE3FD55-31B0-41E7-9258-84DC392A1038}" srcOrd="1" destOrd="0" presId="urn:microsoft.com/office/officeart/2005/8/layout/vList3"/>
    <dgm:cxn modelId="{0D73F3E9-E069-4D16-BBA9-4F0224CA773D}" type="presParOf" srcId="{F8F03B05-5380-467C-AD4A-BD5D5749F8A2}" destId="{24058269-EAD0-4AEB-91A6-8FCBC5FC57BA}" srcOrd="5" destOrd="0" presId="urn:microsoft.com/office/officeart/2005/8/layout/vList3"/>
    <dgm:cxn modelId="{D8B2C06F-4464-4BA4-822B-3291F83F08AA}" type="presParOf" srcId="{F8F03B05-5380-467C-AD4A-BD5D5749F8A2}" destId="{0EBC0660-29D0-40DE-8C7D-5EDC0E9CB54D}" srcOrd="6" destOrd="0" presId="urn:microsoft.com/office/officeart/2005/8/layout/vList3"/>
    <dgm:cxn modelId="{F241784A-8D12-4DF4-924A-21F5383BFEF8}" type="presParOf" srcId="{0EBC0660-29D0-40DE-8C7D-5EDC0E9CB54D}" destId="{C7D980EE-EC3D-4AC9-A135-312B6F78AF89}" srcOrd="0" destOrd="0" presId="urn:microsoft.com/office/officeart/2005/8/layout/vList3"/>
    <dgm:cxn modelId="{6505C75E-668F-4159-9217-799AC2BFF9EA}" type="presParOf" srcId="{0EBC0660-29D0-40DE-8C7D-5EDC0E9CB54D}" destId="{D4D5C7C6-0672-487F-BDD3-78709B523E8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59DA2-42D6-AC47-96F3-070D17936765}" type="doc">
      <dgm:prSet loTypeId="urn:microsoft.com/office/officeart/2005/8/layout/vList3" loCatId="picture" qsTypeId="urn:microsoft.com/office/officeart/2005/8/quickstyle/simple4" qsCatId="simple" csTypeId="urn:microsoft.com/office/officeart/2005/8/colors/accent6_4" csCatId="accent6" phldr="1"/>
      <dgm:spPr/>
      <dgm:t>
        <a:bodyPr/>
        <a:lstStyle/>
        <a:p>
          <a:endParaRPr lang="es-ES"/>
        </a:p>
      </dgm:t>
    </dgm:pt>
    <dgm:pt modelId="{483747AA-2299-4D92-9F7F-3F4331A507EE}">
      <dgm:prSet custT="1"/>
      <dgm:spPr>
        <a:solidFill>
          <a:schemeClr val="bg2">
            <a:lumMod val="50000"/>
          </a:schemeClr>
        </a:solidFill>
      </dgm:spPr>
      <dgm:t>
        <a:bodyPr/>
        <a:lstStyle/>
        <a:p>
          <a:pPr algn="l" rtl="0">
            <a:lnSpc>
              <a:spcPct val="100000"/>
            </a:lnSpc>
          </a:pPr>
          <a:r>
            <a:rPr lang="es-MX" sz="1800" b="1" dirty="0" smtClean="0">
              <a:latin typeface="Gill Sans"/>
            </a:rPr>
            <a:t>1. </a:t>
          </a:r>
          <a:r>
            <a:rPr lang="es-MX" sz="1800" b="0" dirty="0" smtClean="0">
              <a:latin typeface="Gill Sans"/>
            </a:rPr>
            <a:t>Diagnóstico y ubicación para los estudiantes de nuevo ingreso</a:t>
          </a:r>
          <a:endParaRPr lang="es-MX" sz="1800" b="0" dirty="0">
            <a:latin typeface="Gill Sans"/>
          </a:endParaRPr>
        </a:p>
      </dgm:t>
    </dgm:pt>
    <dgm:pt modelId="{5B188DBD-6E10-4F64-9D3A-757901D716B4}" type="parTrans" cxnId="{A06A84AD-0DE4-4476-AA87-079BFBCEFFBE}">
      <dgm:prSet/>
      <dgm:spPr/>
      <dgm:t>
        <a:bodyPr/>
        <a:lstStyle/>
        <a:p>
          <a:pPr algn="l">
            <a:lnSpc>
              <a:spcPct val="100000"/>
            </a:lnSpc>
          </a:pPr>
          <a:endParaRPr lang="es-MX" sz="1800" b="0">
            <a:latin typeface="Gill Sans"/>
          </a:endParaRPr>
        </a:p>
      </dgm:t>
    </dgm:pt>
    <dgm:pt modelId="{17F7FF19-70F5-4DFF-AB6B-2E9642353B09}" type="sibTrans" cxnId="{A06A84AD-0DE4-4476-AA87-079BFBCEFFBE}">
      <dgm:prSet/>
      <dgm:spPr/>
      <dgm:t>
        <a:bodyPr/>
        <a:lstStyle/>
        <a:p>
          <a:pPr algn="l">
            <a:lnSpc>
              <a:spcPct val="100000"/>
            </a:lnSpc>
          </a:pPr>
          <a:endParaRPr lang="es-MX" sz="1800" b="0">
            <a:latin typeface="Gill Sans"/>
          </a:endParaRPr>
        </a:p>
      </dgm:t>
    </dgm:pt>
    <dgm:pt modelId="{A22B0EB6-3F2C-4370-81D5-E911F156A000}">
      <dgm:prSet custT="1"/>
      <dgm:spPr>
        <a:solidFill>
          <a:schemeClr val="accent2">
            <a:lumMod val="75000"/>
          </a:schemeClr>
        </a:solidFill>
      </dgm:spPr>
      <dgm:t>
        <a:bodyPr/>
        <a:lstStyle/>
        <a:p>
          <a:pPr algn="l" rtl="0">
            <a:lnSpc>
              <a:spcPct val="100000"/>
            </a:lnSpc>
          </a:pPr>
          <a:r>
            <a:rPr lang="es-MX" sz="1800" b="1" dirty="0" smtClean="0">
              <a:latin typeface="Gill Sans"/>
            </a:rPr>
            <a:t>2. </a:t>
          </a:r>
          <a:r>
            <a:rPr lang="es-MX" sz="1800" b="0" dirty="0" smtClean="0">
              <a:latin typeface="Gill Sans"/>
            </a:rPr>
            <a:t>Proyecto piloto para cursar las EE del AFBG en modalidad mixta</a:t>
          </a:r>
        </a:p>
      </dgm:t>
    </dgm:pt>
    <dgm:pt modelId="{46D796BD-C7F6-4B2E-B7F8-4B26B61D1EDC}" type="parTrans" cxnId="{5CF49EC9-0F9F-4B0A-8EB4-19E9AB7F09B2}">
      <dgm:prSet/>
      <dgm:spPr/>
      <dgm:t>
        <a:bodyPr/>
        <a:lstStyle/>
        <a:p>
          <a:pPr algn="l">
            <a:lnSpc>
              <a:spcPct val="100000"/>
            </a:lnSpc>
          </a:pPr>
          <a:endParaRPr lang="es-MX" sz="1800" b="0">
            <a:latin typeface="Gill Sans"/>
          </a:endParaRPr>
        </a:p>
      </dgm:t>
    </dgm:pt>
    <dgm:pt modelId="{21D8CBF6-057B-4B3A-B6DF-693F99028223}" type="sibTrans" cxnId="{5CF49EC9-0F9F-4B0A-8EB4-19E9AB7F09B2}">
      <dgm:prSet/>
      <dgm:spPr/>
      <dgm:t>
        <a:bodyPr/>
        <a:lstStyle/>
        <a:p>
          <a:pPr algn="l">
            <a:lnSpc>
              <a:spcPct val="100000"/>
            </a:lnSpc>
          </a:pPr>
          <a:endParaRPr lang="es-MX" sz="1800" b="0">
            <a:latin typeface="Gill Sans"/>
          </a:endParaRPr>
        </a:p>
      </dgm:t>
    </dgm:pt>
    <dgm:pt modelId="{F8F03B05-5380-467C-AD4A-BD5D5749F8A2}" type="pres">
      <dgm:prSet presAssocID="{D7559DA2-42D6-AC47-96F3-070D17936765}" presName="linearFlow" presStyleCnt="0">
        <dgm:presLayoutVars>
          <dgm:dir/>
          <dgm:resizeHandles val="exact"/>
        </dgm:presLayoutVars>
      </dgm:prSet>
      <dgm:spPr/>
      <dgm:t>
        <a:bodyPr/>
        <a:lstStyle/>
        <a:p>
          <a:endParaRPr lang="es-MX"/>
        </a:p>
      </dgm:t>
    </dgm:pt>
    <dgm:pt modelId="{FAA9B731-B796-4430-A2CB-489B801960D7}" type="pres">
      <dgm:prSet presAssocID="{483747AA-2299-4D92-9F7F-3F4331A507EE}" presName="composite" presStyleCnt="0"/>
      <dgm:spPr/>
    </dgm:pt>
    <dgm:pt modelId="{B9571B09-5265-4A9F-AC80-747E4E669FD8}" type="pres">
      <dgm:prSet presAssocID="{483747AA-2299-4D92-9F7F-3F4331A507EE}" presName="imgShp" presStyleLbl="fgImgPlace1" presStyleIdx="0" presStyleCnt="2" custLinFactNeighborX="-7" custLinFactNeighborY="-30170"/>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s-MX"/>
        </a:p>
      </dgm:t>
    </dgm:pt>
    <dgm:pt modelId="{553FE9C0-CB1B-4AE6-868B-2316B50AF304}" type="pres">
      <dgm:prSet presAssocID="{483747AA-2299-4D92-9F7F-3F4331A507EE}" presName="txShp" presStyleLbl="node1" presStyleIdx="0" presStyleCnt="2" custLinFactNeighborX="377" custLinFactNeighborY="-29583">
        <dgm:presLayoutVars>
          <dgm:bulletEnabled val="1"/>
        </dgm:presLayoutVars>
      </dgm:prSet>
      <dgm:spPr/>
      <dgm:t>
        <a:bodyPr/>
        <a:lstStyle/>
        <a:p>
          <a:endParaRPr lang="es-MX"/>
        </a:p>
      </dgm:t>
    </dgm:pt>
    <dgm:pt modelId="{ABB5B1BE-08C8-449F-8E2E-CFF1B4E2E16C}" type="pres">
      <dgm:prSet presAssocID="{17F7FF19-70F5-4DFF-AB6B-2E9642353B09}" presName="spacing" presStyleCnt="0"/>
      <dgm:spPr/>
    </dgm:pt>
    <dgm:pt modelId="{61FAA107-CBAA-431B-9604-C87F11E536AD}" type="pres">
      <dgm:prSet presAssocID="{A22B0EB6-3F2C-4370-81D5-E911F156A000}" presName="composite" presStyleCnt="0"/>
      <dgm:spPr/>
    </dgm:pt>
    <dgm:pt modelId="{7B226EDC-989D-456C-810C-990ADFF75BEF}" type="pres">
      <dgm:prSet presAssocID="{A22B0EB6-3F2C-4370-81D5-E911F156A000}" presName="imgShp" presStyleLbl="fgImgPlace1" presStyleIdx="1" presStyleCnt="2" custLinFactNeighborX="1110" custLinFactNeighborY="3117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s-MX"/>
        </a:p>
      </dgm:t>
    </dgm:pt>
    <dgm:pt modelId="{837FE6D8-6CF6-4178-AF4D-96BB982CD6A7}" type="pres">
      <dgm:prSet presAssocID="{A22B0EB6-3F2C-4370-81D5-E911F156A000}" presName="txShp" presStyleLbl="node1" presStyleIdx="1" presStyleCnt="2" custLinFactNeighborX="559" custLinFactNeighborY="31172">
        <dgm:presLayoutVars>
          <dgm:bulletEnabled val="1"/>
        </dgm:presLayoutVars>
      </dgm:prSet>
      <dgm:spPr/>
      <dgm:t>
        <a:bodyPr/>
        <a:lstStyle/>
        <a:p>
          <a:endParaRPr lang="es-MX"/>
        </a:p>
      </dgm:t>
    </dgm:pt>
  </dgm:ptLst>
  <dgm:cxnLst>
    <dgm:cxn modelId="{900C38CE-C6FF-4C55-BEAB-39279D03DBB1}" type="presOf" srcId="{A22B0EB6-3F2C-4370-81D5-E911F156A000}" destId="{837FE6D8-6CF6-4178-AF4D-96BB982CD6A7}" srcOrd="0" destOrd="0" presId="urn:microsoft.com/office/officeart/2005/8/layout/vList3"/>
    <dgm:cxn modelId="{788D1617-ECB0-453A-AF76-EAFAFC263688}" type="presOf" srcId="{D7559DA2-42D6-AC47-96F3-070D17936765}" destId="{F8F03B05-5380-467C-AD4A-BD5D5749F8A2}" srcOrd="0" destOrd="0" presId="urn:microsoft.com/office/officeart/2005/8/layout/vList3"/>
    <dgm:cxn modelId="{5CF49EC9-0F9F-4B0A-8EB4-19E9AB7F09B2}" srcId="{D7559DA2-42D6-AC47-96F3-070D17936765}" destId="{A22B0EB6-3F2C-4370-81D5-E911F156A000}" srcOrd="1" destOrd="0" parTransId="{46D796BD-C7F6-4B2E-B7F8-4B26B61D1EDC}" sibTransId="{21D8CBF6-057B-4B3A-B6DF-693F99028223}"/>
    <dgm:cxn modelId="{C14F424F-2A55-43E1-912C-5B5EAB143906}" type="presOf" srcId="{483747AA-2299-4D92-9F7F-3F4331A507EE}" destId="{553FE9C0-CB1B-4AE6-868B-2316B50AF304}" srcOrd="0" destOrd="0" presId="urn:microsoft.com/office/officeart/2005/8/layout/vList3"/>
    <dgm:cxn modelId="{A06A84AD-0DE4-4476-AA87-079BFBCEFFBE}" srcId="{D7559DA2-42D6-AC47-96F3-070D17936765}" destId="{483747AA-2299-4D92-9F7F-3F4331A507EE}" srcOrd="0" destOrd="0" parTransId="{5B188DBD-6E10-4F64-9D3A-757901D716B4}" sibTransId="{17F7FF19-70F5-4DFF-AB6B-2E9642353B09}"/>
    <dgm:cxn modelId="{E07147A1-190D-4F14-8B7B-57DFEEBF3F71}" type="presParOf" srcId="{F8F03B05-5380-467C-AD4A-BD5D5749F8A2}" destId="{FAA9B731-B796-4430-A2CB-489B801960D7}" srcOrd="0" destOrd="0" presId="urn:microsoft.com/office/officeart/2005/8/layout/vList3"/>
    <dgm:cxn modelId="{9A46ABBC-1E29-46DA-BA29-3E692B472B48}" type="presParOf" srcId="{FAA9B731-B796-4430-A2CB-489B801960D7}" destId="{B9571B09-5265-4A9F-AC80-747E4E669FD8}" srcOrd="0" destOrd="0" presId="urn:microsoft.com/office/officeart/2005/8/layout/vList3"/>
    <dgm:cxn modelId="{B0DAD707-495B-4379-A330-90D5B6D1BE2E}" type="presParOf" srcId="{FAA9B731-B796-4430-A2CB-489B801960D7}" destId="{553FE9C0-CB1B-4AE6-868B-2316B50AF304}" srcOrd="1" destOrd="0" presId="urn:microsoft.com/office/officeart/2005/8/layout/vList3"/>
    <dgm:cxn modelId="{2E3A17B9-8980-437D-BB19-B83F35642152}" type="presParOf" srcId="{F8F03B05-5380-467C-AD4A-BD5D5749F8A2}" destId="{ABB5B1BE-08C8-449F-8E2E-CFF1B4E2E16C}" srcOrd="1" destOrd="0" presId="urn:microsoft.com/office/officeart/2005/8/layout/vList3"/>
    <dgm:cxn modelId="{6CE3EB41-B15D-4DFE-AB5A-E17589E7DBC8}" type="presParOf" srcId="{F8F03B05-5380-467C-AD4A-BD5D5749F8A2}" destId="{61FAA107-CBAA-431B-9604-C87F11E536AD}" srcOrd="2" destOrd="0" presId="urn:microsoft.com/office/officeart/2005/8/layout/vList3"/>
    <dgm:cxn modelId="{C24B2106-162F-42F5-A15C-3829BA231CD1}" type="presParOf" srcId="{61FAA107-CBAA-431B-9604-C87F11E536AD}" destId="{7B226EDC-989D-456C-810C-990ADFF75BEF}" srcOrd="0" destOrd="0" presId="urn:microsoft.com/office/officeart/2005/8/layout/vList3"/>
    <dgm:cxn modelId="{800CFF7E-9BA0-45A7-8187-9F205BE5109E}" type="presParOf" srcId="{61FAA107-CBAA-431B-9604-C87F11E536AD}" destId="{837FE6D8-6CF6-4178-AF4D-96BB982CD6A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D8F6CE-4C49-5644-89B9-700301F6FDA2}" type="doc">
      <dgm:prSet loTypeId="urn:microsoft.com/office/officeart/2005/8/layout/process3" loCatId="process" qsTypeId="urn:microsoft.com/office/officeart/2005/8/quickstyle/simple4" qsCatId="simple" csTypeId="urn:microsoft.com/office/officeart/2005/8/colors/colorful5" csCatId="colorful" phldr="1"/>
      <dgm:spPr/>
      <dgm:t>
        <a:bodyPr/>
        <a:lstStyle/>
        <a:p>
          <a:endParaRPr lang="es-ES"/>
        </a:p>
      </dgm:t>
    </dgm:pt>
    <dgm:pt modelId="{936BEE8B-CF16-4A4C-ACBC-28AEC18A8D58}">
      <dgm:prSet phldrT="[Texto]" custT="1"/>
      <dgm:spPr/>
      <dgm:t>
        <a:bodyPr/>
        <a:lstStyle/>
        <a:p>
          <a:r>
            <a:rPr lang="es-ES" sz="1400" dirty="0" smtClean="0"/>
            <a:t>Curso EMINUS v.3.0 “Aprendizaje Multimodal”</a:t>
          </a:r>
          <a:endParaRPr lang="es-ES" sz="1400" dirty="0"/>
        </a:p>
      </dgm:t>
    </dgm:pt>
    <dgm:pt modelId="{A42F45A9-CC37-1449-B847-FBC188380A7E}" type="parTrans" cxnId="{B3633567-2CAC-EC43-B7AE-6EBE203C9987}">
      <dgm:prSet/>
      <dgm:spPr/>
      <dgm:t>
        <a:bodyPr/>
        <a:lstStyle/>
        <a:p>
          <a:endParaRPr lang="es-ES" sz="1200"/>
        </a:p>
      </dgm:t>
    </dgm:pt>
    <dgm:pt modelId="{E5C707E6-0476-2F4C-B6DA-804EB0335B68}" type="sibTrans" cxnId="{B3633567-2CAC-EC43-B7AE-6EBE203C9987}">
      <dgm:prSet/>
      <dgm:spPr/>
      <dgm:t>
        <a:bodyPr/>
        <a:lstStyle/>
        <a:p>
          <a:endParaRPr lang="es-ES" sz="1200"/>
        </a:p>
      </dgm:t>
    </dgm:pt>
    <dgm:pt modelId="{5AA3A624-E955-D549-B914-CA10B8BB7D25}">
      <dgm:prSet phldrT="[Texto]" custT="1"/>
      <dgm:spPr/>
      <dgm:t>
        <a:bodyPr/>
        <a:lstStyle/>
        <a:p>
          <a:r>
            <a:rPr lang="es-ES" sz="1600" b="1" dirty="0" smtClean="0"/>
            <a:t>Junio-Julio</a:t>
          </a:r>
          <a:endParaRPr lang="es-ES" sz="1600" b="1" dirty="0"/>
        </a:p>
      </dgm:t>
    </dgm:pt>
    <dgm:pt modelId="{B5513AC9-C762-8F41-8D71-0B51454664DE}" type="parTrans" cxnId="{5BF6913C-9996-9544-AE50-67A04594D5FF}">
      <dgm:prSet/>
      <dgm:spPr/>
      <dgm:t>
        <a:bodyPr/>
        <a:lstStyle/>
        <a:p>
          <a:endParaRPr lang="es-ES" sz="1200"/>
        </a:p>
      </dgm:t>
    </dgm:pt>
    <dgm:pt modelId="{8F79FDBB-1A7D-474B-A271-7C0DAAA1EC88}" type="sibTrans" cxnId="{5BF6913C-9996-9544-AE50-67A04594D5FF}">
      <dgm:prSet custT="1"/>
      <dgm:spPr/>
      <dgm:t>
        <a:bodyPr/>
        <a:lstStyle/>
        <a:p>
          <a:endParaRPr lang="es-ES" sz="1200"/>
        </a:p>
      </dgm:t>
    </dgm:pt>
    <dgm:pt modelId="{7DEA384E-144B-F740-8F78-1FEA829218FA}">
      <dgm:prSet phldrT="[Texto]" custT="1"/>
      <dgm:spPr/>
      <dgm:t>
        <a:bodyPr/>
        <a:lstStyle/>
        <a:p>
          <a:pPr algn="l"/>
          <a:r>
            <a:rPr lang="es-ES" sz="1600" b="1" dirty="0" smtClean="0"/>
            <a:t>Agosto 16-Enero17</a:t>
          </a:r>
        </a:p>
      </dgm:t>
    </dgm:pt>
    <dgm:pt modelId="{2F80F8DB-24F2-AF42-B818-E003ED897546}" type="parTrans" cxnId="{F2AABAAA-964B-9040-9224-9046B08261B8}">
      <dgm:prSet/>
      <dgm:spPr/>
      <dgm:t>
        <a:bodyPr/>
        <a:lstStyle/>
        <a:p>
          <a:endParaRPr lang="es-ES" sz="1200"/>
        </a:p>
      </dgm:t>
    </dgm:pt>
    <dgm:pt modelId="{7E52CD0B-67DF-9E42-A6F8-D7A9A9EE88F0}" type="sibTrans" cxnId="{F2AABAAA-964B-9040-9224-9046B08261B8}">
      <dgm:prSet/>
      <dgm:spPr/>
      <dgm:t>
        <a:bodyPr/>
        <a:lstStyle/>
        <a:p>
          <a:endParaRPr lang="es-ES" sz="1200"/>
        </a:p>
      </dgm:t>
    </dgm:pt>
    <dgm:pt modelId="{4E378FB8-A0C4-478A-A8AD-46C76F5D5FC4}">
      <dgm:prSet phldrT="[Texto]" custT="1"/>
      <dgm:spPr/>
      <dgm:t>
        <a:bodyPr/>
        <a:lstStyle/>
        <a:p>
          <a:r>
            <a:rPr lang="es-ES" sz="1600" b="1" dirty="0" smtClean="0"/>
            <a:t>Junio</a:t>
          </a:r>
          <a:endParaRPr lang="es-ES" sz="1600" b="1" dirty="0"/>
        </a:p>
      </dgm:t>
    </dgm:pt>
    <dgm:pt modelId="{1B5DD60D-E80D-449F-9B59-2587613FF976}" type="parTrans" cxnId="{CAEA65BD-4305-4B69-9B09-A77329D86C7A}">
      <dgm:prSet/>
      <dgm:spPr/>
      <dgm:t>
        <a:bodyPr/>
        <a:lstStyle/>
        <a:p>
          <a:endParaRPr lang="es-MX" sz="1200"/>
        </a:p>
      </dgm:t>
    </dgm:pt>
    <dgm:pt modelId="{868826A2-D500-4F9A-BF0E-6363621771AC}" type="sibTrans" cxnId="{CAEA65BD-4305-4B69-9B09-A77329D86C7A}">
      <dgm:prSet custT="1"/>
      <dgm:spPr/>
      <dgm:t>
        <a:bodyPr/>
        <a:lstStyle/>
        <a:p>
          <a:endParaRPr lang="es-MX" sz="1200"/>
        </a:p>
      </dgm:t>
    </dgm:pt>
    <dgm:pt modelId="{44F5F2B8-5F71-492F-B927-73C7925AF532}">
      <dgm:prSet phldrT="[Texto]" custT="1"/>
      <dgm:spPr/>
      <dgm:t>
        <a:bodyPr/>
        <a:lstStyle/>
        <a:p>
          <a:r>
            <a:rPr lang="es-ES" sz="1400" dirty="0" smtClean="0"/>
            <a:t>Curso “Planeación y gestión de aprendizajes: mixto e invertido”</a:t>
          </a:r>
        </a:p>
        <a:p>
          <a:r>
            <a:rPr lang="es-ES" sz="1400" dirty="0" smtClean="0"/>
            <a:t>- Presencial y virtual </a:t>
          </a:r>
        </a:p>
        <a:p>
          <a:r>
            <a:rPr lang="es-ES" sz="1400" dirty="0" smtClean="0"/>
            <a:t>- 5 regiones, 6 grupos</a:t>
          </a:r>
        </a:p>
        <a:p>
          <a:r>
            <a:rPr lang="es-ES" sz="1400" dirty="0" smtClean="0"/>
            <a:t>- 85 docentes</a:t>
          </a:r>
          <a:endParaRPr lang="es-ES" sz="1400" dirty="0"/>
        </a:p>
      </dgm:t>
    </dgm:pt>
    <dgm:pt modelId="{385BB7A7-06A2-4746-87DD-263480047F79}" type="parTrans" cxnId="{60A5C3C8-675D-4100-9E19-9F85B1BC9399}">
      <dgm:prSet/>
      <dgm:spPr/>
      <dgm:t>
        <a:bodyPr/>
        <a:lstStyle/>
        <a:p>
          <a:endParaRPr lang="es-MX" sz="1200"/>
        </a:p>
      </dgm:t>
    </dgm:pt>
    <dgm:pt modelId="{57B6F389-FE78-4782-AEB6-926B6C95612C}" type="sibTrans" cxnId="{60A5C3C8-675D-4100-9E19-9F85B1BC9399}">
      <dgm:prSet/>
      <dgm:spPr/>
      <dgm:t>
        <a:bodyPr/>
        <a:lstStyle/>
        <a:p>
          <a:endParaRPr lang="es-MX" sz="1200"/>
        </a:p>
      </dgm:t>
    </dgm:pt>
    <dgm:pt modelId="{34E8AF84-F9F6-439D-95B6-AB219706877D}">
      <dgm:prSet phldrT="[Texto]" custT="1"/>
      <dgm:spPr/>
      <dgm:t>
        <a:bodyPr/>
        <a:lstStyle/>
        <a:p>
          <a:pPr algn="l"/>
          <a:r>
            <a:rPr lang="es-ES" sz="1400" dirty="0" smtClean="0"/>
            <a:t>Proyecto piloto Modalidad Mixta</a:t>
          </a:r>
        </a:p>
        <a:p>
          <a:pPr algn="l"/>
          <a:r>
            <a:rPr lang="es-ES" sz="1400" dirty="0" smtClean="0"/>
            <a:t>- 43 docentes todas las EE</a:t>
          </a:r>
        </a:p>
        <a:p>
          <a:pPr algn="l"/>
          <a:r>
            <a:rPr lang="es-ES" sz="1400" dirty="0" smtClean="0"/>
            <a:t>- 59 secciones - Participación de SAF para fines laborales</a:t>
          </a:r>
        </a:p>
      </dgm:t>
    </dgm:pt>
    <dgm:pt modelId="{D31DBF7A-79BC-4761-97DA-CDC9534D58A8}" type="parTrans" cxnId="{9D6ADBC2-8645-42F1-A06B-80D3D2AEE951}">
      <dgm:prSet/>
      <dgm:spPr/>
      <dgm:t>
        <a:bodyPr/>
        <a:lstStyle/>
        <a:p>
          <a:endParaRPr lang="es-MX" sz="1200"/>
        </a:p>
      </dgm:t>
    </dgm:pt>
    <dgm:pt modelId="{987D7BE4-6AA3-4432-9673-FEA4B6B0CA6A}" type="sibTrans" cxnId="{9D6ADBC2-8645-42F1-A06B-80D3D2AEE951}">
      <dgm:prSet/>
      <dgm:spPr/>
      <dgm:t>
        <a:bodyPr/>
        <a:lstStyle/>
        <a:p>
          <a:endParaRPr lang="es-MX" sz="1200"/>
        </a:p>
      </dgm:t>
    </dgm:pt>
    <dgm:pt modelId="{608B3BAF-8AF3-468B-8321-6451CF3C44F8}" type="pres">
      <dgm:prSet presAssocID="{24D8F6CE-4C49-5644-89B9-700301F6FDA2}" presName="linearFlow" presStyleCnt="0">
        <dgm:presLayoutVars>
          <dgm:dir/>
          <dgm:animLvl val="lvl"/>
          <dgm:resizeHandles val="exact"/>
        </dgm:presLayoutVars>
      </dgm:prSet>
      <dgm:spPr/>
      <dgm:t>
        <a:bodyPr/>
        <a:lstStyle/>
        <a:p>
          <a:endParaRPr lang="es-MX"/>
        </a:p>
      </dgm:t>
    </dgm:pt>
    <dgm:pt modelId="{D77FA65E-C29A-4B1B-B748-65F210226559}" type="pres">
      <dgm:prSet presAssocID="{4E378FB8-A0C4-478A-A8AD-46C76F5D5FC4}" presName="composite" presStyleCnt="0"/>
      <dgm:spPr/>
    </dgm:pt>
    <dgm:pt modelId="{9513F7B7-23FD-4AF4-B6CD-6A7B0BF55FA2}" type="pres">
      <dgm:prSet presAssocID="{4E378FB8-A0C4-478A-A8AD-46C76F5D5FC4}" presName="parTx" presStyleLbl="node1" presStyleIdx="0" presStyleCnt="3">
        <dgm:presLayoutVars>
          <dgm:chMax val="0"/>
          <dgm:chPref val="0"/>
          <dgm:bulletEnabled val="1"/>
        </dgm:presLayoutVars>
      </dgm:prSet>
      <dgm:spPr/>
      <dgm:t>
        <a:bodyPr/>
        <a:lstStyle/>
        <a:p>
          <a:endParaRPr lang="es-MX"/>
        </a:p>
      </dgm:t>
    </dgm:pt>
    <dgm:pt modelId="{B598900D-8498-473A-9F4F-BF7DB72B0502}" type="pres">
      <dgm:prSet presAssocID="{4E378FB8-A0C4-478A-A8AD-46C76F5D5FC4}" presName="parSh" presStyleLbl="node1" presStyleIdx="0" presStyleCnt="3"/>
      <dgm:spPr/>
      <dgm:t>
        <a:bodyPr/>
        <a:lstStyle/>
        <a:p>
          <a:endParaRPr lang="es-MX"/>
        </a:p>
      </dgm:t>
    </dgm:pt>
    <dgm:pt modelId="{85DE77CA-4C5E-4286-A1D1-B0F14580ACBB}" type="pres">
      <dgm:prSet presAssocID="{4E378FB8-A0C4-478A-A8AD-46C76F5D5FC4}" presName="desTx" presStyleLbl="fgAcc1" presStyleIdx="0" presStyleCnt="3">
        <dgm:presLayoutVars>
          <dgm:bulletEnabled val="1"/>
        </dgm:presLayoutVars>
      </dgm:prSet>
      <dgm:spPr/>
      <dgm:t>
        <a:bodyPr/>
        <a:lstStyle/>
        <a:p>
          <a:endParaRPr lang="es-MX"/>
        </a:p>
      </dgm:t>
    </dgm:pt>
    <dgm:pt modelId="{12B7952C-C877-4366-8535-75D9977E6F3B}" type="pres">
      <dgm:prSet presAssocID="{868826A2-D500-4F9A-BF0E-6363621771AC}" presName="sibTrans" presStyleLbl="sibTrans2D1" presStyleIdx="0" presStyleCnt="2"/>
      <dgm:spPr/>
      <dgm:t>
        <a:bodyPr/>
        <a:lstStyle/>
        <a:p>
          <a:endParaRPr lang="es-MX"/>
        </a:p>
      </dgm:t>
    </dgm:pt>
    <dgm:pt modelId="{0C0284CD-3C5D-4BD6-A3AA-BDAAF72E6ED3}" type="pres">
      <dgm:prSet presAssocID="{868826A2-D500-4F9A-BF0E-6363621771AC}" presName="connTx" presStyleLbl="sibTrans2D1" presStyleIdx="0" presStyleCnt="2"/>
      <dgm:spPr/>
      <dgm:t>
        <a:bodyPr/>
        <a:lstStyle/>
        <a:p>
          <a:endParaRPr lang="es-MX"/>
        </a:p>
      </dgm:t>
    </dgm:pt>
    <dgm:pt modelId="{61239E53-FB6C-4FBC-BDF7-6964FC037AB2}" type="pres">
      <dgm:prSet presAssocID="{5AA3A624-E955-D549-B914-CA10B8BB7D25}" presName="composite" presStyleCnt="0"/>
      <dgm:spPr/>
    </dgm:pt>
    <dgm:pt modelId="{63990AC6-7641-4370-BF5A-488955FC93B6}" type="pres">
      <dgm:prSet presAssocID="{5AA3A624-E955-D549-B914-CA10B8BB7D25}" presName="parTx" presStyleLbl="node1" presStyleIdx="0" presStyleCnt="3">
        <dgm:presLayoutVars>
          <dgm:chMax val="0"/>
          <dgm:chPref val="0"/>
          <dgm:bulletEnabled val="1"/>
        </dgm:presLayoutVars>
      </dgm:prSet>
      <dgm:spPr/>
      <dgm:t>
        <a:bodyPr/>
        <a:lstStyle/>
        <a:p>
          <a:endParaRPr lang="es-MX"/>
        </a:p>
      </dgm:t>
    </dgm:pt>
    <dgm:pt modelId="{935D198B-E805-478C-873A-AC8101F84B89}" type="pres">
      <dgm:prSet presAssocID="{5AA3A624-E955-D549-B914-CA10B8BB7D25}" presName="parSh" presStyleLbl="node1" presStyleIdx="1" presStyleCnt="3"/>
      <dgm:spPr/>
      <dgm:t>
        <a:bodyPr/>
        <a:lstStyle/>
        <a:p>
          <a:endParaRPr lang="es-MX"/>
        </a:p>
      </dgm:t>
    </dgm:pt>
    <dgm:pt modelId="{2087C6AF-754E-41A0-A789-2BA25A18D5E4}" type="pres">
      <dgm:prSet presAssocID="{5AA3A624-E955-D549-B914-CA10B8BB7D25}" presName="desTx" presStyleLbl="fgAcc1" presStyleIdx="1" presStyleCnt="3">
        <dgm:presLayoutVars>
          <dgm:bulletEnabled val="1"/>
        </dgm:presLayoutVars>
      </dgm:prSet>
      <dgm:spPr/>
      <dgm:t>
        <a:bodyPr/>
        <a:lstStyle/>
        <a:p>
          <a:endParaRPr lang="es-MX"/>
        </a:p>
      </dgm:t>
    </dgm:pt>
    <dgm:pt modelId="{19AF6CBE-3B99-4B41-AAEF-85025E3F97C4}" type="pres">
      <dgm:prSet presAssocID="{8F79FDBB-1A7D-474B-A271-7C0DAAA1EC88}" presName="sibTrans" presStyleLbl="sibTrans2D1" presStyleIdx="1" presStyleCnt="2"/>
      <dgm:spPr/>
      <dgm:t>
        <a:bodyPr/>
        <a:lstStyle/>
        <a:p>
          <a:endParaRPr lang="es-MX"/>
        </a:p>
      </dgm:t>
    </dgm:pt>
    <dgm:pt modelId="{DD4932B2-E2A0-4164-9E31-6B3A20B722AA}" type="pres">
      <dgm:prSet presAssocID="{8F79FDBB-1A7D-474B-A271-7C0DAAA1EC88}" presName="connTx" presStyleLbl="sibTrans2D1" presStyleIdx="1" presStyleCnt="2"/>
      <dgm:spPr/>
      <dgm:t>
        <a:bodyPr/>
        <a:lstStyle/>
        <a:p>
          <a:endParaRPr lang="es-MX"/>
        </a:p>
      </dgm:t>
    </dgm:pt>
    <dgm:pt modelId="{57891813-CCC3-4833-919E-E7CDE338547A}" type="pres">
      <dgm:prSet presAssocID="{7DEA384E-144B-F740-8F78-1FEA829218FA}" presName="composite" presStyleCnt="0"/>
      <dgm:spPr/>
    </dgm:pt>
    <dgm:pt modelId="{995C508C-1795-4BDE-8784-0FC801DC5B85}" type="pres">
      <dgm:prSet presAssocID="{7DEA384E-144B-F740-8F78-1FEA829218FA}" presName="parTx" presStyleLbl="node1" presStyleIdx="1" presStyleCnt="3">
        <dgm:presLayoutVars>
          <dgm:chMax val="0"/>
          <dgm:chPref val="0"/>
          <dgm:bulletEnabled val="1"/>
        </dgm:presLayoutVars>
      </dgm:prSet>
      <dgm:spPr/>
      <dgm:t>
        <a:bodyPr/>
        <a:lstStyle/>
        <a:p>
          <a:endParaRPr lang="es-MX"/>
        </a:p>
      </dgm:t>
    </dgm:pt>
    <dgm:pt modelId="{7B676186-20C0-4726-AF40-88E462808E53}" type="pres">
      <dgm:prSet presAssocID="{7DEA384E-144B-F740-8F78-1FEA829218FA}" presName="parSh" presStyleLbl="node1" presStyleIdx="2" presStyleCnt="3"/>
      <dgm:spPr/>
      <dgm:t>
        <a:bodyPr/>
        <a:lstStyle/>
        <a:p>
          <a:endParaRPr lang="es-MX"/>
        </a:p>
      </dgm:t>
    </dgm:pt>
    <dgm:pt modelId="{6CFCFE6F-694C-46C0-A9B2-55C3C052E6BB}" type="pres">
      <dgm:prSet presAssocID="{7DEA384E-144B-F740-8F78-1FEA829218FA}" presName="desTx" presStyleLbl="fgAcc1" presStyleIdx="2" presStyleCnt="3">
        <dgm:presLayoutVars>
          <dgm:bulletEnabled val="1"/>
        </dgm:presLayoutVars>
      </dgm:prSet>
      <dgm:spPr/>
      <dgm:t>
        <a:bodyPr/>
        <a:lstStyle/>
        <a:p>
          <a:endParaRPr lang="es-MX"/>
        </a:p>
      </dgm:t>
    </dgm:pt>
  </dgm:ptLst>
  <dgm:cxnLst>
    <dgm:cxn modelId="{99E122DE-F2E4-4138-9030-57181B08B522}" type="presOf" srcId="{34E8AF84-F9F6-439D-95B6-AB219706877D}" destId="{6CFCFE6F-694C-46C0-A9B2-55C3C052E6BB}" srcOrd="0" destOrd="0" presId="urn:microsoft.com/office/officeart/2005/8/layout/process3"/>
    <dgm:cxn modelId="{60A5C3C8-675D-4100-9E19-9F85B1BC9399}" srcId="{5AA3A624-E955-D549-B914-CA10B8BB7D25}" destId="{44F5F2B8-5F71-492F-B927-73C7925AF532}" srcOrd="0" destOrd="0" parTransId="{385BB7A7-06A2-4746-87DD-263480047F79}" sibTransId="{57B6F389-FE78-4782-AEB6-926B6C95612C}"/>
    <dgm:cxn modelId="{F2AABAAA-964B-9040-9224-9046B08261B8}" srcId="{24D8F6CE-4C49-5644-89B9-700301F6FDA2}" destId="{7DEA384E-144B-F740-8F78-1FEA829218FA}" srcOrd="2" destOrd="0" parTransId="{2F80F8DB-24F2-AF42-B818-E003ED897546}" sibTransId="{7E52CD0B-67DF-9E42-A6F8-D7A9A9EE88F0}"/>
    <dgm:cxn modelId="{BD56EE68-8325-47DB-B8BD-A90C7562E11A}" type="presOf" srcId="{4E378FB8-A0C4-478A-A8AD-46C76F5D5FC4}" destId="{9513F7B7-23FD-4AF4-B6CD-6A7B0BF55FA2}" srcOrd="0" destOrd="0" presId="urn:microsoft.com/office/officeart/2005/8/layout/process3"/>
    <dgm:cxn modelId="{6AF2324A-1B2B-49F3-B841-2DC87B6201A2}" type="presOf" srcId="{5AA3A624-E955-D549-B914-CA10B8BB7D25}" destId="{935D198B-E805-478C-873A-AC8101F84B89}" srcOrd="1" destOrd="0" presId="urn:microsoft.com/office/officeart/2005/8/layout/process3"/>
    <dgm:cxn modelId="{04C636AF-7809-40A6-8636-B3BC08B19868}" type="presOf" srcId="{24D8F6CE-4C49-5644-89B9-700301F6FDA2}" destId="{608B3BAF-8AF3-468B-8321-6451CF3C44F8}" srcOrd="0" destOrd="0" presId="urn:microsoft.com/office/officeart/2005/8/layout/process3"/>
    <dgm:cxn modelId="{583EA7C7-A5F8-40E0-940A-04B1098E437D}" type="presOf" srcId="{7DEA384E-144B-F740-8F78-1FEA829218FA}" destId="{995C508C-1795-4BDE-8784-0FC801DC5B85}" srcOrd="0" destOrd="0" presId="urn:microsoft.com/office/officeart/2005/8/layout/process3"/>
    <dgm:cxn modelId="{E6950A4B-9E8A-4287-84C1-8FAB877B6D21}" type="presOf" srcId="{44F5F2B8-5F71-492F-B927-73C7925AF532}" destId="{2087C6AF-754E-41A0-A789-2BA25A18D5E4}" srcOrd="0" destOrd="0" presId="urn:microsoft.com/office/officeart/2005/8/layout/process3"/>
    <dgm:cxn modelId="{DF6CA061-C2EC-436A-BFC4-07F370498445}" type="presOf" srcId="{4E378FB8-A0C4-478A-A8AD-46C76F5D5FC4}" destId="{B598900D-8498-473A-9F4F-BF7DB72B0502}" srcOrd="1" destOrd="0" presId="urn:microsoft.com/office/officeart/2005/8/layout/process3"/>
    <dgm:cxn modelId="{1F22AC81-7364-4DE4-9AC6-855896079D46}" type="presOf" srcId="{5AA3A624-E955-D549-B914-CA10B8BB7D25}" destId="{63990AC6-7641-4370-BF5A-488955FC93B6}" srcOrd="0" destOrd="0" presId="urn:microsoft.com/office/officeart/2005/8/layout/process3"/>
    <dgm:cxn modelId="{B2AB52EB-9851-4C87-98F5-2B160BEBFFB8}" type="presOf" srcId="{8F79FDBB-1A7D-474B-A271-7C0DAAA1EC88}" destId="{19AF6CBE-3B99-4B41-AAEF-85025E3F97C4}" srcOrd="0" destOrd="0" presId="urn:microsoft.com/office/officeart/2005/8/layout/process3"/>
    <dgm:cxn modelId="{CEFDBE84-B783-4CA6-94AF-740FF58495F8}" type="presOf" srcId="{936BEE8B-CF16-4A4C-ACBC-28AEC18A8D58}" destId="{85DE77CA-4C5E-4286-A1D1-B0F14580ACBB}" srcOrd="0" destOrd="0" presId="urn:microsoft.com/office/officeart/2005/8/layout/process3"/>
    <dgm:cxn modelId="{6452655D-52B1-4E89-B119-558D5795111B}" type="presOf" srcId="{868826A2-D500-4F9A-BF0E-6363621771AC}" destId="{12B7952C-C877-4366-8535-75D9977E6F3B}" srcOrd="0" destOrd="0" presId="urn:microsoft.com/office/officeart/2005/8/layout/process3"/>
    <dgm:cxn modelId="{5E31EB3D-1349-4CB4-86A4-C2C3EBC55E7F}" type="presOf" srcId="{8F79FDBB-1A7D-474B-A271-7C0DAAA1EC88}" destId="{DD4932B2-E2A0-4164-9E31-6B3A20B722AA}" srcOrd="1" destOrd="0" presId="urn:microsoft.com/office/officeart/2005/8/layout/process3"/>
    <dgm:cxn modelId="{5BF6913C-9996-9544-AE50-67A04594D5FF}" srcId="{24D8F6CE-4C49-5644-89B9-700301F6FDA2}" destId="{5AA3A624-E955-D549-B914-CA10B8BB7D25}" srcOrd="1" destOrd="0" parTransId="{B5513AC9-C762-8F41-8D71-0B51454664DE}" sibTransId="{8F79FDBB-1A7D-474B-A271-7C0DAAA1EC88}"/>
    <dgm:cxn modelId="{633209A4-07D1-4FFF-BC8C-50956A8D9C85}" type="presOf" srcId="{7DEA384E-144B-F740-8F78-1FEA829218FA}" destId="{7B676186-20C0-4726-AF40-88E462808E53}" srcOrd="1" destOrd="0" presId="urn:microsoft.com/office/officeart/2005/8/layout/process3"/>
    <dgm:cxn modelId="{B3633567-2CAC-EC43-B7AE-6EBE203C9987}" srcId="{4E378FB8-A0C4-478A-A8AD-46C76F5D5FC4}" destId="{936BEE8B-CF16-4A4C-ACBC-28AEC18A8D58}" srcOrd="0" destOrd="0" parTransId="{A42F45A9-CC37-1449-B847-FBC188380A7E}" sibTransId="{E5C707E6-0476-2F4C-B6DA-804EB0335B68}"/>
    <dgm:cxn modelId="{CAEA65BD-4305-4B69-9B09-A77329D86C7A}" srcId="{24D8F6CE-4C49-5644-89B9-700301F6FDA2}" destId="{4E378FB8-A0C4-478A-A8AD-46C76F5D5FC4}" srcOrd="0" destOrd="0" parTransId="{1B5DD60D-E80D-449F-9B59-2587613FF976}" sibTransId="{868826A2-D500-4F9A-BF0E-6363621771AC}"/>
    <dgm:cxn modelId="{F58DB54F-03F1-4490-A146-22FC44221639}" type="presOf" srcId="{868826A2-D500-4F9A-BF0E-6363621771AC}" destId="{0C0284CD-3C5D-4BD6-A3AA-BDAAF72E6ED3}" srcOrd="1" destOrd="0" presId="urn:microsoft.com/office/officeart/2005/8/layout/process3"/>
    <dgm:cxn modelId="{9D6ADBC2-8645-42F1-A06B-80D3D2AEE951}" srcId="{7DEA384E-144B-F740-8F78-1FEA829218FA}" destId="{34E8AF84-F9F6-439D-95B6-AB219706877D}" srcOrd="0" destOrd="0" parTransId="{D31DBF7A-79BC-4761-97DA-CDC9534D58A8}" sibTransId="{987D7BE4-6AA3-4432-9673-FEA4B6B0CA6A}"/>
    <dgm:cxn modelId="{79A18D68-1CCE-4A9C-8113-CA72BE3D189F}" type="presParOf" srcId="{608B3BAF-8AF3-468B-8321-6451CF3C44F8}" destId="{D77FA65E-C29A-4B1B-B748-65F210226559}" srcOrd="0" destOrd="0" presId="urn:microsoft.com/office/officeart/2005/8/layout/process3"/>
    <dgm:cxn modelId="{80AD8957-0B31-48A0-839E-3B36DF575CF9}" type="presParOf" srcId="{D77FA65E-C29A-4B1B-B748-65F210226559}" destId="{9513F7B7-23FD-4AF4-B6CD-6A7B0BF55FA2}" srcOrd="0" destOrd="0" presId="urn:microsoft.com/office/officeart/2005/8/layout/process3"/>
    <dgm:cxn modelId="{7C27111A-38C0-4009-BB88-4FEEB24D3C0E}" type="presParOf" srcId="{D77FA65E-C29A-4B1B-B748-65F210226559}" destId="{B598900D-8498-473A-9F4F-BF7DB72B0502}" srcOrd="1" destOrd="0" presId="urn:microsoft.com/office/officeart/2005/8/layout/process3"/>
    <dgm:cxn modelId="{B91011D7-267F-46FC-9463-C9FB320D30EF}" type="presParOf" srcId="{D77FA65E-C29A-4B1B-B748-65F210226559}" destId="{85DE77CA-4C5E-4286-A1D1-B0F14580ACBB}" srcOrd="2" destOrd="0" presId="urn:microsoft.com/office/officeart/2005/8/layout/process3"/>
    <dgm:cxn modelId="{1886AAE0-F086-46BD-82CB-5E740671324E}" type="presParOf" srcId="{608B3BAF-8AF3-468B-8321-6451CF3C44F8}" destId="{12B7952C-C877-4366-8535-75D9977E6F3B}" srcOrd="1" destOrd="0" presId="urn:microsoft.com/office/officeart/2005/8/layout/process3"/>
    <dgm:cxn modelId="{165E2427-783D-4B4C-9D93-A89323B188EA}" type="presParOf" srcId="{12B7952C-C877-4366-8535-75D9977E6F3B}" destId="{0C0284CD-3C5D-4BD6-A3AA-BDAAF72E6ED3}" srcOrd="0" destOrd="0" presId="urn:microsoft.com/office/officeart/2005/8/layout/process3"/>
    <dgm:cxn modelId="{3D9773C1-B0CD-4BFF-BC8E-1E9D0AE593AF}" type="presParOf" srcId="{608B3BAF-8AF3-468B-8321-6451CF3C44F8}" destId="{61239E53-FB6C-4FBC-BDF7-6964FC037AB2}" srcOrd="2" destOrd="0" presId="urn:microsoft.com/office/officeart/2005/8/layout/process3"/>
    <dgm:cxn modelId="{D72005B7-0AAE-4F6F-8AB0-E9BA306D6638}" type="presParOf" srcId="{61239E53-FB6C-4FBC-BDF7-6964FC037AB2}" destId="{63990AC6-7641-4370-BF5A-488955FC93B6}" srcOrd="0" destOrd="0" presId="urn:microsoft.com/office/officeart/2005/8/layout/process3"/>
    <dgm:cxn modelId="{321D96E3-A334-4A18-B4AE-7FEA5AE4B6E8}" type="presParOf" srcId="{61239E53-FB6C-4FBC-BDF7-6964FC037AB2}" destId="{935D198B-E805-478C-873A-AC8101F84B89}" srcOrd="1" destOrd="0" presId="urn:microsoft.com/office/officeart/2005/8/layout/process3"/>
    <dgm:cxn modelId="{3A0C228E-40FC-4DE5-8EE3-9BDE6ECB27CA}" type="presParOf" srcId="{61239E53-FB6C-4FBC-BDF7-6964FC037AB2}" destId="{2087C6AF-754E-41A0-A789-2BA25A18D5E4}" srcOrd="2" destOrd="0" presId="urn:microsoft.com/office/officeart/2005/8/layout/process3"/>
    <dgm:cxn modelId="{363C7A1F-DDA0-4A0F-AD88-E0F666A8B5DA}" type="presParOf" srcId="{608B3BAF-8AF3-468B-8321-6451CF3C44F8}" destId="{19AF6CBE-3B99-4B41-AAEF-85025E3F97C4}" srcOrd="3" destOrd="0" presId="urn:microsoft.com/office/officeart/2005/8/layout/process3"/>
    <dgm:cxn modelId="{84939BFE-5CB7-43BC-8ED2-70FD350EB8CD}" type="presParOf" srcId="{19AF6CBE-3B99-4B41-AAEF-85025E3F97C4}" destId="{DD4932B2-E2A0-4164-9E31-6B3A20B722AA}" srcOrd="0" destOrd="0" presId="urn:microsoft.com/office/officeart/2005/8/layout/process3"/>
    <dgm:cxn modelId="{39C63B92-93D6-45C0-8154-A0F918886423}" type="presParOf" srcId="{608B3BAF-8AF3-468B-8321-6451CF3C44F8}" destId="{57891813-CCC3-4833-919E-E7CDE338547A}" srcOrd="4" destOrd="0" presId="urn:microsoft.com/office/officeart/2005/8/layout/process3"/>
    <dgm:cxn modelId="{6C91642A-6258-4EE9-8DA3-A0FD1C87D764}" type="presParOf" srcId="{57891813-CCC3-4833-919E-E7CDE338547A}" destId="{995C508C-1795-4BDE-8784-0FC801DC5B85}" srcOrd="0" destOrd="0" presId="urn:microsoft.com/office/officeart/2005/8/layout/process3"/>
    <dgm:cxn modelId="{40C149DE-7E04-43BC-93A7-F52097F50019}" type="presParOf" srcId="{57891813-CCC3-4833-919E-E7CDE338547A}" destId="{7B676186-20C0-4726-AF40-88E462808E53}" srcOrd="1" destOrd="0" presId="urn:microsoft.com/office/officeart/2005/8/layout/process3"/>
    <dgm:cxn modelId="{55F9D728-82B6-4D9A-8E39-87FF4B8EEDAE}" type="presParOf" srcId="{57891813-CCC3-4833-919E-E7CDE338547A}" destId="{6CFCFE6F-694C-46C0-A9B2-55C3C052E6B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59DA2-42D6-AC47-96F3-070D17936765}" type="doc">
      <dgm:prSet loTypeId="urn:microsoft.com/office/officeart/2005/8/layout/vList3" loCatId="picture" qsTypeId="urn:microsoft.com/office/officeart/2005/8/quickstyle/simple4" qsCatId="simple" csTypeId="urn:microsoft.com/office/officeart/2005/8/colors/colorful4" csCatId="colorful" phldr="1"/>
      <dgm:spPr/>
      <dgm:t>
        <a:bodyPr/>
        <a:lstStyle/>
        <a:p>
          <a:endParaRPr lang="es-ES"/>
        </a:p>
      </dgm:t>
    </dgm:pt>
    <dgm:pt modelId="{483747AA-2299-4D92-9F7F-3F4331A507EE}">
      <dgm:prSet custT="1"/>
      <dgm:spPr>
        <a:solidFill>
          <a:srgbClr val="46468A"/>
        </a:solidFill>
      </dgm:spPr>
      <dgm:t>
        <a:bodyPr/>
        <a:lstStyle/>
        <a:p>
          <a:pPr algn="l" rtl="0">
            <a:lnSpc>
              <a:spcPct val="100000"/>
            </a:lnSpc>
          </a:pPr>
          <a:r>
            <a:rPr lang="es-MX" sz="1600" b="1" dirty="0" smtClean="0">
              <a:latin typeface="Gill Sans"/>
            </a:rPr>
            <a:t>3. </a:t>
          </a:r>
          <a:r>
            <a:rPr lang="es-MX" sz="1600" b="0" dirty="0" smtClean="0">
              <a:latin typeface="Gill Sans"/>
            </a:rPr>
            <a:t>Redefinición crediticia de las EE de acuerdo con las actividades de aprendizaje y tiempo de dedicación del estudiante</a:t>
          </a:r>
          <a:endParaRPr lang="es-MX" sz="1600" b="0" dirty="0">
            <a:latin typeface="Gill Sans"/>
          </a:endParaRPr>
        </a:p>
      </dgm:t>
    </dgm:pt>
    <dgm:pt modelId="{5B188DBD-6E10-4F64-9D3A-757901D716B4}" type="parTrans" cxnId="{A06A84AD-0DE4-4476-AA87-079BFBCEFFBE}">
      <dgm:prSet/>
      <dgm:spPr/>
      <dgm:t>
        <a:bodyPr/>
        <a:lstStyle/>
        <a:p>
          <a:pPr algn="l">
            <a:lnSpc>
              <a:spcPct val="100000"/>
            </a:lnSpc>
          </a:pPr>
          <a:endParaRPr lang="es-MX" sz="1600" b="0">
            <a:solidFill>
              <a:schemeClr val="bg1"/>
            </a:solidFill>
            <a:latin typeface="Gill Sans"/>
          </a:endParaRPr>
        </a:p>
      </dgm:t>
    </dgm:pt>
    <dgm:pt modelId="{17F7FF19-70F5-4DFF-AB6B-2E9642353B09}" type="sibTrans" cxnId="{A06A84AD-0DE4-4476-AA87-079BFBCEFFBE}">
      <dgm:prSet/>
      <dgm:spPr/>
      <dgm:t>
        <a:bodyPr/>
        <a:lstStyle/>
        <a:p>
          <a:pPr algn="l">
            <a:lnSpc>
              <a:spcPct val="100000"/>
            </a:lnSpc>
          </a:pPr>
          <a:endParaRPr lang="es-MX" sz="1600" b="0">
            <a:solidFill>
              <a:schemeClr val="bg1"/>
            </a:solidFill>
            <a:latin typeface="Gill Sans"/>
          </a:endParaRPr>
        </a:p>
      </dgm:t>
    </dgm:pt>
    <dgm:pt modelId="{A22B0EB6-3F2C-4370-81D5-E911F156A000}">
      <dgm:prSet custT="1"/>
      <dgm:spPr>
        <a:solidFill>
          <a:schemeClr val="accent6">
            <a:lumMod val="75000"/>
          </a:schemeClr>
        </a:solidFill>
      </dgm:spPr>
      <dgm:t>
        <a:bodyPr/>
        <a:lstStyle/>
        <a:p>
          <a:pPr algn="l" rtl="0">
            <a:lnSpc>
              <a:spcPct val="100000"/>
            </a:lnSpc>
          </a:pPr>
          <a:r>
            <a:rPr lang="es-MX" sz="1600" b="1" dirty="0" smtClean="0">
              <a:latin typeface="Gill Sans"/>
            </a:rPr>
            <a:t>4. </a:t>
          </a:r>
          <a:r>
            <a:rPr lang="es-MX" sz="1600" b="0" dirty="0" smtClean="0">
              <a:latin typeface="Gill Sans"/>
            </a:rPr>
            <a:t>Trabajo colegiado </a:t>
          </a:r>
        </a:p>
      </dgm:t>
    </dgm:pt>
    <dgm:pt modelId="{46D796BD-C7F6-4B2E-B7F8-4B26B61D1EDC}" type="parTrans" cxnId="{5CF49EC9-0F9F-4B0A-8EB4-19E9AB7F09B2}">
      <dgm:prSet/>
      <dgm:spPr/>
      <dgm:t>
        <a:bodyPr/>
        <a:lstStyle/>
        <a:p>
          <a:pPr algn="l">
            <a:lnSpc>
              <a:spcPct val="100000"/>
            </a:lnSpc>
          </a:pPr>
          <a:endParaRPr lang="es-MX" sz="1600" b="0">
            <a:solidFill>
              <a:schemeClr val="bg1"/>
            </a:solidFill>
            <a:latin typeface="Gill Sans"/>
          </a:endParaRPr>
        </a:p>
      </dgm:t>
    </dgm:pt>
    <dgm:pt modelId="{21D8CBF6-057B-4B3A-B6DF-693F99028223}" type="sibTrans" cxnId="{5CF49EC9-0F9F-4B0A-8EB4-19E9AB7F09B2}">
      <dgm:prSet/>
      <dgm:spPr/>
      <dgm:t>
        <a:bodyPr/>
        <a:lstStyle/>
        <a:p>
          <a:pPr algn="l">
            <a:lnSpc>
              <a:spcPct val="100000"/>
            </a:lnSpc>
          </a:pPr>
          <a:endParaRPr lang="es-MX" sz="1600" b="0">
            <a:solidFill>
              <a:schemeClr val="bg1"/>
            </a:solidFill>
            <a:latin typeface="Gill Sans"/>
          </a:endParaRPr>
        </a:p>
      </dgm:t>
    </dgm:pt>
    <dgm:pt modelId="{F8F03B05-5380-467C-AD4A-BD5D5749F8A2}" type="pres">
      <dgm:prSet presAssocID="{D7559DA2-42D6-AC47-96F3-070D17936765}" presName="linearFlow" presStyleCnt="0">
        <dgm:presLayoutVars>
          <dgm:dir/>
          <dgm:resizeHandles val="exact"/>
        </dgm:presLayoutVars>
      </dgm:prSet>
      <dgm:spPr/>
      <dgm:t>
        <a:bodyPr/>
        <a:lstStyle/>
        <a:p>
          <a:endParaRPr lang="es-MX"/>
        </a:p>
      </dgm:t>
    </dgm:pt>
    <dgm:pt modelId="{FAA9B731-B796-4430-A2CB-489B801960D7}" type="pres">
      <dgm:prSet presAssocID="{483747AA-2299-4D92-9F7F-3F4331A507EE}" presName="composite" presStyleCnt="0"/>
      <dgm:spPr/>
      <dgm:t>
        <a:bodyPr/>
        <a:lstStyle/>
        <a:p>
          <a:endParaRPr lang="es-MX"/>
        </a:p>
      </dgm:t>
    </dgm:pt>
    <dgm:pt modelId="{B9571B09-5265-4A9F-AC80-747E4E669FD8}" type="pres">
      <dgm:prSet presAssocID="{483747AA-2299-4D92-9F7F-3F4331A507EE}" presName="imgShp" presStyleLbl="fgImgPlace1" presStyleIdx="0" presStyleCnt="2" custLinFactNeighborX="-7" custLinFactNeighborY="-30170"/>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s-MX"/>
        </a:p>
      </dgm:t>
    </dgm:pt>
    <dgm:pt modelId="{553FE9C0-CB1B-4AE6-868B-2316B50AF304}" type="pres">
      <dgm:prSet presAssocID="{483747AA-2299-4D92-9F7F-3F4331A507EE}" presName="txShp" presStyleLbl="node1" presStyleIdx="0" presStyleCnt="2" custLinFactNeighborX="377" custLinFactNeighborY="-29583">
        <dgm:presLayoutVars>
          <dgm:bulletEnabled val="1"/>
        </dgm:presLayoutVars>
      </dgm:prSet>
      <dgm:spPr/>
      <dgm:t>
        <a:bodyPr/>
        <a:lstStyle/>
        <a:p>
          <a:endParaRPr lang="es-MX"/>
        </a:p>
      </dgm:t>
    </dgm:pt>
    <dgm:pt modelId="{ABB5B1BE-08C8-449F-8E2E-CFF1B4E2E16C}" type="pres">
      <dgm:prSet presAssocID="{17F7FF19-70F5-4DFF-AB6B-2E9642353B09}" presName="spacing" presStyleCnt="0"/>
      <dgm:spPr/>
      <dgm:t>
        <a:bodyPr/>
        <a:lstStyle/>
        <a:p>
          <a:endParaRPr lang="es-MX"/>
        </a:p>
      </dgm:t>
    </dgm:pt>
    <dgm:pt modelId="{61FAA107-CBAA-431B-9604-C87F11E536AD}" type="pres">
      <dgm:prSet presAssocID="{A22B0EB6-3F2C-4370-81D5-E911F156A000}" presName="composite" presStyleCnt="0"/>
      <dgm:spPr/>
      <dgm:t>
        <a:bodyPr/>
        <a:lstStyle/>
        <a:p>
          <a:endParaRPr lang="es-MX"/>
        </a:p>
      </dgm:t>
    </dgm:pt>
    <dgm:pt modelId="{7B226EDC-989D-456C-810C-990ADFF75BEF}" type="pres">
      <dgm:prSet presAssocID="{A22B0EB6-3F2C-4370-81D5-E911F156A000}" presName="imgShp" presStyleLbl="fgImgPlace1" presStyleIdx="1" presStyleCnt="2" custLinFactNeighborX="1110" custLinFactNeighborY="3117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s-MX"/>
        </a:p>
      </dgm:t>
    </dgm:pt>
    <dgm:pt modelId="{837FE6D8-6CF6-4178-AF4D-96BB982CD6A7}" type="pres">
      <dgm:prSet presAssocID="{A22B0EB6-3F2C-4370-81D5-E911F156A000}" presName="txShp" presStyleLbl="node1" presStyleIdx="1" presStyleCnt="2" custLinFactNeighborX="559" custLinFactNeighborY="31172">
        <dgm:presLayoutVars>
          <dgm:bulletEnabled val="1"/>
        </dgm:presLayoutVars>
      </dgm:prSet>
      <dgm:spPr/>
      <dgm:t>
        <a:bodyPr/>
        <a:lstStyle/>
        <a:p>
          <a:endParaRPr lang="es-MX"/>
        </a:p>
      </dgm:t>
    </dgm:pt>
  </dgm:ptLst>
  <dgm:cxnLst>
    <dgm:cxn modelId="{727418A5-823C-4AF4-856A-C8B7794FA9F5}" type="presOf" srcId="{D7559DA2-42D6-AC47-96F3-070D17936765}" destId="{F8F03B05-5380-467C-AD4A-BD5D5749F8A2}" srcOrd="0" destOrd="0" presId="urn:microsoft.com/office/officeart/2005/8/layout/vList3"/>
    <dgm:cxn modelId="{9DB9C069-DCC5-442B-9924-F895727A6725}" type="presOf" srcId="{483747AA-2299-4D92-9F7F-3F4331A507EE}" destId="{553FE9C0-CB1B-4AE6-868B-2316B50AF304}" srcOrd="0" destOrd="0" presId="urn:microsoft.com/office/officeart/2005/8/layout/vList3"/>
    <dgm:cxn modelId="{5CF49EC9-0F9F-4B0A-8EB4-19E9AB7F09B2}" srcId="{D7559DA2-42D6-AC47-96F3-070D17936765}" destId="{A22B0EB6-3F2C-4370-81D5-E911F156A000}" srcOrd="1" destOrd="0" parTransId="{46D796BD-C7F6-4B2E-B7F8-4B26B61D1EDC}" sibTransId="{21D8CBF6-057B-4B3A-B6DF-693F99028223}"/>
    <dgm:cxn modelId="{617A2076-9251-4FA4-9DE6-16637B76763F}" type="presOf" srcId="{A22B0EB6-3F2C-4370-81D5-E911F156A000}" destId="{837FE6D8-6CF6-4178-AF4D-96BB982CD6A7}" srcOrd="0" destOrd="0" presId="urn:microsoft.com/office/officeart/2005/8/layout/vList3"/>
    <dgm:cxn modelId="{A06A84AD-0DE4-4476-AA87-079BFBCEFFBE}" srcId="{D7559DA2-42D6-AC47-96F3-070D17936765}" destId="{483747AA-2299-4D92-9F7F-3F4331A507EE}" srcOrd="0" destOrd="0" parTransId="{5B188DBD-6E10-4F64-9D3A-757901D716B4}" sibTransId="{17F7FF19-70F5-4DFF-AB6B-2E9642353B09}"/>
    <dgm:cxn modelId="{0EDCD8C8-B83D-4D76-A8C6-576637527CD1}" type="presParOf" srcId="{F8F03B05-5380-467C-AD4A-BD5D5749F8A2}" destId="{FAA9B731-B796-4430-A2CB-489B801960D7}" srcOrd="0" destOrd="0" presId="urn:microsoft.com/office/officeart/2005/8/layout/vList3"/>
    <dgm:cxn modelId="{EE6CB704-1E05-44D1-BEE1-0DED860148BD}" type="presParOf" srcId="{FAA9B731-B796-4430-A2CB-489B801960D7}" destId="{B9571B09-5265-4A9F-AC80-747E4E669FD8}" srcOrd="0" destOrd="0" presId="urn:microsoft.com/office/officeart/2005/8/layout/vList3"/>
    <dgm:cxn modelId="{E38A6C80-2CA7-4933-96E6-85986B8A793D}" type="presParOf" srcId="{FAA9B731-B796-4430-A2CB-489B801960D7}" destId="{553FE9C0-CB1B-4AE6-868B-2316B50AF304}" srcOrd="1" destOrd="0" presId="urn:microsoft.com/office/officeart/2005/8/layout/vList3"/>
    <dgm:cxn modelId="{C76D039E-C8BE-473C-A76E-F54AD3E0462F}" type="presParOf" srcId="{F8F03B05-5380-467C-AD4A-BD5D5749F8A2}" destId="{ABB5B1BE-08C8-449F-8E2E-CFF1B4E2E16C}" srcOrd="1" destOrd="0" presId="urn:microsoft.com/office/officeart/2005/8/layout/vList3"/>
    <dgm:cxn modelId="{6B521D08-02E9-4E52-B00E-8C5B7973249E}" type="presParOf" srcId="{F8F03B05-5380-467C-AD4A-BD5D5749F8A2}" destId="{61FAA107-CBAA-431B-9604-C87F11E536AD}" srcOrd="2" destOrd="0" presId="urn:microsoft.com/office/officeart/2005/8/layout/vList3"/>
    <dgm:cxn modelId="{CC0FA5A2-ABA0-49AF-9A8A-64A3FCC9E762}" type="presParOf" srcId="{61FAA107-CBAA-431B-9604-C87F11E536AD}" destId="{7B226EDC-989D-456C-810C-990ADFF75BEF}" srcOrd="0" destOrd="0" presId="urn:microsoft.com/office/officeart/2005/8/layout/vList3"/>
    <dgm:cxn modelId="{B799BFE5-A125-425C-9FC3-3936D9C0C47C}" type="presParOf" srcId="{61FAA107-CBAA-431B-9604-C87F11E536AD}" destId="{837FE6D8-6CF6-4178-AF4D-96BB982CD6A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064336-ACE4-334E-8D7F-FD6F0BCB3789}" type="doc">
      <dgm:prSet loTypeId="urn:microsoft.com/office/officeart/2005/8/layout/hList6" loCatId="" qsTypeId="urn:microsoft.com/office/officeart/2005/8/quickstyle/3D1" qsCatId="3D" csTypeId="urn:microsoft.com/office/officeart/2005/8/colors/colorful5" csCatId="colorful" phldr="1"/>
      <dgm:spPr/>
      <dgm:t>
        <a:bodyPr/>
        <a:lstStyle/>
        <a:p>
          <a:endParaRPr lang="es-ES"/>
        </a:p>
      </dgm:t>
    </dgm:pt>
    <dgm:pt modelId="{291981AF-BD6C-3C41-BEBC-E205761A5AD2}">
      <dgm:prSet phldrT="[Texto]"/>
      <dgm:spPr/>
      <dgm:t>
        <a:bodyPr/>
        <a:lstStyle/>
        <a:p>
          <a:pPr algn="ctr"/>
          <a:r>
            <a:rPr lang="es-ES" b="1" dirty="0" smtClean="0"/>
            <a:t>Conformación de Comités académicos por EE</a:t>
          </a:r>
          <a:r>
            <a:rPr lang="es-ES" dirty="0" smtClean="0"/>
            <a:t>:</a:t>
          </a:r>
        </a:p>
        <a:p>
          <a:pPr algn="l"/>
          <a:r>
            <a:rPr lang="es-ES" dirty="0" smtClean="0"/>
            <a:t>Actualización programas y contenidos, unidad de competencia, saberes, estrategias, metodologías de enseñanza y aprendizaje, materiales, evaluación, fuentes de información</a:t>
          </a:r>
          <a:endParaRPr lang="es-ES" dirty="0"/>
        </a:p>
      </dgm:t>
    </dgm:pt>
    <dgm:pt modelId="{7638F1FE-7FDA-8C41-9219-D4CCCE54CDC9}" type="parTrans" cxnId="{E7A76B06-577F-C244-A01E-E387745743DA}">
      <dgm:prSet/>
      <dgm:spPr/>
      <dgm:t>
        <a:bodyPr/>
        <a:lstStyle/>
        <a:p>
          <a:endParaRPr lang="es-ES"/>
        </a:p>
      </dgm:t>
    </dgm:pt>
    <dgm:pt modelId="{85EEC2A6-DCAE-1C46-94DA-8FEB5695895A}" type="sibTrans" cxnId="{E7A76B06-577F-C244-A01E-E387745743DA}">
      <dgm:prSet/>
      <dgm:spPr/>
      <dgm:t>
        <a:bodyPr/>
        <a:lstStyle/>
        <a:p>
          <a:endParaRPr lang="es-ES"/>
        </a:p>
      </dgm:t>
    </dgm:pt>
    <dgm:pt modelId="{FAA8001A-8037-114C-BDDB-BB470D87F43D}">
      <dgm:prSet phldrT="[Texto]"/>
      <dgm:spPr/>
      <dgm:t>
        <a:bodyPr/>
        <a:lstStyle/>
        <a:p>
          <a:pPr algn="ctr"/>
          <a:r>
            <a:rPr lang="es-ES" b="1" dirty="0" smtClean="0"/>
            <a:t>Reuniones de academia regionales y estatales</a:t>
          </a:r>
          <a:r>
            <a:rPr lang="es-ES" dirty="0" smtClean="0"/>
            <a:t>:</a:t>
          </a:r>
        </a:p>
        <a:p>
          <a:pPr algn="l"/>
          <a:r>
            <a:rPr lang="es-ES" dirty="0" smtClean="0"/>
            <a:t>Análisis, propuestas y actualización de programas, trabajo con legitimidad y transparencia</a:t>
          </a:r>
        </a:p>
      </dgm:t>
    </dgm:pt>
    <dgm:pt modelId="{5BE06DED-E4EA-9B4F-902C-8386BB8D8345}" type="parTrans" cxnId="{8B3FAB08-D35F-3B43-A6DA-A5A9717BF935}">
      <dgm:prSet/>
      <dgm:spPr/>
      <dgm:t>
        <a:bodyPr/>
        <a:lstStyle/>
        <a:p>
          <a:endParaRPr lang="es-ES"/>
        </a:p>
      </dgm:t>
    </dgm:pt>
    <dgm:pt modelId="{B557B9CD-E375-F04C-BFB0-1530DB4584F6}" type="sibTrans" cxnId="{8B3FAB08-D35F-3B43-A6DA-A5A9717BF935}">
      <dgm:prSet/>
      <dgm:spPr/>
      <dgm:t>
        <a:bodyPr/>
        <a:lstStyle/>
        <a:p>
          <a:endParaRPr lang="es-ES"/>
        </a:p>
      </dgm:t>
    </dgm:pt>
    <dgm:pt modelId="{AF9EF0D4-8E44-384B-80DC-868A4AD7FED9}">
      <dgm:prSet phldrT="[Texto]"/>
      <dgm:spPr/>
      <dgm:t>
        <a:bodyPr/>
        <a:lstStyle/>
        <a:p>
          <a:pPr algn="ctr"/>
          <a:r>
            <a:rPr lang="es-ES" b="1" dirty="0" smtClean="0"/>
            <a:t>Estrategias de actualización y formación docente</a:t>
          </a:r>
          <a:r>
            <a:rPr lang="es-ES" dirty="0" smtClean="0"/>
            <a:t>:</a:t>
          </a:r>
        </a:p>
        <a:p>
          <a:pPr algn="l"/>
          <a:r>
            <a:rPr lang="es-ES" dirty="0" smtClean="0"/>
            <a:t>Propuestas de expertos en el campo de conocimiento y en formación didáctico pedagógica </a:t>
          </a:r>
          <a:endParaRPr lang="es-ES" dirty="0"/>
        </a:p>
      </dgm:t>
    </dgm:pt>
    <dgm:pt modelId="{01313CE3-A2B5-034E-9951-4C73935645CF}" type="parTrans" cxnId="{CF70CF0F-99CB-CC45-8298-5F1577F3D2DD}">
      <dgm:prSet/>
      <dgm:spPr/>
      <dgm:t>
        <a:bodyPr/>
        <a:lstStyle/>
        <a:p>
          <a:endParaRPr lang="es-ES"/>
        </a:p>
      </dgm:t>
    </dgm:pt>
    <dgm:pt modelId="{A97309CF-4EFE-EF41-97A7-3AE6DCED678A}" type="sibTrans" cxnId="{CF70CF0F-99CB-CC45-8298-5F1577F3D2DD}">
      <dgm:prSet/>
      <dgm:spPr/>
      <dgm:t>
        <a:bodyPr/>
        <a:lstStyle/>
        <a:p>
          <a:endParaRPr lang="es-ES"/>
        </a:p>
      </dgm:t>
    </dgm:pt>
    <dgm:pt modelId="{BF568077-8481-8A48-A446-7EEC2BCEFB37}" type="pres">
      <dgm:prSet presAssocID="{9F064336-ACE4-334E-8D7F-FD6F0BCB3789}" presName="Name0" presStyleCnt="0">
        <dgm:presLayoutVars>
          <dgm:dir/>
          <dgm:resizeHandles val="exact"/>
        </dgm:presLayoutVars>
      </dgm:prSet>
      <dgm:spPr/>
      <dgm:t>
        <a:bodyPr/>
        <a:lstStyle/>
        <a:p>
          <a:endParaRPr lang="es-ES"/>
        </a:p>
      </dgm:t>
    </dgm:pt>
    <dgm:pt modelId="{30D8DB7E-52C0-4544-8EF5-E7D138EE34E9}" type="pres">
      <dgm:prSet presAssocID="{291981AF-BD6C-3C41-BEBC-E205761A5AD2}" presName="node" presStyleLbl="node1" presStyleIdx="0" presStyleCnt="3" custLinFactNeighborX="-71717" custLinFactNeighborY="-3030">
        <dgm:presLayoutVars>
          <dgm:bulletEnabled val="1"/>
        </dgm:presLayoutVars>
      </dgm:prSet>
      <dgm:spPr/>
      <dgm:t>
        <a:bodyPr/>
        <a:lstStyle/>
        <a:p>
          <a:endParaRPr lang="es-ES"/>
        </a:p>
      </dgm:t>
    </dgm:pt>
    <dgm:pt modelId="{5C2457D1-196F-B946-923B-44099E457A1F}" type="pres">
      <dgm:prSet presAssocID="{85EEC2A6-DCAE-1C46-94DA-8FEB5695895A}" presName="sibTrans" presStyleCnt="0"/>
      <dgm:spPr/>
      <dgm:t>
        <a:bodyPr/>
        <a:lstStyle/>
        <a:p>
          <a:endParaRPr lang="es-MX"/>
        </a:p>
      </dgm:t>
    </dgm:pt>
    <dgm:pt modelId="{7DA90E81-700F-2243-9AC5-95010DD40EAE}" type="pres">
      <dgm:prSet presAssocID="{FAA8001A-8037-114C-BDDB-BB470D87F43D}" presName="node" presStyleLbl="node1" presStyleIdx="1" presStyleCnt="3">
        <dgm:presLayoutVars>
          <dgm:bulletEnabled val="1"/>
        </dgm:presLayoutVars>
      </dgm:prSet>
      <dgm:spPr/>
      <dgm:t>
        <a:bodyPr/>
        <a:lstStyle/>
        <a:p>
          <a:endParaRPr lang="es-ES"/>
        </a:p>
      </dgm:t>
    </dgm:pt>
    <dgm:pt modelId="{436D5CCE-547B-3649-ABD6-CAEB86AEFB09}" type="pres">
      <dgm:prSet presAssocID="{B557B9CD-E375-F04C-BFB0-1530DB4584F6}" presName="sibTrans" presStyleCnt="0"/>
      <dgm:spPr/>
      <dgm:t>
        <a:bodyPr/>
        <a:lstStyle/>
        <a:p>
          <a:endParaRPr lang="es-MX"/>
        </a:p>
      </dgm:t>
    </dgm:pt>
    <dgm:pt modelId="{A86409D3-3AE6-2B45-B348-FACBDB3178B4}" type="pres">
      <dgm:prSet presAssocID="{AF9EF0D4-8E44-384B-80DC-868A4AD7FED9}" presName="node" presStyleLbl="node1" presStyleIdx="2" presStyleCnt="3">
        <dgm:presLayoutVars>
          <dgm:bulletEnabled val="1"/>
        </dgm:presLayoutVars>
      </dgm:prSet>
      <dgm:spPr/>
      <dgm:t>
        <a:bodyPr/>
        <a:lstStyle/>
        <a:p>
          <a:endParaRPr lang="es-ES"/>
        </a:p>
      </dgm:t>
    </dgm:pt>
  </dgm:ptLst>
  <dgm:cxnLst>
    <dgm:cxn modelId="{903C32A2-1B93-4355-8D7C-84A36A35A327}" type="presOf" srcId="{AF9EF0D4-8E44-384B-80DC-868A4AD7FED9}" destId="{A86409D3-3AE6-2B45-B348-FACBDB3178B4}" srcOrd="0" destOrd="0" presId="urn:microsoft.com/office/officeart/2005/8/layout/hList6"/>
    <dgm:cxn modelId="{E7A76B06-577F-C244-A01E-E387745743DA}" srcId="{9F064336-ACE4-334E-8D7F-FD6F0BCB3789}" destId="{291981AF-BD6C-3C41-BEBC-E205761A5AD2}" srcOrd="0" destOrd="0" parTransId="{7638F1FE-7FDA-8C41-9219-D4CCCE54CDC9}" sibTransId="{85EEC2A6-DCAE-1C46-94DA-8FEB5695895A}"/>
    <dgm:cxn modelId="{CF70CF0F-99CB-CC45-8298-5F1577F3D2DD}" srcId="{9F064336-ACE4-334E-8D7F-FD6F0BCB3789}" destId="{AF9EF0D4-8E44-384B-80DC-868A4AD7FED9}" srcOrd="2" destOrd="0" parTransId="{01313CE3-A2B5-034E-9951-4C73935645CF}" sibTransId="{A97309CF-4EFE-EF41-97A7-3AE6DCED678A}"/>
    <dgm:cxn modelId="{BE800277-16FE-47B8-824F-53D75AE89C3C}" type="presOf" srcId="{291981AF-BD6C-3C41-BEBC-E205761A5AD2}" destId="{30D8DB7E-52C0-4544-8EF5-E7D138EE34E9}" srcOrd="0" destOrd="0" presId="urn:microsoft.com/office/officeart/2005/8/layout/hList6"/>
    <dgm:cxn modelId="{80AEFD16-D069-48EC-94DA-01C7761D0B39}" type="presOf" srcId="{9F064336-ACE4-334E-8D7F-FD6F0BCB3789}" destId="{BF568077-8481-8A48-A446-7EEC2BCEFB37}" srcOrd="0" destOrd="0" presId="urn:microsoft.com/office/officeart/2005/8/layout/hList6"/>
    <dgm:cxn modelId="{47BFAC52-E54C-4CF8-ABEC-97C3C4319BD4}" type="presOf" srcId="{FAA8001A-8037-114C-BDDB-BB470D87F43D}" destId="{7DA90E81-700F-2243-9AC5-95010DD40EAE}" srcOrd="0" destOrd="0" presId="urn:microsoft.com/office/officeart/2005/8/layout/hList6"/>
    <dgm:cxn modelId="{8B3FAB08-D35F-3B43-A6DA-A5A9717BF935}" srcId="{9F064336-ACE4-334E-8D7F-FD6F0BCB3789}" destId="{FAA8001A-8037-114C-BDDB-BB470D87F43D}" srcOrd="1" destOrd="0" parTransId="{5BE06DED-E4EA-9B4F-902C-8386BB8D8345}" sibTransId="{B557B9CD-E375-F04C-BFB0-1530DB4584F6}"/>
    <dgm:cxn modelId="{F89168E9-21DA-44C6-8E01-EB88DDBFCE13}" type="presParOf" srcId="{BF568077-8481-8A48-A446-7EEC2BCEFB37}" destId="{30D8DB7E-52C0-4544-8EF5-E7D138EE34E9}" srcOrd="0" destOrd="0" presId="urn:microsoft.com/office/officeart/2005/8/layout/hList6"/>
    <dgm:cxn modelId="{D75951E3-4245-45C9-A605-BC99078C7EE3}" type="presParOf" srcId="{BF568077-8481-8A48-A446-7EEC2BCEFB37}" destId="{5C2457D1-196F-B946-923B-44099E457A1F}" srcOrd="1" destOrd="0" presId="urn:microsoft.com/office/officeart/2005/8/layout/hList6"/>
    <dgm:cxn modelId="{7EF7CE07-36A8-499D-A404-564AE255B5A9}" type="presParOf" srcId="{BF568077-8481-8A48-A446-7EEC2BCEFB37}" destId="{7DA90E81-700F-2243-9AC5-95010DD40EAE}" srcOrd="2" destOrd="0" presId="urn:microsoft.com/office/officeart/2005/8/layout/hList6"/>
    <dgm:cxn modelId="{F4CAD236-58CF-41CB-8BBA-93487438BBE3}" type="presParOf" srcId="{BF568077-8481-8A48-A446-7EEC2BCEFB37}" destId="{436D5CCE-547B-3649-ABD6-CAEB86AEFB09}" srcOrd="3" destOrd="0" presId="urn:microsoft.com/office/officeart/2005/8/layout/hList6"/>
    <dgm:cxn modelId="{B5B9E95B-1392-43E1-B1AC-4B898986A1B5}" type="presParOf" srcId="{BF568077-8481-8A48-A446-7EEC2BCEFB37}" destId="{A86409D3-3AE6-2B45-B348-FACBDB3178B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1D7867-2672-8947-9792-F5BE26C6B1F8}" type="doc">
      <dgm:prSet loTypeId="urn:microsoft.com/office/officeart/2005/8/layout/vList4" loCatId="picture" qsTypeId="urn:microsoft.com/office/officeart/2005/8/quickstyle/simple3" qsCatId="simple" csTypeId="urn:microsoft.com/office/officeart/2005/8/colors/colorful5" csCatId="colorful" phldr="1"/>
      <dgm:spPr/>
      <dgm:t>
        <a:bodyPr/>
        <a:lstStyle/>
        <a:p>
          <a:endParaRPr lang="es-ES"/>
        </a:p>
      </dgm:t>
    </dgm:pt>
    <dgm:pt modelId="{179AC393-1D18-D041-B261-E427C1A6FD3E}">
      <dgm:prSet phldrT="[Texto]" custT="1"/>
      <dgm:spPr/>
      <dgm:t>
        <a:bodyPr/>
        <a:lstStyle/>
        <a:p>
          <a:pPr algn="l"/>
          <a:r>
            <a:rPr lang="es-ES" sz="1400" b="1" dirty="0" smtClean="0">
              <a:latin typeface="Gill Sans"/>
            </a:rPr>
            <a:t>Aplicación de examen diagnóstico </a:t>
          </a:r>
          <a:r>
            <a:rPr lang="es-ES" sz="1400" dirty="0" smtClean="0">
              <a:latin typeface="Gill Sans"/>
            </a:rPr>
            <a:t>a cada grupo por su profesor, para identificar nivel: alto, intermedio o bajo. </a:t>
          </a:r>
          <a:endParaRPr lang="es-ES" sz="1400" dirty="0">
            <a:latin typeface="Gill Sans"/>
          </a:endParaRPr>
        </a:p>
      </dgm:t>
    </dgm:pt>
    <dgm:pt modelId="{2E5704E9-BF01-BC4F-B51B-0B06DD0747E2}" type="parTrans" cxnId="{AE3397A3-0E5D-FB4D-B336-E360EA66F101}">
      <dgm:prSet/>
      <dgm:spPr/>
      <dgm:t>
        <a:bodyPr/>
        <a:lstStyle/>
        <a:p>
          <a:endParaRPr lang="es-ES" sz="1400">
            <a:latin typeface="Gill Sans"/>
          </a:endParaRPr>
        </a:p>
      </dgm:t>
    </dgm:pt>
    <dgm:pt modelId="{CC3595C0-6119-CD46-BD71-5C8737A1C34C}" type="sibTrans" cxnId="{AE3397A3-0E5D-FB4D-B336-E360EA66F101}">
      <dgm:prSet/>
      <dgm:spPr/>
      <dgm:t>
        <a:bodyPr/>
        <a:lstStyle/>
        <a:p>
          <a:endParaRPr lang="es-ES" sz="1400">
            <a:latin typeface="Gill Sans"/>
          </a:endParaRPr>
        </a:p>
      </dgm:t>
    </dgm:pt>
    <dgm:pt modelId="{2F7A5592-8523-8742-9429-B270B6E98F97}">
      <dgm:prSet phldrT="[Texto]" custT="1"/>
      <dgm:spPr/>
      <dgm:t>
        <a:bodyPr/>
        <a:lstStyle/>
        <a:p>
          <a:pPr algn="l"/>
          <a:r>
            <a:rPr lang="es-ES" sz="1400" b="1" dirty="0" smtClean="0">
              <a:latin typeface="Gill Sans"/>
            </a:rPr>
            <a:t>Trabajo colaborativo</a:t>
          </a:r>
        </a:p>
        <a:p>
          <a:pPr algn="l"/>
          <a:r>
            <a:rPr lang="es-ES" sz="1400" b="1" dirty="0" smtClean="0">
              <a:latin typeface="Gill Sans"/>
            </a:rPr>
            <a:t>Estudiantes con nivel alto </a:t>
          </a:r>
          <a:r>
            <a:rPr lang="es-ES" sz="1400" dirty="0" smtClean="0">
              <a:latin typeface="Gill Sans"/>
            </a:rPr>
            <a:t>serán monitores de sus compañeros e indagarán formas y temáticas para vincularse con la disciplina (software, problemas a resolver, tipología de texto, etc. (multimodal).</a:t>
          </a:r>
        </a:p>
        <a:p>
          <a:pPr algn="l"/>
          <a:r>
            <a:rPr lang="es-ES" sz="1400" b="1" dirty="0" smtClean="0">
              <a:latin typeface="Gill Sans"/>
            </a:rPr>
            <a:t>Estudiantes intermedios </a:t>
          </a:r>
          <a:r>
            <a:rPr lang="es-ES" sz="1400" dirty="0" smtClean="0">
              <a:latin typeface="Gill Sans"/>
            </a:rPr>
            <a:t>de manera virtual demostrarán los saberes que ya poseen y cursarán presencialmente los que deban desarrollar (modalidad mixta).</a:t>
          </a:r>
        </a:p>
        <a:p>
          <a:pPr algn="l"/>
          <a:r>
            <a:rPr lang="es-ES" sz="1400" b="1" dirty="0" smtClean="0">
              <a:latin typeface="Gill Sans"/>
            </a:rPr>
            <a:t>Estudiantes con nivel bajo </a:t>
          </a:r>
          <a:r>
            <a:rPr lang="es-ES" sz="1400" dirty="0" smtClean="0">
              <a:latin typeface="Gill Sans"/>
            </a:rPr>
            <a:t>deberán cursar de manera presencial la EE.</a:t>
          </a:r>
          <a:endParaRPr lang="es-ES" sz="1400" dirty="0">
            <a:latin typeface="Gill Sans"/>
          </a:endParaRPr>
        </a:p>
      </dgm:t>
    </dgm:pt>
    <dgm:pt modelId="{92BE5E0C-14EF-7046-BA59-C632592D2E01}" type="parTrans" cxnId="{7D220BD6-491D-FF44-86B6-B16BC064B208}">
      <dgm:prSet/>
      <dgm:spPr/>
      <dgm:t>
        <a:bodyPr/>
        <a:lstStyle/>
        <a:p>
          <a:endParaRPr lang="es-ES" sz="1400">
            <a:latin typeface="Gill Sans"/>
          </a:endParaRPr>
        </a:p>
      </dgm:t>
    </dgm:pt>
    <dgm:pt modelId="{6630E660-E8DB-6D41-94D8-022BAD1349AE}" type="sibTrans" cxnId="{7D220BD6-491D-FF44-86B6-B16BC064B208}">
      <dgm:prSet/>
      <dgm:spPr/>
      <dgm:t>
        <a:bodyPr/>
        <a:lstStyle/>
        <a:p>
          <a:endParaRPr lang="es-ES" sz="1400">
            <a:latin typeface="Gill Sans"/>
          </a:endParaRPr>
        </a:p>
      </dgm:t>
    </dgm:pt>
    <dgm:pt modelId="{A2C1470B-2CC4-4532-954F-51E16107AD4A}" type="pres">
      <dgm:prSet presAssocID="{071D7867-2672-8947-9792-F5BE26C6B1F8}" presName="linear" presStyleCnt="0">
        <dgm:presLayoutVars>
          <dgm:dir/>
          <dgm:resizeHandles val="exact"/>
        </dgm:presLayoutVars>
      </dgm:prSet>
      <dgm:spPr/>
      <dgm:t>
        <a:bodyPr/>
        <a:lstStyle/>
        <a:p>
          <a:endParaRPr lang="es-MX"/>
        </a:p>
      </dgm:t>
    </dgm:pt>
    <dgm:pt modelId="{69B3B124-4828-44C3-B2F2-56FF0DB52207}" type="pres">
      <dgm:prSet presAssocID="{179AC393-1D18-D041-B261-E427C1A6FD3E}" presName="comp" presStyleCnt="0"/>
      <dgm:spPr/>
    </dgm:pt>
    <dgm:pt modelId="{1FF61D29-FFAB-4D63-8142-43DE770A78ED}" type="pres">
      <dgm:prSet presAssocID="{179AC393-1D18-D041-B261-E427C1A6FD3E}" presName="box" presStyleLbl="node1" presStyleIdx="0" presStyleCnt="2"/>
      <dgm:spPr/>
      <dgm:t>
        <a:bodyPr/>
        <a:lstStyle/>
        <a:p>
          <a:endParaRPr lang="es-MX"/>
        </a:p>
      </dgm:t>
    </dgm:pt>
    <dgm:pt modelId="{46F0B7B0-BE3E-421F-8F15-AAF7CFA2EEFF}" type="pres">
      <dgm:prSet presAssocID="{179AC393-1D18-D041-B261-E427C1A6FD3E}" presName="img" presStyleLbl="fgImgPlace1" presStyleIdx="0" presStyleCnt="2"/>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s-MX"/>
        </a:p>
      </dgm:t>
    </dgm:pt>
    <dgm:pt modelId="{372E6BE6-4CFE-42D0-960A-E3627C50F33D}" type="pres">
      <dgm:prSet presAssocID="{179AC393-1D18-D041-B261-E427C1A6FD3E}" presName="text" presStyleLbl="node1" presStyleIdx="0" presStyleCnt="2">
        <dgm:presLayoutVars>
          <dgm:bulletEnabled val="1"/>
        </dgm:presLayoutVars>
      </dgm:prSet>
      <dgm:spPr/>
      <dgm:t>
        <a:bodyPr/>
        <a:lstStyle/>
        <a:p>
          <a:endParaRPr lang="es-MX"/>
        </a:p>
      </dgm:t>
    </dgm:pt>
    <dgm:pt modelId="{2CFF3B66-FF3B-443B-8E10-DA95E7A84863}" type="pres">
      <dgm:prSet presAssocID="{CC3595C0-6119-CD46-BD71-5C8737A1C34C}" presName="spacer" presStyleCnt="0"/>
      <dgm:spPr/>
    </dgm:pt>
    <dgm:pt modelId="{23643CB1-89E3-4C32-B94E-668E3C7A4C4C}" type="pres">
      <dgm:prSet presAssocID="{2F7A5592-8523-8742-9429-B270B6E98F97}" presName="comp" presStyleCnt="0"/>
      <dgm:spPr/>
    </dgm:pt>
    <dgm:pt modelId="{08D4C413-8C6A-4484-8E60-EB7B3D2B9A4C}" type="pres">
      <dgm:prSet presAssocID="{2F7A5592-8523-8742-9429-B270B6E98F97}" presName="box" presStyleLbl="node1" presStyleIdx="1" presStyleCnt="2"/>
      <dgm:spPr/>
      <dgm:t>
        <a:bodyPr/>
        <a:lstStyle/>
        <a:p>
          <a:endParaRPr lang="es-MX"/>
        </a:p>
      </dgm:t>
    </dgm:pt>
    <dgm:pt modelId="{8A61FB9B-3EC6-440A-88DF-95EF6C7DF541}" type="pres">
      <dgm:prSet presAssocID="{2F7A5592-8523-8742-9429-B270B6E98F97}" presName="img" presStyleLbl="fgImgPlace1" presStyleIdx="1" presStyleCnt="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s-MX"/>
        </a:p>
      </dgm:t>
    </dgm:pt>
    <dgm:pt modelId="{160F7D94-8D0B-415A-B7D4-25E9EB450050}" type="pres">
      <dgm:prSet presAssocID="{2F7A5592-8523-8742-9429-B270B6E98F97}" presName="text" presStyleLbl="node1" presStyleIdx="1" presStyleCnt="2">
        <dgm:presLayoutVars>
          <dgm:bulletEnabled val="1"/>
        </dgm:presLayoutVars>
      </dgm:prSet>
      <dgm:spPr/>
      <dgm:t>
        <a:bodyPr/>
        <a:lstStyle/>
        <a:p>
          <a:endParaRPr lang="es-MX"/>
        </a:p>
      </dgm:t>
    </dgm:pt>
  </dgm:ptLst>
  <dgm:cxnLst>
    <dgm:cxn modelId="{7D220BD6-491D-FF44-86B6-B16BC064B208}" srcId="{071D7867-2672-8947-9792-F5BE26C6B1F8}" destId="{2F7A5592-8523-8742-9429-B270B6E98F97}" srcOrd="1" destOrd="0" parTransId="{92BE5E0C-14EF-7046-BA59-C632592D2E01}" sibTransId="{6630E660-E8DB-6D41-94D8-022BAD1349AE}"/>
    <dgm:cxn modelId="{0DC8270A-1F62-4C95-A490-5472488233D6}" type="presOf" srcId="{179AC393-1D18-D041-B261-E427C1A6FD3E}" destId="{1FF61D29-FFAB-4D63-8142-43DE770A78ED}" srcOrd="0" destOrd="0" presId="urn:microsoft.com/office/officeart/2005/8/layout/vList4"/>
    <dgm:cxn modelId="{0A1CAA49-AD90-4977-BEA1-6E24F43C0F8C}" type="presOf" srcId="{179AC393-1D18-D041-B261-E427C1A6FD3E}" destId="{372E6BE6-4CFE-42D0-960A-E3627C50F33D}" srcOrd="1" destOrd="0" presId="urn:microsoft.com/office/officeart/2005/8/layout/vList4"/>
    <dgm:cxn modelId="{F2C3C69F-0BD3-4260-9EEA-F3068BE08C53}" type="presOf" srcId="{2F7A5592-8523-8742-9429-B270B6E98F97}" destId="{08D4C413-8C6A-4484-8E60-EB7B3D2B9A4C}" srcOrd="0" destOrd="0" presId="urn:microsoft.com/office/officeart/2005/8/layout/vList4"/>
    <dgm:cxn modelId="{AE3397A3-0E5D-FB4D-B336-E360EA66F101}" srcId="{071D7867-2672-8947-9792-F5BE26C6B1F8}" destId="{179AC393-1D18-D041-B261-E427C1A6FD3E}" srcOrd="0" destOrd="0" parTransId="{2E5704E9-BF01-BC4F-B51B-0B06DD0747E2}" sibTransId="{CC3595C0-6119-CD46-BD71-5C8737A1C34C}"/>
    <dgm:cxn modelId="{779369E7-32D4-4ABE-9D68-380A9D532D82}" type="presOf" srcId="{2F7A5592-8523-8742-9429-B270B6E98F97}" destId="{160F7D94-8D0B-415A-B7D4-25E9EB450050}" srcOrd="1" destOrd="0" presId="urn:microsoft.com/office/officeart/2005/8/layout/vList4"/>
    <dgm:cxn modelId="{0B961219-DBB5-413D-80BF-FA5CF4300783}" type="presOf" srcId="{071D7867-2672-8947-9792-F5BE26C6B1F8}" destId="{A2C1470B-2CC4-4532-954F-51E16107AD4A}" srcOrd="0" destOrd="0" presId="urn:microsoft.com/office/officeart/2005/8/layout/vList4"/>
    <dgm:cxn modelId="{DB480F1E-5E8F-4E45-ACA7-D4C81E0660CA}" type="presParOf" srcId="{A2C1470B-2CC4-4532-954F-51E16107AD4A}" destId="{69B3B124-4828-44C3-B2F2-56FF0DB52207}" srcOrd="0" destOrd="0" presId="urn:microsoft.com/office/officeart/2005/8/layout/vList4"/>
    <dgm:cxn modelId="{066D7156-376D-4D3F-A641-37F5E9CC0C47}" type="presParOf" srcId="{69B3B124-4828-44C3-B2F2-56FF0DB52207}" destId="{1FF61D29-FFAB-4D63-8142-43DE770A78ED}" srcOrd="0" destOrd="0" presId="urn:microsoft.com/office/officeart/2005/8/layout/vList4"/>
    <dgm:cxn modelId="{D180DD4A-EBE8-42B8-A79A-B3363CBA6047}" type="presParOf" srcId="{69B3B124-4828-44C3-B2F2-56FF0DB52207}" destId="{46F0B7B0-BE3E-421F-8F15-AAF7CFA2EEFF}" srcOrd="1" destOrd="0" presId="urn:microsoft.com/office/officeart/2005/8/layout/vList4"/>
    <dgm:cxn modelId="{BAD49119-D1E6-447F-B956-6CD7FEEFD887}" type="presParOf" srcId="{69B3B124-4828-44C3-B2F2-56FF0DB52207}" destId="{372E6BE6-4CFE-42D0-960A-E3627C50F33D}" srcOrd="2" destOrd="0" presId="urn:microsoft.com/office/officeart/2005/8/layout/vList4"/>
    <dgm:cxn modelId="{FADE696C-B92B-4A0D-8EB4-DF9D7FBC0E5A}" type="presParOf" srcId="{A2C1470B-2CC4-4532-954F-51E16107AD4A}" destId="{2CFF3B66-FF3B-443B-8E10-DA95E7A84863}" srcOrd="1" destOrd="0" presId="urn:microsoft.com/office/officeart/2005/8/layout/vList4"/>
    <dgm:cxn modelId="{1E5A3A87-E115-4AD1-8675-DA410E9A9A8B}" type="presParOf" srcId="{A2C1470B-2CC4-4532-954F-51E16107AD4A}" destId="{23643CB1-89E3-4C32-B94E-668E3C7A4C4C}" srcOrd="2" destOrd="0" presId="urn:microsoft.com/office/officeart/2005/8/layout/vList4"/>
    <dgm:cxn modelId="{749EAAEA-C839-4203-97A5-CF760BA841C1}" type="presParOf" srcId="{23643CB1-89E3-4C32-B94E-668E3C7A4C4C}" destId="{08D4C413-8C6A-4484-8E60-EB7B3D2B9A4C}" srcOrd="0" destOrd="0" presId="urn:microsoft.com/office/officeart/2005/8/layout/vList4"/>
    <dgm:cxn modelId="{3C30037D-6E0F-450A-88F0-3730A478CE00}" type="presParOf" srcId="{23643CB1-89E3-4C32-B94E-668E3C7A4C4C}" destId="{8A61FB9B-3EC6-440A-88DF-95EF6C7DF541}" srcOrd="1" destOrd="0" presId="urn:microsoft.com/office/officeart/2005/8/layout/vList4"/>
    <dgm:cxn modelId="{2EE5AD4D-3F16-4280-83A1-87BF22028E15}" type="presParOf" srcId="{23643CB1-89E3-4C32-B94E-668E3C7A4C4C}" destId="{160F7D94-8D0B-415A-B7D4-25E9EB45005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AB84C7-23EC-4FC4-9836-2D4D5768D38B}"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MX"/>
        </a:p>
      </dgm:t>
    </dgm:pt>
    <dgm:pt modelId="{95524222-1366-4E41-B194-802FFF661281}">
      <dgm:prSet phldrT="[Texto]"/>
      <dgm:spPr/>
      <dgm:t>
        <a:bodyPr/>
        <a:lstStyle/>
        <a:p>
          <a:r>
            <a:rPr lang="es-ES_tradnl" dirty="0" smtClean="0"/>
            <a:t>Curriculares</a:t>
          </a:r>
          <a:endParaRPr lang="es-MX" dirty="0"/>
        </a:p>
      </dgm:t>
    </dgm:pt>
    <dgm:pt modelId="{9559F799-3502-4CBE-9C36-68FA5FD2795B}" type="parTrans" cxnId="{CD158276-2E11-4174-A6D3-D4927D785822}">
      <dgm:prSet/>
      <dgm:spPr/>
      <dgm:t>
        <a:bodyPr/>
        <a:lstStyle/>
        <a:p>
          <a:endParaRPr lang="es-MX"/>
        </a:p>
      </dgm:t>
    </dgm:pt>
    <dgm:pt modelId="{E2EE0C29-F60B-4583-8195-43D6434642E2}" type="sibTrans" cxnId="{CD158276-2E11-4174-A6D3-D4927D785822}">
      <dgm:prSet/>
      <dgm:spPr/>
      <dgm:t>
        <a:bodyPr/>
        <a:lstStyle/>
        <a:p>
          <a:endParaRPr lang="es-MX"/>
        </a:p>
      </dgm:t>
    </dgm:pt>
    <dgm:pt modelId="{65D7BB26-BCBF-48C6-9F98-1EAFAD304D74}">
      <dgm:prSet phldrT="[Texto]"/>
      <dgm:spPr/>
      <dgm:t>
        <a:bodyPr/>
        <a:lstStyle/>
        <a:p>
          <a:r>
            <a:rPr lang="es-ES_tradnl" dirty="0" smtClean="0"/>
            <a:t>Académicas</a:t>
          </a:r>
          <a:endParaRPr lang="es-MX" dirty="0"/>
        </a:p>
      </dgm:t>
    </dgm:pt>
    <dgm:pt modelId="{5C865495-F361-48AF-ADA6-D0575D5F539E}" type="parTrans" cxnId="{5A6E77B5-85BB-4EF7-8C6D-61AAD813D00C}">
      <dgm:prSet/>
      <dgm:spPr/>
      <dgm:t>
        <a:bodyPr/>
        <a:lstStyle/>
        <a:p>
          <a:endParaRPr lang="es-MX"/>
        </a:p>
      </dgm:t>
    </dgm:pt>
    <dgm:pt modelId="{C644AEEC-BA33-4CF8-9764-A142A9087DCA}" type="sibTrans" cxnId="{5A6E77B5-85BB-4EF7-8C6D-61AAD813D00C}">
      <dgm:prSet/>
      <dgm:spPr/>
      <dgm:t>
        <a:bodyPr/>
        <a:lstStyle/>
        <a:p>
          <a:endParaRPr lang="es-MX"/>
        </a:p>
      </dgm:t>
    </dgm:pt>
    <dgm:pt modelId="{62EDDCC9-E845-4D92-AB34-D5688378B358}">
      <dgm:prSet phldrT="[Texto]"/>
      <dgm:spPr/>
      <dgm:t>
        <a:bodyPr/>
        <a:lstStyle/>
        <a:p>
          <a:r>
            <a:rPr lang="es-ES_tradnl" dirty="0" smtClean="0"/>
            <a:t>Administrativas y financieras</a:t>
          </a:r>
          <a:endParaRPr lang="es-MX" dirty="0"/>
        </a:p>
      </dgm:t>
    </dgm:pt>
    <dgm:pt modelId="{9E4F5996-6715-49FA-BDB4-C23689CB2E85}" type="parTrans" cxnId="{177E945D-0E11-42B6-911F-DDC66BD97275}">
      <dgm:prSet/>
      <dgm:spPr/>
      <dgm:t>
        <a:bodyPr/>
        <a:lstStyle/>
        <a:p>
          <a:endParaRPr lang="es-MX"/>
        </a:p>
      </dgm:t>
    </dgm:pt>
    <dgm:pt modelId="{1ED5D401-F726-4E60-B04C-11C001B08F04}" type="sibTrans" cxnId="{177E945D-0E11-42B6-911F-DDC66BD97275}">
      <dgm:prSet/>
      <dgm:spPr/>
      <dgm:t>
        <a:bodyPr/>
        <a:lstStyle/>
        <a:p>
          <a:endParaRPr lang="es-MX"/>
        </a:p>
      </dgm:t>
    </dgm:pt>
    <dgm:pt modelId="{0AF9BC57-E5B0-404F-B0F6-5090D839CBDB}">
      <dgm:prSet phldrT="[Texto]"/>
      <dgm:spPr/>
      <dgm:t>
        <a:bodyPr/>
        <a:lstStyle/>
        <a:p>
          <a:r>
            <a:rPr lang="es-MX" dirty="0" smtClean="0"/>
            <a:t>Normativas</a:t>
          </a:r>
          <a:endParaRPr lang="es-MX" dirty="0"/>
        </a:p>
      </dgm:t>
    </dgm:pt>
    <dgm:pt modelId="{9F0122C4-B4B0-4654-81F1-A67F742B1D51}" type="parTrans" cxnId="{CAE73495-9C69-4C6B-BDEA-F60DA7BEC68A}">
      <dgm:prSet/>
      <dgm:spPr/>
      <dgm:t>
        <a:bodyPr/>
        <a:lstStyle/>
        <a:p>
          <a:endParaRPr lang="es-MX"/>
        </a:p>
      </dgm:t>
    </dgm:pt>
    <dgm:pt modelId="{2CF823B1-CACC-4284-BEFA-6CF59E05321D}" type="sibTrans" cxnId="{CAE73495-9C69-4C6B-BDEA-F60DA7BEC68A}">
      <dgm:prSet/>
      <dgm:spPr/>
      <dgm:t>
        <a:bodyPr/>
        <a:lstStyle/>
        <a:p>
          <a:endParaRPr lang="es-MX"/>
        </a:p>
      </dgm:t>
    </dgm:pt>
    <dgm:pt modelId="{EEEC1B3A-09DF-4A4E-AF8F-550C57A4C369}" type="pres">
      <dgm:prSet presAssocID="{7FAB84C7-23EC-4FC4-9836-2D4D5768D38B}" presName="Name0" presStyleCnt="0">
        <dgm:presLayoutVars>
          <dgm:dir/>
          <dgm:resizeHandles val="exact"/>
        </dgm:presLayoutVars>
      </dgm:prSet>
      <dgm:spPr/>
      <dgm:t>
        <a:bodyPr/>
        <a:lstStyle/>
        <a:p>
          <a:endParaRPr lang="es-ES"/>
        </a:p>
      </dgm:t>
    </dgm:pt>
    <dgm:pt modelId="{98E80965-E3E7-4474-BD9C-75EC460FB88B}" type="pres">
      <dgm:prSet presAssocID="{95524222-1366-4E41-B194-802FFF661281}" presName="Name5" presStyleLbl="vennNode1" presStyleIdx="0" presStyleCnt="4">
        <dgm:presLayoutVars>
          <dgm:bulletEnabled val="1"/>
        </dgm:presLayoutVars>
      </dgm:prSet>
      <dgm:spPr/>
      <dgm:t>
        <a:bodyPr/>
        <a:lstStyle/>
        <a:p>
          <a:endParaRPr lang="es-MX"/>
        </a:p>
      </dgm:t>
    </dgm:pt>
    <dgm:pt modelId="{FF16C7BE-08C8-4D1B-8C47-FDFC83787D4A}" type="pres">
      <dgm:prSet presAssocID="{E2EE0C29-F60B-4583-8195-43D6434642E2}" presName="space" presStyleCnt="0"/>
      <dgm:spPr/>
    </dgm:pt>
    <dgm:pt modelId="{FFFED130-C911-420E-986E-E575905D5E08}" type="pres">
      <dgm:prSet presAssocID="{65D7BB26-BCBF-48C6-9F98-1EAFAD304D74}" presName="Name5" presStyleLbl="vennNode1" presStyleIdx="1" presStyleCnt="4">
        <dgm:presLayoutVars>
          <dgm:bulletEnabled val="1"/>
        </dgm:presLayoutVars>
      </dgm:prSet>
      <dgm:spPr/>
      <dgm:t>
        <a:bodyPr/>
        <a:lstStyle/>
        <a:p>
          <a:endParaRPr lang="es-ES"/>
        </a:p>
      </dgm:t>
    </dgm:pt>
    <dgm:pt modelId="{6F9CDB9A-6EFC-44D7-84ED-48D15EA91BC8}" type="pres">
      <dgm:prSet presAssocID="{C644AEEC-BA33-4CF8-9764-A142A9087DCA}" presName="space" presStyleCnt="0"/>
      <dgm:spPr/>
    </dgm:pt>
    <dgm:pt modelId="{31E8DEF6-9353-44D3-BA6E-3E53CBB40E69}" type="pres">
      <dgm:prSet presAssocID="{62EDDCC9-E845-4D92-AB34-D5688378B358}" presName="Name5" presStyleLbl="vennNode1" presStyleIdx="2" presStyleCnt="4">
        <dgm:presLayoutVars>
          <dgm:bulletEnabled val="1"/>
        </dgm:presLayoutVars>
      </dgm:prSet>
      <dgm:spPr/>
      <dgm:t>
        <a:bodyPr/>
        <a:lstStyle/>
        <a:p>
          <a:endParaRPr lang="es-ES"/>
        </a:p>
      </dgm:t>
    </dgm:pt>
    <dgm:pt modelId="{E97C4F52-E748-4653-8ED4-0E61727BE65E}" type="pres">
      <dgm:prSet presAssocID="{1ED5D401-F726-4E60-B04C-11C001B08F04}" presName="space" presStyleCnt="0"/>
      <dgm:spPr/>
    </dgm:pt>
    <dgm:pt modelId="{114F25E3-EA9C-4DC4-B8D6-B0F3B5C403B2}" type="pres">
      <dgm:prSet presAssocID="{0AF9BC57-E5B0-404F-B0F6-5090D839CBDB}" presName="Name5" presStyleLbl="vennNode1" presStyleIdx="3" presStyleCnt="4">
        <dgm:presLayoutVars>
          <dgm:bulletEnabled val="1"/>
        </dgm:presLayoutVars>
      </dgm:prSet>
      <dgm:spPr/>
      <dgm:t>
        <a:bodyPr/>
        <a:lstStyle/>
        <a:p>
          <a:endParaRPr lang="es-ES"/>
        </a:p>
      </dgm:t>
    </dgm:pt>
  </dgm:ptLst>
  <dgm:cxnLst>
    <dgm:cxn modelId="{6FE01559-4C61-49FB-ADD2-42BA8BB4BD3B}" type="presOf" srcId="{95524222-1366-4E41-B194-802FFF661281}" destId="{98E80965-E3E7-4474-BD9C-75EC460FB88B}" srcOrd="0" destOrd="0" presId="urn:microsoft.com/office/officeart/2005/8/layout/venn3"/>
    <dgm:cxn modelId="{CD158276-2E11-4174-A6D3-D4927D785822}" srcId="{7FAB84C7-23EC-4FC4-9836-2D4D5768D38B}" destId="{95524222-1366-4E41-B194-802FFF661281}" srcOrd="0" destOrd="0" parTransId="{9559F799-3502-4CBE-9C36-68FA5FD2795B}" sibTransId="{E2EE0C29-F60B-4583-8195-43D6434642E2}"/>
    <dgm:cxn modelId="{FC7291CD-6D44-4DE2-8A18-A954459D8238}" type="presOf" srcId="{7FAB84C7-23EC-4FC4-9836-2D4D5768D38B}" destId="{EEEC1B3A-09DF-4A4E-AF8F-550C57A4C369}" srcOrd="0" destOrd="0" presId="urn:microsoft.com/office/officeart/2005/8/layout/venn3"/>
    <dgm:cxn modelId="{36060F7E-3E13-40A2-B741-B9CEC55E5CA4}" type="presOf" srcId="{0AF9BC57-E5B0-404F-B0F6-5090D839CBDB}" destId="{114F25E3-EA9C-4DC4-B8D6-B0F3B5C403B2}" srcOrd="0" destOrd="0" presId="urn:microsoft.com/office/officeart/2005/8/layout/venn3"/>
    <dgm:cxn modelId="{177E945D-0E11-42B6-911F-DDC66BD97275}" srcId="{7FAB84C7-23EC-4FC4-9836-2D4D5768D38B}" destId="{62EDDCC9-E845-4D92-AB34-D5688378B358}" srcOrd="2" destOrd="0" parTransId="{9E4F5996-6715-49FA-BDB4-C23689CB2E85}" sibTransId="{1ED5D401-F726-4E60-B04C-11C001B08F04}"/>
    <dgm:cxn modelId="{BC53237A-D8F0-44D6-964F-B5DADF6B17C2}" type="presOf" srcId="{62EDDCC9-E845-4D92-AB34-D5688378B358}" destId="{31E8DEF6-9353-44D3-BA6E-3E53CBB40E69}" srcOrd="0" destOrd="0" presId="urn:microsoft.com/office/officeart/2005/8/layout/venn3"/>
    <dgm:cxn modelId="{5A6E77B5-85BB-4EF7-8C6D-61AAD813D00C}" srcId="{7FAB84C7-23EC-4FC4-9836-2D4D5768D38B}" destId="{65D7BB26-BCBF-48C6-9F98-1EAFAD304D74}" srcOrd="1" destOrd="0" parTransId="{5C865495-F361-48AF-ADA6-D0575D5F539E}" sibTransId="{C644AEEC-BA33-4CF8-9764-A142A9087DCA}"/>
    <dgm:cxn modelId="{CAE73495-9C69-4C6B-BDEA-F60DA7BEC68A}" srcId="{7FAB84C7-23EC-4FC4-9836-2D4D5768D38B}" destId="{0AF9BC57-E5B0-404F-B0F6-5090D839CBDB}" srcOrd="3" destOrd="0" parTransId="{9F0122C4-B4B0-4654-81F1-A67F742B1D51}" sibTransId="{2CF823B1-CACC-4284-BEFA-6CF59E05321D}"/>
    <dgm:cxn modelId="{05358BF8-8CAE-4DA7-81E6-C9DA8986C9B1}" type="presOf" srcId="{65D7BB26-BCBF-48C6-9F98-1EAFAD304D74}" destId="{FFFED130-C911-420E-986E-E575905D5E08}" srcOrd="0" destOrd="0" presId="urn:microsoft.com/office/officeart/2005/8/layout/venn3"/>
    <dgm:cxn modelId="{C78869AB-26D0-40DB-B2C2-2444AF02EAB3}" type="presParOf" srcId="{EEEC1B3A-09DF-4A4E-AF8F-550C57A4C369}" destId="{98E80965-E3E7-4474-BD9C-75EC460FB88B}" srcOrd="0" destOrd="0" presId="urn:microsoft.com/office/officeart/2005/8/layout/venn3"/>
    <dgm:cxn modelId="{036B5ED5-22D9-474C-9B63-9EAF31F9D3D8}" type="presParOf" srcId="{EEEC1B3A-09DF-4A4E-AF8F-550C57A4C369}" destId="{FF16C7BE-08C8-4D1B-8C47-FDFC83787D4A}" srcOrd="1" destOrd="0" presId="urn:microsoft.com/office/officeart/2005/8/layout/venn3"/>
    <dgm:cxn modelId="{B4B16730-ADC4-4C64-9F29-54E4AFCC21EE}" type="presParOf" srcId="{EEEC1B3A-09DF-4A4E-AF8F-550C57A4C369}" destId="{FFFED130-C911-420E-986E-E575905D5E08}" srcOrd="2" destOrd="0" presId="urn:microsoft.com/office/officeart/2005/8/layout/venn3"/>
    <dgm:cxn modelId="{7601AF1D-D3CA-45E7-B2A1-9701B24A46D9}" type="presParOf" srcId="{EEEC1B3A-09DF-4A4E-AF8F-550C57A4C369}" destId="{6F9CDB9A-6EFC-44D7-84ED-48D15EA91BC8}" srcOrd="3" destOrd="0" presId="urn:microsoft.com/office/officeart/2005/8/layout/venn3"/>
    <dgm:cxn modelId="{9B53C23E-A0AC-4CAF-A2AA-9CF51EC0C5B6}" type="presParOf" srcId="{EEEC1B3A-09DF-4A4E-AF8F-550C57A4C369}" destId="{31E8DEF6-9353-44D3-BA6E-3E53CBB40E69}" srcOrd="4" destOrd="0" presId="urn:microsoft.com/office/officeart/2005/8/layout/venn3"/>
    <dgm:cxn modelId="{EA16F082-4F3E-491B-9F83-95C41354B054}" type="presParOf" srcId="{EEEC1B3A-09DF-4A4E-AF8F-550C57A4C369}" destId="{E97C4F52-E748-4653-8ED4-0E61727BE65E}" srcOrd="5" destOrd="0" presId="urn:microsoft.com/office/officeart/2005/8/layout/venn3"/>
    <dgm:cxn modelId="{C594FD2D-A264-4EC6-8396-6934012101D2}" type="presParOf" srcId="{EEEC1B3A-09DF-4A4E-AF8F-550C57A4C369}" destId="{114F25E3-EA9C-4DC4-B8D6-B0F3B5C403B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AB84C7-23EC-4FC4-9836-2D4D5768D38B}"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s-MX"/>
        </a:p>
      </dgm:t>
    </dgm:pt>
    <dgm:pt modelId="{95524222-1366-4E41-B194-802FFF661281}">
      <dgm:prSet phldrT="[Texto]" custT="1"/>
      <dgm:spPr/>
      <dgm:t>
        <a:bodyPr/>
        <a:lstStyle/>
        <a:p>
          <a:pPr algn="ctr"/>
          <a:endParaRPr lang="es-MX" sz="1100" dirty="0"/>
        </a:p>
      </dgm:t>
    </dgm:pt>
    <dgm:pt modelId="{9559F799-3502-4CBE-9C36-68FA5FD2795B}" type="parTrans" cxnId="{CD158276-2E11-4174-A6D3-D4927D785822}">
      <dgm:prSet/>
      <dgm:spPr/>
      <dgm:t>
        <a:bodyPr/>
        <a:lstStyle/>
        <a:p>
          <a:pPr algn="ctr"/>
          <a:endParaRPr lang="es-MX" sz="2400"/>
        </a:p>
      </dgm:t>
    </dgm:pt>
    <dgm:pt modelId="{E2EE0C29-F60B-4583-8195-43D6434642E2}" type="sibTrans" cxnId="{CD158276-2E11-4174-A6D3-D4927D785822}">
      <dgm:prSet/>
      <dgm:spPr/>
      <dgm:t>
        <a:bodyPr/>
        <a:lstStyle/>
        <a:p>
          <a:pPr algn="ctr"/>
          <a:endParaRPr lang="es-MX" sz="2400"/>
        </a:p>
      </dgm:t>
    </dgm:pt>
    <dgm:pt modelId="{65D7BB26-BCBF-48C6-9F98-1EAFAD304D74}">
      <dgm:prSet phldrT="[Texto]" custT="1"/>
      <dgm:spPr/>
      <dgm:t>
        <a:bodyPr/>
        <a:lstStyle/>
        <a:p>
          <a:pPr algn="l"/>
          <a:endParaRPr lang="es-MX" sz="1100" dirty="0"/>
        </a:p>
      </dgm:t>
    </dgm:pt>
    <dgm:pt modelId="{5C865495-F361-48AF-ADA6-D0575D5F539E}" type="parTrans" cxnId="{5A6E77B5-85BB-4EF7-8C6D-61AAD813D00C}">
      <dgm:prSet/>
      <dgm:spPr/>
      <dgm:t>
        <a:bodyPr/>
        <a:lstStyle/>
        <a:p>
          <a:pPr algn="ctr"/>
          <a:endParaRPr lang="es-MX" sz="2400"/>
        </a:p>
      </dgm:t>
    </dgm:pt>
    <dgm:pt modelId="{C644AEEC-BA33-4CF8-9764-A142A9087DCA}" type="sibTrans" cxnId="{5A6E77B5-85BB-4EF7-8C6D-61AAD813D00C}">
      <dgm:prSet/>
      <dgm:spPr/>
      <dgm:t>
        <a:bodyPr/>
        <a:lstStyle/>
        <a:p>
          <a:pPr algn="ctr"/>
          <a:endParaRPr lang="es-MX" sz="2400"/>
        </a:p>
      </dgm:t>
    </dgm:pt>
    <dgm:pt modelId="{62EDDCC9-E845-4D92-AB34-D5688378B358}">
      <dgm:prSet phldrT="[Texto]" custT="1"/>
      <dgm:spPr/>
      <dgm:t>
        <a:bodyPr/>
        <a:lstStyle/>
        <a:p>
          <a:pPr algn="ctr"/>
          <a:endParaRPr lang="es-MX" sz="1100" dirty="0"/>
        </a:p>
      </dgm:t>
    </dgm:pt>
    <dgm:pt modelId="{9E4F5996-6715-49FA-BDB4-C23689CB2E85}" type="parTrans" cxnId="{177E945D-0E11-42B6-911F-DDC66BD97275}">
      <dgm:prSet/>
      <dgm:spPr/>
      <dgm:t>
        <a:bodyPr/>
        <a:lstStyle/>
        <a:p>
          <a:pPr algn="ctr"/>
          <a:endParaRPr lang="es-MX" sz="2400"/>
        </a:p>
      </dgm:t>
    </dgm:pt>
    <dgm:pt modelId="{1ED5D401-F726-4E60-B04C-11C001B08F04}" type="sibTrans" cxnId="{177E945D-0E11-42B6-911F-DDC66BD97275}">
      <dgm:prSet/>
      <dgm:spPr/>
      <dgm:t>
        <a:bodyPr/>
        <a:lstStyle/>
        <a:p>
          <a:pPr algn="ctr"/>
          <a:endParaRPr lang="es-MX" sz="2400"/>
        </a:p>
      </dgm:t>
    </dgm:pt>
    <dgm:pt modelId="{0AF9BC57-E5B0-404F-B0F6-5090D839CBDB}">
      <dgm:prSet phldrT="[Texto]" custT="1"/>
      <dgm:spPr/>
      <dgm:t>
        <a:bodyPr/>
        <a:lstStyle/>
        <a:p>
          <a:pPr algn="ctr">
            <a:tabLst>
              <a:tab pos="271463" algn="l"/>
              <a:tab pos="617538" algn="l"/>
            </a:tabLst>
          </a:pPr>
          <a:endParaRPr lang="es-MX" sz="1000" dirty="0"/>
        </a:p>
      </dgm:t>
    </dgm:pt>
    <dgm:pt modelId="{9F0122C4-B4B0-4654-81F1-A67F742B1D51}" type="parTrans" cxnId="{CAE73495-9C69-4C6B-BDEA-F60DA7BEC68A}">
      <dgm:prSet/>
      <dgm:spPr/>
      <dgm:t>
        <a:bodyPr/>
        <a:lstStyle/>
        <a:p>
          <a:pPr algn="ctr"/>
          <a:endParaRPr lang="es-MX" sz="2400"/>
        </a:p>
      </dgm:t>
    </dgm:pt>
    <dgm:pt modelId="{2CF823B1-CACC-4284-BEFA-6CF59E05321D}" type="sibTrans" cxnId="{CAE73495-9C69-4C6B-BDEA-F60DA7BEC68A}">
      <dgm:prSet/>
      <dgm:spPr/>
      <dgm:t>
        <a:bodyPr/>
        <a:lstStyle/>
        <a:p>
          <a:pPr algn="ctr"/>
          <a:endParaRPr lang="es-MX" sz="2400"/>
        </a:p>
      </dgm:t>
    </dgm:pt>
    <dgm:pt modelId="{12B10C0B-5AD7-450B-B677-F32831804548}" type="pres">
      <dgm:prSet presAssocID="{7FAB84C7-23EC-4FC4-9836-2D4D5768D38B}" presName="compositeShape" presStyleCnt="0">
        <dgm:presLayoutVars>
          <dgm:chMax val="7"/>
          <dgm:dir/>
          <dgm:resizeHandles val="exact"/>
        </dgm:presLayoutVars>
      </dgm:prSet>
      <dgm:spPr/>
      <dgm:t>
        <a:bodyPr/>
        <a:lstStyle/>
        <a:p>
          <a:endParaRPr lang="es-ES"/>
        </a:p>
      </dgm:t>
    </dgm:pt>
    <dgm:pt modelId="{A4737044-C4AD-40D4-AE6C-75339D525342}" type="pres">
      <dgm:prSet presAssocID="{95524222-1366-4E41-B194-802FFF661281}" presName="circ1" presStyleLbl="vennNode1" presStyleIdx="0" presStyleCnt="4" custLinFactNeighborX="2220" custLinFactNeighborY="-440"/>
      <dgm:spPr/>
      <dgm:t>
        <a:bodyPr/>
        <a:lstStyle/>
        <a:p>
          <a:endParaRPr lang="es-ES"/>
        </a:p>
      </dgm:t>
    </dgm:pt>
    <dgm:pt modelId="{C4CA20DF-B85F-485A-BFE2-D1FC2DD3D76F}" type="pres">
      <dgm:prSet presAssocID="{95524222-1366-4E41-B194-802FFF661281}" presName="circ1Tx" presStyleLbl="revTx" presStyleIdx="0" presStyleCnt="0">
        <dgm:presLayoutVars>
          <dgm:chMax val="0"/>
          <dgm:chPref val="0"/>
          <dgm:bulletEnabled val="1"/>
        </dgm:presLayoutVars>
      </dgm:prSet>
      <dgm:spPr/>
      <dgm:t>
        <a:bodyPr/>
        <a:lstStyle/>
        <a:p>
          <a:endParaRPr lang="es-ES"/>
        </a:p>
      </dgm:t>
    </dgm:pt>
    <dgm:pt modelId="{C41BF6F9-4429-421D-B147-BDC113F1968D}" type="pres">
      <dgm:prSet presAssocID="{65D7BB26-BCBF-48C6-9F98-1EAFAD304D74}" presName="circ2" presStyleLbl="vennNode1" presStyleIdx="1" presStyleCnt="4" custLinFactNeighborX="10587" custLinFactNeighborY="961"/>
      <dgm:spPr/>
      <dgm:t>
        <a:bodyPr/>
        <a:lstStyle/>
        <a:p>
          <a:endParaRPr lang="es-ES"/>
        </a:p>
      </dgm:t>
    </dgm:pt>
    <dgm:pt modelId="{007E4C06-4CF1-47F1-B132-599521C4174E}" type="pres">
      <dgm:prSet presAssocID="{65D7BB26-BCBF-48C6-9F98-1EAFAD304D74}" presName="circ2Tx" presStyleLbl="revTx" presStyleIdx="0" presStyleCnt="0">
        <dgm:presLayoutVars>
          <dgm:chMax val="0"/>
          <dgm:chPref val="0"/>
          <dgm:bulletEnabled val="1"/>
        </dgm:presLayoutVars>
      </dgm:prSet>
      <dgm:spPr/>
      <dgm:t>
        <a:bodyPr/>
        <a:lstStyle/>
        <a:p>
          <a:endParaRPr lang="es-ES"/>
        </a:p>
      </dgm:t>
    </dgm:pt>
    <dgm:pt modelId="{83ABE070-658B-464D-80C2-EFDEDC69CD7F}" type="pres">
      <dgm:prSet presAssocID="{62EDDCC9-E845-4D92-AB34-D5688378B358}" presName="circ3" presStyleLbl="vennNode1" presStyleIdx="2" presStyleCnt="4" custLinFactNeighborX="-1110" custLinFactNeighborY="4550"/>
      <dgm:spPr/>
      <dgm:t>
        <a:bodyPr/>
        <a:lstStyle/>
        <a:p>
          <a:endParaRPr lang="es-ES"/>
        </a:p>
      </dgm:t>
    </dgm:pt>
    <dgm:pt modelId="{49F2A31D-96B4-498E-AB00-CF16F687B08A}" type="pres">
      <dgm:prSet presAssocID="{62EDDCC9-E845-4D92-AB34-D5688378B358}" presName="circ3Tx" presStyleLbl="revTx" presStyleIdx="0" presStyleCnt="0">
        <dgm:presLayoutVars>
          <dgm:chMax val="0"/>
          <dgm:chPref val="0"/>
          <dgm:bulletEnabled val="1"/>
        </dgm:presLayoutVars>
      </dgm:prSet>
      <dgm:spPr/>
      <dgm:t>
        <a:bodyPr/>
        <a:lstStyle/>
        <a:p>
          <a:endParaRPr lang="es-ES"/>
        </a:p>
      </dgm:t>
    </dgm:pt>
    <dgm:pt modelId="{B44E4909-6B38-4567-B74C-542A32258A26}" type="pres">
      <dgm:prSet presAssocID="{0AF9BC57-E5B0-404F-B0F6-5090D839CBDB}" presName="circ4" presStyleLbl="vennNode1" presStyleIdx="3" presStyleCnt="4" custLinFactNeighborX="-6875" custLinFactNeighborY="-1034"/>
      <dgm:spPr/>
      <dgm:t>
        <a:bodyPr/>
        <a:lstStyle/>
        <a:p>
          <a:endParaRPr lang="es-MX"/>
        </a:p>
      </dgm:t>
    </dgm:pt>
    <dgm:pt modelId="{4D937B43-2845-44C1-8B9D-17B92C818911}" type="pres">
      <dgm:prSet presAssocID="{0AF9BC57-E5B0-404F-B0F6-5090D839CBDB}" presName="circ4Tx" presStyleLbl="revTx" presStyleIdx="0" presStyleCnt="0">
        <dgm:presLayoutVars>
          <dgm:chMax val="0"/>
          <dgm:chPref val="0"/>
          <dgm:bulletEnabled val="1"/>
        </dgm:presLayoutVars>
      </dgm:prSet>
      <dgm:spPr/>
      <dgm:t>
        <a:bodyPr/>
        <a:lstStyle/>
        <a:p>
          <a:endParaRPr lang="es-MX"/>
        </a:p>
      </dgm:t>
    </dgm:pt>
  </dgm:ptLst>
  <dgm:cxnLst>
    <dgm:cxn modelId="{9904A0C4-81D5-4910-9986-78E6F4B303DF}" type="presOf" srcId="{0AF9BC57-E5B0-404F-B0F6-5090D839CBDB}" destId="{B44E4909-6B38-4567-B74C-542A32258A26}" srcOrd="0" destOrd="0" presId="urn:microsoft.com/office/officeart/2005/8/layout/venn1"/>
    <dgm:cxn modelId="{F65A6D1B-0D83-4EAF-AD13-28045F9B9A9A}" type="presOf" srcId="{95524222-1366-4E41-B194-802FFF661281}" destId="{C4CA20DF-B85F-485A-BFE2-D1FC2DD3D76F}" srcOrd="1" destOrd="0" presId="urn:microsoft.com/office/officeart/2005/8/layout/venn1"/>
    <dgm:cxn modelId="{5A6E77B5-85BB-4EF7-8C6D-61AAD813D00C}" srcId="{7FAB84C7-23EC-4FC4-9836-2D4D5768D38B}" destId="{65D7BB26-BCBF-48C6-9F98-1EAFAD304D74}" srcOrd="1" destOrd="0" parTransId="{5C865495-F361-48AF-ADA6-D0575D5F539E}" sibTransId="{C644AEEC-BA33-4CF8-9764-A142A9087DCA}"/>
    <dgm:cxn modelId="{AB4096B3-E05A-4E9F-A2AE-B1A02120A92B}" type="presOf" srcId="{62EDDCC9-E845-4D92-AB34-D5688378B358}" destId="{49F2A31D-96B4-498E-AB00-CF16F687B08A}" srcOrd="1" destOrd="0" presId="urn:microsoft.com/office/officeart/2005/8/layout/venn1"/>
    <dgm:cxn modelId="{245ACFE7-72F5-40A6-BC46-5484B0D95825}" type="presOf" srcId="{7FAB84C7-23EC-4FC4-9836-2D4D5768D38B}" destId="{12B10C0B-5AD7-450B-B677-F32831804548}" srcOrd="0" destOrd="0" presId="urn:microsoft.com/office/officeart/2005/8/layout/venn1"/>
    <dgm:cxn modelId="{7DE838F8-FF00-4441-8658-515C28E57996}" type="presOf" srcId="{0AF9BC57-E5B0-404F-B0F6-5090D839CBDB}" destId="{4D937B43-2845-44C1-8B9D-17B92C818911}" srcOrd="1" destOrd="0" presId="urn:microsoft.com/office/officeart/2005/8/layout/venn1"/>
    <dgm:cxn modelId="{CD158276-2E11-4174-A6D3-D4927D785822}" srcId="{7FAB84C7-23EC-4FC4-9836-2D4D5768D38B}" destId="{95524222-1366-4E41-B194-802FFF661281}" srcOrd="0" destOrd="0" parTransId="{9559F799-3502-4CBE-9C36-68FA5FD2795B}" sibTransId="{E2EE0C29-F60B-4583-8195-43D6434642E2}"/>
    <dgm:cxn modelId="{D1BCB364-97E4-413B-9FE3-18BF838A1CDA}" type="presOf" srcId="{65D7BB26-BCBF-48C6-9F98-1EAFAD304D74}" destId="{007E4C06-4CF1-47F1-B132-599521C4174E}" srcOrd="1" destOrd="0" presId="urn:microsoft.com/office/officeart/2005/8/layout/venn1"/>
    <dgm:cxn modelId="{20F7DB4F-C931-4173-B793-C1829EAE760F}" type="presOf" srcId="{62EDDCC9-E845-4D92-AB34-D5688378B358}" destId="{83ABE070-658B-464D-80C2-EFDEDC69CD7F}" srcOrd="0" destOrd="0" presId="urn:microsoft.com/office/officeart/2005/8/layout/venn1"/>
    <dgm:cxn modelId="{177E945D-0E11-42B6-911F-DDC66BD97275}" srcId="{7FAB84C7-23EC-4FC4-9836-2D4D5768D38B}" destId="{62EDDCC9-E845-4D92-AB34-D5688378B358}" srcOrd="2" destOrd="0" parTransId="{9E4F5996-6715-49FA-BDB4-C23689CB2E85}" sibTransId="{1ED5D401-F726-4E60-B04C-11C001B08F04}"/>
    <dgm:cxn modelId="{E50E287E-8826-495F-BC43-E0E6BF1E4950}" type="presOf" srcId="{95524222-1366-4E41-B194-802FFF661281}" destId="{A4737044-C4AD-40D4-AE6C-75339D525342}" srcOrd="0" destOrd="0" presId="urn:microsoft.com/office/officeart/2005/8/layout/venn1"/>
    <dgm:cxn modelId="{CAE73495-9C69-4C6B-BDEA-F60DA7BEC68A}" srcId="{7FAB84C7-23EC-4FC4-9836-2D4D5768D38B}" destId="{0AF9BC57-E5B0-404F-B0F6-5090D839CBDB}" srcOrd="3" destOrd="0" parTransId="{9F0122C4-B4B0-4654-81F1-A67F742B1D51}" sibTransId="{2CF823B1-CACC-4284-BEFA-6CF59E05321D}"/>
    <dgm:cxn modelId="{902F9610-B2CD-4CB3-9A30-0D78BAEFAB8D}" type="presOf" srcId="{65D7BB26-BCBF-48C6-9F98-1EAFAD304D74}" destId="{C41BF6F9-4429-421D-B147-BDC113F1968D}" srcOrd="0" destOrd="0" presId="urn:microsoft.com/office/officeart/2005/8/layout/venn1"/>
    <dgm:cxn modelId="{647D1B93-D663-483C-B0C8-AD4575C61D38}" type="presParOf" srcId="{12B10C0B-5AD7-450B-B677-F32831804548}" destId="{A4737044-C4AD-40D4-AE6C-75339D525342}" srcOrd="0" destOrd="0" presId="urn:microsoft.com/office/officeart/2005/8/layout/venn1"/>
    <dgm:cxn modelId="{5863A445-DE20-482B-B3E3-23F777ED1646}" type="presParOf" srcId="{12B10C0B-5AD7-450B-B677-F32831804548}" destId="{C4CA20DF-B85F-485A-BFE2-D1FC2DD3D76F}" srcOrd="1" destOrd="0" presId="urn:microsoft.com/office/officeart/2005/8/layout/venn1"/>
    <dgm:cxn modelId="{E5B1FA1E-0263-4411-93B8-3C86C533F6FB}" type="presParOf" srcId="{12B10C0B-5AD7-450B-B677-F32831804548}" destId="{C41BF6F9-4429-421D-B147-BDC113F1968D}" srcOrd="2" destOrd="0" presId="urn:microsoft.com/office/officeart/2005/8/layout/venn1"/>
    <dgm:cxn modelId="{8CE215C3-6B39-4D54-9B37-7FBBCB59A885}" type="presParOf" srcId="{12B10C0B-5AD7-450B-B677-F32831804548}" destId="{007E4C06-4CF1-47F1-B132-599521C4174E}" srcOrd="3" destOrd="0" presId="urn:microsoft.com/office/officeart/2005/8/layout/venn1"/>
    <dgm:cxn modelId="{C9A87CDA-7265-4747-A586-7A33DAAD422F}" type="presParOf" srcId="{12B10C0B-5AD7-450B-B677-F32831804548}" destId="{83ABE070-658B-464D-80C2-EFDEDC69CD7F}" srcOrd="4" destOrd="0" presId="urn:microsoft.com/office/officeart/2005/8/layout/venn1"/>
    <dgm:cxn modelId="{1BB039B5-1DB8-4F40-BC95-ADA1C7C2CA40}" type="presParOf" srcId="{12B10C0B-5AD7-450B-B677-F32831804548}" destId="{49F2A31D-96B4-498E-AB00-CF16F687B08A}" srcOrd="5" destOrd="0" presId="urn:microsoft.com/office/officeart/2005/8/layout/venn1"/>
    <dgm:cxn modelId="{7E26A9D3-CFBF-4167-9495-BBA62B28698A}" type="presParOf" srcId="{12B10C0B-5AD7-450B-B677-F32831804548}" destId="{B44E4909-6B38-4567-B74C-542A32258A26}" srcOrd="6" destOrd="0" presId="urn:microsoft.com/office/officeart/2005/8/layout/venn1"/>
    <dgm:cxn modelId="{3F30FFB0-2EF6-4E5C-9230-BC6FA59B0B20}" type="presParOf" srcId="{12B10C0B-5AD7-450B-B677-F32831804548}" destId="{4D937B43-2845-44C1-8B9D-17B92C818911}" srcOrd="7"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874DD-3B42-4C20-A1D7-52D0E3CBC8B0}">
      <dsp:nvSpPr>
        <dsp:cNvPr id="0" name=""/>
        <dsp:cNvSpPr/>
      </dsp:nvSpPr>
      <dsp:spPr>
        <a:xfrm>
          <a:off x="-5779472" y="-884761"/>
          <a:ext cx="6882091" cy="6882091"/>
        </a:xfrm>
        <a:prstGeom prst="blockArc">
          <a:avLst>
            <a:gd name="adj1" fmla="val 18900000"/>
            <a:gd name="adj2" fmla="val 2700000"/>
            <a:gd name="adj3" fmla="val 314"/>
          </a:avLst>
        </a:prstGeom>
        <a:noFill/>
        <a:ln w="9525" cap="flat"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6B92DA-0C47-43DB-B918-B631D11CC3A0}">
      <dsp:nvSpPr>
        <dsp:cNvPr id="0" name=""/>
        <dsp:cNvSpPr/>
      </dsp:nvSpPr>
      <dsp:spPr>
        <a:xfrm>
          <a:off x="709624" y="511256"/>
          <a:ext cx="5340502" cy="1022513"/>
        </a:xfrm>
        <a:prstGeom prst="rect">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1620" tIns="45720" rIns="45720" bIns="45720" numCol="1" spcCol="1270" anchor="ctr" anchorCtr="0">
          <a:noAutofit/>
        </a:bodyPr>
        <a:lstStyle/>
        <a:p>
          <a:pPr lvl="0" algn="l" defTabSz="800100" rtl="0">
            <a:lnSpc>
              <a:spcPct val="100000"/>
            </a:lnSpc>
            <a:spcBef>
              <a:spcPct val="0"/>
            </a:spcBef>
            <a:spcAft>
              <a:spcPct val="35000"/>
            </a:spcAft>
          </a:pPr>
          <a:r>
            <a:rPr lang="es-MX" sz="1800" kern="1200" dirty="0" smtClean="0">
              <a:latin typeface="Gill Sans"/>
            </a:rPr>
            <a:t>Cambio de enfoque de las Experiencias Educativas que conforman el AFBG</a:t>
          </a:r>
          <a:endParaRPr lang="es-MX" sz="1800" kern="1200" dirty="0">
            <a:latin typeface="Gill Sans"/>
          </a:endParaRPr>
        </a:p>
      </dsp:txBody>
      <dsp:txXfrm>
        <a:off x="709624" y="511256"/>
        <a:ext cx="5340502" cy="1022513"/>
      </dsp:txXfrm>
    </dsp:sp>
    <dsp:sp modelId="{F240B104-078A-4D96-A5E3-8F9709569C8B}">
      <dsp:nvSpPr>
        <dsp:cNvPr id="0" name=""/>
        <dsp:cNvSpPr/>
      </dsp:nvSpPr>
      <dsp:spPr>
        <a:xfrm>
          <a:off x="70553" y="383442"/>
          <a:ext cx="1278142" cy="1278142"/>
        </a:xfrm>
        <a:prstGeom prst="ellipse">
          <a:avLst/>
        </a:prstGeom>
        <a:solidFill>
          <a:schemeClr val="lt1">
            <a:hueOff val="0"/>
            <a:satOff val="0"/>
            <a:lumOff val="0"/>
            <a:alphaOff val="0"/>
          </a:schemeClr>
        </a:solidFill>
        <a:ln w="9525" cap="flat" cmpd="sng" algn="ctr">
          <a:solidFill>
            <a:schemeClr val="accent4">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9681B2-8EBC-49F1-A08E-04015C546404}">
      <dsp:nvSpPr>
        <dsp:cNvPr id="0" name=""/>
        <dsp:cNvSpPr/>
      </dsp:nvSpPr>
      <dsp:spPr>
        <a:xfrm>
          <a:off x="1081308" y="2045027"/>
          <a:ext cx="4968818" cy="1022513"/>
        </a:xfrm>
        <a:prstGeom prst="rect">
          <a:avLst/>
        </a:prstGeom>
        <a:gradFill rotWithShape="0">
          <a:gsLst>
            <a:gs pos="0">
              <a:schemeClr val="accent4">
                <a:shade val="50000"/>
                <a:hueOff val="59946"/>
                <a:satOff val="4055"/>
                <a:lumOff val="24034"/>
                <a:alphaOff val="0"/>
                <a:shade val="51000"/>
                <a:satMod val="130000"/>
              </a:schemeClr>
            </a:gs>
            <a:gs pos="80000">
              <a:schemeClr val="accent4">
                <a:shade val="50000"/>
                <a:hueOff val="59946"/>
                <a:satOff val="4055"/>
                <a:lumOff val="24034"/>
                <a:alphaOff val="0"/>
                <a:shade val="93000"/>
                <a:satMod val="130000"/>
              </a:schemeClr>
            </a:gs>
            <a:gs pos="100000">
              <a:schemeClr val="accent4">
                <a:shade val="50000"/>
                <a:hueOff val="59946"/>
                <a:satOff val="4055"/>
                <a:lumOff val="2403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1620" tIns="45720" rIns="45720" bIns="45720" numCol="1" spcCol="1270" anchor="ctr" anchorCtr="0">
          <a:noAutofit/>
        </a:bodyPr>
        <a:lstStyle/>
        <a:p>
          <a:pPr lvl="0" algn="l" defTabSz="800100" rtl="0">
            <a:lnSpc>
              <a:spcPct val="100000"/>
            </a:lnSpc>
            <a:spcBef>
              <a:spcPct val="0"/>
            </a:spcBef>
            <a:spcAft>
              <a:spcPct val="35000"/>
            </a:spcAft>
          </a:pPr>
          <a:r>
            <a:rPr lang="es-MX" sz="1800" kern="1200" dirty="0" smtClean="0">
              <a:latin typeface="Gill Sans"/>
            </a:rPr>
            <a:t>Aplicación generalizada de la evaluación de competencias con fines de acreditación</a:t>
          </a:r>
          <a:endParaRPr lang="es-MX" sz="1800" kern="1200" dirty="0">
            <a:latin typeface="Gill Sans"/>
          </a:endParaRPr>
        </a:p>
      </dsp:txBody>
      <dsp:txXfrm>
        <a:off x="1081308" y="2045027"/>
        <a:ext cx="4968818" cy="1022513"/>
      </dsp:txXfrm>
    </dsp:sp>
    <dsp:sp modelId="{3F82B1DA-513B-4F43-81A5-99C192A54B54}">
      <dsp:nvSpPr>
        <dsp:cNvPr id="0" name=""/>
        <dsp:cNvSpPr/>
      </dsp:nvSpPr>
      <dsp:spPr>
        <a:xfrm>
          <a:off x="442237" y="1917213"/>
          <a:ext cx="1278142" cy="1278142"/>
        </a:xfrm>
        <a:prstGeom prst="ellipse">
          <a:avLst/>
        </a:prstGeom>
        <a:solidFill>
          <a:schemeClr val="lt1">
            <a:hueOff val="0"/>
            <a:satOff val="0"/>
            <a:lumOff val="0"/>
            <a:alphaOff val="0"/>
          </a:schemeClr>
        </a:solidFill>
        <a:ln w="9525" cap="flat" cmpd="sng" algn="ctr">
          <a:solidFill>
            <a:schemeClr val="accent4">
              <a:shade val="50000"/>
              <a:hueOff val="59946"/>
              <a:satOff val="4055"/>
              <a:lumOff val="24034"/>
              <a:alphaOff val="0"/>
            </a:schemeClr>
          </a:solidFill>
          <a:prstDash val="solid"/>
        </a:ln>
        <a:effectLst/>
      </dsp:spPr>
      <dsp:style>
        <a:lnRef idx="1">
          <a:scrgbClr r="0" g="0" b="0"/>
        </a:lnRef>
        <a:fillRef idx="1">
          <a:scrgbClr r="0" g="0" b="0"/>
        </a:fillRef>
        <a:effectRef idx="0">
          <a:scrgbClr r="0" g="0" b="0"/>
        </a:effectRef>
        <a:fontRef idx="minor"/>
      </dsp:style>
    </dsp:sp>
    <dsp:sp modelId="{F791539E-49CA-484E-A2D3-5205500FA045}">
      <dsp:nvSpPr>
        <dsp:cNvPr id="0" name=""/>
        <dsp:cNvSpPr/>
      </dsp:nvSpPr>
      <dsp:spPr>
        <a:xfrm>
          <a:off x="709624" y="3578797"/>
          <a:ext cx="5340502" cy="1022513"/>
        </a:xfrm>
        <a:prstGeom prst="rect">
          <a:avLst/>
        </a:prstGeom>
        <a:gradFill rotWithShape="0">
          <a:gsLst>
            <a:gs pos="0">
              <a:schemeClr val="accent4">
                <a:shade val="50000"/>
                <a:hueOff val="59946"/>
                <a:satOff val="4055"/>
                <a:lumOff val="24034"/>
                <a:alphaOff val="0"/>
                <a:shade val="51000"/>
                <a:satMod val="130000"/>
              </a:schemeClr>
            </a:gs>
            <a:gs pos="80000">
              <a:schemeClr val="accent4">
                <a:shade val="50000"/>
                <a:hueOff val="59946"/>
                <a:satOff val="4055"/>
                <a:lumOff val="24034"/>
                <a:alphaOff val="0"/>
                <a:shade val="93000"/>
                <a:satMod val="130000"/>
              </a:schemeClr>
            </a:gs>
            <a:gs pos="100000">
              <a:schemeClr val="accent4">
                <a:shade val="50000"/>
                <a:hueOff val="59946"/>
                <a:satOff val="4055"/>
                <a:lumOff val="2403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1620" tIns="45720" rIns="45720" bIns="45720" numCol="1" spcCol="1270" anchor="ctr" anchorCtr="0">
          <a:noAutofit/>
        </a:bodyPr>
        <a:lstStyle/>
        <a:p>
          <a:pPr lvl="0" algn="l" defTabSz="800100" rtl="0">
            <a:lnSpc>
              <a:spcPct val="100000"/>
            </a:lnSpc>
            <a:spcBef>
              <a:spcPct val="0"/>
            </a:spcBef>
            <a:spcAft>
              <a:spcPct val="35000"/>
            </a:spcAft>
          </a:pPr>
          <a:r>
            <a:rPr lang="es-MX" sz="1800" kern="1200" smtClean="0">
              <a:latin typeface="Gill Sans"/>
            </a:rPr>
            <a:t>Reestructuración del Área de Formación Básica General equivalente a 20 créditos</a:t>
          </a:r>
          <a:endParaRPr lang="es-MX" sz="1800" kern="1200" dirty="0">
            <a:latin typeface="Gill Sans"/>
          </a:endParaRPr>
        </a:p>
      </dsp:txBody>
      <dsp:txXfrm>
        <a:off x="709624" y="3578797"/>
        <a:ext cx="5340502" cy="1022513"/>
      </dsp:txXfrm>
    </dsp:sp>
    <dsp:sp modelId="{F1CFA5B6-4EA9-4064-B62B-951B5CCB4318}">
      <dsp:nvSpPr>
        <dsp:cNvPr id="0" name=""/>
        <dsp:cNvSpPr/>
      </dsp:nvSpPr>
      <dsp:spPr>
        <a:xfrm>
          <a:off x="70553" y="3450983"/>
          <a:ext cx="1278142" cy="1278142"/>
        </a:xfrm>
        <a:prstGeom prst="ellipse">
          <a:avLst/>
        </a:prstGeom>
        <a:solidFill>
          <a:schemeClr val="lt1">
            <a:hueOff val="0"/>
            <a:satOff val="0"/>
            <a:lumOff val="0"/>
            <a:alphaOff val="0"/>
          </a:schemeClr>
        </a:solidFill>
        <a:ln w="9525" cap="flat" cmpd="sng" algn="ctr">
          <a:solidFill>
            <a:schemeClr val="accent4">
              <a:shade val="50000"/>
              <a:hueOff val="59946"/>
              <a:satOff val="4055"/>
              <a:lumOff val="24034"/>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FE9C0-CB1B-4AE6-868B-2316B50AF304}">
      <dsp:nvSpPr>
        <dsp:cNvPr id="0" name=""/>
        <dsp:cNvSpPr/>
      </dsp:nvSpPr>
      <dsp:spPr>
        <a:xfrm rot="10800000">
          <a:off x="1531456" y="0"/>
          <a:ext cx="4932187" cy="1082175"/>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209" tIns="68580" rIns="128016" bIns="68580" numCol="1" spcCol="1270" anchor="ctr" anchorCtr="0">
          <a:noAutofit/>
        </a:bodyPr>
        <a:lstStyle/>
        <a:p>
          <a:pPr lvl="0" algn="l" defTabSz="800100" rtl="0">
            <a:lnSpc>
              <a:spcPct val="100000"/>
            </a:lnSpc>
            <a:spcBef>
              <a:spcPct val="0"/>
            </a:spcBef>
            <a:spcAft>
              <a:spcPct val="35000"/>
            </a:spcAft>
          </a:pPr>
          <a:r>
            <a:rPr lang="es-MX" sz="1800" b="1" kern="1200" dirty="0" smtClean="0">
              <a:latin typeface="Gill Sans"/>
            </a:rPr>
            <a:t>1. </a:t>
          </a:r>
          <a:r>
            <a:rPr lang="es-MX" sz="1800" b="0" kern="1200" dirty="0" smtClean="0">
              <a:latin typeface="Gill Sans"/>
            </a:rPr>
            <a:t>Diagnóstico y ubicación para los estudiantes de nuevo ingreso</a:t>
          </a:r>
          <a:endParaRPr lang="es-MX" sz="1800" b="0" kern="1200" dirty="0">
            <a:latin typeface="Gill Sans"/>
          </a:endParaRPr>
        </a:p>
      </dsp:txBody>
      <dsp:txXfrm rot="10800000">
        <a:off x="1802000" y="0"/>
        <a:ext cx="4661643" cy="1082175"/>
      </dsp:txXfrm>
    </dsp:sp>
    <dsp:sp modelId="{B9571B09-5265-4A9F-AC80-747E4E669FD8}">
      <dsp:nvSpPr>
        <dsp:cNvPr id="0" name=""/>
        <dsp:cNvSpPr/>
      </dsp:nvSpPr>
      <dsp:spPr>
        <a:xfrm>
          <a:off x="971698" y="0"/>
          <a:ext cx="1082175" cy="1082175"/>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7FE6D8-6CF6-4178-AF4D-96BB982CD6A7}">
      <dsp:nvSpPr>
        <dsp:cNvPr id="0" name=""/>
        <dsp:cNvSpPr/>
      </dsp:nvSpPr>
      <dsp:spPr>
        <a:xfrm rot="10800000">
          <a:off x="1512763" y="1368622"/>
          <a:ext cx="4932187" cy="1082175"/>
        </a:xfrm>
        <a:prstGeom prst="homePlat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209" tIns="68580" rIns="128016" bIns="68580" numCol="1" spcCol="1270" anchor="ctr" anchorCtr="0">
          <a:noAutofit/>
        </a:bodyPr>
        <a:lstStyle/>
        <a:p>
          <a:pPr lvl="0" algn="l" defTabSz="800100" rtl="0">
            <a:lnSpc>
              <a:spcPct val="100000"/>
            </a:lnSpc>
            <a:spcBef>
              <a:spcPct val="0"/>
            </a:spcBef>
            <a:spcAft>
              <a:spcPct val="35000"/>
            </a:spcAft>
          </a:pPr>
          <a:r>
            <a:rPr lang="es-MX" sz="1800" b="1" kern="1200" dirty="0" smtClean="0">
              <a:latin typeface="Gill Sans"/>
            </a:rPr>
            <a:t>2. </a:t>
          </a:r>
          <a:r>
            <a:rPr lang="es-MX" sz="1800" b="0" kern="1200" dirty="0" smtClean="0">
              <a:latin typeface="Gill Sans"/>
            </a:rPr>
            <a:t>Proyecto piloto para cursar las EE del AFBG en modalidad mixta</a:t>
          </a:r>
        </a:p>
      </dsp:txBody>
      <dsp:txXfrm rot="10800000">
        <a:off x="1783307" y="1368622"/>
        <a:ext cx="4661643" cy="1082175"/>
      </dsp:txXfrm>
    </dsp:sp>
    <dsp:sp modelId="{7B226EDC-989D-456C-810C-990ADFF75BEF}">
      <dsp:nvSpPr>
        <dsp:cNvPr id="0" name=""/>
        <dsp:cNvSpPr/>
      </dsp:nvSpPr>
      <dsp:spPr>
        <a:xfrm>
          <a:off x="959361" y="1368622"/>
          <a:ext cx="1082175" cy="1082175"/>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BE3FD55-31B0-41E7-9258-84DC392A1038}">
      <dsp:nvSpPr>
        <dsp:cNvPr id="0" name=""/>
        <dsp:cNvSpPr/>
      </dsp:nvSpPr>
      <dsp:spPr>
        <a:xfrm rot="10800000">
          <a:off x="1512861" y="2812122"/>
          <a:ext cx="4932187" cy="1082175"/>
        </a:xfrm>
        <a:prstGeom prst="homePlate">
          <a:avLst/>
        </a:prstGeom>
        <a:gradFill rotWithShape="0">
          <a:gsLst>
            <a:gs pos="0">
              <a:schemeClr val="accent5">
                <a:hueOff val="12401122"/>
                <a:satOff val="-4736"/>
                <a:lumOff val="-1438"/>
                <a:alphaOff val="0"/>
                <a:shade val="51000"/>
                <a:satMod val="130000"/>
              </a:schemeClr>
            </a:gs>
            <a:gs pos="80000">
              <a:schemeClr val="accent5">
                <a:hueOff val="12401122"/>
                <a:satOff val="-4736"/>
                <a:lumOff val="-1438"/>
                <a:alphaOff val="0"/>
                <a:shade val="93000"/>
                <a:satMod val="130000"/>
              </a:schemeClr>
            </a:gs>
            <a:gs pos="100000">
              <a:schemeClr val="accent5">
                <a:hueOff val="12401122"/>
                <a:satOff val="-4736"/>
                <a:lumOff val="-14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209" tIns="137160" rIns="256032" bIns="137160" numCol="1" spcCol="1270" anchor="ctr" anchorCtr="0">
          <a:noAutofit/>
        </a:bodyPr>
        <a:lstStyle/>
        <a:p>
          <a:pPr lvl="0" algn="l" defTabSz="2889250" rtl="0">
            <a:lnSpc>
              <a:spcPct val="100000"/>
            </a:lnSpc>
            <a:spcBef>
              <a:spcPct val="0"/>
            </a:spcBef>
            <a:spcAft>
              <a:spcPct val="35000"/>
            </a:spcAft>
          </a:pPr>
          <a:r>
            <a:rPr lang="es-MX" b="1" kern="1200" dirty="0" smtClean="0">
              <a:latin typeface="Gill Sans"/>
            </a:rPr>
            <a:t>3. </a:t>
          </a:r>
          <a:r>
            <a:rPr lang="es-MX" b="0" kern="1200" dirty="0" smtClean="0">
              <a:latin typeface="Gill Sans"/>
            </a:rPr>
            <a:t>Redefinición crediticia de las EE de acuerdo con las actividades de aprendizaje y tiempo de dedicación del estudiante</a:t>
          </a:r>
          <a:endParaRPr lang="es-MX" sz="1800" b="0" kern="1200" dirty="0" smtClean="0">
            <a:latin typeface="Gill Sans"/>
          </a:endParaRPr>
        </a:p>
      </dsp:txBody>
      <dsp:txXfrm rot="10800000">
        <a:off x="1783405" y="2812122"/>
        <a:ext cx="4661643" cy="1082175"/>
      </dsp:txXfrm>
    </dsp:sp>
    <dsp:sp modelId="{962375F3-438E-49CA-985C-45176951DBCE}">
      <dsp:nvSpPr>
        <dsp:cNvPr id="0" name=""/>
        <dsp:cNvSpPr/>
      </dsp:nvSpPr>
      <dsp:spPr>
        <a:xfrm>
          <a:off x="971774" y="2812122"/>
          <a:ext cx="1082175" cy="1082175"/>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4D5C7C6-0672-487F-BDD3-78709B523E8D}">
      <dsp:nvSpPr>
        <dsp:cNvPr id="0" name=""/>
        <dsp:cNvSpPr/>
      </dsp:nvSpPr>
      <dsp:spPr>
        <a:xfrm rot="10800000">
          <a:off x="1512861" y="4217335"/>
          <a:ext cx="4932187" cy="1082175"/>
        </a:xfrm>
        <a:prstGeom prst="homePlate">
          <a:avLst/>
        </a:prstGeom>
        <a:gradFill rotWithShape="0">
          <a:gsLst>
            <a:gs pos="0">
              <a:schemeClr val="accent5">
                <a:hueOff val="18601683"/>
                <a:satOff val="-7104"/>
                <a:lumOff val="-2157"/>
                <a:alphaOff val="0"/>
                <a:shade val="51000"/>
                <a:satMod val="130000"/>
              </a:schemeClr>
            </a:gs>
            <a:gs pos="80000">
              <a:schemeClr val="accent5">
                <a:hueOff val="18601683"/>
                <a:satOff val="-7104"/>
                <a:lumOff val="-2157"/>
                <a:alphaOff val="0"/>
                <a:shade val="93000"/>
                <a:satMod val="130000"/>
              </a:schemeClr>
            </a:gs>
            <a:gs pos="100000">
              <a:schemeClr val="accent5">
                <a:hueOff val="18601683"/>
                <a:satOff val="-7104"/>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209" tIns="68580" rIns="128016" bIns="68580" numCol="1" spcCol="1270" anchor="ctr" anchorCtr="0">
          <a:noAutofit/>
        </a:bodyPr>
        <a:lstStyle/>
        <a:p>
          <a:pPr lvl="0" algn="l" defTabSz="800100" rtl="0">
            <a:lnSpc>
              <a:spcPct val="100000"/>
            </a:lnSpc>
            <a:spcBef>
              <a:spcPct val="0"/>
            </a:spcBef>
            <a:spcAft>
              <a:spcPct val="35000"/>
            </a:spcAft>
          </a:pPr>
          <a:r>
            <a:rPr lang="es-MX" sz="1800" b="1" kern="1200" dirty="0" smtClean="0">
              <a:latin typeface="Gill Sans"/>
            </a:rPr>
            <a:t>4. </a:t>
          </a:r>
          <a:r>
            <a:rPr lang="es-MX" sz="1800" b="0" kern="1200" dirty="0" smtClean="0">
              <a:latin typeface="Gill Sans"/>
            </a:rPr>
            <a:t>Trabajo colegiado </a:t>
          </a:r>
        </a:p>
      </dsp:txBody>
      <dsp:txXfrm rot="10800000">
        <a:off x="1783405" y="4217335"/>
        <a:ext cx="4661643" cy="1082175"/>
      </dsp:txXfrm>
    </dsp:sp>
    <dsp:sp modelId="{C7D980EE-EC3D-4AC9-A135-312B6F78AF89}">
      <dsp:nvSpPr>
        <dsp:cNvPr id="0" name=""/>
        <dsp:cNvSpPr/>
      </dsp:nvSpPr>
      <dsp:spPr>
        <a:xfrm>
          <a:off x="971774" y="4217335"/>
          <a:ext cx="1082175" cy="1082175"/>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FE9C0-CB1B-4AE6-868B-2316B50AF304}">
      <dsp:nvSpPr>
        <dsp:cNvPr id="0" name=""/>
        <dsp:cNvSpPr/>
      </dsp:nvSpPr>
      <dsp:spPr>
        <a:xfrm rot="10800000">
          <a:off x="1059465" y="774755"/>
          <a:ext cx="2777347" cy="1397748"/>
        </a:xfrm>
        <a:prstGeom prst="homePlate">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6368" tIns="68580" rIns="128016" bIns="68580" numCol="1" spcCol="1270" anchor="ctr" anchorCtr="0">
          <a:noAutofit/>
        </a:bodyPr>
        <a:lstStyle/>
        <a:p>
          <a:pPr lvl="0" algn="l" defTabSz="800100" rtl="0">
            <a:lnSpc>
              <a:spcPct val="100000"/>
            </a:lnSpc>
            <a:spcBef>
              <a:spcPct val="0"/>
            </a:spcBef>
            <a:spcAft>
              <a:spcPct val="35000"/>
            </a:spcAft>
          </a:pPr>
          <a:r>
            <a:rPr lang="es-MX" sz="1800" b="1" kern="1200" dirty="0" smtClean="0">
              <a:latin typeface="Gill Sans"/>
            </a:rPr>
            <a:t>1. </a:t>
          </a:r>
          <a:r>
            <a:rPr lang="es-MX" sz="1800" b="0" kern="1200" dirty="0" smtClean="0">
              <a:latin typeface="Gill Sans"/>
            </a:rPr>
            <a:t>Diagnóstico y ubicación para los estudiantes de nuevo ingreso</a:t>
          </a:r>
          <a:endParaRPr lang="es-MX" sz="1800" b="0" kern="1200" dirty="0">
            <a:latin typeface="Gill Sans"/>
          </a:endParaRPr>
        </a:p>
      </dsp:txBody>
      <dsp:txXfrm rot="10800000">
        <a:off x="1408902" y="774755"/>
        <a:ext cx="2427910" cy="1397748"/>
      </dsp:txXfrm>
    </dsp:sp>
    <dsp:sp modelId="{B9571B09-5265-4A9F-AC80-747E4E669FD8}">
      <dsp:nvSpPr>
        <dsp:cNvPr id="0" name=""/>
        <dsp:cNvSpPr/>
      </dsp:nvSpPr>
      <dsp:spPr>
        <a:xfrm>
          <a:off x="350022" y="766551"/>
          <a:ext cx="1397748" cy="139774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7FE6D8-6CF6-4178-AF4D-96BB982CD6A7}">
      <dsp:nvSpPr>
        <dsp:cNvPr id="0" name=""/>
        <dsp:cNvSpPr/>
      </dsp:nvSpPr>
      <dsp:spPr>
        <a:xfrm rot="10800000">
          <a:off x="1064520" y="3438945"/>
          <a:ext cx="2777347" cy="1397748"/>
        </a:xfrm>
        <a:prstGeom prst="homePlat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6368" tIns="68580" rIns="128016" bIns="68580" numCol="1" spcCol="1270" anchor="ctr" anchorCtr="0">
          <a:noAutofit/>
        </a:bodyPr>
        <a:lstStyle/>
        <a:p>
          <a:pPr lvl="0" algn="l" defTabSz="800100" rtl="0">
            <a:lnSpc>
              <a:spcPct val="100000"/>
            </a:lnSpc>
            <a:spcBef>
              <a:spcPct val="0"/>
            </a:spcBef>
            <a:spcAft>
              <a:spcPct val="35000"/>
            </a:spcAft>
          </a:pPr>
          <a:r>
            <a:rPr lang="es-MX" sz="1800" b="1" kern="1200" dirty="0" smtClean="0">
              <a:latin typeface="Gill Sans"/>
            </a:rPr>
            <a:t>2. </a:t>
          </a:r>
          <a:r>
            <a:rPr lang="es-MX" sz="1800" b="0" kern="1200" dirty="0" smtClean="0">
              <a:latin typeface="Gill Sans"/>
            </a:rPr>
            <a:t>Proyecto piloto para cursar las EE del AFBG en modalidad mixta</a:t>
          </a:r>
        </a:p>
      </dsp:txBody>
      <dsp:txXfrm rot="10800000">
        <a:off x="1413957" y="3438945"/>
        <a:ext cx="2427910" cy="1397748"/>
      </dsp:txXfrm>
    </dsp:sp>
    <dsp:sp modelId="{7B226EDC-989D-456C-810C-990ADFF75BEF}">
      <dsp:nvSpPr>
        <dsp:cNvPr id="0" name=""/>
        <dsp:cNvSpPr/>
      </dsp:nvSpPr>
      <dsp:spPr>
        <a:xfrm>
          <a:off x="365635" y="3438945"/>
          <a:ext cx="1397748" cy="1397748"/>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8900D-8498-473A-9F4F-BF7DB72B0502}">
      <dsp:nvSpPr>
        <dsp:cNvPr id="0" name=""/>
        <dsp:cNvSpPr/>
      </dsp:nvSpPr>
      <dsp:spPr>
        <a:xfrm>
          <a:off x="4190" y="22312"/>
          <a:ext cx="1905236" cy="155519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S" sz="1600" b="1" kern="1200" dirty="0" smtClean="0"/>
            <a:t>Junio</a:t>
          </a:r>
          <a:endParaRPr lang="es-ES" sz="1600" b="1" kern="1200" dirty="0"/>
        </a:p>
      </dsp:txBody>
      <dsp:txXfrm>
        <a:off x="4190" y="22312"/>
        <a:ext cx="1905236" cy="762094"/>
      </dsp:txXfrm>
    </dsp:sp>
    <dsp:sp modelId="{85DE77CA-4C5E-4286-A1D1-B0F14580ACBB}">
      <dsp:nvSpPr>
        <dsp:cNvPr id="0" name=""/>
        <dsp:cNvSpPr/>
      </dsp:nvSpPr>
      <dsp:spPr>
        <a:xfrm>
          <a:off x="394419" y="784407"/>
          <a:ext cx="1905236" cy="20736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Curso EMINUS v.3.0 “Aprendizaje Multimodal”</a:t>
          </a:r>
          <a:endParaRPr lang="es-ES" sz="1400" kern="1200" dirty="0"/>
        </a:p>
      </dsp:txBody>
      <dsp:txXfrm>
        <a:off x="450221" y="840209"/>
        <a:ext cx="1793632" cy="1961996"/>
      </dsp:txXfrm>
    </dsp:sp>
    <dsp:sp modelId="{12B7952C-C877-4366-8535-75D9977E6F3B}">
      <dsp:nvSpPr>
        <dsp:cNvPr id="0" name=""/>
        <dsp:cNvSpPr/>
      </dsp:nvSpPr>
      <dsp:spPr>
        <a:xfrm>
          <a:off x="2198254" y="166185"/>
          <a:ext cx="612313" cy="474348"/>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2198254" y="261055"/>
        <a:ext cx="470009" cy="284608"/>
      </dsp:txXfrm>
    </dsp:sp>
    <dsp:sp modelId="{935D198B-E805-478C-873A-AC8101F84B89}">
      <dsp:nvSpPr>
        <dsp:cNvPr id="0" name=""/>
        <dsp:cNvSpPr/>
      </dsp:nvSpPr>
      <dsp:spPr>
        <a:xfrm>
          <a:off x="3064735" y="22312"/>
          <a:ext cx="1905236" cy="1555199"/>
        </a:xfrm>
        <a:prstGeom prst="roundRect">
          <a:avLst>
            <a:gd name="adj" fmla="val 10000"/>
          </a:avLst>
        </a:prstGeom>
        <a:gradFill rotWithShape="0">
          <a:gsLst>
            <a:gs pos="0">
              <a:schemeClr val="accent5">
                <a:hueOff val="9300841"/>
                <a:satOff val="-3552"/>
                <a:lumOff val="-1079"/>
                <a:alphaOff val="0"/>
                <a:shade val="51000"/>
                <a:satMod val="130000"/>
              </a:schemeClr>
            </a:gs>
            <a:gs pos="80000">
              <a:schemeClr val="accent5">
                <a:hueOff val="9300841"/>
                <a:satOff val="-3552"/>
                <a:lumOff val="-1079"/>
                <a:alphaOff val="0"/>
                <a:shade val="93000"/>
                <a:satMod val="130000"/>
              </a:schemeClr>
            </a:gs>
            <a:gs pos="100000">
              <a:schemeClr val="accent5">
                <a:hueOff val="9300841"/>
                <a:satOff val="-3552"/>
                <a:lumOff val="-10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S" sz="1600" b="1" kern="1200" dirty="0" smtClean="0"/>
            <a:t>Junio-Julio</a:t>
          </a:r>
          <a:endParaRPr lang="es-ES" sz="1600" b="1" kern="1200" dirty="0"/>
        </a:p>
      </dsp:txBody>
      <dsp:txXfrm>
        <a:off x="3064735" y="22312"/>
        <a:ext cx="1905236" cy="762094"/>
      </dsp:txXfrm>
    </dsp:sp>
    <dsp:sp modelId="{2087C6AF-754E-41A0-A789-2BA25A18D5E4}">
      <dsp:nvSpPr>
        <dsp:cNvPr id="0" name=""/>
        <dsp:cNvSpPr/>
      </dsp:nvSpPr>
      <dsp:spPr>
        <a:xfrm>
          <a:off x="3454964" y="784407"/>
          <a:ext cx="1905236" cy="20736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300841"/>
              <a:satOff val="-3552"/>
              <a:lumOff val="-107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Curso “Planeación y gestión de aprendizajes: mixto e invertido”</a:t>
          </a:r>
        </a:p>
        <a:p>
          <a:pPr marL="114300" lvl="1" indent="-114300" algn="l" defTabSz="622300">
            <a:lnSpc>
              <a:spcPct val="90000"/>
            </a:lnSpc>
            <a:spcBef>
              <a:spcPct val="0"/>
            </a:spcBef>
            <a:spcAft>
              <a:spcPct val="15000"/>
            </a:spcAft>
            <a:buChar char="••"/>
          </a:pPr>
          <a:r>
            <a:rPr lang="es-ES" sz="1400" kern="1200" dirty="0" smtClean="0"/>
            <a:t>- Presencial y virtual </a:t>
          </a:r>
        </a:p>
        <a:p>
          <a:pPr marL="114300" lvl="1" indent="-114300" algn="l" defTabSz="622300">
            <a:lnSpc>
              <a:spcPct val="90000"/>
            </a:lnSpc>
            <a:spcBef>
              <a:spcPct val="0"/>
            </a:spcBef>
            <a:spcAft>
              <a:spcPct val="15000"/>
            </a:spcAft>
            <a:buChar char="••"/>
          </a:pPr>
          <a:r>
            <a:rPr lang="es-ES" sz="1400" kern="1200" dirty="0" smtClean="0"/>
            <a:t>- 5 regiones, 6 grupos</a:t>
          </a:r>
        </a:p>
        <a:p>
          <a:pPr marL="114300" lvl="1" indent="-114300" algn="l" defTabSz="622300">
            <a:lnSpc>
              <a:spcPct val="90000"/>
            </a:lnSpc>
            <a:spcBef>
              <a:spcPct val="0"/>
            </a:spcBef>
            <a:spcAft>
              <a:spcPct val="15000"/>
            </a:spcAft>
            <a:buChar char="••"/>
          </a:pPr>
          <a:r>
            <a:rPr lang="es-ES" sz="1400" kern="1200" dirty="0" smtClean="0"/>
            <a:t>- 85 docentes</a:t>
          </a:r>
          <a:endParaRPr lang="es-ES" sz="1400" kern="1200" dirty="0"/>
        </a:p>
      </dsp:txBody>
      <dsp:txXfrm>
        <a:off x="3510766" y="840209"/>
        <a:ext cx="1793632" cy="1961996"/>
      </dsp:txXfrm>
    </dsp:sp>
    <dsp:sp modelId="{19AF6CBE-3B99-4B41-AAEF-85025E3F97C4}">
      <dsp:nvSpPr>
        <dsp:cNvPr id="0" name=""/>
        <dsp:cNvSpPr/>
      </dsp:nvSpPr>
      <dsp:spPr>
        <a:xfrm>
          <a:off x="5258798" y="166185"/>
          <a:ext cx="612313" cy="474348"/>
        </a:xfrm>
        <a:prstGeom prst="rightArrow">
          <a:avLst>
            <a:gd name="adj1" fmla="val 60000"/>
            <a:gd name="adj2" fmla="val 50000"/>
          </a:avLst>
        </a:prstGeom>
        <a:gradFill rotWithShape="0">
          <a:gsLst>
            <a:gs pos="0">
              <a:schemeClr val="accent5">
                <a:hueOff val="18601683"/>
                <a:satOff val="-7104"/>
                <a:lumOff val="-2157"/>
                <a:alphaOff val="0"/>
                <a:shade val="51000"/>
                <a:satMod val="130000"/>
              </a:schemeClr>
            </a:gs>
            <a:gs pos="80000">
              <a:schemeClr val="accent5">
                <a:hueOff val="18601683"/>
                <a:satOff val="-7104"/>
                <a:lumOff val="-2157"/>
                <a:alphaOff val="0"/>
                <a:shade val="93000"/>
                <a:satMod val="130000"/>
              </a:schemeClr>
            </a:gs>
            <a:gs pos="100000">
              <a:schemeClr val="accent5">
                <a:hueOff val="18601683"/>
                <a:satOff val="-7104"/>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5258798" y="261055"/>
        <a:ext cx="470009" cy="284608"/>
      </dsp:txXfrm>
    </dsp:sp>
    <dsp:sp modelId="{7B676186-20C0-4726-AF40-88E462808E53}">
      <dsp:nvSpPr>
        <dsp:cNvPr id="0" name=""/>
        <dsp:cNvSpPr/>
      </dsp:nvSpPr>
      <dsp:spPr>
        <a:xfrm>
          <a:off x="6125279" y="22312"/>
          <a:ext cx="1905236" cy="1555199"/>
        </a:xfrm>
        <a:prstGeom prst="roundRect">
          <a:avLst>
            <a:gd name="adj" fmla="val 10000"/>
          </a:avLst>
        </a:prstGeom>
        <a:gradFill rotWithShape="0">
          <a:gsLst>
            <a:gs pos="0">
              <a:schemeClr val="accent5">
                <a:hueOff val="18601683"/>
                <a:satOff val="-7104"/>
                <a:lumOff val="-2157"/>
                <a:alphaOff val="0"/>
                <a:shade val="51000"/>
                <a:satMod val="130000"/>
              </a:schemeClr>
            </a:gs>
            <a:gs pos="80000">
              <a:schemeClr val="accent5">
                <a:hueOff val="18601683"/>
                <a:satOff val="-7104"/>
                <a:lumOff val="-2157"/>
                <a:alphaOff val="0"/>
                <a:shade val="93000"/>
                <a:satMod val="130000"/>
              </a:schemeClr>
            </a:gs>
            <a:gs pos="100000">
              <a:schemeClr val="accent5">
                <a:hueOff val="18601683"/>
                <a:satOff val="-7104"/>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s-ES" sz="1600" b="1" kern="1200" dirty="0" smtClean="0"/>
            <a:t>Agosto 16-Enero17</a:t>
          </a:r>
        </a:p>
      </dsp:txBody>
      <dsp:txXfrm>
        <a:off x="6125279" y="22312"/>
        <a:ext cx="1905236" cy="762094"/>
      </dsp:txXfrm>
    </dsp:sp>
    <dsp:sp modelId="{6CFCFE6F-694C-46C0-A9B2-55C3C052E6BB}">
      <dsp:nvSpPr>
        <dsp:cNvPr id="0" name=""/>
        <dsp:cNvSpPr/>
      </dsp:nvSpPr>
      <dsp:spPr>
        <a:xfrm>
          <a:off x="6515508" y="784407"/>
          <a:ext cx="1905236" cy="20736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8601683"/>
              <a:satOff val="-7104"/>
              <a:lumOff val="-21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Proyecto piloto Modalidad Mixta</a:t>
          </a:r>
        </a:p>
        <a:p>
          <a:pPr marL="114300" lvl="1" indent="-114300" algn="l" defTabSz="622300">
            <a:lnSpc>
              <a:spcPct val="90000"/>
            </a:lnSpc>
            <a:spcBef>
              <a:spcPct val="0"/>
            </a:spcBef>
            <a:spcAft>
              <a:spcPct val="15000"/>
            </a:spcAft>
            <a:buChar char="••"/>
          </a:pPr>
          <a:r>
            <a:rPr lang="es-ES" sz="1400" kern="1200" dirty="0" smtClean="0"/>
            <a:t>- 43 docentes todas las EE</a:t>
          </a:r>
        </a:p>
        <a:p>
          <a:pPr marL="114300" lvl="1" indent="-114300" algn="l" defTabSz="622300">
            <a:lnSpc>
              <a:spcPct val="90000"/>
            </a:lnSpc>
            <a:spcBef>
              <a:spcPct val="0"/>
            </a:spcBef>
            <a:spcAft>
              <a:spcPct val="15000"/>
            </a:spcAft>
            <a:buChar char="••"/>
          </a:pPr>
          <a:r>
            <a:rPr lang="es-ES" sz="1400" kern="1200" dirty="0" smtClean="0"/>
            <a:t>- 59 secciones - Participación de SAF para fines laborales</a:t>
          </a:r>
        </a:p>
      </dsp:txBody>
      <dsp:txXfrm>
        <a:off x="6571310" y="840209"/>
        <a:ext cx="1793632" cy="19619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FE9C0-CB1B-4AE6-868B-2316B50AF304}">
      <dsp:nvSpPr>
        <dsp:cNvPr id="0" name=""/>
        <dsp:cNvSpPr/>
      </dsp:nvSpPr>
      <dsp:spPr>
        <a:xfrm rot="10800000">
          <a:off x="1259586" y="0"/>
          <a:ext cx="3304087" cy="1659588"/>
        </a:xfrm>
        <a:prstGeom prst="homePlate">
          <a:avLst/>
        </a:prstGeom>
        <a:solidFill>
          <a:srgbClr val="46468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832" tIns="60960" rIns="113792" bIns="60960" numCol="1" spcCol="1270" anchor="ctr" anchorCtr="0">
          <a:noAutofit/>
        </a:bodyPr>
        <a:lstStyle/>
        <a:p>
          <a:pPr lvl="0" algn="l" defTabSz="711200" rtl="0">
            <a:lnSpc>
              <a:spcPct val="100000"/>
            </a:lnSpc>
            <a:spcBef>
              <a:spcPct val="0"/>
            </a:spcBef>
            <a:spcAft>
              <a:spcPct val="35000"/>
            </a:spcAft>
          </a:pPr>
          <a:r>
            <a:rPr lang="es-MX" sz="1600" b="1" kern="1200" dirty="0" smtClean="0">
              <a:latin typeface="Gill Sans"/>
            </a:rPr>
            <a:t>3. </a:t>
          </a:r>
          <a:r>
            <a:rPr lang="es-MX" sz="1600" b="0" kern="1200" dirty="0" smtClean="0">
              <a:latin typeface="Gill Sans"/>
            </a:rPr>
            <a:t>Redefinición crediticia de las EE de acuerdo con las actividades de aprendizaje y tiempo de dedicación del estudiante</a:t>
          </a:r>
          <a:endParaRPr lang="es-MX" sz="1600" b="0" kern="1200" dirty="0">
            <a:latin typeface="Gill Sans"/>
          </a:endParaRPr>
        </a:p>
      </dsp:txBody>
      <dsp:txXfrm rot="10800000">
        <a:off x="1674483" y="0"/>
        <a:ext cx="2889190" cy="1659588"/>
      </dsp:txXfrm>
    </dsp:sp>
    <dsp:sp modelId="{B9571B09-5265-4A9F-AC80-747E4E669FD8}">
      <dsp:nvSpPr>
        <dsp:cNvPr id="0" name=""/>
        <dsp:cNvSpPr/>
      </dsp:nvSpPr>
      <dsp:spPr>
        <a:xfrm>
          <a:off x="417219" y="0"/>
          <a:ext cx="1659588" cy="165958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7FE6D8-6CF6-4178-AF4D-96BB982CD6A7}">
      <dsp:nvSpPr>
        <dsp:cNvPr id="0" name=""/>
        <dsp:cNvSpPr/>
      </dsp:nvSpPr>
      <dsp:spPr>
        <a:xfrm rot="10800000">
          <a:off x="1265599" y="2156835"/>
          <a:ext cx="3304087" cy="1659588"/>
        </a:xfrm>
        <a:prstGeom prst="homePlat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832" tIns="60960" rIns="113792" bIns="60960" numCol="1" spcCol="1270" anchor="ctr" anchorCtr="0">
          <a:noAutofit/>
        </a:bodyPr>
        <a:lstStyle/>
        <a:p>
          <a:pPr lvl="0" algn="l" defTabSz="711200" rtl="0">
            <a:lnSpc>
              <a:spcPct val="100000"/>
            </a:lnSpc>
            <a:spcBef>
              <a:spcPct val="0"/>
            </a:spcBef>
            <a:spcAft>
              <a:spcPct val="35000"/>
            </a:spcAft>
          </a:pPr>
          <a:r>
            <a:rPr lang="es-MX" sz="1600" b="1" kern="1200" dirty="0" smtClean="0">
              <a:latin typeface="Gill Sans"/>
            </a:rPr>
            <a:t>4. </a:t>
          </a:r>
          <a:r>
            <a:rPr lang="es-MX" sz="1600" b="0" kern="1200" dirty="0" smtClean="0">
              <a:latin typeface="Gill Sans"/>
            </a:rPr>
            <a:t>Trabajo colegiado </a:t>
          </a:r>
        </a:p>
      </dsp:txBody>
      <dsp:txXfrm rot="10800000">
        <a:off x="1680496" y="2156835"/>
        <a:ext cx="2889190" cy="1659588"/>
      </dsp:txXfrm>
    </dsp:sp>
    <dsp:sp modelId="{7B226EDC-989D-456C-810C-990ADFF75BEF}">
      <dsp:nvSpPr>
        <dsp:cNvPr id="0" name=""/>
        <dsp:cNvSpPr/>
      </dsp:nvSpPr>
      <dsp:spPr>
        <a:xfrm>
          <a:off x="435756" y="2156835"/>
          <a:ext cx="1659588" cy="1659588"/>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8DB7E-52C0-4544-8EF5-E7D138EE34E9}">
      <dsp:nvSpPr>
        <dsp:cNvPr id="0" name=""/>
        <dsp:cNvSpPr/>
      </dsp:nvSpPr>
      <dsp:spPr>
        <a:xfrm rot="16200000">
          <a:off x="-1099880" y="1099880"/>
          <a:ext cx="4896544" cy="2696783"/>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5466" bIns="0" numCol="1" spcCol="1270" anchor="ctr" anchorCtr="0">
          <a:noAutofit/>
        </a:bodyPr>
        <a:lstStyle/>
        <a:p>
          <a:pPr lvl="0" algn="ctr" defTabSz="800100">
            <a:lnSpc>
              <a:spcPct val="90000"/>
            </a:lnSpc>
            <a:spcBef>
              <a:spcPct val="0"/>
            </a:spcBef>
            <a:spcAft>
              <a:spcPct val="35000"/>
            </a:spcAft>
          </a:pPr>
          <a:r>
            <a:rPr lang="es-ES" sz="1800" b="1" kern="1200" dirty="0" smtClean="0"/>
            <a:t>Conformación de Comités académicos por EE</a:t>
          </a:r>
          <a:r>
            <a:rPr lang="es-ES" sz="1800" kern="1200" dirty="0" smtClean="0"/>
            <a:t>:</a:t>
          </a:r>
        </a:p>
        <a:p>
          <a:pPr lvl="0" algn="l" defTabSz="800100">
            <a:lnSpc>
              <a:spcPct val="90000"/>
            </a:lnSpc>
            <a:spcBef>
              <a:spcPct val="0"/>
            </a:spcBef>
            <a:spcAft>
              <a:spcPct val="35000"/>
            </a:spcAft>
          </a:pPr>
          <a:r>
            <a:rPr lang="es-ES" sz="1800" kern="1200" dirty="0" smtClean="0"/>
            <a:t>Actualización programas y contenidos, unidad de competencia, saberes, estrategias, metodologías de enseñanza y aprendizaje, materiales, evaluación, fuentes de información</a:t>
          </a:r>
          <a:endParaRPr lang="es-ES" sz="1800" kern="1200" dirty="0"/>
        </a:p>
      </dsp:txBody>
      <dsp:txXfrm rot="5400000">
        <a:off x="0" y="979309"/>
        <a:ext cx="2696783" cy="2937926"/>
      </dsp:txXfrm>
    </dsp:sp>
    <dsp:sp modelId="{7DA90E81-700F-2243-9AC5-95010DD40EAE}">
      <dsp:nvSpPr>
        <dsp:cNvPr id="0" name=""/>
        <dsp:cNvSpPr/>
      </dsp:nvSpPr>
      <dsp:spPr>
        <a:xfrm rot="16200000">
          <a:off x="1800200" y="1099880"/>
          <a:ext cx="4896544" cy="2696783"/>
        </a:xfrm>
        <a:prstGeom prst="flowChartManualOperation">
          <a:avLst/>
        </a:prstGeom>
        <a:gradFill rotWithShape="0">
          <a:gsLst>
            <a:gs pos="0">
              <a:schemeClr val="accent5">
                <a:hueOff val="9300841"/>
                <a:satOff val="-3552"/>
                <a:lumOff val="-1079"/>
                <a:alphaOff val="0"/>
                <a:shade val="51000"/>
                <a:satMod val="130000"/>
              </a:schemeClr>
            </a:gs>
            <a:gs pos="80000">
              <a:schemeClr val="accent5">
                <a:hueOff val="9300841"/>
                <a:satOff val="-3552"/>
                <a:lumOff val="-1079"/>
                <a:alphaOff val="0"/>
                <a:shade val="93000"/>
                <a:satMod val="130000"/>
              </a:schemeClr>
            </a:gs>
            <a:gs pos="100000">
              <a:schemeClr val="accent5">
                <a:hueOff val="9300841"/>
                <a:satOff val="-3552"/>
                <a:lumOff val="-1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5466" bIns="0" numCol="1" spcCol="1270" anchor="ctr" anchorCtr="0">
          <a:noAutofit/>
        </a:bodyPr>
        <a:lstStyle/>
        <a:p>
          <a:pPr lvl="0" algn="ctr" defTabSz="800100">
            <a:lnSpc>
              <a:spcPct val="90000"/>
            </a:lnSpc>
            <a:spcBef>
              <a:spcPct val="0"/>
            </a:spcBef>
            <a:spcAft>
              <a:spcPct val="35000"/>
            </a:spcAft>
          </a:pPr>
          <a:r>
            <a:rPr lang="es-ES" sz="1800" b="1" kern="1200" dirty="0" smtClean="0"/>
            <a:t>Reuniones de academia regionales y estatales</a:t>
          </a:r>
          <a:r>
            <a:rPr lang="es-ES" sz="1800" kern="1200" dirty="0" smtClean="0"/>
            <a:t>:</a:t>
          </a:r>
        </a:p>
        <a:p>
          <a:pPr lvl="0" algn="l" defTabSz="800100">
            <a:lnSpc>
              <a:spcPct val="90000"/>
            </a:lnSpc>
            <a:spcBef>
              <a:spcPct val="0"/>
            </a:spcBef>
            <a:spcAft>
              <a:spcPct val="35000"/>
            </a:spcAft>
          </a:pPr>
          <a:r>
            <a:rPr lang="es-ES" sz="1800" kern="1200" dirty="0" smtClean="0"/>
            <a:t>Análisis, propuestas y actualización de programas, trabajo con legitimidad y transparencia</a:t>
          </a:r>
        </a:p>
      </dsp:txBody>
      <dsp:txXfrm rot="5400000">
        <a:off x="2900080" y="979309"/>
        <a:ext cx="2696783" cy="2937926"/>
      </dsp:txXfrm>
    </dsp:sp>
    <dsp:sp modelId="{A86409D3-3AE6-2B45-B348-FACBDB3178B4}">
      <dsp:nvSpPr>
        <dsp:cNvPr id="0" name=""/>
        <dsp:cNvSpPr/>
      </dsp:nvSpPr>
      <dsp:spPr>
        <a:xfrm rot="16200000">
          <a:off x="4699242" y="1099880"/>
          <a:ext cx="4896544" cy="2696783"/>
        </a:xfrm>
        <a:prstGeom prst="flowChartManualOperation">
          <a:avLst/>
        </a:prstGeom>
        <a:gradFill rotWithShape="0">
          <a:gsLst>
            <a:gs pos="0">
              <a:schemeClr val="accent5">
                <a:hueOff val="18601683"/>
                <a:satOff val="-7104"/>
                <a:lumOff val="-2157"/>
                <a:alphaOff val="0"/>
                <a:shade val="51000"/>
                <a:satMod val="130000"/>
              </a:schemeClr>
            </a:gs>
            <a:gs pos="80000">
              <a:schemeClr val="accent5">
                <a:hueOff val="18601683"/>
                <a:satOff val="-7104"/>
                <a:lumOff val="-2157"/>
                <a:alphaOff val="0"/>
                <a:shade val="93000"/>
                <a:satMod val="130000"/>
              </a:schemeClr>
            </a:gs>
            <a:gs pos="100000">
              <a:schemeClr val="accent5">
                <a:hueOff val="18601683"/>
                <a:satOff val="-7104"/>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5466" bIns="0" numCol="1" spcCol="1270" anchor="ctr" anchorCtr="0">
          <a:noAutofit/>
        </a:bodyPr>
        <a:lstStyle/>
        <a:p>
          <a:pPr lvl="0" algn="ctr" defTabSz="800100">
            <a:lnSpc>
              <a:spcPct val="90000"/>
            </a:lnSpc>
            <a:spcBef>
              <a:spcPct val="0"/>
            </a:spcBef>
            <a:spcAft>
              <a:spcPct val="35000"/>
            </a:spcAft>
          </a:pPr>
          <a:r>
            <a:rPr lang="es-ES" sz="1800" b="1" kern="1200" dirty="0" smtClean="0"/>
            <a:t>Estrategias de actualización y formación docente</a:t>
          </a:r>
          <a:r>
            <a:rPr lang="es-ES" sz="1800" kern="1200" dirty="0" smtClean="0"/>
            <a:t>:</a:t>
          </a:r>
        </a:p>
        <a:p>
          <a:pPr lvl="0" algn="l" defTabSz="800100">
            <a:lnSpc>
              <a:spcPct val="90000"/>
            </a:lnSpc>
            <a:spcBef>
              <a:spcPct val="0"/>
            </a:spcBef>
            <a:spcAft>
              <a:spcPct val="35000"/>
            </a:spcAft>
          </a:pPr>
          <a:r>
            <a:rPr lang="es-ES" sz="1800" kern="1200" dirty="0" smtClean="0"/>
            <a:t>Propuestas de expertos en el campo de conocimiento y en formación didáctico pedagógica </a:t>
          </a:r>
          <a:endParaRPr lang="es-ES" sz="1800" kern="1200" dirty="0"/>
        </a:p>
      </dsp:txBody>
      <dsp:txXfrm rot="5400000">
        <a:off x="5799122" y="979309"/>
        <a:ext cx="2696783" cy="29379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61D29-FFAB-4D63-8142-43DE770A78ED}">
      <dsp:nvSpPr>
        <dsp:cNvPr id="0" name=""/>
        <dsp:cNvSpPr/>
      </dsp:nvSpPr>
      <dsp:spPr>
        <a:xfrm>
          <a:off x="0" y="0"/>
          <a:ext cx="8640960" cy="188546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b="1" kern="1200" dirty="0" smtClean="0">
              <a:latin typeface="Gill Sans"/>
            </a:rPr>
            <a:t>Aplicación de examen diagnóstico </a:t>
          </a:r>
          <a:r>
            <a:rPr lang="es-ES" sz="1400" kern="1200" dirty="0" smtClean="0">
              <a:latin typeface="Gill Sans"/>
            </a:rPr>
            <a:t>a cada grupo por su profesor, para identificar nivel: alto, intermedio o bajo. </a:t>
          </a:r>
          <a:endParaRPr lang="es-ES" sz="1400" kern="1200" dirty="0">
            <a:latin typeface="Gill Sans"/>
          </a:endParaRPr>
        </a:p>
      </dsp:txBody>
      <dsp:txXfrm>
        <a:off x="1916738" y="0"/>
        <a:ext cx="6724221" cy="1885463"/>
      </dsp:txXfrm>
    </dsp:sp>
    <dsp:sp modelId="{46F0B7B0-BE3E-421F-8F15-AAF7CFA2EEFF}">
      <dsp:nvSpPr>
        <dsp:cNvPr id="0" name=""/>
        <dsp:cNvSpPr/>
      </dsp:nvSpPr>
      <dsp:spPr>
        <a:xfrm>
          <a:off x="188546" y="188546"/>
          <a:ext cx="1728192" cy="150837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8D4C413-8C6A-4484-8E60-EB7B3D2B9A4C}">
      <dsp:nvSpPr>
        <dsp:cNvPr id="0" name=""/>
        <dsp:cNvSpPr/>
      </dsp:nvSpPr>
      <dsp:spPr>
        <a:xfrm>
          <a:off x="0" y="2074009"/>
          <a:ext cx="8640960" cy="1885463"/>
        </a:xfrm>
        <a:prstGeom prst="roundRect">
          <a:avLst>
            <a:gd name="adj" fmla="val 10000"/>
          </a:avLst>
        </a:prstGeom>
        <a:gradFill rotWithShape="0">
          <a:gsLst>
            <a:gs pos="0">
              <a:schemeClr val="accent5">
                <a:hueOff val="18601683"/>
                <a:satOff val="-7104"/>
                <a:lumOff val="-2157"/>
                <a:alphaOff val="0"/>
                <a:tint val="50000"/>
                <a:satMod val="300000"/>
              </a:schemeClr>
            </a:gs>
            <a:gs pos="35000">
              <a:schemeClr val="accent5">
                <a:hueOff val="18601683"/>
                <a:satOff val="-7104"/>
                <a:lumOff val="-2157"/>
                <a:alphaOff val="0"/>
                <a:tint val="37000"/>
                <a:satMod val="300000"/>
              </a:schemeClr>
            </a:gs>
            <a:gs pos="100000">
              <a:schemeClr val="accent5">
                <a:hueOff val="18601683"/>
                <a:satOff val="-7104"/>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b="1" kern="1200" dirty="0" smtClean="0">
              <a:latin typeface="Gill Sans"/>
            </a:rPr>
            <a:t>Trabajo colaborativo</a:t>
          </a:r>
        </a:p>
        <a:p>
          <a:pPr lvl="0" algn="l" defTabSz="622300">
            <a:lnSpc>
              <a:spcPct val="90000"/>
            </a:lnSpc>
            <a:spcBef>
              <a:spcPct val="0"/>
            </a:spcBef>
            <a:spcAft>
              <a:spcPct val="35000"/>
            </a:spcAft>
          </a:pPr>
          <a:r>
            <a:rPr lang="es-ES" sz="1400" b="1" kern="1200" dirty="0" smtClean="0">
              <a:latin typeface="Gill Sans"/>
            </a:rPr>
            <a:t>Estudiantes con nivel alto </a:t>
          </a:r>
          <a:r>
            <a:rPr lang="es-ES" sz="1400" kern="1200" dirty="0" smtClean="0">
              <a:latin typeface="Gill Sans"/>
            </a:rPr>
            <a:t>serán monitores de sus compañeros e indagarán formas y temáticas para vincularse con la disciplina (software, problemas a resolver, tipología de texto, etc. (multimodal).</a:t>
          </a:r>
        </a:p>
        <a:p>
          <a:pPr lvl="0" algn="l" defTabSz="622300">
            <a:lnSpc>
              <a:spcPct val="90000"/>
            </a:lnSpc>
            <a:spcBef>
              <a:spcPct val="0"/>
            </a:spcBef>
            <a:spcAft>
              <a:spcPct val="35000"/>
            </a:spcAft>
          </a:pPr>
          <a:r>
            <a:rPr lang="es-ES" sz="1400" b="1" kern="1200" dirty="0" smtClean="0">
              <a:latin typeface="Gill Sans"/>
            </a:rPr>
            <a:t>Estudiantes intermedios </a:t>
          </a:r>
          <a:r>
            <a:rPr lang="es-ES" sz="1400" kern="1200" dirty="0" smtClean="0">
              <a:latin typeface="Gill Sans"/>
            </a:rPr>
            <a:t>de manera virtual demostrarán los saberes que ya poseen y cursarán presencialmente los que deban desarrollar (modalidad mixta).</a:t>
          </a:r>
        </a:p>
        <a:p>
          <a:pPr lvl="0" algn="l" defTabSz="622300">
            <a:lnSpc>
              <a:spcPct val="90000"/>
            </a:lnSpc>
            <a:spcBef>
              <a:spcPct val="0"/>
            </a:spcBef>
            <a:spcAft>
              <a:spcPct val="35000"/>
            </a:spcAft>
          </a:pPr>
          <a:r>
            <a:rPr lang="es-ES" sz="1400" b="1" kern="1200" dirty="0" smtClean="0">
              <a:latin typeface="Gill Sans"/>
            </a:rPr>
            <a:t>Estudiantes con nivel bajo </a:t>
          </a:r>
          <a:r>
            <a:rPr lang="es-ES" sz="1400" kern="1200" dirty="0" smtClean="0">
              <a:latin typeface="Gill Sans"/>
            </a:rPr>
            <a:t>deberán cursar de manera presencial la EE.</a:t>
          </a:r>
          <a:endParaRPr lang="es-ES" sz="1400" kern="1200" dirty="0">
            <a:latin typeface="Gill Sans"/>
          </a:endParaRPr>
        </a:p>
      </dsp:txBody>
      <dsp:txXfrm>
        <a:off x="1916738" y="2074009"/>
        <a:ext cx="6724221" cy="1885463"/>
      </dsp:txXfrm>
    </dsp:sp>
    <dsp:sp modelId="{8A61FB9B-3EC6-440A-88DF-95EF6C7DF541}">
      <dsp:nvSpPr>
        <dsp:cNvPr id="0" name=""/>
        <dsp:cNvSpPr/>
      </dsp:nvSpPr>
      <dsp:spPr>
        <a:xfrm>
          <a:off x="188546" y="2262556"/>
          <a:ext cx="1728192" cy="1508370"/>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80965-E3E7-4474-BD9C-75EC460FB88B}">
      <dsp:nvSpPr>
        <dsp:cNvPr id="0" name=""/>
        <dsp:cNvSpPr/>
      </dsp:nvSpPr>
      <dsp:spPr>
        <a:xfrm>
          <a:off x="1505" y="396136"/>
          <a:ext cx="1510662" cy="151066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137" tIns="13970" rIns="83137" bIns="13970" numCol="1" spcCol="1270" anchor="ctr" anchorCtr="0">
          <a:noAutofit/>
        </a:bodyPr>
        <a:lstStyle/>
        <a:p>
          <a:pPr lvl="0" algn="ctr" defTabSz="488950">
            <a:lnSpc>
              <a:spcPct val="90000"/>
            </a:lnSpc>
            <a:spcBef>
              <a:spcPct val="0"/>
            </a:spcBef>
            <a:spcAft>
              <a:spcPct val="35000"/>
            </a:spcAft>
          </a:pPr>
          <a:r>
            <a:rPr lang="es-ES_tradnl" sz="1100" kern="1200" dirty="0" smtClean="0"/>
            <a:t>Curriculares</a:t>
          </a:r>
          <a:endParaRPr lang="es-MX" sz="1100" kern="1200" dirty="0"/>
        </a:p>
      </dsp:txBody>
      <dsp:txXfrm>
        <a:off x="222736" y="617367"/>
        <a:ext cx="1068200" cy="1068200"/>
      </dsp:txXfrm>
    </dsp:sp>
    <dsp:sp modelId="{FFFED130-C911-420E-986E-E575905D5E08}">
      <dsp:nvSpPr>
        <dsp:cNvPr id="0" name=""/>
        <dsp:cNvSpPr/>
      </dsp:nvSpPr>
      <dsp:spPr>
        <a:xfrm>
          <a:off x="1210035" y="396136"/>
          <a:ext cx="1510662" cy="151066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137" tIns="13970" rIns="83137" bIns="13970" numCol="1" spcCol="1270" anchor="ctr" anchorCtr="0">
          <a:noAutofit/>
        </a:bodyPr>
        <a:lstStyle/>
        <a:p>
          <a:pPr lvl="0" algn="ctr" defTabSz="488950">
            <a:lnSpc>
              <a:spcPct val="90000"/>
            </a:lnSpc>
            <a:spcBef>
              <a:spcPct val="0"/>
            </a:spcBef>
            <a:spcAft>
              <a:spcPct val="35000"/>
            </a:spcAft>
          </a:pPr>
          <a:r>
            <a:rPr lang="es-ES_tradnl" sz="1100" kern="1200" dirty="0" smtClean="0"/>
            <a:t>Académicas</a:t>
          </a:r>
          <a:endParaRPr lang="es-MX" sz="1100" kern="1200" dirty="0"/>
        </a:p>
      </dsp:txBody>
      <dsp:txXfrm>
        <a:off x="1431266" y="617367"/>
        <a:ext cx="1068200" cy="1068200"/>
      </dsp:txXfrm>
    </dsp:sp>
    <dsp:sp modelId="{31E8DEF6-9353-44D3-BA6E-3E53CBB40E69}">
      <dsp:nvSpPr>
        <dsp:cNvPr id="0" name=""/>
        <dsp:cNvSpPr/>
      </dsp:nvSpPr>
      <dsp:spPr>
        <a:xfrm>
          <a:off x="2418566" y="396136"/>
          <a:ext cx="1510662" cy="151066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137" tIns="13970" rIns="83137" bIns="13970" numCol="1" spcCol="1270" anchor="ctr" anchorCtr="0">
          <a:noAutofit/>
        </a:bodyPr>
        <a:lstStyle/>
        <a:p>
          <a:pPr lvl="0" algn="ctr" defTabSz="488950">
            <a:lnSpc>
              <a:spcPct val="90000"/>
            </a:lnSpc>
            <a:spcBef>
              <a:spcPct val="0"/>
            </a:spcBef>
            <a:spcAft>
              <a:spcPct val="35000"/>
            </a:spcAft>
          </a:pPr>
          <a:r>
            <a:rPr lang="es-ES_tradnl" sz="1100" kern="1200" dirty="0" smtClean="0"/>
            <a:t>Administrativas y financieras</a:t>
          </a:r>
          <a:endParaRPr lang="es-MX" sz="1100" kern="1200" dirty="0"/>
        </a:p>
      </dsp:txBody>
      <dsp:txXfrm>
        <a:off x="2639797" y="617367"/>
        <a:ext cx="1068200" cy="1068200"/>
      </dsp:txXfrm>
    </dsp:sp>
    <dsp:sp modelId="{114F25E3-EA9C-4DC4-B8D6-B0F3B5C403B2}">
      <dsp:nvSpPr>
        <dsp:cNvPr id="0" name=""/>
        <dsp:cNvSpPr/>
      </dsp:nvSpPr>
      <dsp:spPr>
        <a:xfrm>
          <a:off x="3627096" y="396136"/>
          <a:ext cx="1510662" cy="151066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137" tIns="13970" rIns="83137" bIns="13970" numCol="1" spcCol="1270" anchor="ctr" anchorCtr="0">
          <a:noAutofit/>
        </a:bodyPr>
        <a:lstStyle/>
        <a:p>
          <a:pPr lvl="0" algn="ctr" defTabSz="488950">
            <a:lnSpc>
              <a:spcPct val="90000"/>
            </a:lnSpc>
            <a:spcBef>
              <a:spcPct val="0"/>
            </a:spcBef>
            <a:spcAft>
              <a:spcPct val="35000"/>
            </a:spcAft>
          </a:pPr>
          <a:r>
            <a:rPr lang="es-MX" sz="1100" kern="1200" dirty="0" smtClean="0"/>
            <a:t>Normativas</a:t>
          </a:r>
          <a:endParaRPr lang="es-MX" sz="1100" kern="1200" dirty="0"/>
        </a:p>
      </dsp:txBody>
      <dsp:txXfrm>
        <a:off x="3848327" y="617367"/>
        <a:ext cx="1068200" cy="1068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37044-C4AD-40D4-AE6C-75339D525342}">
      <dsp:nvSpPr>
        <dsp:cNvPr id="0" name=""/>
        <dsp:cNvSpPr/>
      </dsp:nvSpPr>
      <dsp:spPr>
        <a:xfrm>
          <a:off x="1437493" y="19509"/>
          <a:ext cx="1315505" cy="131550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dirty="0"/>
        </a:p>
      </dsp:txBody>
      <dsp:txXfrm>
        <a:off x="1589282" y="196597"/>
        <a:ext cx="1011927" cy="417420"/>
      </dsp:txXfrm>
    </dsp:sp>
    <dsp:sp modelId="{C41BF6F9-4429-421D-B147-BDC113F1968D}">
      <dsp:nvSpPr>
        <dsp:cNvPr id="0" name=""/>
        <dsp:cNvSpPr/>
      </dsp:nvSpPr>
      <dsp:spPr>
        <a:xfrm>
          <a:off x="2129420" y="619798"/>
          <a:ext cx="1315505" cy="131550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endParaRPr lang="es-MX" sz="1100" kern="1200" dirty="0"/>
        </a:p>
      </dsp:txBody>
      <dsp:txXfrm>
        <a:off x="2837769" y="771587"/>
        <a:ext cx="505963" cy="1011927"/>
      </dsp:txXfrm>
    </dsp:sp>
    <dsp:sp modelId="{83ABE070-658B-464D-80C2-EFDEDC69CD7F}">
      <dsp:nvSpPr>
        <dsp:cNvPr id="0" name=""/>
        <dsp:cNvSpPr/>
      </dsp:nvSpPr>
      <dsp:spPr>
        <a:xfrm>
          <a:off x="1393687" y="1214313"/>
          <a:ext cx="1315505" cy="131550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dirty="0"/>
        </a:p>
      </dsp:txBody>
      <dsp:txXfrm>
        <a:off x="1545476" y="1935311"/>
        <a:ext cx="1011927" cy="417420"/>
      </dsp:txXfrm>
    </dsp:sp>
    <dsp:sp modelId="{B44E4909-6B38-4567-B74C-542A32258A26}">
      <dsp:nvSpPr>
        <dsp:cNvPr id="0" name=""/>
        <dsp:cNvSpPr/>
      </dsp:nvSpPr>
      <dsp:spPr>
        <a:xfrm>
          <a:off x="735990" y="593554"/>
          <a:ext cx="1315505" cy="131550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tabLst>
              <a:tab pos="271463" algn="l"/>
              <a:tab pos="617538" algn="l"/>
            </a:tabLst>
          </a:pPr>
          <a:endParaRPr lang="es-MX" sz="1000" kern="1200" dirty="0"/>
        </a:p>
      </dsp:txBody>
      <dsp:txXfrm>
        <a:off x="837182" y="745343"/>
        <a:ext cx="505963" cy="10119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6411"/>
          </a:xfrm>
          <a:prstGeom prst="rect">
            <a:avLst/>
          </a:prstGeom>
        </p:spPr>
        <p:txBody>
          <a:bodyPr vert="horz" lIns="93166" tIns="46583" rIns="93166" bIns="46583" rtlCol="0"/>
          <a:lstStyle>
            <a:lvl1pPr algn="l">
              <a:defRPr sz="1200"/>
            </a:lvl1pPr>
          </a:lstStyle>
          <a:p>
            <a:endParaRPr lang="es-MX"/>
          </a:p>
        </p:txBody>
      </p:sp>
      <p:sp>
        <p:nvSpPr>
          <p:cNvPr id="3" name="2 Marcador de fecha"/>
          <p:cNvSpPr>
            <a:spLocks noGrp="1"/>
          </p:cNvSpPr>
          <p:nvPr>
            <p:ph type="dt" sz="quarter" idx="1"/>
          </p:nvPr>
        </p:nvSpPr>
        <p:spPr>
          <a:xfrm>
            <a:off x="3850444" y="0"/>
            <a:ext cx="2945659" cy="496411"/>
          </a:xfrm>
          <a:prstGeom prst="rect">
            <a:avLst/>
          </a:prstGeom>
        </p:spPr>
        <p:txBody>
          <a:bodyPr vert="horz" lIns="93166" tIns="46583" rIns="93166" bIns="46583" rtlCol="0"/>
          <a:lstStyle>
            <a:lvl1pPr algn="r">
              <a:defRPr sz="1200"/>
            </a:lvl1pPr>
          </a:lstStyle>
          <a:p>
            <a:fld id="{DA42944D-0C91-48EE-BBCF-9FBF9517A481}" type="datetimeFigureOut">
              <a:rPr lang="es-MX" smtClean="0"/>
              <a:pPr/>
              <a:t>15/12/2016</a:t>
            </a:fld>
            <a:endParaRPr lang="es-MX"/>
          </a:p>
        </p:txBody>
      </p:sp>
      <p:sp>
        <p:nvSpPr>
          <p:cNvPr id="4" name="3 Marcador de pie de página"/>
          <p:cNvSpPr>
            <a:spLocks noGrp="1"/>
          </p:cNvSpPr>
          <p:nvPr>
            <p:ph type="ftr" sz="quarter" idx="2"/>
          </p:nvPr>
        </p:nvSpPr>
        <p:spPr>
          <a:xfrm>
            <a:off x="1" y="9430090"/>
            <a:ext cx="2945659" cy="496411"/>
          </a:xfrm>
          <a:prstGeom prst="rect">
            <a:avLst/>
          </a:prstGeom>
        </p:spPr>
        <p:txBody>
          <a:bodyPr vert="horz" lIns="93166" tIns="46583" rIns="93166" bIns="46583"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50444" y="9430090"/>
            <a:ext cx="2945659" cy="496411"/>
          </a:xfrm>
          <a:prstGeom prst="rect">
            <a:avLst/>
          </a:prstGeom>
        </p:spPr>
        <p:txBody>
          <a:bodyPr vert="horz" lIns="93166" tIns="46583" rIns="93166" bIns="46583" rtlCol="0" anchor="b"/>
          <a:lstStyle>
            <a:lvl1pPr algn="r">
              <a:defRPr sz="1200"/>
            </a:lvl1pPr>
          </a:lstStyle>
          <a:p>
            <a:fld id="{2FE4F7D5-17EF-4363-823D-103F02FEFA84}" type="slidenum">
              <a:rPr lang="es-MX" smtClean="0"/>
              <a:pPr/>
              <a:t>‹Nº›</a:t>
            </a:fld>
            <a:endParaRPr lang="es-MX"/>
          </a:p>
        </p:txBody>
      </p:sp>
    </p:spTree>
    <p:extLst>
      <p:ext uri="{BB962C8B-B14F-4D97-AF65-F5344CB8AC3E}">
        <p14:creationId xmlns:p14="http://schemas.microsoft.com/office/powerpoint/2010/main" val="1766612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6411"/>
          </a:xfrm>
          <a:prstGeom prst="rect">
            <a:avLst/>
          </a:prstGeom>
        </p:spPr>
        <p:txBody>
          <a:bodyPr vert="horz" lIns="93166" tIns="46583" rIns="93166" bIns="46583" rtlCol="0"/>
          <a:lstStyle>
            <a:lvl1pPr algn="l">
              <a:defRPr sz="1200"/>
            </a:lvl1pPr>
          </a:lstStyle>
          <a:p>
            <a:endParaRPr lang="es-MX"/>
          </a:p>
        </p:txBody>
      </p:sp>
      <p:sp>
        <p:nvSpPr>
          <p:cNvPr id="3" name="2 Marcador de fecha"/>
          <p:cNvSpPr>
            <a:spLocks noGrp="1"/>
          </p:cNvSpPr>
          <p:nvPr>
            <p:ph type="dt" idx="1"/>
          </p:nvPr>
        </p:nvSpPr>
        <p:spPr>
          <a:xfrm>
            <a:off x="3850444" y="0"/>
            <a:ext cx="2945659" cy="496411"/>
          </a:xfrm>
          <a:prstGeom prst="rect">
            <a:avLst/>
          </a:prstGeom>
        </p:spPr>
        <p:txBody>
          <a:bodyPr vert="horz" lIns="93166" tIns="46583" rIns="93166" bIns="46583" rtlCol="0"/>
          <a:lstStyle>
            <a:lvl1pPr algn="r">
              <a:defRPr sz="1200"/>
            </a:lvl1pPr>
          </a:lstStyle>
          <a:p>
            <a:fld id="{6976D067-9738-4E48-AE4F-48AB7735FA16}" type="datetimeFigureOut">
              <a:rPr lang="es-MX" smtClean="0"/>
              <a:pPr/>
              <a:t>15/12/2016</a:t>
            </a:fld>
            <a:endParaRPr lang="es-MX"/>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66" tIns="46583" rIns="93166" bIns="46583" rtlCol="0" anchor="ctr"/>
          <a:lstStyle/>
          <a:p>
            <a:endParaRPr lang="es-MX"/>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3166" tIns="46583" rIns="93166" bIns="4658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1" y="9430090"/>
            <a:ext cx="2945659" cy="496411"/>
          </a:xfrm>
          <a:prstGeom prst="rect">
            <a:avLst/>
          </a:prstGeom>
        </p:spPr>
        <p:txBody>
          <a:bodyPr vert="horz" lIns="93166" tIns="46583" rIns="93166" bIns="46583"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50444" y="9430090"/>
            <a:ext cx="2945659" cy="496411"/>
          </a:xfrm>
          <a:prstGeom prst="rect">
            <a:avLst/>
          </a:prstGeom>
        </p:spPr>
        <p:txBody>
          <a:bodyPr vert="horz" lIns="93166" tIns="46583" rIns="93166" bIns="46583" rtlCol="0" anchor="b"/>
          <a:lstStyle>
            <a:lvl1pPr algn="r">
              <a:defRPr sz="1200"/>
            </a:lvl1pPr>
          </a:lstStyle>
          <a:p>
            <a:fld id="{290DF26A-B4DD-48D3-8125-998EC8E56DEA}" type="slidenum">
              <a:rPr lang="es-MX" smtClean="0"/>
              <a:pPr/>
              <a:t>‹Nº›</a:t>
            </a:fld>
            <a:endParaRPr lang="es-MX"/>
          </a:p>
        </p:txBody>
      </p:sp>
    </p:spTree>
    <p:extLst>
      <p:ext uri="{BB962C8B-B14F-4D97-AF65-F5344CB8AC3E}">
        <p14:creationId xmlns:p14="http://schemas.microsoft.com/office/powerpoint/2010/main" val="2896660583"/>
      </p:ext>
    </p:extLst>
  </p:cSld>
  <p:clrMap bg1="lt1" tx1="dk1" bg2="lt2" tx2="dk2" accent1="accent1" accent2="accent2" accent3="accent3" accent4="accent4" accent5="accent5" accent6="accent6" hlink="hlink" folHlink="folHlink"/>
  <p:notesStyle>
    <a:lvl1pPr marL="0" algn="l" defTabSz="913630" rtl="0" eaLnBrk="1" latinLnBrk="0" hangingPunct="1">
      <a:defRPr sz="1200" kern="1200">
        <a:solidFill>
          <a:schemeClr val="tx1"/>
        </a:solidFill>
        <a:latin typeface="+mn-lt"/>
        <a:ea typeface="+mn-ea"/>
        <a:cs typeface="+mn-cs"/>
      </a:defRPr>
    </a:lvl1pPr>
    <a:lvl2pPr marL="456815" algn="l" defTabSz="913630" rtl="0" eaLnBrk="1" latinLnBrk="0" hangingPunct="1">
      <a:defRPr sz="1200" kern="1200">
        <a:solidFill>
          <a:schemeClr val="tx1"/>
        </a:solidFill>
        <a:latin typeface="+mn-lt"/>
        <a:ea typeface="+mn-ea"/>
        <a:cs typeface="+mn-cs"/>
      </a:defRPr>
    </a:lvl2pPr>
    <a:lvl3pPr marL="913630" algn="l" defTabSz="913630" rtl="0" eaLnBrk="1" latinLnBrk="0" hangingPunct="1">
      <a:defRPr sz="1200" kern="1200">
        <a:solidFill>
          <a:schemeClr val="tx1"/>
        </a:solidFill>
        <a:latin typeface="+mn-lt"/>
        <a:ea typeface="+mn-ea"/>
        <a:cs typeface="+mn-cs"/>
      </a:defRPr>
    </a:lvl3pPr>
    <a:lvl4pPr marL="1370446" algn="l" defTabSz="913630" rtl="0" eaLnBrk="1" latinLnBrk="0" hangingPunct="1">
      <a:defRPr sz="1200" kern="1200">
        <a:solidFill>
          <a:schemeClr val="tx1"/>
        </a:solidFill>
        <a:latin typeface="+mn-lt"/>
        <a:ea typeface="+mn-ea"/>
        <a:cs typeface="+mn-cs"/>
      </a:defRPr>
    </a:lvl4pPr>
    <a:lvl5pPr marL="1827265" algn="l" defTabSz="913630" rtl="0" eaLnBrk="1" latinLnBrk="0" hangingPunct="1">
      <a:defRPr sz="1200" kern="1200">
        <a:solidFill>
          <a:schemeClr val="tx1"/>
        </a:solidFill>
        <a:latin typeface="+mn-lt"/>
        <a:ea typeface="+mn-ea"/>
        <a:cs typeface="+mn-cs"/>
      </a:defRPr>
    </a:lvl5pPr>
    <a:lvl6pPr marL="2284078" algn="l" defTabSz="913630" rtl="0" eaLnBrk="1" latinLnBrk="0" hangingPunct="1">
      <a:defRPr sz="1200" kern="1200">
        <a:solidFill>
          <a:schemeClr val="tx1"/>
        </a:solidFill>
        <a:latin typeface="+mn-lt"/>
        <a:ea typeface="+mn-ea"/>
        <a:cs typeface="+mn-cs"/>
      </a:defRPr>
    </a:lvl6pPr>
    <a:lvl7pPr marL="2740895" algn="l" defTabSz="913630" rtl="0" eaLnBrk="1" latinLnBrk="0" hangingPunct="1">
      <a:defRPr sz="1200" kern="1200">
        <a:solidFill>
          <a:schemeClr val="tx1"/>
        </a:solidFill>
        <a:latin typeface="+mn-lt"/>
        <a:ea typeface="+mn-ea"/>
        <a:cs typeface="+mn-cs"/>
      </a:defRPr>
    </a:lvl7pPr>
    <a:lvl8pPr marL="3197710" algn="l" defTabSz="913630" rtl="0" eaLnBrk="1" latinLnBrk="0" hangingPunct="1">
      <a:defRPr sz="1200" kern="1200">
        <a:solidFill>
          <a:schemeClr val="tx1"/>
        </a:solidFill>
        <a:latin typeface="+mn-lt"/>
        <a:ea typeface="+mn-ea"/>
        <a:cs typeface="+mn-cs"/>
      </a:defRPr>
    </a:lvl8pPr>
    <a:lvl9pPr marL="3654525" algn="l" defTabSz="9136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1</a:t>
            </a:fld>
            <a:endParaRPr lang="es-MX"/>
          </a:p>
        </p:txBody>
      </p:sp>
    </p:spTree>
    <p:extLst>
      <p:ext uri="{BB962C8B-B14F-4D97-AF65-F5344CB8AC3E}">
        <p14:creationId xmlns:p14="http://schemas.microsoft.com/office/powerpoint/2010/main" val="83196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10</a:t>
            </a:fld>
            <a:endParaRPr lang="es-MX"/>
          </a:p>
        </p:txBody>
      </p:sp>
    </p:spTree>
    <p:extLst>
      <p:ext uri="{BB962C8B-B14F-4D97-AF65-F5344CB8AC3E}">
        <p14:creationId xmlns:p14="http://schemas.microsoft.com/office/powerpoint/2010/main" val="275035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11</a:t>
            </a:fld>
            <a:endParaRPr lang="es-MX"/>
          </a:p>
        </p:txBody>
      </p:sp>
    </p:spTree>
    <p:extLst>
      <p:ext uri="{BB962C8B-B14F-4D97-AF65-F5344CB8AC3E}">
        <p14:creationId xmlns:p14="http://schemas.microsoft.com/office/powerpoint/2010/main" val="2750353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12</a:t>
            </a:fld>
            <a:endParaRPr lang="es-MX"/>
          </a:p>
        </p:txBody>
      </p:sp>
    </p:spTree>
    <p:extLst>
      <p:ext uri="{BB962C8B-B14F-4D97-AF65-F5344CB8AC3E}">
        <p14:creationId xmlns:p14="http://schemas.microsoft.com/office/powerpoint/2010/main" val="1164410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13</a:t>
            </a:fld>
            <a:endParaRPr lang="es-MX"/>
          </a:p>
        </p:txBody>
      </p:sp>
    </p:spTree>
    <p:extLst>
      <p:ext uri="{BB962C8B-B14F-4D97-AF65-F5344CB8AC3E}">
        <p14:creationId xmlns:p14="http://schemas.microsoft.com/office/powerpoint/2010/main" val="3073127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14</a:t>
            </a:fld>
            <a:endParaRPr lang="es-MX"/>
          </a:p>
        </p:txBody>
      </p:sp>
    </p:spTree>
    <p:extLst>
      <p:ext uri="{BB962C8B-B14F-4D97-AF65-F5344CB8AC3E}">
        <p14:creationId xmlns:p14="http://schemas.microsoft.com/office/powerpoint/2010/main" val="213836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
            <a:r>
              <a:rPr lang="es-MX" dirty="0">
                <a:solidFill>
                  <a:srgbClr val="000000"/>
                </a:solidFill>
              </a:rPr>
              <a:t>Se encuentra en análisis tener otra forma de asignación de créditos diferente a los Acuerdos de Tepic. </a:t>
            </a:r>
          </a:p>
          <a:p>
            <a:pPr marL="1"/>
            <a:endParaRPr lang="es-MX" dirty="0">
              <a:solidFill>
                <a:srgbClr val="000000"/>
              </a:solidFill>
            </a:endParaRPr>
          </a:p>
          <a:p>
            <a:pPr marL="1"/>
            <a:r>
              <a:rPr lang="es-MX" dirty="0">
                <a:solidFill>
                  <a:srgbClr val="000000"/>
                </a:solidFill>
              </a:rPr>
              <a:t>Se están realizando las pruebas de configuración de las nuevas reglas de operación que implica las EE con 4 créditos cada una, con los programas de nueva creación y la modificación del de Pedagogía, que entran en funcionamiento en agosto 2017 </a:t>
            </a:r>
          </a:p>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15</a:t>
            </a:fld>
            <a:endParaRPr lang="es-MX"/>
          </a:p>
        </p:txBody>
      </p:sp>
    </p:spTree>
    <p:extLst>
      <p:ext uri="{BB962C8B-B14F-4D97-AF65-F5344CB8AC3E}">
        <p14:creationId xmlns:p14="http://schemas.microsoft.com/office/powerpoint/2010/main" val="2138363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
            <a:r>
              <a:rPr lang="es-MX" dirty="0">
                <a:solidFill>
                  <a:srgbClr val="000000"/>
                </a:solidFill>
              </a:rPr>
              <a:t>ARMONIZACIÓN NORMATIVA</a:t>
            </a:r>
          </a:p>
          <a:p>
            <a:r>
              <a:rPr lang="es-ES" dirty="0" smtClean="0"/>
              <a:t>Entre mayo y diciembre 2016</a:t>
            </a:r>
          </a:p>
          <a:p>
            <a:r>
              <a:rPr lang="es-ES" dirty="0" smtClean="0"/>
              <a:t>El CUG aprobó inclusión artículo 20 Reglamento Planes y Programas de Estudio para normar las modificaciones a los programas de las EE del AFBG</a:t>
            </a:r>
          </a:p>
          <a:p>
            <a:r>
              <a:rPr lang="es-ES" dirty="0" smtClean="0"/>
              <a:t>Trabajo de integración de las EE del AFBG en Lineamientos de Enseñanza Tutorial para fortalecer el proceso de aprendizaje de los estudiantes en estas EE a través de PAFI</a:t>
            </a:r>
          </a:p>
          <a:p>
            <a:r>
              <a:rPr lang="es-ES" dirty="0" smtClean="0"/>
              <a:t>Comisión de Reglamentos revisa propuesta de capítulo para academias por EE del AFBG</a:t>
            </a:r>
          </a:p>
          <a:p>
            <a:r>
              <a:rPr lang="es-ES" dirty="0" smtClean="0"/>
              <a:t>Comisión de Reglamentos presenta al CUG la modificación al artículo 70 del Estatuto de Alumnos relativo al Examen de Última Oportunidad con lo que se establecen mejores condiciones para las oportunidades de evaluación</a:t>
            </a:r>
          </a:p>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16</a:t>
            </a:fld>
            <a:endParaRPr lang="es-MX"/>
          </a:p>
        </p:txBody>
      </p:sp>
    </p:spTree>
    <p:extLst>
      <p:ext uri="{BB962C8B-B14F-4D97-AF65-F5344CB8AC3E}">
        <p14:creationId xmlns:p14="http://schemas.microsoft.com/office/powerpoint/2010/main" val="213836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17</a:t>
            </a:fld>
            <a:endParaRPr lang="es-MX"/>
          </a:p>
        </p:txBody>
      </p:sp>
    </p:spTree>
    <p:extLst>
      <p:ext uri="{BB962C8B-B14F-4D97-AF65-F5344CB8AC3E}">
        <p14:creationId xmlns:p14="http://schemas.microsoft.com/office/powerpoint/2010/main" val="2138363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18</a:t>
            </a:fld>
            <a:endParaRPr lang="es-MX"/>
          </a:p>
        </p:txBody>
      </p:sp>
    </p:spTree>
    <p:extLst>
      <p:ext uri="{BB962C8B-B14F-4D97-AF65-F5344CB8AC3E}">
        <p14:creationId xmlns:p14="http://schemas.microsoft.com/office/powerpoint/2010/main" val="2138363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19</a:t>
            </a:fld>
            <a:endParaRPr lang="es-MX"/>
          </a:p>
        </p:txBody>
      </p:sp>
    </p:spTree>
    <p:extLst>
      <p:ext uri="{BB962C8B-B14F-4D97-AF65-F5344CB8AC3E}">
        <p14:creationId xmlns:p14="http://schemas.microsoft.com/office/powerpoint/2010/main" val="298257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2</a:t>
            </a:fld>
            <a:endParaRPr lang="es-MX"/>
          </a:p>
        </p:txBody>
      </p:sp>
    </p:spTree>
    <p:extLst>
      <p:ext uri="{BB962C8B-B14F-4D97-AF65-F5344CB8AC3E}">
        <p14:creationId xmlns:p14="http://schemas.microsoft.com/office/powerpoint/2010/main" val="3840054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smtClean="0"/>
              <a:t>Aunado a lo anterior se amplía el reconocimiento de otros idiomas para que los estudiantes cubran formalmente los créditos obligatorios de lengua del AFBG. </a:t>
            </a:r>
            <a:endParaRPr lang="es-MX" dirty="0" smtClean="0"/>
          </a:p>
          <a:p>
            <a:r>
              <a:rPr lang="es-ES_tradnl" dirty="0" smtClean="0"/>
              <a:t>Las lenguas factibles de ser reconocidas a través de exámenes de certificación internacional son: </a:t>
            </a:r>
            <a:r>
              <a:rPr lang="es-ES_tradnl" u="sng" dirty="0" smtClean="0"/>
              <a:t>Alemán, Francés, Italiano, Portugués</a:t>
            </a:r>
            <a:r>
              <a:rPr lang="es-ES_tradnl" dirty="0" smtClean="0"/>
              <a:t>, estas lenguas extranjeras se incluyen en la oferta de cursos de los Centros de Idiomas (CI) de la UV; así como </a:t>
            </a:r>
            <a:r>
              <a:rPr lang="es-ES_tradnl" u="sng" dirty="0" smtClean="0"/>
              <a:t>Náhuatl, </a:t>
            </a:r>
            <a:r>
              <a:rPr lang="es-ES_tradnl" u="sng" dirty="0" err="1" smtClean="0"/>
              <a:t>Popoluca</a:t>
            </a:r>
            <a:r>
              <a:rPr lang="es-ES_tradnl" u="sng" dirty="0" smtClean="0"/>
              <a:t> y Totonaco</a:t>
            </a:r>
            <a:r>
              <a:rPr lang="es-ES_tradnl" dirty="0" smtClean="0"/>
              <a:t>, lenguas originarias impartidas en los CI que son motivo de estudio y enseñanza en  la Universidad Veracruzana Intercultural (UVI). </a:t>
            </a:r>
            <a:endParaRPr lang="es-MX" dirty="0" smtClean="0"/>
          </a:p>
          <a:p>
            <a:r>
              <a:rPr lang="es-ES_tradnl" dirty="0" smtClean="0"/>
              <a:t>Para las opciones mencionadas la denominación en el </a:t>
            </a:r>
            <a:r>
              <a:rPr lang="es-ES_tradnl" dirty="0" err="1" smtClean="0"/>
              <a:t>cardex</a:t>
            </a:r>
            <a:r>
              <a:rPr lang="es-ES_tradnl" dirty="0" smtClean="0"/>
              <a:t> sería, por ejemplo:</a:t>
            </a:r>
            <a:endParaRPr lang="es-MX" dirty="0" smtClean="0"/>
          </a:p>
          <a:p>
            <a:r>
              <a:rPr lang="es-ES_tradnl" dirty="0" smtClean="0"/>
              <a:t>Lengua I: Alemán</a:t>
            </a:r>
            <a:endParaRPr lang="es-MX" dirty="0" smtClean="0"/>
          </a:p>
          <a:p>
            <a:r>
              <a:rPr lang="es-ES_tradnl" dirty="0" smtClean="0"/>
              <a:t>Lengua II: Alemán</a:t>
            </a:r>
            <a:endParaRPr lang="es-MX" dirty="0" smtClean="0"/>
          </a:p>
          <a:p>
            <a:r>
              <a:rPr lang="es-ES_tradnl" dirty="0" smtClean="0"/>
              <a:t>Lengua I: </a:t>
            </a:r>
            <a:r>
              <a:rPr lang="es-ES_tradnl" dirty="0" err="1" smtClean="0"/>
              <a:t>Popoluca</a:t>
            </a:r>
            <a:endParaRPr lang="es-MX" dirty="0" smtClean="0"/>
          </a:p>
          <a:p>
            <a:r>
              <a:rPr lang="es-ES_tradnl" dirty="0" smtClean="0"/>
              <a:t>Lengua II: </a:t>
            </a:r>
            <a:r>
              <a:rPr lang="es-ES_tradnl" dirty="0" err="1" smtClean="0"/>
              <a:t>Popoluca</a:t>
            </a:r>
            <a:endParaRPr lang="es-MX" dirty="0" smtClean="0"/>
          </a:p>
          <a:p>
            <a:r>
              <a:rPr lang="es-MX" dirty="0" smtClean="0"/>
              <a:t>DELF y DALF = </a:t>
            </a:r>
            <a:r>
              <a:rPr lang="es-MX" dirty="0" err="1" smtClean="0"/>
              <a:t>francésOSD</a:t>
            </a:r>
            <a:r>
              <a:rPr lang="es-MX" dirty="0" smtClean="0"/>
              <a:t> = </a:t>
            </a:r>
            <a:r>
              <a:rPr lang="es-MX" dirty="0" err="1" smtClean="0"/>
              <a:t>alemánCILS</a:t>
            </a:r>
            <a:r>
              <a:rPr lang="es-MX" dirty="0" smtClean="0"/>
              <a:t> = </a:t>
            </a:r>
            <a:r>
              <a:rPr lang="es-MX" dirty="0" err="1" smtClean="0"/>
              <a:t>italianoCELPES</a:t>
            </a:r>
            <a:r>
              <a:rPr lang="es-MX" dirty="0" smtClean="0"/>
              <a:t>= portugués</a:t>
            </a:r>
          </a:p>
          <a:p>
            <a:r>
              <a:rPr lang="es-MX" dirty="0" smtClean="0"/>
              <a:t> Más el de la Universidad de Cambridge y el TOEFL </a:t>
            </a:r>
            <a:r>
              <a:rPr lang="es-MX" dirty="0" err="1" smtClean="0"/>
              <a:t>iBT</a:t>
            </a:r>
            <a:r>
              <a:rPr lang="es-MX" dirty="0" smtClean="0"/>
              <a:t> para Inglés</a:t>
            </a:r>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20</a:t>
            </a:fld>
            <a:endParaRPr lang="es-MX"/>
          </a:p>
        </p:txBody>
      </p:sp>
    </p:spTree>
    <p:extLst>
      <p:ext uri="{BB962C8B-B14F-4D97-AF65-F5344CB8AC3E}">
        <p14:creationId xmlns:p14="http://schemas.microsoft.com/office/powerpoint/2010/main" val="188426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21</a:t>
            </a:fld>
            <a:endParaRPr lang="es-MX"/>
          </a:p>
        </p:txBody>
      </p:sp>
    </p:spTree>
    <p:extLst>
      <p:ext uri="{BB962C8B-B14F-4D97-AF65-F5344CB8AC3E}">
        <p14:creationId xmlns:p14="http://schemas.microsoft.com/office/powerpoint/2010/main" val="2552948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Programa Transversa: </a:t>
            </a:r>
          </a:p>
          <a:p>
            <a:endParaRPr lang="es-ES" dirty="0" smtClean="0"/>
          </a:p>
          <a:p>
            <a:pPr algn="just"/>
            <a:r>
              <a:rPr lang="es-ES" dirty="0" smtClean="0"/>
              <a:t>Contribuye con la redefinición conceptual y metodológica de la formación integral a través de la construcción de una visión compleja y sistémica de la Universidad y de los temas transversales, a partir de la cual se diseñan políticas y estrategias de formación </a:t>
            </a:r>
            <a:r>
              <a:rPr lang="es-MX" dirty="0" smtClean="0"/>
              <a:t>para estudiantes, académicos, autoridades, funcionarios, administradores, personal de confianza, técnico y manual. </a:t>
            </a:r>
            <a:r>
              <a:rPr lang="es-ES" dirty="0" smtClean="0"/>
              <a:t>  </a:t>
            </a:r>
          </a:p>
          <a:p>
            <a:pPr algn="just"/>
            <a:endParaRPr lang="es-ES" dirty="0" smtClean="0"/>
          </a:p>
          <a:p>
            <a:pPr algn="just"/>
            <a:r>
              <a:rPr lang="es-ES" dirty="0" smtClean="0"/>
              <a:t>“La aspiración de Transversa en la Universidad Veracruzana” </a:t>
            </a:r>
          </a:p>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22</a:t>
            </a:fld>
            <a:endParaRPr lang="es-MX"/>
          </a:p>
        </p:txBody>
      </p:sp>
    </p:spTree>
    <p:extLst>
      <p:ext uri="{BB962C8B-B14F-4D97-AF65-F5344CB8AC3E}">
        <p14:creationId xmlns:p14="http://schemas.microsoft.com/office/powerpoint/2010/main" val="1103278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23</a:t>
            </a:fld>
            <a:endParaRPr lang="es-MX"/>
          </a:p>
        </p:txBody>
      </p:sp>
    </p:spTree>
    <p:extLst>
      <p:ext uri="{BB962C8B-B14F-4D97-AF65-F5344CB8AC3E}">
        <p14:creationId xmlns:p14="http://schemas.microsoft.com/office/powerpoint/2010/main" val="670674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24</a:t>
            </a:fld>
            <a:endParaRPr lang="es-MX"/>
          </a:p>
        </p:txBody>
      </p:sp>
    </p:spTree>
    <p:extLst>
      <p:ext uri="{BB962C8B-B14F-4D97-AF65-F5344CB8AC3E}">
        <p14:creationId xmlns:p14="http://schemas.microsoft.com/office/powerpoint/2010/main" val="1103278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25</a:t>
            </a:fld>
            <a:endParaRPr lang="es-MX"/>
          </a:p>
        </p:txBody>
      </p:sp>
    </p:spTree>
    <p:extLst>
      <p:ext uri="{BB962C8B-B14F-4D97-AF65-F5344CB8AC3E}">
        <p14:creationId xmlns:p14="http://schemas.microsoft.com/office/powerpoint/2010/main" val="910494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26</a:t>
            </a:fld>
            <a:endParaRPr lang="es-MX"/>
          </a:p>
        </p:txBody>
      </p:sp>
    </p:spTree>
    <p:extLst>
      <p:ext uri="{BB962C8B-B14F-4D97-AF65-F5344CB8AC3E}">
        <p14:creationId xmlns:p14="http://schemas.microsoft.com/office/powerpoint/2010/main" val="4230680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ES" dirty="0"/>
              <a:t>En 2009 desde la DGDA se realizó un primer esfuerzo institucional</a:t>
            </a:r>
          </a:p>
          <a:p>
            <a:r>
              <a:rPr lang="es-ES" dirty="0"/>
              <a:t>En 2016 se retoma la estrategia con base en: </a:t>
            </a:r>
          </a:p>
          <a:p>
            <a:pPr>
              <a:buFont typeface="Arial"/>
              <a:buChar char="•"/>
            </a:pPr>
            <a:r>
              <a:rPr lang="es-ES" dirty="0"/>
              <a:t> los hallazgos de la evaluación MEIF</a:t>
            </a:r>
          </a:p>
          <a:p>
            <a:pPr>
              <a:buFont typeface="Arial"/>
              <a:buChar char="•"/>
            </a:pPr>
            <a:r>
              <a:rPr lang="es-ES" dirty="0"/>
              <a:t>Las experiencias  de </a:t>
            </a:r>
            <a:r>
              <a:rPr lang="es-ES" dirty="0">
                <a:solidFill>
                  <a:srgbClr val="000000"/>
                </a:solidFill>
              </a:rPr>
              <a:t>Psicología, </a:t>
            </a:r>
            <a:r>
              <a:rPr lang="es-ES" dirty="0"/>
              <a:t>QFB y </a:t>
            </a:r>
            <a:r>
              <a:rPr lang="es-ES" dirty="0">
                <a:solidFill>
                  <a:srgbClr val="000000"/>
                </a:solidFill>
              </a:rPr>
              <a:t>Pedagogía de la región Xalapa</a:t>
            </a:r>
            <a:endParaRPr lang="es-ES" dirty="0"/>
          </a:p>
          <a:p>
            <a:endParaRPr lang="es-MX" dirty="0" smtClean="0"/>
          </a:p>
          <a:p>
            <a:pPr marL="57150" indent="0">
              <a:buNone/>
            </a:pPr>
            <a:endParaRPr lang="es-ES" dirty="0" smtClean="0"/>
          </a:p>
          <a:p>
            <a:pPr marL="514350" indent="-457200">
              <a:buClr>
                <a:srgbClr val="008000"/>
              </a:buClr>
              <a:buSzPct val="100000"/>
              <a:buFont typeface="Wingdings" charset="2"/>
              <a:buChar char="Ø"/>
            </a:pPr>
            <a:r>
              <a:rPr lang="es-ES" sz="1200" dirty="0" smtClean="0">
                <a:solidFill>
                  <a:srgbClr val="000000"/>
                </a:solidFill>
              </a:rPr>
              <a:t>La estrategia actual es producto del trabajo colaborativo de SA, SIIU, DGDAIE, DGAE, DGTI, PIIES</a:t>
            </a:r>
            <a:endParaRPr lang="is-IS" sz="1200" dirty="0" smtClean="0">
              <a:solidFill>
                <a:srgbClr val="000000"/>
              </a:solidFill>
            </a:endParaRPr>
          </a:p>
          <a:p>
            <a:pPr marL="514350" indent="-457200">
              <a:buClr>
                <a:srgbClr val="008000"/>
              </a:buClr>
              <a:buSzPct val="100000"/>
              <a:buFont typeface="Wingdings" charset="2"/>
              <a:buChar char="Ø"/>
            </a:pPr>
            <a:r>
              <a:rPr lang="is-IS" sz="1200" dirty="0" smtClean="0">
                <a:solidFill>
                  <a:srgbClr val="000000"/>
                </a:solidFill>
              </a:rPr>
              <a:t>El primer grupo de 8 Facultades de las 5 regiones y 6 áreas, escolarizado y SEA, trabajaron con nuevas herramientas de Programación Académica</a:t>
            </a:r>
          </a:p>
          <a:p>
            <a:pPr marL="514350" indent="-457200">
              <a:buClr>
                <a:srgbClr val="008000"/>
              </a:buClr>
              <a:buSzPct val="100000"/>
              <a:buFont typeface="Wingdings" charset="2"/>
              <a:buChar char="Ø"/>
            </a:pPr>
            <a:r>
              <a:rPr lang="es-ES" sz="1200" dirty="0" smtClean="0">
                <a:solidFill>
                  <a:srgbClr val="000000"/>
                </a:solidFill>
              </a:rPr>
              <a:t>E</a:t>
            </a:r>
            <a:r>
              <a:rPr lang="is-IS" sz="1200" dirty="0" smtClean="0">
                <a:solidFill>
                  <a:srgbClr val="000000"/>
                </a:solidFill>
              </a:rPr>
              <a:t>n 2017 se deberá realizar en todos los programas educativos</a:t>
            </a:r>
          </a:p>
          <a:p>
            <a:pPr marL="514350" indent="-457200">
              <a:buClr>
                <a:srgbClr val="008000"/>
              </a:buClr>
              <a:buSzPct val="100000"/>
              <a:buFont typeface="Wingdings" charset="2"/>
              <a:buChar char="Ø"/>
            </a:pPr>
            <a:r>
              <a:rPr lang="es-ES" sz="1200" dirty="0" smtClean="0"/>
              <a:t>Cambio en el contrato laboral de profesores por asignatura, </a:t>
            </a:r>
            <a:r>
              <a:rPr lang="es-ES" sz="1200" dirty="0" err="1" smtClean="0"/>
              <a:t>definitividad</a:t>
            </a:r>
            <a:r>
              <a:rPr lang="es-ES" sz="1200" dirty="0" smtClean="0"/>
              <a:t> laboral en horas de docencia y no en EE específicas</a:t>
            </a:r>
          </a:p>
          <a:p>
            <a:pPr marL="514350" indent="-457200">
              <a:buClr>
                <a:srgbClr val="008000"/>
              </a:buClr>
              <a:buSzPct val="100000"/>
              <a:buFont typeface="Wingdings" charset="2"/>
              <a:buChar char="Ø"/>
            </a:pPr>
            <a:r>
              <a:rPr lang="es-ES" sz="1200" dirty="0" smtClean="0"/>
              <a:t>Ingreso generalizado de personal académico mediante examen de oposición</a:t>
            </a:r>
          </a:p>
          <a:p>
            <a:pPr marL="514350" indent="-457200">
              <a:buClr>
                <a:srgbClr val="008000"/>
              </a:buClr>
              <a:buSzPct val="100000"/>
              <a:buFont typeface="Wingdings" charset="2"/>
              <a:buChar char="Ø"/>
            </a:pPr>
            <a:r>
              <a:rPr lang="es-ES" sz="1200" dirty="0" err="1" smtClean="0"/>
              <a:t>PreIL</a:t>
            </a:r>
            <a:r>
              <a:rPr lang="es-ES" sz="1200" dirty="0" smtClean="0"/>
              <a:t>, IL</a:t>
            </a:r>
          </a:p>
          <a:p>
            <a:pPr marL="514350" indent="-457200">
              <a:buClr>
                <a:srgbClr val="008000"/>
              </a:buClr>
              <a:buSzPct val="100000"/>
              <a:buFont typeface="Wingdings" charset="2"/>
              <a:buChar char="Ø"/>
            </a:pPr>
            <a:r>
              <a:rPr lang="es-ES" sz="1200" dirty="0" smtClean="0"/>
              <a:t>Mi </a:t>
            </a:r>
            <a:r>
              <a:rPr lang="es-ES" sz="1200" dirty="0" err="1" smtClean="0"/>
              <a:t>PagoUV</a:t>
            </a:r>
            <a:endParaRPr lang="es-ES" sz="1200" dirty="0" smtClean="0"/>
          </a:p>
          <a:p>
            <a:pPr marL="514350" indent="-457200">
              <a:buClr>
                <a:srgbClr val="008000"/>
              </a:buClr>
              <a:buSzPct val="100000"/>
              <a:buFont typeface="Wingdings" charset="2"/>
              <a:buChar char="Ø"/>
            </a:pPr>
            <a:r>
              <a:rPr lang="es-ES" sz="2800" dirty="0" smtClean="0"/>
              <a:t>Mejora permanente de los procesos del SIIU</a:t>
            </a:r>
          </a:p>
          <a:p>
            <a:pPr marL="514350" indent="-457200">
              <a:buClr>
                <a:srgbClr val="008000"/>
              </a:buClr>
              <a:buSzPct val="100000"/>
              <a:buFont typeface="Wingdings" charset="2"/>
              <a:buChar char="Ø"/>
            </a:pPr>
            <a:r>
              <a:rPr lang="es-ES" sz="2800" dirty="0" smtClean="0">
                <a:solidFill>
                  <a:srgbClr val="000000"/>
                </a:solidFill>
              </a:rPr>
              <a:t>Credencialización oportuna</a:t>
            </a:r>
          </a:p>
          <a:p>
            <a:pPr marL="514350" indent="-457200">
              <a:buClr>
                <a:srgbClr val="008000"/>
              </a:buClr>
              <a:buSzPct val="100000"/>
              <a:buFont typeface="Wingdings" charset="2"/>
              <a:buChar char="Ø"/>
            </a:pPr>
            <a:r>
              <a:rPr lang="es-ES" sz="2800" dirty="0" smtClean="0">
                <a:solidFill>
                  <a:srgbClr val="000000"/>
                </a:solidFill>
              </a:rPr>
              <a:t>Modificaciones al Estatuto de Alumnos:</a:t>
            </a:r>
          </a:p>
          <a:p>
            <a:pPr lvl="1"/>
            <a:r>
              <a:rPr lang="es-ES" sz="2800" dirty="0" smtClean="0">
                <a:solidFill>
                  <a:srgbClr val="000000"/>
                </a:solidFill>
              </a:rPr>
              <a:t>Para facilitar el reconocimiento de créditos adquiridos por movilidad</a:t>
            </a:r>
          </a:p>
          <a:p>
            <a:pPr lvl="1"/>
            <a:r>
              <a:rPr lang="es-ES" sz="2800" dirty="0" smtClean="0">
                <a:solidFill>
                  <a:srgbClr val="000000"/>
                </a:solidFill>
              </a:rPr>
              <a:t>Artículo 70, fortalece los procesos de evaluación</a:t>
            </a:r>
          </a:p>
          <a:p>
            <a:pPr marL="514350" indent="-457200">
              <a:buClr>
                <a:srgbClr val="008000"/>
              </a:buClr>
              <a:buSzPct val="100000"/>
              <a:buFont typeface="Wingdings" charset="2"/>
              <a:buChar char="Ø"/>
            </a:pPr>
            <a:endParaRPr lang="es-ES" sz="1200" dirty="0" smtClean="0">
              <a:solidFill>
                <a:srgbClr val="000000"/>
              </a:solidFill>
            </a:endParaRPr>
          </a:p>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27</a:t>
            </a:fld>
            <a:endParaRPr lang="es-MX"/>
          </a:p>
        </p:txBody>
      </p:sp>
    </p:spTree>
    <p:extLst>
      <p:ext uri="{BB962C8B-B14F-4D97-AF65-F5344CB8AC3E}">
        <p14:creationId xmlns:p14="http://schemas.microsoft.com/office/powerpoint/2010/main" val="292426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3</a:t>
            </a:fld>
            <a:endParaRPr lang="es-MX"/>
          </a:p>
        </p:txBody>
      </p:sp>
    </p:spTree>
    <p:extLst>
      <p:ext uri="{BB962C8B-B14F-4D97-AF65-F5344CB8AC3E}">
        <p14:creationId xmlns:p14="http://schemas.microsoft.com/office/powerpoint/2010/main" val="53674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4</a:t>
            </a:fld>
            <a:endParaRPr lang="es-MX"/>
          </a:p>
        </p:txBody>
      </p:sp>
    </p:spTree>
    <p:extLst>
      <p:ext uri="{BB962C8B-B14F-4D97-AF65-F5344CB8AC3E}">
        <p14:creationId xmlns:p14="http://schemas.microsoft.com/office/powerpoint/2010/main" val="273304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5</a:t>
            </a:fld>
            <a:endParaRPr lang="es-MX"/>
          </a:p>
        </p:txBody>
      </p:sp>
    </p:spTree>
    <p:extLst>
      <p:ext uri="{BB962C8B-B14F-4D97-AF65-F5344CB8AC3E}">
        <p14:creationId xmlns:p14="http://schemas.microsoft.com/office/powerpoint/2010/main" val="291366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6</a:t>
            </a:fld>
            <a:endParaRPr lang="es-MX"/>
          </a:p>
        </p:txBody>
      </p:sp>
    </p:spTree>
    <p:extLst>
      <p:ext uri="{BB962C8B-B14F-4D97-AF65-F5344CB8AC3E}">
        <p14:creationId xmlns:p14="http://schemas.microsoft.com/office/powerpoint/2010/main" val="5025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7</a:t>
            </a:fld>
            <a:endParaRPr lang="es-MX"/>
          </a:p>
        </p:txBody>
      </p:sp>
    </p:spTree>
    <p:extLst>
      <p:ext uri="{BB962C8B-B14F-4D97-AF65-F5344CB8AC3E}">
        <p14:creationId xmlns:p14="http://schemas.microsoft.com/office/powerpoint/2010/main" val="152576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8</a:t>
            </a:fld>
            <a:endParaRPr lang="es-MX"/>
          </a:p>
        </p:txBody>
      </p:sp>
    </p:spTree>
    <p:extLst>
      <p:ext uri="{BB962C8B-B14F-4D97-AF65-F5344CB8AC3E}">
        <p14:creationId xmlns:p14="http://schemas.microsoft.com/office/powerpoint/2010/main" val="275035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90DF26A-B4DD-48D3-8125-998EC8E56DEA}" type="slidenum">
              <a:rPr lang="es-MX" smtClean="0"/>
              <a:pPr/>
              <a:t>9</a:t>
            </a:fld>
            <a:endParaRPr lang="es-MX"/>
          </a:p>
        </p:txBody>
      </p:sp>
    </p:spTree>
    <p:extLst>
      <p:ext uri="{BB962C8B-B14F-4D97-AF65-F5344CB8AC3E}">
        <p14:creationId xmlns:p14="http://schemas.microsoft.com/office/powerpoint/2010/main" val="2750353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5" y="2130432"/>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15" indent="0" algn="ctr">
              <a:buNone/>
              <a:defRPr>
                <a:solidFill>
                  <a:schemeClr val="tx1">
                    <a:tint val="75000"/>
                  </a:schemeClr>
                </a:solidFill>
              </a:defRPr>
            </a:lvl2pPr>
            <a:lvl3pPr marL="913630" indent="0" algn="ctr">
              <a:buNone/>
              <a:defRPr>
                <a:solidFill>
                  <a:schemeClr val="tx1">
                    <a:tint val="75000"/>
                  </a:schemeClr>
                </a:solidFill>
              </a:defRPr>
            </a:lvl3pPr>
            <a:lvl4pPr marL="1370446" indent="0" algn="ctr">
              <a:buNone/>
              <a:defRPr>
                <a:solidFill>
                  <a:schemeClr val="tx1">
                    <a:tint val="75000"/>
                  </a:schemeClr>
                </a:solidFill>
              </a:defRPr>
            </a:lvl4pPr>
            <a:lvl5pPr marL="1827265" indent="0" algn="ctr">
              <a:buNone/>
              <a:defRPr>
                <a:solidFill>
                  <a:schemeClr val="tx1">
                    <a:tint val="75000"/>
                  </a:schemeClr>
                </a:solidFill>
              </a:defRPr>
            </a:lvl5pPr>
            <a:lvl6pPr marL="2284078" indent="0" algn="ctr">
              <a:buNone/>
              <a:defRPr>
                <a:solidFill>
                  <a:schemeClr val="tx1">
                    <a:tint val="75000"/>
                  </a:schemeClr>
                </a:solidFill>
              </a:defRPr>
            </a:lvl6pPr>
            <a:lvl7pPr marL="2740895" indent="0" algn="ctr">
              <a:buNone/>
              <a:defRPr>
                <a:solidFill>
                  <a:schemeClr val="tx1">
                    <a:tint val="75000"/>
                  </a:schemeClr>
                </a:solidFill>
              </a:defRPr>
            </a:lvl7pPr>
            <a:lvl8pPr marL="3197710" indent="0" algn="ctr">
              <a:buNone/>
              <a:defRPr>
                <a:solidFill>
                  <a:schemeClr val="tx1">
                    <a:tint val="75000"/>
                  </a:schemeClr>
                </a:solidFill>
              </a:defRPr>
            </a:lvl8pPr>
            <a:lvl9pPr marL="3654525"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33B04EC-3E59-4493-A048-1CFADF275050}" type="datetimeFigureOut">
              <a:rPr lang="es-MX" smtClean="0"/>
              <a:pPr/>
              <a:t>15/12/2016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DFD2272-F8A5-47F7-BEC3-1766C66BD014}" type="slidenum">
              <a:rPr lang="es-MX" smtClean="0"/>
              <a:pPr/>
              <a:t>‹Nº›</a:t>
            </a:fld>
            <a:endParaRPr lang="es-MX"/>
          </a:p>
        </p:txBody>
      </p:sp>
      <p:grpSp>
        <p:nvGrpSpPr>
          <p:cNvPr id="7" name="Agrupar 11"/>
          <p:cNvGrpSpPr/>
          <p:nvPr userDrawn="1"/>
        </p:nvGrpSpPr>
        <p:grpSpPr>
          <a:xfrm>
            <a:off x="0" y="-32502"/>
            <a:ext cx="9144000" cy="6890502"/>
            <a:chOff x="139534" y="7"/>
            <a:chExt cx="8915707" cy="6885377"/>
          </a:xfrm>
        </p:grpSpPr>
        <p:sp>
          <p:nvSpPr>
            <p:cNvPr id="8" name="Rectangle 3"/>
            <p:cNvSpPr>
              <a:spLocks/>
            </p:cNvSpPr>
            <p:nvPr/>
          </p:nvSpPr>
          <p:spPr bwMode="auto">
            <a:xfrm>
              <a:off x="191410" y="7"/>
              <a:ext cx="8863831" cy="6861349"/>
            </a:xfrm>
            <a:prstGeom prst="rect">
              <a:avLst/>
            </a:prstGeom>
            <a:solidFill>
              <a:srgbClr val="E6E6E6"/>
            </a:solidFill>
            <a:ln w="3175">
              <a:noFill/>
              <a:round/>
              <a:headEnd/>
              <a:tailEnd/>
            </a:ln>
          </p:spPr>
          <p:txBody>
            <a:bodyPr lIns="44784" tIns="44784" rIns="44784" bIns="44784" anchor="ctr"/>
            <a:lstStyle/>
            <a:p>
              <a:endParaRPr lang="es-MX"/>
            </a:p>
          </p:txBody>
        </p:sp>
        <p:pic>
          <p:nvPicPr>
            <p:cNvPr id="9" name="Picture 4" descr="image2-small.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9534" y="26267"/>
              <a:ext cx="2652117" cy="6859117"/>
            </a:xfrm>
            <a:prstGeom prst="rect">
              <a:avLst/>
            </a:prstGeom>
            <a:noFill/>
            <a:ln w="12700">
              <a:noFill/>
              <a:miter lim="0"/>
              <a:headEnd/>
              <a:tailEnd/>
            </a:ln>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33B04EC-3E59-4493-A048-1CFADF275050}" type="datetimeFigureOut">
              <a:rPr lang="es-MX" smtClean="0"/>
              <a:pPr/>
              <a:t>15/12/2016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DFD2272-F8A5-47F7-BEC3-1766C66BD01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33B04EC-3E59-4493-A048-1CFADF275050}" type="datetimeFigureOut">
              <a:rPr lang="es-MX" smtClean="0"/>
              <a:pPr/>
              <a:t>15/12/2016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DFD2272-F8A5-47F7-BEC3-1766C66BD01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p:txBody>
          <a:bodyPr/>
          <a:lstStyle/>
          <a:p>
            <a:fld id="{B33B04EC-3E59-4493-A048-1CFADF275050}" type="datetimeFigureOut">
              <a:rPr lang="es-MX" smtClean="0"/>
              <a:pPr/>
              <a:t>15/12/2016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DFD2272-F8A5-47F7-BEC3-1766C66BD014}"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7"/>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815" indent="0">
              <a:buNone/>
              <a:defRPr sz="1800">
                <a:solidFill>
                  <a:schemeClr val="tx1">
                    <a:tint val="75000"/>
                  </a:schemeClr>
                </a:solidFill>
              </a:defRPr>
            </a:lvl2pPr>
            <a:lvl3pPr marL="913630" indent="0">
              <a:buNone/>
              <a:defRPr sz="1600">
                <a:solidFill>
                  <a:schemeClr val="tx1">
                    <a:tint val="75000"/>
                  </a:schemeClr>
                </a:solidFill>
              </a:defRPr>
            </a:lvl3pPr>
            <a:lvl4pPr marL="1370446" indent="0">
              <a:buNone/>
              <a:defRPr sz="1400">
                <a:solidFill>
                  <a:schemeClr val="tx1">
                    <a:tint val="75000"/>
                  </a:schemeClr>
                </a:solidFill>
              </a:defRPr>
            </a:lvl4pPr>
            <a:lvl5pPr marL="1827265" indent="0">
              <a:buNone/>
              <a:defRPr sz="1400">
                <a:solidFill>
                  <a:schemeClr val="tx1">
                    <a:tint val="75000"/>
                  </a:schemeClr>
                </a:solidFill>
              </a:defRPr>
            </a:lvl5pPr>
            <a:lvl6pPr marL="2284078" indent="0">
              <a:buNone/>
              <a:defRPr sz="1400">
                <a:solidFill>
                  <a:schemeClr val="tx1">
                    <a:tint val="75000"/>
                  </a:schemeClr>
                </a:solidFill>
              </a:defRPr>
            </a:lvl6pPr>
            <a:lvl7pPr marL="2740895" indent="0">
              <a:buNone/>
              <a:defRPr sz="1400">
                <a:solidFill>
                  <a:schemeClr val="tx1">
                    <a:tint val="75000"/>
                  </a:schemeClr>
                </a:solidFill>
              </a:defRPr>
            </a:lvl7pPr>
            <a:lvl8pPr marL="3197710" indent="0">
              <a:buNone/>
              <a:defRPr sz="1400">
                <a:solidFill>
                  <a:schemeClr val="tx1">
                    <a:tint val="75000"/>
                  </a:schemeClr>
                </a:solidFill>
              </a:defRPr>
            </a:lvl8pPr>
            <a:lvl9pPr marL="3654525"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33B04EC-3E59-4493-A048-1CFADF275050}" type="datetimeFigureOut">
              <a:rPr lang="es-MX" smtClean="0"/>
              <a:pPr/>
              <a:t>15/12/2016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DFD2272-F8A5-47F7-BEC3-1766C66BD014}"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1"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33B04EC-3E59-4493-A048-1CFADF275050}" type="datetimeFigureOut">
              <a:rPr lang="es-MX" smtClean="0"/>
              <a:pPr/>
              <a:t>15/12/2016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DFD2272-F8A5-47F7-BEC3-1766C66BD01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6815" indent="0">
              <a:buNone/>
              <a:defRPr sz="2000" b="1"/>
            </a:lvl2pPr>
            <a:lvl3pPr marL="913630" indent="0">
              <a:buNone/>
              <a:defRPr sz="1800" b="1"/>
            </a:lvl3pPr>
            <a:lvl4pPr marL="1370446" indent="0">
              <a:buNone/>
              <a:defRPr sz="1600" b="1"/>
            </a:lvl4pPr>
            <a:lvl5pPr marL="1827265" indent="0">
              <a:buNone/>
              <a:defRPr sz="1600" b="1"/>
            </a:lvl5pPr>
            <a:lvl6pPr marL="2284078" indent="0">
              <a:buNone/>
              <a:defRPr sz="1600" b="1"/>
            </a:lvl6pPr>
            <a:lvl7pPr marL="2740895" indent="0">
              <a:buNone/>
              <a:defRPr sz="1600" b="1"/>
            </a:lvl7pPr>
            <a:lvl8pPr marL="3197710" indent="0">
              <a:buNone/>
              <a:defRPr sz="1600" b="1"/>
            </a:lvl8pPr>
            <a:lvl9pPr marL="3654525"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32" y="1535113"/>
            <a:ext cx="4041775" cy="639762"/>
          </a:xfrm>
        </p:spPr>
        <p:txBody>
          <a:bodyPr anchor="b"/>
          <a:lstStyle>
            <a:lvl1pPr marL="0" indent="0">
              <a:buNone/>
              <a:defRPr sz="2400" b="1"/>
            </a:lvl1pPr>
            <a:lvl2pPr marL="456815" indent="0">
              <a:buNone/>
              <a:defRPr sz="2000" b="1"/>
            </a:lvl2pPr>
            <a:lvl3pPr marL="913630" indent="0">
              <a:buNone/>
              <a:defRPr sz="1800" b="1"/>
            </a:lvl3pPr>
            <a:lvl4pPr marL="1370446" indent="0">
              <a:buNone/>
              <a:defRPr sz="1600" b="1"/>
            </a:lvl4pPr>
            <a:lvl5pPr marL="1827265" indent="0">
              <a:buNone/>
              <a:defRPr sz="1600" b="1"/>
            </a:lvl5pPr>
            <a:lvl6pPr marL="2284078" indent="0">
              <a:buNone/>
              <a:defRPr sz="1600" b="1"/>
            </a:lvl6pPr>
            <a:lvl7pPr marL="2740895" indent="0">
              <a:buNone/>
              <a:defRPr sz="1600" b="1"/>
            </a:lvl7pPr>
            <a:lvl8pPr marL="3197710" indent="0">
              <a:buNone/>
              <a:defRPr sz="1600" b="1"/>
            </a:lvl8pPr>
            <a:lvl9pPr marL="3654525"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2"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33B04EC-3E59-4493-A048-1CFADF275050}" type="datetimeFigureOut">
              <a:rPr lang="es-MX" smtClean="0"/>
              <a:pPr/>
              <a:t>15/12/2016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DFD2272-F8A5-47F7-BEC3-1766C66BD01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33B04EC-3E59-4493-A048-1CFADF275050}" type="datetimeFigureOut">
              <a:rPr lang="es-MX" smtClean="0"/>
              <a:pPr/>
              <a:t>15/12/2016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DFD2272-F8A5-47F7-BEC3-1766C66BD01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33B04EC-3E59-4493-A048-1CFADF275050}" type="datetimeFigureOut">
              <a:rPr lang="es-MX" smtClean="0"/>
              <a:pPr/>
              <a:t>15/12/2016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DFD2272-F8A5-47F7-BEC3-1766C66BD01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5"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2"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5" y="1435101"/>
            <a:ext cx="3008313" cy="4691063"/>
          </a:xfrm>
        </p:spPr>
        <p:txBody>
          <a:bodyPr/>
          <a:lstStyle>
            <a:lvl1pPr marL="0" indent="0">
              <a:buNone/>
              <a:defRPr sz="1400"/>
            </a:lvl1pPr>
            <a:lvl2pPr marL="456815" indent="0">
              <a:buNone/>
              <a:defRPr sz="1200"/>
            </a:lvl2pPr>
            <a:lvl3pPr marL="913630" indent="0">
              <a:buNone/>
              <a:defRPr sz="1000"/>
            </a:lvl3pPr>
            <a:lvl4pPr marL="1370446" indent="0">
              <a:buNone/>
              <a:defRPr sz="900"/>
            </a:lvl4pPr>
            <a:lvl5pPr marL="1827265" indent="0">
              <a:buNone/>
              <a:defRPr sz="900"/>
            </a:lvl5pPr>
            <a:lvl6pPr marL="2284078" indent="0">
              <a:buNone/>
              <a:defRPr sz="900"/>
            </a:lvl6pPr>
            <a:lvl7pPr marL="2740895" indent="0">
              <a:buNone/>
              <a:defRPr sz="900"/>
            </a:lvl7pPr>
            <a:lvl8pPr marL="3197710" indent="0">
              <a:buNone/>
              <a:defRPr sz="900"/>
            </a:lvl8pPr>
            <a:lvl9pPr marL="3654525"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3B04EC-3E59-4493-A048-1CFADF275050}" type="datetimeFigureOut">
              <a:rPr lang="es-MX" smtClean="0"/>
              <a:pPr/>
              <a:t>15/12/2016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DFD2272-F8A5-47F7-BEC3-1766C66BD01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6815" indent="0">
              <a:buNone/>
              <a:defRPr sz="2800"/>
            </a:lvl2pPr>
            <a:lvl3pPr marL="913630" indent="0">
              <a:buNone/>
              <a:defRPr sz="2400"/>
            </a:lvl3pPr>
            <a:lvl4pPr marL="1370446" indent="0">
              <a:buNone/>
              <a:defRPr sz="2000"/>
            </a:lvl4pPr>
            <a:lvl5pPr marL="1827265" indent="0">
              <a:buNone/>
              <a:defRPr sz="2000"/>
            </a:lvl5pPr>
            <a:lvl6pPr marL="2284078" indent="0">
              <a:buNone/>
              <a:defRPr sz="2000"/>
            </a:lvl6pPr>
            <a:lvl7pPr marL="2740895" indent="0">
              <a:buNone/>
              <a:defRPr sz="2000"/>
            </a:lvl7pPr>
            <a:lvl8pPr marL="3197710" indent="0">
              <a:buNone/>
              <a:defRPr sz="2000"/>
            </a:lvl8pPr>
            <a:lvl9pPr marL="3654525"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6815" indent="0">
              <a:buNone/>
              <a:defRPr sz="1200"/>
            </a:lvl2pPr>
            <a:lvl3pPr marL="913630" indent="0">
              <a:buNone/>
              <a:defRPr sz="1000"/>
            </a:lvl3pPr>
            <a:lvl4pPr marL="1370446" indent="0">
              <a:buNone/>
              <a:defRPr sz="900"/>
            </a:lvl4pPr>
            <a:lvl5pPr marL="1827265" indent="0">
              <a:buNone/>
              <a:defRPr sz="900"/>
            </a:lvl5pPr>
            <a:lvl6pPr marL="2284078" indent="0">
              <a:buNone/>
              <a:defRPr sz="900"/>
            </a:lvl6pPr>
            <a:lvl7pPr marL="2740895" indent="0">
              <a:buNone/>
              <a:defRPr sz="900"/>
            </a:lvl7pPr>
            <a:lvl8pPr marL="3197710" indent="0">
              <a:buNone/>
              <a:defRPr sz="900"/>
            </a:lvl8pPr>
            <a:lvl9pPr marL="3654525"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3B04EC-3E59-4493-A048-1CFADF275050}" type="datetimeFigureOut">
              <a:rPr lang="es-MX" smtClean="0"/>
              <a:pPr/>
              <a:t>15/12/2016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DFD2272-F8A5-47F7-BEC3-1766C66BD01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
          <p:cNvSpPr>
            <a:spLocks/>
          </p:cNvSpPr>
          <p:nvPr userDrawn="1"/>
        </p:nvSpPr>
        <p:spPr bwMode="auto">
          <a:xfrm>
            <a:off x="7" y="1"/>
            <a:ext cx="9143999" cy="1334560"/>
          </a:xfrm>
          <a:prstGeom prst="rect">
            <a:avLst/>
          </a:prstGeom>
          <a:solidFill>
            <a:srgbClr val="E6E6E6"/>
          </a:solidFill>
          <a:ln w="3175">
            <a:noFill/>
            <a:round/>
            <a:headEnd/>
            <a:tailEnd/>
          </a:ln>
        </p:spPr>
        <p:txBody>
          <a:bodyPr lIns="44784" tIns="44784" rIns="44784" bIns="44784" anchor="ctr"/>
          <a:lstStyle/>
          <a:p>
            <a:pPr marL="263304"/>
            <a:r>
              <a:rPr lang="es-ES_tradnl" sz="3200" b="1" dirty="0" smtClean="0">
                <a:latin typeface="Arial" pitchFamily="34" charset="0"/>
                <a:cs typeface="Arial" pitchFamily="34" charset="0"/>
              </a:rPr>
              <a:t> </a:t>
            </a:r>
            <a:endParaRPr lang="es-ES_tradnl" sz="3200" b="1" dirty="0">
              <a:latin typeface="Arial" pitchFamily="34" charset="0"/>
              <a:cs typeface="Arial" pitchFamily="34" charset="0"/>
            </a:endParaRPr>
          </a:p>
        </p:txBody>
      </p:sp>
      <p:sp>
        <p:nvSpPr>
          <p:cNvPr id="2" name="1 Marcador de título"/>
          <p:cNvSpPr>
            <a:spLocks noGrp="1"/>
          </p:cNvSpPr>
          <p:nvPr>
            <p:ph type="title"/>
          </p:nvPr>
        </p:nvSpPr>
        <p:spPr>
          <a:xfrm>
            <a:off x="467544" y="185194"/>
            <a:ext cx="7067128" cy="1043766"/>
          </a:xfrm>
          <a:prstGeom prst="rect">
            <a:avLst/>
          </a:prstGeom>
        </p:spPr>
        <p:txBody>
          <a:bodyPr vert="horz" lIns="91363" tIns="45680" rIns="91363" bIns="45680"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6" y="1484784"/>
            <a:ext cx="8229600" cy="4968552"/>
          </a:xfrm>
          <a:prstGeom prst="rect">
            <a:avLst/>
          </a:prstGeom>
        </p:spPr>
        <p:txBody>
          <a:bodyPr vert="horz" lIns="91363" tIns="45680" rIns="91363" bIns="4568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2" y="6356350"/>
            <a:ext cx="2133600" cy="365125"/>
          </a:xfrm>
          <a:prstGeom prst="rect">
            <a:avLst/>
          </a:prstGeom>
        </p:spPr>
        <p:txBody>
          <a:bodyPr vert="horz" lIns="91363" tIns="45680" rIns="91363" bIns="45680" rtlCol="0" anchor="ctr"/>
          <a:lstStyle>
            <a:lvl1pPr algn="l">
              <a:defRPr sz="1200">
                <a:solidFill>
                  <a:schemeClr val="tx1">
                    <a:tint val="75000"/>
                  </a:schemeClr>
                </a:solidFill>
                <a:latin typeface="Gill Sans"/>
              </a:defRPr>
            </a:lvl1pPr>
          </a:lstStyle>
          <a:p>
            <a:fld id="{B33B04EC-3E59-4493-A048-1CFADF275050}" type="datetimeFigureOut">
              <a:rPr lang="es-MX" smtClean="0"/>
              <a:pPr/>
              <a:t>15/12/2016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363" tIns="45680" rIns="91363" bIns="45680" rtlCol="0" anchor="ctr"/>
          <a:lstStyle>
            <a:lvl1pPr algn="ctr">
              <a:defRPr sz="1200">
                <a:solidFill>
                  <a:schemeClr val="tx1">
                    <a:tint val="75000"/>
                  </a:schemeClr>
                </a:solidFill>
                <a:latin typeface="Gill Sans"/>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363" tIns="45680" rIns="91363" bIns="45680" rtlCol="0" anchor="ctr"/>
          <a:lstStyle>
            <a:lvl1pPr algn="r">
              <a:defRPr sz="1200">
                <a:solidFill>
                  <a:schemeClr val="tx1">
                    <a:tint val="75000"/>
                  </a:schemeClr>
                </a:solidFill>
                <a:latin typeface="Gill Sans"/>
              </a:defRPr>
            </a:lvl1pPr>
          </a:lstStyle>
          <a:p>
            <a:fld id="{ADFD2272-F8A5-47F7-BEC3-1766C66BD014}" type="slidenum">
              <a:rPr lang="es-MX" smtClean="0"/>
              <a:pPr/>
              <a:t>‹Nº›</a:t>
            </a:fld>
            <a:endParaRPr lang="es-MX"/>
          </a:p>
        </p:txBody>
      </p:sp>
      <p:pic>
        <p:nvPicPr>
          <p:cNvPr id="13" name="Picture 6" descr="image3.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668344" y="116632"/>
            <a:ext cx="1313767" cy="1112328"/>
          </a:xfrm>
          <a:prstGeom prst="rect">
            <a:avLst/>
          </a:prstGeom>
          <a:noFill/>
          <a:ln w="12700">
            <a:noFill/>
            <a:miter lim="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3630" rtl="0" eaLnBrk="1" latinLnBrk="0" hangingPunct="1">
        <a:spcBef>
          <a:spcPct val="0"/>
        </a:spcBef>
        <a:buNone/>
        <a:defRPr sz="3200" b="1" kern="1200">
          <a:solidFill>
            <a:schemeClr val="tx1"/>
          </a:solidFill>
          <a:latin typeface="Gill Sans"/>
          <a:ea typeface="+mj-ea"/>
          <a:cs typeface="+mj-cs"/>
        </a:defRPr>
      </a:lvl1pPr>
    </p:titleStyle>
    <p:bodyStyle>
      <a:lvl1pPr marL="342612" indent="-342612" algn="l" defTabSz="913630" rtl="0" eaLnBrk="1" latinLnBrk="0" hangingPunct="1">
        <a:spcBef>
          <a:spcPct val="20000"/>
        </a:spcBef>
        <a:buFontTx/>
        <a:buBlip>
          <a:blip r:embed="rId14"/>
        </a:buBlip>
        <a:defRPr sz="2200" kern="1200">
          <a:solidFill>
            <a:schemeClr val="tx1"/>
          </a:solidFill>
          <a:latin typeface="Gill Sans"/>
          <a:ea typeface="+mn-ea"/>
          <a:cs typeface="+mn-cs"/>
        </a:defRPr>
      </a:lvl1pPr>
      <a:lvl2pPr marL="742326" indent="-285509" algn="l" defTabSz="913630" rtl="0" eaLnBrk="1" latinLnBrk="0" hangingPunct="1">
        <a:spcBef>
          <a:spcPct val="20000"/>
        </a:spcBef>
        <a:buFont typeface="Wingdings" panose="05000000000000000000" pitchFamily="2" charset="2"/>
        <a:buChar char="§"/>
        <a:defRPr sz="2200" kern="1200">
          <a:solidFill>
            <a:schemeClr val="tx1"/>
          </a:solidFill>
          <a:latin typeface="Gill Sans"/>
          <a:ea typeface="+mn-ea"/>
          <a:cs typeface="+mn-cs"/>
        </a:defRPr>
      </a:lvl2pPr>
      <a:lvl3pPr marL="1142040" indent="-228409" algn="l" defTabSz="913630" rtl="0" eaLnBrk="1" latinLnBrk="0" hangingPunct="1">
        <a:spcBef>
          <a:spcPct val="20000"/>
        </a:spcBef>
        <a:buFont typeface="Arial" pitchFamily="34" charset="0"/>
        <a:buChar char="•"/>
        <a:defRPr sz="2200" kern="1200">
          <a:solidFill>
            <a:schemeClr val="tx1"/>
          </a:solidFill>
          <a:latin typeface="Gill Sans"/>
          <a:ea typeface="+mn-ea"/>
          <a:cs typeface="+mn-cs"/>
        </a:defRPr>
      </a:lvl3pPr>
      <a:lvl4pPr marL="1598854" indent="-228409" algn="l" defTabSz="913630" rtl="0" eaLnBrk="1" latinLnBrk="0" hangingPunct="1">
        <a:spcBef>
          <a:spcPct val="20000"/>
        </a:spcBef>
        <a:buFont typeface="Arial" pitchFamily="34" charset="0"/>
        <a:buChar char="–"/>
        <a:defRPr sz="2200" kern="1200">
          <a:solidFill>
            <a:schemeClr val="tx1"/>
          </a:solidFill>
          <a:latin typeface="Gill Sans"/>
          <a:ea typeface="+mn-ea"/>
          <a:cs typeface="+mn-cs"/>
        </a:defRPr>
      </a:lvl4pPr>
      <a:lvl5pPr marL="2055670" indent="-228409" algn="l" defTabSz="913630" rtl="0" eaLnBrk="1" latinLnBrk="0" hangingPunct="1">
        <a:spcBef>
          <a:spcPct val="20000"/>
        </a:spcBef>
        <a:buFont typeface="Arial" pitchFamily="34" charset="0"/>
        <a:buChar char="»"/>
        <a:defRPr sz="2200" kern="1200">
          <a:solidFill>
            <a:schemeClr val="tx1"/>
          </a:solidFill>
          <a:latin typeface="Gill Sans"/>
          <a:ea typeface="+mn-ea"/>
          <a:cs typeface="+mn-cs"/>
        </a:defRPr>
      </a:lvl5pPr>
      <a:lvl6pPr marL="2512486" indent="-228409" algn="l" defTabSz="91363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01" indent="-228409" algn="l" defTabSz="91363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16" indent="-228409" algn="l" defTabSz="91363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35" indent="-228409" algn="l" defTabSz="91363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3630" rtl="0" eaLnBrk="1" latinLnBrk="0" hangingPunct="1">
        <a:defRPr sz="1800" kern="1200">
          <a:solidFill>
            <a:schemeClr val="tx1"/>
          </a:solidFill>
          <a:latin typeface="+mn-lt"/>
          <a:ea typeface="+mn-ea"/>
          <a:cs typeface="+mn-cs"/>
        </a:defRPr>
      </a:lvl1pPr>
      <a:lvl2pPr marL="456815" algn="l" defTabSz="913630" rtl="0" eaLnBrk="1" latinLnBrk="0" hangingPunct="1">
        <a:defRPr sz="1800" kern="1200">
          <a:solidFill>
            <a:schemeClr val="tx1"/>
          </a:solidFill>
          <a:latin typeface="+mn-lt"/>
          <a:ea typeface="+mn-ea"/>
          <a:cs typeface="+mn-cs"/>
        </a:defRPr>
      </a:lvl2pPr>
      <a:lvl3pPr marL="913630" algn="l" defTabSz="913630" rtl="0" eaLnBrk="1" latinLnBrk="0" hangingPunct="1">
        <a:defRPr sz="1800" kern="1200">
          <a:solidFill>
            <a:schemeClr val="tx1"/>
          </a:solidFill>
          <a:latin typeface="+mn-lt"/>
          <a:ea typeface="+mn-ea"/>
          <a:cs typeface="+mn-cs"/>
        </a:defRPr>
      </a:lvl3pPr>
      <a:lvl4pPr marL="1370446" algn="l" defTabSz="913630" rtl="0" eaLnBrk="1" latinLnBrk="0" hangingPunct="1">
        <a:defRPr sz="1800" kern="1200">
          <a:solidFill>
            <a:schemeClr val="tx1"/>
          </a:solidFill>
          <a:latin typeface="+mn-lt"/>
          <a:ea typeface="+mn-ea"/>
          <a:cs typeface="+mn-cs"/>
        </a:defRPr>
      </a:lvl4pPr>
      <a:lvl5pPr marL="1827265" algn="l" defTabSz="913630" rtl="0" eaLnBrk="1" latinLnBrk="0" hangingPunct="1">
        <a:defRPr sz="1800" kern="1200">
          <a:solidFill>
            <a:schemeClr val="tx1"/>
          </a:solidFill>
          <a:latin typeface="+mn-lt"/>
          <a:ea typeface="+mn-ea"/>
          <a:cs typeface="+mn-cs"/>
        </a:defRPr>
      </a:lvl5pPr>
      <a:lvl6pPr marL="2284078" algn="l" defTabSz="913630" rtl="0" eaLnBrk="1" latinLnBrk="0" hangingPunct="1">
        <a:defRPr sz="1800" kern="1200">
          <a:solidFill>
            <a:schemeClr val="tx1"/>
          </a:solidFill>
          <a:latin typeface="+mn-lt"/>
          <a:ea typeface="+mn-ea"/>
          <a:cs typeface="+mn-cs"/>
        </a:defRPr>
      </a:lvl6pPr>
      <a:lvl7pPr marL="2740895" algn="l" defTabSz="913630" rtl="0" eaLnBrk="1" latinLnBrk="0" hangingPunct="1">
        <a:defRPr sz="1800" kern="1200">
          <a:solidFill>
            <a:schemeClr val="tx1"/>
          </a:solidFill>
          <a:latin typeface="+mn-lt"/>
          <a:ea typeface="+mn-ea"/>
          <a:cs typeface="+mn-cs"/>
        </a:defRPr>
      </a:lvl7pPr>
      <a:lvl8pPr marL="3197710" algn="l" defTabSz="913630" rtl="0" eaLnBrk="1" latinLnBrk="0" hangingPunct="1">
        <a:defRPr sz="1800" kern="1200">
          <a:solidFill>
            <a:schemeClr val="tx1"/>
          </a:solidFill>
          <a:latin typeface="+mn-lt"/>
          <a:ea typeface="+mn-ea"/>
          <a:cs typeface="+mn-cs"/>
        </a:defRPr>
      </a:lvl8pPr>
      <a:lvl9pPr marL="3654525" algn="l" defTabSz="9136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Colors" Target="../diagrams/colors9.xml"/><Relationship Id="rId3" Type="http://schemas.openxmlformats.org/officeDocument/2006/relationships/image" Target="../media/image35.png"/><Relationship Id="rId7" Type="http://schemas.openxmlformats.org/officeDocument/2006/relationships/diagramQuickStyle" Target="../diagrams/quickStyle8.xml"/><Relationship Id="rId12" Type="http://schemas.openxmlformats.org/officeDocument/2006/relationships/diagramQuickStyle" Target="../diagrams/quickStyle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diagramLayout" Target="../diagrams/layout9.xml"/><Relationship Id="rId5" Type="http://schemas.openxmlformats.org/officeDocument/2006/relationships/diagramData" Target="../diagrams/data8.xml"/><Relationship Id="rId10" Type="http://schemas.openxmlformats.org/officeDocument/2006/relationships/diagramData" Target="../diagrams/data9.xml"/><Relationship Id="rId4" Type="http://schemas.openxmlformats.org/officeDocument/2006/relationships/image" Target="../media/image36.png"/><Relationship Id="rId9" Type="http://schemas.microsoft.com/office/2007/relationships/diagramDrawing" Target="../diagrams/drawing8.xml"/><Relationship Id="rId14" Type="http://schemas.microsoft.com/office/2007/relationships/diagramDrawing" Target="../diagrams/drawing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pPr algn="ctr" defTabSz="896648">
              <a:spcBef>
                <a:spcPts val="352"/>
              </a:spcBef>
            </a:pPr>
            <a:r>
              <a:rPr lang="es-MX" sz="2800" dirty="0">
                <a:solidFill>
                  <a:srgbClr val="0D0D0D"/>
                </a:solidFill>
                <a:latin typeface="Gill Sans"/>
                <a:ea typeface="Gill Sans" charset="0"/>
                <a:cs typeface="Gill Sans" charset="0"/>
                <a:sym typeface="Gill Sans" charset="0"/>
              </a:rPr>
              <a:t>Secretaría </a:t>
            </a:r>
            <a:r>
              <a:rPr lang="es-MX" sz="2800" dirty="0" smtClean="0">
                <a:solidFill>
                  <a:srgbClr val="0D0D0D"/>
                </a:solidFill>
                <a:latin typeface="Gill Sans"/>
                <a:ea typeface="Gill Sans" charset="0"/>
                <a:cs typeface="Gill Sans" charset="0"/>
                <a:sym typeface="Gill Sans" charset="0"/>
              </a:rPr>
              <a:t>Académica</a:t>
            </a:r>
            <a:br>
              <a:rPr lang="es-MX" sz="2800" dirty="0" smtClean="0">
                <a:solidFill>
                  <a:srgbClr val="0D0D0D"/>
                </a:solidFill>
                <a:latin typeface="Gill Sans"/>
                <a:ea typeface="Gill Sans" charset="0"/>
                <a:cs typeface="Gill Sans" charset="0"/>
                <a:sym typeface="Gill Sans" charset="0"/>
              </a:rPr>
            </a:br>
            <a:r>
              <a:rPr lang="es-MX" sz="2800" dirty="0">
                <a:solidFill>
                  <a:srgbClr val="0D0D0D"/>
                </a:solidFill>
                <a:latin typeface="Gill Sans"/>
                <a:ea typeface="Gill Sans" charset="0"/>
                <a:cs typeface="Gill Sans" charset="0"/>
                <a:sym typeface="Gill Sans" charset="0"/>
              </a:rPr>
              <a:t/>
            </a:r>
            <a:br>
              <a:rPr lang="es-MX" sz="2800" dirty="0">
                <a:solidFill>
                  <a:srgbClr val="0D0D0D"/>
                </a:solidFill>
                <a:latin typeface="Gill Sans"/>
                <a:ea typeface="Gill Sans" charset="0"/>
                <a:cs typeface="Gill Sans" charset="0"/>
                <a:sym typeface="Gill Sans" charset="0"/>
              </a:rPr>
            </a:br>
            <a:r>
              <a:rPr lang="es-MX" sz="2800" dirty="0" smtClean="0">
                <a:solidFill>
                  <a:srgbClr val="0D0D0D"/>
                </a:solidFill>
                <a:latin typeface="Gill Sans"/>
                <a:ea typeface="Gill Sans" charset="0"/>
                <a:cs typeface="Gill Sans" charset="0"/>
              </a:rPr>
              <a:t>Avances </a:t>
            </a:r>
            <a:r>
              <a:rPr lang="es-MX" sz="2800" dirty="0">
                <a:solidFill>
                  <a:srgbClr val="0D0D0D"/>
                </a:solidFill>
                <a:latin typeface="Gill Sans"/>
                <a:ea typeface="Gill Sans" charset="0"/>
                <a:cs typeface="Gill Sans" charset="0"/>
              </a:rPr>
              <a:t>en la Transformación del Área de Formación Básica General</a:t>
            </a:r>
            <a:br>
              <a:rPr lang="es-MX" sz="2800" dirty="0">
                <a:solidFill>
                  <a:srgbClr val="0D0D0D"/>
                </a:solidFill>
                <a:latin typeface="Gill Sans"/>
                <a:ea typeface="Gill Sans" charset="0"/>
                <a:cs typeface="Gill Sans" charset="0"/>
              </a:rPr>
            </a:br>
            <a:endParaRPr lang="es-MX" sz="2800" dirty="0">
              <a:latin typeface="Gill Sans"/>
            </a:endParaRPr>
          </a:p>
        </p:txBody>
      </p:sp>
      <p:sp>
        <p:nvSpPr>
          <p:cNvPr id="3" name="2 Subtítulo"/>
          <p:cNvSpPr>
            <a:spLocks noGrp="1"/>
          </p:cNvSpPr>
          <p:nvPr>
            <p:ph type="subTitle" idx="1"/>
          </p:nvPr>
        </p:nvSpPr>
        <p:spPr>
          <a:xfrm>
            <a:off x="1835696" y="3501008"/>
            <a:ext cx="6400800" cy="478904"/>
          </a:xfrm>
        </p:spPr>
        <p:txBody>
          <a:bodyPr>
            <a:normAutofit/>
          </a:bodyPr>
          <a:lstStyle/>
          <a:p>
            <a:pPr algn="r"/>
            <a:r>
              <a:rPr lang="es-MX" sz="2000" i="1" dirty="0">
                <a:latin typeface="Gill Sans"/>
              </a:rPr>
              <a:t>Entre la generación y regeneración de saberes</a:t>
            </a:r>
          </a:p>
          <a:p>
            <a:pPr algn="r"/>
            <a:endParaRPr lang="es-MX" sz="2000" dirty="0">
              <a:latin typeface="Gill Sans"/>
            </a:endParaRPr>
          </a:p>
        </p:txBody>
      </p:sp>
      <p:sp>
        <p:nvSpPr>
          <p:cNvPr id="4" name="Rectangle 9"/>
          <p:cNvSpPr>
            <a:spLocks/>
          </p:cNvSpPr>
          <p:nvPr/>
        </p:nvSpPr>
        <p:spPr bwMode="auto">
          <a:xfrm>
            <a:off x="1835696" y="5956726"/>
            <a:ext cx="6353473" cy="446484"/>
          </a:xfrm>
          <a:prstGeom prst="rect">
            <a:avLst/>
          </a:prstGeom>
          <a:noFill/>
          <a:ln w="12700">
            <a:noFill/>
            <a:miter lim="0"/>
            <a:headEnd/>
            <a:tailEnd/>
          </a:ln>
        </p:spPr>
        <p:txBody>
          <a:bodyPr lIns="78372" tIns="44784" rIns="78372" bIns="44784"/>
          <a:lstStyle/>
          <a:p>
            <a:pPr algn="r" defTabSz="896648">
              <a:spcBef>
                <a:spcPts val="281"/>
              </a:spcBef>
            </a:pPr>
            <a:r>
              <a:rPr lang="es-MX" dirty="0" smtClean="0">
                <a:solidFill>
                  <a:srgbClr val="595959"/>
                </a:solidFill>
                <a:latin typeface="Gill Sans"/>
                <a:sym typeface="Gill Sans" charset="0"/>
              </a:rPr>
              <a:t>14 de diciembre 2016</a:t>
            </a:r>
          </a:p>
          <a:p>
            <a:pPr algn="r" defTabSz="896648">
              <a:spcBef>
                <a:spcPts val="281"/>
              </a:spcBef>
            </a:pPr>
            <a:r>
              <a:rPr lang="es-MX" dirty="0">
                <a:solidFill>
                  <a:srgbClr val="595959"/>
                </a:solidFill>
                <a:latin typeface="Gill Sans"/>
                <a:ea typeface="Gill Sans" charset="0"/>
                <a:cs typeface="Gill Sans" charset="0"/>
                <a:sym typeface="Gill Sans" charset="0"/>
              </a:rPr>
              <a:t>“Lis de Veracruz</a:t>
            </a:r>
            <a:r>
              <a:rPr lang="es-MX" dirty="0" smtClean="0">
                <a:solidFill>
                  <a:srgbClr val="595959"/>
                </a:solidFill>
                <a:latin typeface="Gill Sans"/>
                <a:ea typeface="Gill Sans" charset="0"/>
                <a:cs typeface="Gill Sans" charset="0"/>
                <a:sym typeface="Gill Sans" charset="0"/>
              </a:rPr>
              <a:t>: Arte</a:t>
            </a:r>
            <a:r>
              <a:rPr lang="es-MX" dirty="0">
                <a:solidFill>
                  <a:srgbClr val="595959"/>
                </a:solidFill>
                <a:latin typeface="Gill Sans"/>
                <a:ea typeface="Gill Sans" charset="0"/>
                <a:cs typeface="Gill Sans" charset="0"/>
                <a:sym typeface="Gill Sans" charset="0"/>
              </a:rPr>
              <a:t>, Ciencia, Luz”</a:t>
            </a:r>
            <a:endParaRPr lang="es-MX" dirty="0">
              <a:latin typeface="Gill Sans"/>
            </a:endParaRPr>
          </a:p>
          <a:p>
            <a:pPr algn="r" defTabSz="896648">
              <a:spcBef>
                <a:spcPts val="281"/>
              </a:spcBef>
            </a:pPr>
            <a:endParaRPr lang="es-MX" dirty="0">
              <a:latin typeface="Gill Sans"/>
            </a:endParaRPr>
          </a:p>
        </p:txBody>
      </p:sp>
    </p:spTree>
    <p:extLst>
      <p:ext uri="{BB962C8B-B14F-4D97-AF65-F5344CB8AC3E}">
        <p14:creationId xmlns:p14="http://schemas.microsoft.com/office/powerpoint/2010/main" val="714277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5194"/>
            <a:ext cx="7067128" cy="723526"/>
          </a:xfrm>
        </p:spPr>
        <p:txBody>
          <a:bodyPr>
            <a:noAutofit/>
          </a:bodyPr>
          <a:lstStyle/>
          <a:p>
            <a:r>
              <a:rPr lang="es-MX" sz="2400" dirty="0"/>
              <a:t>1. Diagnóstico y ubicación para los estudiantes de nuevo ingreso</a:t>
            </a:r>
          </a:p>
        </p:txBody>
      </p:sp>
      <p:sp>
        <p:nvSpPr>
          <p:cNvPr id="12" name="11 Pentágono"/>
          <p:cNvSpPr/>
          <p:nvPr/>
        </p:nvSpPr>
        <p:spPr>
          <a:xfrm>
            <a:off x="0" y="908720"/>
            <a:ext cx="4932040" cy="432048"/>
          </a:xfrm>
          <a:prstGeom prst="homePlate">
            <a:avLst/>
          </a:prstGeom>
          <a:solidFill>
            <a:schemeClr val="accent3">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49263" lvl="1"/>
            <a:r>
              <a:rPr lang="es-MX" sz="1400" b="1" dirty="0" smtClean="0"/>
              <a:t>1.2</a:t>
            </a:r>
            <a:r>
              <a:rPr lang="es-MX" sz="1400" b="1" dirty="0"/>
              <a:t>. </a:t>
            </a:r>
            <a:r>
              <a:rPr lang="es-MX" sz="1400" dirty="0"/>
              <a:t>Aplicación generalizada de la evaluación diagnóstica </a:t>
            </a:r>
          </a:p>
        </p:txBody>
      </p:sp>
      <p:sp>
        <p:nvSpPr>
          <p:cNvPr id="3" name="2 Marcador de contenido"/>
          <p:cNvSpPr>
            <a:spLocks noGrp="1"/>
          </p:cNvSpPr>
          <p:nvPr>
            <p:ph idx="1"/>
          </p:nvPr>
        </p:nvSpPr>
        <p:spPr>
          <a:xfrm>
            <a:off x="219008" y="1340768"/>
            <a:ext cx="8924992" cy="576064"/>
          </a:xfrm>
        </p:spPr>
        <p:txBody>
          <a:bodyPr>
            <a:normAutofit/>
          </a:bodyPr>
          <a:lstStyle/>
          <a:p>
            <a:r>
              <a:rPr lang="es-MX" sz="2000" b="1" dirty="0" smtClean="0"/>
              <a:t>Resultados globales del examen diagnóstico de Lectura y Redacción</a:t>
            </a:r>
            <a:endParaRPr lang="es-MX" sz="2000" b="1" dirty="0"/>
          </a:p>
        </p:txBody>
      </p:sp>
      <p:cxnSp>
        <p:nvCxnSpPr>
          <p:cNvPr id="6" name="5 Conector recto"/>
          <p:cNvCxnSpPr/>
          <p:nvPr/>
        </p:nvCxnSpPr>
        <p:spPr>
          <a:xfrm flipV="1">
            <a:off x="2051720" y="4653136"/>
            <a:ext cx="158417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1851823" y="2550137"/>
            <a:ext cx="1784073" cy="1002596"/>
          </a:xfrm>
          <a:prstGeom prst="line">
            <a:avLst/>
          </a:prstGeom>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367768" y="5800004"/>
            <a:ext cx="819455" cy="307777"/>
          </a:xfrm>
          <a:prstGeom prst="rect">
            <a:avLst/>
          </a:prstGeom>
        </p:spPr>
        <p:txBody>
          <a:bodyPr wrap="none">
            <a:spAutoFit/>
          </a:bodyPr>
          <a:lstStyle/>
          <a:p>
            <a:r>
              <a:rPr lang="is-IS" sz="1400" dirty="0" smtClean="0"/>
              <a:t>n=9,706 </a:t>
            </a:r>
            <a:endParaRPr lang="es-MX" sz="1400" dirty="0"/>
          </a:p>
        </p:txBody>
      </p:sp>
      <p:sp>
        <p:nvSpPr>
          <p:cNvPr id="18" name="17 Rectángulo"/>
          <p:cNvSpPr/>
          <p:nvPr/>
        </p:nvSpPr>
        <p:spPr>
          <a:xfrm>
            <a:off x="-24672" y="2031250"/>
            <a:ext cx="3752989" cy="518887"/>
          </a:xfrm>
          <a:prstGeom prst="rect">
            <a:avLst/>
          </a:prstGeom>
        </p:spPr>
        <p:txBody>
          <a:bodyPr wrap="square">
            <a:spAutoFit/>
          </a:bodyPr>
          <a:lstStyle/>
          <a:p>
            <a:pPr algn="ctr"/>
            <a:r>
              <a:rPr lang="is-IS" sz="1200" b="1" dirty="0" smtClean="0">
                <a:latin typeface="Gill Sans"/>
              </a:rPr>
              <a:t>Estudiantes que presentaron el examen diagnóstico por calificación obtenida</a:t>
            </a:r>
            <a:endParaRPr lang="es-MX" sz="1200" b="1" dirty="0">
              <a:latin typeface="Gill Sans"/>
            </a:endParaRPr>
          </a:p>
        </p:txBody>
      </p:sp>
      <p:sp>
        <p:nvSpPr>
          <p:cNvPr id="58" name="57 Rectángulo"/>
          <p:cNvSpPr/>
          <p:nvPr/>
        </p:nvSpPr>
        <p:spPr>
          <a:xfrm>
            <a:off x="7577826" y="3552733"/>
            <a:ext cx="1566174" cy="1200329"/>
          </a:xfrm>
          <a:prstGeom prst="rect">
            <a:avLst/>
          </a:prstGeom>
        </p:spPr>
        <p:txBody>
          <a:bodyPr wrap="square">
            <a:spAutoFit/>
          </a:bodyPr>
          <a:lstStyle/>
          <a:p>
            <a:r>
              <a:rPr lang="is-IS" sz="1200" b="1" dirty="0" smtClean="0">
                <a:latin typeface="Gill Sans"/>
              </a:rPr>
              <a:t>300 estudiantes presentaron examen de competencias:</a:t>
            </a:r>
          </a:p>
          <a:p>
            <a:pPr marL="171450" indent="-171450">
              <a:buFont typeface="Arial" panose="020B0604020202020204" pitchFamily="34" charset="0"/>
              <a:buChar char="•"/>
            </a:pPr>
            <a:r>
              <a:rPr lang="is-IS" sz="1200" dirty="0" smtClean="0">
                <a:latin typeface="Gill Sans"/>
              </a:rPr>
              <a:t>251 acreditaron el examen (84%)</a:t>
            </a:r>
            <a:endParaRPr lang="es-MX" sz="1200" dirty="0">
              <a:latin typeface="Gill Sans"/>
            </a:endParaRPr>
          </a:p>
        </p:txBody>
      </p:sp>
      <p:cxnSp>
        <p:nvCxnSpPr>
          <p:cNvPr id="93" name="92 Conector recto"/>
          <p:cNvCxnSpPr>
            <a:stCxn id="58" idx="1"/>
          </p:cNvCxnSpPr>
          <p:nvPr/>
        </p:nvCxnSpPr>
        <p:spPr>
          <a:xfrm flipH="1" flipV="1">
            <a:off x="6588224" y="3429000"/>
            <a:ext cx="989602" cy="723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96 Conector recto"/>
          <p:cNvCxnSpPr>
            <a:stCxn id="58" idx="1"/>
          </p:cNvCxnSpPr>
          <p:nvPr/>
        </p:nvCxnSpPr>
        <p:spPr>
          <a:xfrm flipH="1">
            <a:off x="6444208" y="4152898"/>
            <a:ext cx="1133618" cy="78827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111" t="2382" r="29467" b="2105"/>
          <a:stretch/>
        </p:blipFill>
        <p:spPr bwMode="auto">
          <a:xfrm>
            <a:off x="-108520" y="2476499"/>
            <a:ext cx="3380804" cy="33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759" t="2756" r="29729" b="1421"/>
          <a:stretch/>
        </p:blipFill>
        <p:spPr bwMode="auto">
          <a:xfrm>
            <a:off x="3491880" y="2483540"/>
            <a:ext cx="3356942" cy="332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Rectángulo"/>
          <p:cNvSpPr/>
          <p:nvPr/>
        </p:nvSpPr>
        <p:spPr>
          <a:xfrm>
            <a:off x="35496" y="6488668"/>
            <a:ext cx="4458465" cy="338554"/>
          </a:xfrm>
          <a:prstGeom prst="rect">
            <a:avLst/>
          </a:prstGeom>
        </p:spPr>
        <p:txBody>
          <a:bodyPr wrap="none">
            <a:spAutoFit/>
          </a:bodyPr>
          <a:lstStyle/>
          <a:p>
            <a:r>
              <a:rPr lang="es-MX" sz="1600" dirty="0"/>
              <a:t> </a:t>
            </a:r>
            <a:r>
              <a:rPr lang="es-MX" sz="1600" dirty="0" smtClean="0"/>
              <a:t>13,016 estudiantes inscritos en primera inscripción</a:t>
            </a:r>
            <a:endParaRPr lang="es-MX" sz="1600" dirty="0"/>
          </a:p>
        </p:txBody>
      </p:sp>
    </p:spTree>
    <p:extLst>
      <p:ext uri="{BB962C8B-B14F-4D97-AF65-F5344CB8AC3E}">
        <p14:creationId xmlns:p14="http://schemas.microsoft.com/office/powerpoint/2010/main" val="3703627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5194"/>
            <a:ext cx="7067128" cy="723526"/>
          </a:xfrm>
        </p:spPr>
        <p:txBody>
          <a:bodyPr>
            <a:noAutofit/>
          </a:bodyPr>
          <a:lstStyle/>
          <a:p>
            <a:r>
              <a:rPr lang="es-MX" sz="2400" dirty="0"/>
              <a:t>1. Diagnóstico y ubicación para los estudiantes de nuevo ingreso</a:t>
            </a:r>
          </a:p>
        </p:txBody>
      </p:sp>
      <p:sp>
        <p:nvSpPr>
          <p:cNvPr id="3" name="2 Marcador de contenido"/>
          <p:cNvSpPr>
            <a:spLocks noGrp="1"/>
          </p:cNvSpPr>
          <p:nvPr>
            <p:ph idx="1"/>
          </p:nvPr>
        </p:nvSpPr>
        <p:spPr>
          <a:xfrm>
            <a:off x="457206" y="1412776"/>
            <a:ext cx="8229600" cy="4248543"/>
          </a:xfrm>
        </p:spPr>
        <p:txBody>
          <a:bodyPr>
            <a:normAutofit/>
          </a:bodyPr>
          <a:lstStyle/>
          <a:p>
            <a:r>
              <a:rPr lang="es-MX" sz="2000" b="1" dirty="0" smtClean="0"/>
              <a:t>Resultados globales del examen diagnóstico de Inglés presentado por 13, 000 estudiantes </a:t>
            </a:r>
          </a:p>
          <a:p>
            <a:pPr lvl="1"/>
            <a:r>
              <a:rPr lang="es-MX" sz="2000" dirty="0" smtClean="0"/>
              <a:t>2,328 </a:t>
            </a:r>
            <a:r>
              <a:rPr lang="es-MX" sz="2000" dirty="0" smtClean="0"/>
              <a:t>estudiantes acreditaron el nivel 1 y acreditaron con puntaje mínimo por lo menos el nivel 2, siendo candidat</a:t>
            </a:r>
            <a:r>
              <a:rPr lang="es-MX" sz="2000" dirty="0"/>
              <a:t>o</a:t>
            </a:r>
            <a:r>
              <a:rPr lang="es-MX" sz="2000" dirty="0" smtClean="0"/>
              <a:t>s a presentar el examen de competencias 1.</a:t>
            </a:r>
          </a:p>
          <a:p>
            <a:pPr lvl="1"/>
            <a:r>
              <a:rPr lang="es-MX" sz="2000" dirty="0" smtClean="0"/>
              <a:t>672 estudiantes presentaron el examen de competencias de Inglés I, 606 lo acreditaron (90%).</a:t>
            </a:r>
          </a:p>
          <a:p>
            <a:pPr lvl="1"/>
            <a:r>
              <a:rPr lang="es-MX" sz="2000" dirty="0" smtClean="0"/>
              <a:t>302 estudiantes </a:t>
            </a:r>
            <a:r>
              <a:rPr lang="es-MX" sz="2000" dirty="0"/>
              <a:t>presentaron el examen de competencias de Inglés </a:t>
            </a:r>
            <a:r>
              <a:rPr lang="es-MX" sz="2000" dirty="0" smtClean="0"/>
              <a:t>II</a:t>
            </a:r>
            <a:r>
              <a:rPr lang="es-MX" sz="2000" dirty="0"/>
              <a:t>, </a:t>
            </a:r>
            <a:r>
              <a:rPr lang="es-MX" sz="2000" dirty="0" smtClean="0"/>
              <a:t>278 lo </a:t>
            </a:r>
            <a:r>
              <a:rPr lang="es-MX" sz="2000" dirty="0"/>
              <a:t>acreditaron </a:t>
            </a:r>
            <a:r>
              <a:rPr lang="es-MX" sz="2000" dirty="0" smtClean="0"/>
              <a:t>(92%).</a:t>
            </a:r>
            <a:endParaRPr lang="es-MX" sz="2000" dirty="0"/>
          </a:p>
          <a:p>
            <a:pPr lvl="1"/>
            <a:endParaRPr lang="es-MX" sz="2000" dirty="0"/>
          </a:p>
        </p:txBody>
      </p:sp>
      <p:sp>
        <p:nvSpPr>
          <p:cNvPr id="12" name="11 Pentágono"/>
          <p:cNvSpPr/>
          <p:nvPr/>
        </p:nvSpPr>
        <p:spPr>
          <a:xfrm>
            <a:off x="0" y="908720"/>
            <a:ext cx="4932040" cy="432048"/>
          </a:xfrm>
          <a:prstGeom prst="homePlate">
            <a:avLst/>
          </a:prstGeom>
          <a:solidFill>
            <a:schemeClr val="accent3">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49263" lvl="1"/>
            <a:r>
              <a:rPr lang="es-MX" sz="1400" b="1" dirty="0" smtClean="0"/>
              <a:t>1.2</a:t>
            </a:r>
            <a:r>
              <a:rPr lang="es-MX" sz="1400" b="1" dirty="0"/>
              <a:t>. </a:t>
            </a:r>
            <a:r>
              <a:rPr lang="es-MX" sz="1400" dirty="0"/>
              <a:t>Aplicación generalizada de la evaluación diagnóstica </a:t>
            </a:r>
          </a:p>
        </p:txBody>
      </p:sp>
      <p:pic>
        <p:nvPicPr>
          <p:cNvPr id="7170" name="Picture 2" descr="Estudiante con computadora 17"/>
          <p:cNvPicPr>
            <a:picLocks noChangeAspect="1" noChangeArrowheads="1"/>
          </p:cNvPicPr>
          <p:nvPr/>
        </p:nvPicPr>
        <p:blipFill rotWithShape="1">
          <a:blip r:embed="rId3">
            <a:extLst>
              <a:ext uri="{28A0092B-C50C-407E-A947-70E740481C1C}">
                <a14:useLocalDpi xmlns:a14="http://schemas.microsoft.com/office/drawing/2010/main" val="0"/>
              </a:ext>
            </a:extLst>
          </a:blip>
          <a:srcRect t="11154" b="18253"/>
          <a:stretch/>
        </p:blipFill>
        <p:spPr bwMode="auto">
          <a:xfrm>
            <a:off x="2123728" y="4608656"/>
            <a:ext cx="4248472" cy="224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627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467544" y="185194"/>
            <a:ext cx="7067128" cy="723526"/>
          </a:xfrm>
          <a:prstGeom prst="rect">
            <a:avLst/>
          </a:prstGeom>
        </p:spPr>
        <p:txBody>
          <a:bodyPr vert="horz" lIns="91363" tIns="45680" rIns="91363" bIns="45680" rtlCol="0" anchor="ctr">
            <a:noAutofit/>
          </a:bodyPr>
          <a:lstStyle>
            <a:lvl1pPr algn="l" defTabSz="913630" rtl="0" eaLnBrk="1" latinLnBrk="0" hangingPunct="1">
              <a:spcBef>
                <a:spcPct val="0"/>
              </a:spcBef>
              <a:buNone/>
              <a:defRPr sz="3200" b="1" kern="1200">
                <a:solidFill>
                  <a:schemeClr val="tx1"/>
                </a:solidFill>
                <a:latin typeface="Gill Sans"/>
                <a:ea typeface="+mj-ea"/>
                <a:cs typeface="+mj-cs"/>
              </a:defRPr>
            </a:lvl1pPr>
          </a:lstStyle>
          <a:p>
            <a:r>
              <a:rPr lang="es-MX" sz="2400" dirty="0" smtClean="0"/>
              <a:t>2. Diagnóstico y ubicación para los estudiantes de nuevo ingreso</a:t>
            </a:r>
            <a:endParaRPr lang="es-MX" sz="2400" dirty="0"/>
          </a:p>
        </p:txBody>
      </p:sp>
      <p:sp>
        <p:nvSpPr>
          <p:cNvPr id="9" name="8 Pentágono"/>
          <p:cNvSpPr/>
          <p:nvPr/>
        </p:nvSpPr>
        <p:spPr>
          <a:xfrm>
            <a:off x="0" y="908720"/>
            <a:ext cx="6300192" cy="432048"/>
          </a:xfrm>
          <a:prstGeom prst="homePlate">
            <a:avLst/>
          </a:prstGeom>
          <a:solidFill>
            <a:schemeClr val="accent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49263" lvl="0"/>
            <a:r>
              <a:rPr lang="es-MX" sz="1400" b="1" dirty="0"/>
              <a:t>2.1</a:t>
            </a:r>
            <a:r>
              <a:rPr lang="es-MX" sz="1400" dirty="0"/>
              <a:t> Estrategias para articular el aprendizaje presencial, en línea y </a:t>
            </a:r>
            <a:r>
              <a:rPr lang="es-MX" sz="1400" dirty="0" smtClean="0"/>
              <a:t>autónomo</a:t>
            </a:r>
            <a:endParaRPr lang="es-MX" sz="1400" dirty="0"/>
          </a:p>
        </p:txBody>
      </p:sp>
      <p:sp>
        <p:nvSpPr>
          <p:cNvPr id="11" name="Marcador de contenido 2"/>
          <p:cNvSpPr>
            <a:spLocks noGrp="1"/>
          </p:cNvSpPr>
          <p:nvPr>
            <p:ph idx="1"/>
          </p:nvPr>
        </p:nvSpPr>
        <p:spPr>
          <a:xfrm>
            <a:off x="395536" y="1556792"/>
            <a:ext cx="8496944" cy="4752528"/>
          </a:xfrm>
          <a:noFill/>
          <a:ln>
            <a:noFill/>
          </a:ln>
        </p:spPr>
        <p:txBody>
          <a:bodyPr>
            <a:noAutofit/>
          </a:bodyPr>
          <a:lstStyle/>
          <a:p>
            <a:pPr lvl="2"/>
            <a:endParaRPr lang="es-MX" sz="1800" dirty="0" smtClean="0">
              <a:solidFill>
                <a:srgbClr val="000000"/>
              </a:solidFill>
            </a:endParaRPr>
          </a:p>
          <a:p>
            <a:pPr lvl="1"/>
            <a:endParaRPr lang="es-MX" sz="1800" dirty="0"/>
          </a:p>
          <a:p>
            <a:pPr marL="0" indent="0">
              <a:buNone/>
            </a:pPr>
            <a:endParaRPr lang="es-MX" sz="1800" b="1" dirty="0"/>
          </a:p>
          <a:p>
            <a:pPr lvl="0"/>
            <a:endParaRPr lang="es-MX" sz="1800" b="1" dirty="0" smtClean="0"/>
          </a:p>
        </p:txBody>
      </p:sp>
      <p:graphicFrame>
        <p:nvGraphicFramePr>
          <p:cNvPr id="12" name="Diagrama 1"/>
          <p:cNvGraphicFramePr/>
          <p:nvPr>
            <p:extLst>
              <p:ext uri="{D42A27DB-BD31-4B8C-83A1-F6EECF244321}">
                <p14:modId xmlns:p14="http://schemas.microsoft.com/office/powerpoint/2010/main" val="2581889340"/>
              </p:ext>
            </p:extLst>
          </p:nvPr>
        </p:nvGraphicFramePr>
        <p:xfrm>
          <a:off x="467544" y="1916832"/>
          <a:ext cx="8424936"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KGUERR~1\AppData\Local\Temp\Rar$DRa0.938\TALLER COMBAS  OCTUBRE 2016\COMBAS06_3205.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051720" y="4930080"/>
            <a:ext cx="4896543"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56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a:bodyPr>
          <a:lstStyle/>
          <a:p>
            <a:r>
              <a:rPr lang="es-MX" sz="2500" b="1" dirty="0"/>
              <a:t>Transformación del </a:t>
            </a:r>
            <a:r>
              <a:rPr lang="es-MX" sz="2500" b="1" dirty="0" smtClean="0"/>
              <a:t/>
            </a:r>
            <a:br>
              <a:rPr lang="es-MX" sz="2500" b="1" dirty="0" smtClean="0"/>
            </a:br>
            <a:r>
              <a:rPr lang="es-MX" sz="2500" b="1" dirty="0" smtClean="0"/>
              <a:t>Área </a:t>
            </a:r>
            <a:r>
              <a:rPr lang="es-MX" sz="2500" b="1" dirty="0"/>
              <a:t>de Formación Básica </a:t>
            </a:r>
            <a:r>
              <a:rPr lang="es-MX" sz="2500" b="1" dirty="0" smtClean="0"/>
              <a:t>General</a:t>
            </a:r>
            <a:endParaRPr lang="es-ES" sz="2500" b="1" dirty="0">
              <a:solidFill>
                <a:srgbClr val="000090"/>
              </a:solidFill>
            </a:endParaRPr>
          </a:p>
        </p:txBody>
      </p:sp>
      <p:graphicFrame>
        <p:nvGraphicFramePr>
          <p:cNvPr id="9" name="Marcador de contenido 3"/>
          <p:cNvGraphicFramePr>
            <a:graphicFrameLocks noGrp="1"/>
          </p:cNvGraphicFramePr>
          <p:nvPr>
            <p:ph idx="1"/>
            <p:extLst>
              <p:ext uri="{D42A27DB-BD31-4B8C-83A1-F6EECF244321}">
                <p14:modId xmlns:p14="http://schemas.microsoft.com/office/powerpoint/2010/main" val="1889212101"/>
              </p:ext>
            </p:extLst>
          </p:nvPr>
        </p:nvGraphicFramePr>
        <p:xfrm>
          <a:off x="1475656" y="1901446"/>
          <a:ext cx="496855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CuadroTexto"/>
          <p:cNvSpPr txBox="1"/>
          <p:nvPr/>
        </p:nvSpPr>
        <p:spPr>
          <a:xfrm>
            <a:off x="0" y="2701662"/>
            <a:ext cx="2051720" cy="1107996"/>
          </a:xfrm>
          <a:prstGeom prst="rect">
            <a:avLst/>
          </a:prstGeom>
          <a:noFill/>
        </p:spPr>
        <p:txBody>
          <a:bodyPr wrap="square" rtlCol="0">
            <a:spAutoFit/>
          </a:bodyPr>
          <a:lstStyle/>
          <a:p>
            <a:pPr lvl="0" algn="ctr"/>
            <a:r>
              <a:rPr lang="es-ES" sz="2200" b="1" dirty="0" smtClean="0">
                <a:latin typeface="Gill Sans"/>
              </a:rPr>
              <a:t>Acciones a</a:t>
            </a:r>
          </a:p>
          <a:p>
            <a:pPr lvl="0" algn="ctr"/>
            <a:r>
              <a:rPr lang="es-ES" sz="2200" b="1" dirty="0" smtClean="0">
                <a:latin typeface="Gill Sans"/>
              </a:rPr>
              <a:t>mediano </a:t>
            </a:r>
          </a:p>
          <a:p>
            <a:pPr lvl="0" algn="ctr"/>
            <a:r>
              <a:rPr lang="es-ES" sz="2200" b="1" dirty="0" smtClean="0">
                <a:latin typeface="Gill Sans"/>
              </a:rPr>
              <a:t>plazo</a:t>
            </a:r>
            <a:endParaRPr lang="es-MX" sz="2200" b="1" dirty="0">
              <a:latin typeface="Gill Sans"/>
            </a:endParaRPr>
          </a:p>
        </p:txBody>
      </p:sp>
      <p:pic>
        <p:nvPicPr>
          <p:cNvPr id="14" name="13 Image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1520" y="3946997"/>
            <a:ext cx="1440160" cy="1287571"/>
          </a:xfrm>
          <a:prstGeom prst="rect">
            <a:avLst/>
          </a:prstGeom>
        </p:spPr>
      </p:pic>
      <p:sp>
        <p:nvSpPr>
          <p:cNvPr id="6" name="5 Rectángulo"/>
          <p:cNvSpPr/>
          <p:nvPr/>
        </p:nvSpPr>
        <p:spPr>
          <a:xfrm>
            <a:off x="6012160" y="1916832"/>
            <a:ext cx="3131839" cy="1569660"/>
          </a:xfrm>
          <a:prstGeom prst="rect">
            <a:avLst/>
          </a:prstGeom>
        </p:spPr>
        <p:txBody>
          <a:bodyPr wrap="square">
            <a:spAutoFit/>
          </a:bodyPr>
          <a:lstStyle/>
          <a:p>
            <a:pPr lvl="0"/>
            <a:r>
              <a:rPr lang="es-MX" sz="1600" b="1" dirty="0" smtClean="0">
                <a:latin typeface="Gill Sans"/>
              </a:rPr>
              <a:t>3.1 </a:t>
            </a:r>
            <a:r>
              <a:rPr lang="es-ES" sz="1600" dirty="0">
                <a:latin typeface="Gill Sans"/>
              </a:rPr>
              <a:t>El AFBG tendrá un valor total de 20 créditos (4 créditos por EE</a:t>
            </a:r>
            <a:r>
              <a:rPr lang="es-ES" sz="1600" dirty="0" smtClean="0">
                <a:latin typeface="Gill Sans"/>
              </a:rPr>
              <a:t>).</a:t>
            </a:r>
          </a:p>
          <a:p>
            <a:r>
              <a:rPr lang="es-ES" sz="1600" b="1" dirty="0">
                <a:latin typeface="Gill Sans"/>
              </a:rPr>
              <a:t>3.2 </a:t>
            </a:r>
            <a:r>
              <a:rPr lang="es-MX" sz="1600" dirty="0">
                <a:latin typeface="Gill Sans"/>
              </a:rPr>
              <a:t>Las horas de trabajo del profesor se mantendrán </a:t>
            </a:r>
            <a:r>
              <a:rPr lang="es-MX" sz="1600" dirty="0" smtClean="0">
                <a:latin typeface="Gill Sans"/>
              </a:rPr>
              <a:t>bajo </a:t>
            </a:r>
            <a:r>
              <a:rPr lang="es-MX" sz="1600" dirty="0">
                <a:latin typeface="Gill Sans"/>
              </a:rPr>
              <a:t>las mismas condiciones laborales</a:t>
            </a:r>
            <a:r>
              <a:rPr lang="es-MX" sz="1600" dirty="0" smtClean="0">
                <a:latin typeface="Gill Sans"/>
              </a:rPr>
              <a:t>.</a:t>
            </a:r>
            <a:endParaRPr lang="es-ES" sz="1600" dirty="0">
              <a:latin typeface="Gill Sans"/>
            </a:endParaRPr>
          </a:p>
        </p:txBody>
      </p:sp>
      <p:sp>
        <p:nvSpPr>
          <p:cNvPr id="7" name="6 Rectángulo"/>
          <p:cNvSpPr/>
          <p:nvPr/>
        </p:nvSpPr>
        <p:spPr>
          <a:xfrm>
            <a:off x="6012160" y="3861048"/>
            <a:ext cx="3131841" cy="2308324"/>
          </a:xfrm>
          <a:prstGeom prst="rect">
            <a:avLst/>
          </a:prstGeom>
        </p:spPr>
        <p:txBody>
          <a:bodyPr wrap="square">
            <a:spAutoFit/>
          </a:bodyPr>
          <a:lstStyle/>
          <a:p>
            <a:pPr lvl="0"/>
            <a:r>
              <a:rPr lang="es-MX" sz="1600" b="1" dirty="0" smtClean="0">
                <a:latin typeface="Gill Sans"/>
              </a:rPr>
              <a:t>4.1 </a:t>
            </a:r>
            <a:r>
              <a:rPr lang="es-ES" sz="1600" dirty="0" smtClean="0">
                <a:latin typeface="Gill Sans"/>
              </a:rPr>
              <a:t>Vinculación y fortalecimiento académico.</a:t>
            </a:r>
          </a:p>
          <a:p>
            <a:r>
              <a:rPr lang="es-ES" sz="1600" b="1" dirty="0" smtClean="0">
                <a:latin typeface="Gill Sans"/>
              </a:rPr>
              <a:t>4.2 </a:t>
            </a:r>
            <a:r>
              <a:rPr lang="es-MX" sz="1600" dirty="0">
                <a:latin typeface="Gill Sans"/>
              </a:rPr>
              <a:t>Replanteamiento de los programas de estudio.</a:t>
            </a:r>
          </a:p>
          <a:p>
            <a:pPr marL="0" lvl="1"/>
            <a:r>
              <a:rPr lang="es-MX" sz="1600" b="1" dirty="0" smtClean="0">
                <a:latin typeface="Gill Sans"/>
              </a:rPr>
              <a:t>4.3</a:t>
            </a:r>
            <a:r>
              <a:rPr lang="es-MX" sz="1600" dirty="0" smtClean="0">
                <a:latin typeface="Gill Sans"/>
              </a:rPr>
              <a:t> Actualización docente.</a:t>
            </a:r>
          </a:p>
          <a:p>
            <a:pPr marL="0" lvl="1"/>
            <a:r>
              <a:rPr lang="es-MX" sz="1600" b="1" dirty="0" smtClean="0">
                <a:latin typeface="Gill Sans"/>
              </a:rPr>
              <a:t>4.4</a:t>
            </a:r>
            <a:r>
              <a:rPr lang="es-MX" sz="1600" dirty="0" smtClean="0">
                <a:latin typeface="Gill Sans"/>
              </a:rPr>
              <a:t> </a:t>
            </a:r>
            <a:r>
              <a:rPr lang="es-MX" sz="1600" dirty="0">
                <a:latin typeface="Gill Sans"/>
              </a:rPr>
              <a:t>Fortalecimiento de la formación integral del estudiante </a:t>
            </a:r>
            <a:r>
              <a:rPr lang="es-MX" sz="1600" dirty="0" smtClean="0">
                <a:latin typeface="Gill Sans"/>
              </a:rPr>
              <a:t>universitario.</a:t>
            </a:r>
            <a:endParaRPr lang="es-MX" sz="1600" dirty="0">
              <a:latin typeface="Gill Sans"/>
            </a:endParaRPr>
          </a:p>
          <a:p>
            <a:pPr marL="0" lvl="1"/>
            <a:r>
              <a:rPr lang="es-MX" sz="1600" b="1" dirty="0" smtClean="0">
                <a:latin typeface="Gill Sans"/>
              </a:rPr>
              <a:t>4.5</a:t>
            </a:r>
            <a:r>
              <a:rPr lang="es-MX" sz="1600" dirty="0" smtClean="0">
                <a:latin typeface="Gill Sans"/>
              </a:rPr>
              <a:t> Armonización normativa.</a:t>
            </a:r>
            <a:endParaRPr lang="es-MX" sz="1600" dirty="0">
              <a:latin typeface="Gill Sans"/>
            </a:endParaRPr>
          </a:p>
        </p:txBody>
      </p:sp>
    </p:spTree>
    <p:extLst>
      <p:ext uri="{BB962C8B-B14F-4D97-AF65-F5344CB8AC3E}">
        <p14:creationId xmlns:p14="http://schemas.microsoft.com/office/powerpoint/2010/main" val="1922481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97124" y="5302092"/>
            <a:ext cx="3910128" cy="1316233"/>
          </a:xfrm>
          <a:prstGeom prst="rect">
            <a:avLst/>
          </a:prstGeom>
          <a:solidFill>
            <a:srgbClr val="92A9B9">
              <a:alpha val="72157"/>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a:r>
              <a:rPr lang="es-MX" sz="1600" dirty="0">
                <a:solidFill>
                  <a:srgbClr val="000000"/>
                </a:solidFill>
              </a:rPr>
              <a:t>	</a:t>
            </a:r>
            <a:r>
              <a:rPr lang="es-MX" sz="1600" dirty="0" smtClean="0">
                <a:solidFill>
                  <a:srgbClr val="000000"/>
                </a:solidFill>
                <a:latin typeface="Gill Sans"/>
              </a:rPr>
              <a:t>EE </a:t>
            </a:r>
            <a:r>
              <a:rPr lang="es-MX" sz="1600" dirty="0">
                <a:solidFill>
                  <a:srgbClr val="000000"/>
                </a:solidFill>
                <a:latin typeface="Gill Sans"/>
              </a:rPr>
              <a:t>AFBG mantendrán mismo nombre, igual número de créditos y horas pero tendrán un programa de estudio actualizado a partir de Agosto </a:t>
            </a:r>
            <a:r>
              <a:rPr lang="es-MX" sz="1600" dirty="0" smtClean="0">
                <a:solidFill>
                  <a:srgbClr val="000000"/>
                </a:solidFill>
                <a:latin typeface="Gill Sans"/>
              </a:rPr>
              <a:t>2017.</a:t>
            </a:r>
            <a:endParaRPr lang="es-ES" sz="1600" dirty="0">
              <a:latin typeface="Gill Sans"/>
            </a:endParaRPr>
          </a:p>
        </p:txBody>
      </p:sp>
      <p:sp>
        <p:nvSpPr>
          <p:cNvPr id="8" name="1 Título"/>
          <p:cNvSpPr txBox="1">
            <a:spLocks/>
          </p:cNvSpPr>
          <p:nvPr/>
        </p:nvSpPr>
        <p:spPr>
          <a:xfrm>
            <a:off x="467544" y="185194"/>
            <a:ext cx="7067128" cy="723526"/>
          </a:xfrm>
          <a:prstGeom prst="rect">
            <a:avLst/>
          </a:prstGeom>
        </p:spPr>
        <p:txBody>
          <a:bodyPr vert="horz" lIns="91363" tIns="45680" rIns="91363" bIns="45680" rtlCol="0" anchor="ctr">
            <a:noAutofit/>
          </a:bodyPr>
          <a:lstStyle>
            <a:lvl1pPr algn="l" defTabSz="913630" rtl="0" eaLnBrk="1" latinLnBrk="0" hangingPunct="1">
              <a:spcBef>
                <a:spcPct val="0"/>
              </a:spcBef>
              <a:buNone/>
              <a:defRPr sz="3200" b="1" kern="1200">
                <a:solidFill>
                  <a:schemeClr val="tx1"/>
                </a:solidFill>
                <a:latin typeface="Gill Sans"/>
                <a:ea typeface="+mj-ea"/>
                <a:cs typeface="+mj-cs"/>
              </a:defRPr>
            </a:lvl1pPr>
          </a:lstStyle>
          <a:p>
            <a:r>
              <a:rPr lang="es-MX" sz="2400" dirty="0" smtClean="0"/>
              <a:t>3. Redimensionamiento crediticio</a:t>
            </a:r>
            <a:endParaRPr lang="es-MX" sz="2400" dirty="0"/>
          </a:p>
        </p:txBody>
      </p:sp>
      <p:sp>
        <p:nvSpPr>
          <p:cNvPr id="9" name="8 Pentágono"/>
          <p:cNvSpPr/>
          <p:nvPr/>
        </p:nvSpPr>
        <p:spPr>
          <a:xfrm>
            <a:off x="0" y="908720"/>
            <a:ext cx="6300192" cy="432048"/>
          </a:xfrm>
          <a:prstGeom prst="homePlate">
            <a:avLst/>
          </a:prstGeom>
          <a:solidFill>
            <a:srgbClr val="46468A"/>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49263" lvl="0"/>
            <a:r>
              <a:rPr lang="es-MX" sz="1400" b="1" dirty="0">
                <a:latin typeface="Gill Sans"/>
              </a:rPr>
              <a:t>3.1 </a:t>
            </a:r>
            <a:r>
              <a:rPr lang="es-ES" sz="1400" dirty="0">
                <a:latin typeface="Gill Sans"/>
              </a:rPr>
              <a:t>El AFBG tendrá un valor total de 20 créditos (4 créditos por EE</a:t>
            </a:r>
            <a:r>
              <a:rPr lang="es-ES" sz="1400" dirty="0" smtClean="0">
                <a:latin typeface="Gill Sans"/>
              </a:rPr>
              <a:t>)</a:t>
            </a:r>
            <a:endParaRPr lang="es-ES" sz="1400" dirty="0">
              <a:latin typeface="Gill Sans"/>
            </a:endParaRPr>
          </a:p>
        </p:txBody>
      </p:sp>
      <p:sp>
        <p:nvSpPr>
          <p:cNvPr id="11" name="Marcador de contenido 2"/>
          <p:cNvSpPr>
            <a:spLocks noGrp="1"/>
          </p:cNvSpPr>
          <p:nvPr>
            <p:ph idx="1"/>
          </p:nvPr>
        </p:nvSpPr>
        <p:spPr>
          <a:xfrm>
            <a:off x="457206" y="1556792"/>
            <a:ext cx="8229600" cy="4896544"/>
          </a:xfrm>
          <a:noFill/>
          <a:ln>
            <a:noFill/>
          </a:ln>
        </p:spPr>
        <p:txBody>
          <a:bodyPr>
            <a:noAutofit/>
          </a:bodyPr>
          <a:lstStyle/>
          <a:p>
            <a:r>
              <a:rPr lang="es-ES" sz="1800" dirty="0" smtClean="0"/>
              <a:t>El </a:t>
            </a:r>
            <a:r>
              <a:rPr lang="es-ES" sz="1800" dirty="0"/>
              <a:t>valor de </a:t>
            </a:r>
            <a:r>
              <a:rPr lang="es-ES" sz="1800" b="1" dirty="0" smtClean="0"/>
              <a:t>créditos </a:t>
            </a:r>
            <a:r>
              <a:rPr lang="es-ES" sz="1800" dirty="0" smtClean="0"/>
              <a:t>para </a:t>
            </a:r>
            <a:r>
              <a:rPr lang="es-ES" sz="1800" dirty="0"/>
              <a:t>el AFBG </a:t>
            </a:r>
            <a:r>
              <a:rPr lang="es-ES" sz="1800" dirty="0" smtClean="0"/>
              <a:t>será en </a:t>
            </a:r>
            <a:r>
              <a:rPr lang="es-ES" sz="1800" dirty="0"/>
              <a:t>el del rubro de </a:t>
            </a:r>
            <a:r>
              <a:rPr lang="es-ES" sz="1800" dirty="0" smtClean="0"/>
              <a:t>“</a:t>
            </a:r>
            <a:r>
              <a:rPr lang="es-MX" sz="1800" dirty="0"/>
              <a:t>OC = Otros </a:t>
            </a:r>
            <a:r>
              <a:rPr lang="es-MX" sz="1800" dirty="0" smtClean="0"/>
              <a:t>créditos</a:t>
            </a:r>
            <a:r>
              <a:rPr lang="es-ES" sz="1800" dirty="0" smtClean="0"/>
              <a:t>”, </a:t>
            </a:r>
            <a:r>
              <a:rPr lang="es-ES" sz="1800" dirty="0"/>
              <a:t>según los Acuerdos de Tepic (transición</a:t>
            </a:r>
            <a:r>
              <a:rPr lang="es-ES" sz="1800" dirty="0" smtClean="0"/>
              <a:t>). </a:t>
            </a:r>
          </a:p>
          <a:p>
            <a:r>
              <a:rPr lang="es-ES" sz="1800" dirty="0" smtClean="0"/>
              <a:t>Análisis del </a:t>
            </a:r>
            <a:r>
              <a:rPr lang="es-ES" sz="1800" dirty="0"/>
              <a:t>esquema </a:t>
            </a:r>
            <a:r>
              <a:rPr lang="es-ES" sz="1800" dirty="0" smtClean="0"/>
              <a:t>crediticio </a:t>
            </a:r>
            <a:r>
              <a:rPr lang="es-ES" sz="1800" dirty="0"/>
              <a:t>e implicaciones administrativas y </a:t>
            </a:r>
            <a:r>
              <a:rPr lang="es-ES" sz="1800" dirty="0" smtClean="0"/>
              <a:t>laborales</a:t>
            </a:r>
            <a:r>
              <a:rPr lang="es-ES" sz="1800" dirty="0"/>
              <a:t>: </a:t>
            </a:r>
            <a:r>
              <a:rPr lang="es-ES" sz="1800" dirty="0" smtClean="0"/>
              <a:t>SA</a:t>
            </a:r>
            <a:r>
              <a:rPr lang="es-ES" sz="1800" dirty="0"/>
              <a:t>, AFBG</a:t>
            </a:r>
            <a:r>
              <a:rPr lang="es-ES" sz="1800" dirty="0" smtClean="0"/>
              <a:t>, Recursos </a:t>
            </a:r>
            <a:r>
              <a:rPr lang="es-ES" sz="1800" dirty="0"/>
              <a:t>Humanos, DGAE, oficialía Mayor, DGTI, SIU, DGDAIE, Área </a:t>
            </a:r>
            <a:r>
              <a:rPr lang="es-ES" sz="1800" dirty="0" smtClean="0"/>
              <a:t>Económico-Administrativa</a:t>
            </a:r>
            <a:r>
              <a:rPr lang="es-ES" sz="1800" dirty="0"/>
              <a:t>. </a:t>
            </a:r>
            <a:endParaRPr lang="es-ES" sz="1050" dirty="0"/>
          </a:p>
          <a:p>
            <a:pPr lvl="0"/>
            <a:r>
              <a:rPr lang="es-ES" sz="1800" dirty="0" smtClean="0"/>
              <a:t>Análisis de </a:t>
            </a:r>
            <a:r>
              <a:rPr lang="es-ES" sz="1800" dirty="0"/>
              <a:t>sistemas crediticios, acuerdos Tepic: SA, DGAE, oficialía Mayor, DGTI, SIIU, DGDAIE, Área </a:t>
            </a:r>
            <a:r>
              <a:rPr lang="es-ES" sz="1800" dirty="0" smtClean="0"/>
              <a:t>Económico-Administrativa </a:t>
            </a:r>
            <a:r>
              <a:rPr lang="es-ES" sz="1800" dirty="0"/>
              <a:t>y </a:t>
            </a:r>
            <a:r>
              <a:rPr lang="es-ES" sz="1800" dirty="0" smtClean="0"/>
              <a:t>AFBG.</a:t>
            </a:r>
            <a:endParaRPr lang="es-MX" sz="1800" b="1" dirty="0" smtClean="0"/>
          </a:p>
        </p:txBody>
      </p:sp>
      <p:sp>
        <p:nvSpPr>
          <p:cNvPr id="3" name="2 Elipse"/>
          <p:cNvSpPr/>
          <p:nvPr/>
        </p:nvSpPr>
        <p:spPr>
          <a:xfrm>
            <a:off x="35496" y="3933940"/>
            <a:ext cx="1684800" cy="1576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s-ES" sz="1600" dirty="0"/>
              <a:t>Planes vigentes </a:t>
            </a:r>
          </a:p>
        </p:txBody>
      </p:sp>
      <p:sp>
        <p:nvSpPr>
          <p:cNvPr id="18" name="17 Rectángulo"/>
          <p:cNvSpPr/>
          <p:nvPr/>
        </p:nvSpPr>
        <p:spPr>
          <a:xfrm>
            <a:off x="5126368" y="5302092"/>
            <a:ext cx="3910128" cy="1316233"/>
          </a:xfrm>
          <a:prstGeom prst="rect">
            <a:avLst/>
          </a:prstGeom>
          <a:solidFill>
            <a:srgbClr val="92A9B9">
              <a:alpha val="72157"/>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spcBef>
                <a:spcPct val="20000"/>
              </a:spcBef>
            </a:pPr>
            <a:r>
              <a:rPr lang="es-MX" sz="1600" dirty="0">
                <a:solidFill>
                  <a:srgbClr val="000000"/>
                </a:solidFill>
              </a:rPr>
              <a:t>	</a:t>
            </a:r>
            <a:r>
              <a:rPr lang="es-MX" sz="1600" dirty="0">
                <a:solidFill>
                  <a:schemeClr val="tx1"/>
                </a:solidFill>
                <a:latin typeface="Gill Sans"/>
              </a:rPr>
              <a:t>Las EE cambiarán el nombre, contarán con programa actualizado, mismo número de horas pero 20 créditos en </a:t>
            </a:r>
            <a:r>
              <a:rPr lang="es-MX" sz="1600" dirty="0" smtClean="0">
                <a:solidFill>
                  <a:schemeClr val="tx1"/>
                </a:solidFill>
                <a:latin typeface="Gill Sans"/>
              </a:rPr>
              <a:t>total.</a:t>
            </a:r>
            <a:endParaRPr lang="es-MX" sz="1600" dirty="0">
              <a:solidFill>
                <a:schemeClr val="tx1"/>
              </a:solidFill>
              <a:latin typeface="Gill Sans"/>
            </a:endParaRPr>
          </a:p>
        </p:txBody>
      </p:sp>
      <p:sp>
        <p:nvSpPr>
          <p:cNvPr id="10" name="9 Elipse"/>
          <p:cNvSpPr/>
          <p:nvPr/>
        </p:nvSpPr>
        <p:spPr>
          <a:xfrm>
            <a:off x="4636529" y="3933056"/>
            <a:ext cx="1686370" cy="15776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s-ES" sz="1600" dirty="0"/>
              <a:t>Planes </a:t>
            </a:r>
            <a:r>
              <a:rPr lang="es-ES" sz="1600" dirty="0" smtClean="0"/>
              <a:t>nuevos y modificados</a:t>
            </a:r>
            <a:endParaRPr lang="es-ES" sz="1600" dirty="0"/>
          </a:p>
        </p:txBody>
      </p:sp>
    </p:spTree>
    <p:extLst>
      <p:ext uri="{BB962C8B-B14F-4D97-AF65-F5344CB8AC3E}">
        <p14:creationId xmlns:p14="http://schemas.microsoft.com/office/powerpoint/2010/main" val="2617632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467544" y="185194"/>
            <a:ext cx="7067128" cy="723526"/>
          </a:xfrm>
          <a:prstGeom prst="rect">
            <a:avLst/>
          </a:prstGeom>
        </p:spPr>
        <p:txBody>
          <a:bodyPr vert="horz" lIns="91363" tIns="45680" rIns="91363" bIns="45680" rtlCol="0" anchor="ctr">
            <a:noAutofit/>
          </a:bodyPr>
          <a:lstStyle>
            <a:lvl1pPr algn="l" defTabSz="913630" rtl="0" eaLnBrk="1" latinLnBrk="0" hangingPunct="1">
              <a:spcBef>
                <a:spcPct val="0"/>
              </a:spcBef>
              <a:buNone/>
              <a:defRPr sz="3200" b="1" kern="1200">
                <a:solidFill>
                  <a:schemeClr val="tx1"/>
                </a:solidFill>
                <a:latin typeface="Gill Sans"/>
                <a:ea typeface="+mj-ea"/>
                <a:cs typeface="+mj-cs"/>
              </a:defRPr>
            </a:lvl1pPr>
          </a:lstStyle>
          <a:p>
            <a:r>
              <a:rPr lang="es-MX" sz="2400" dirty="0" smtClean="0"/>
              <a:t>4. Trabajo colegiado</a:t>
            </a:r>
            <a:endParaRPr lang="es-MX" sz="2400" dirty="0"/>
          </a:p>
        </p:txBody>
      </p:sp>
      <p:sp>
        <p:nvSpPr>
          <p:cNvPr id="9" name="8 Pentágono"/>
          <p:cNvSpPr/>
          <p:nvPr/>
        </p:nvSpPr>
        <p:spPr>
          <a:xfrm>
            <a:off x="0" y="908720"/>
            <a:ext cx="6300192" cy="432048"/>
          </a:xfrm>
          <a:prstGeom prst="homePlate">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49263" lvl="0"/>
            <a:r>
              <a:rPr lang="es-MX" sz="1400" b="1" dirty="0" smtClean="0">
                <a:latin typeface="Gill Sans"/>
              </a:rPr>
              <a:t>4.1 </a:t>
            </a:r>
            <a:r>
              <a:rPr lang="es-ES" sz="1400" dirty="0" smtClean="0">
                <a:latin typeface="Gill Sans"/>
              </a:rPr>
              <a:t>Vinculación y fortalecimiento académico</a:t>
            </a:r>
            <a:endParaRPr lang="es-ES" sz="1400" dirty="0">
              <a:latin typeface="Gill Sans"/>
            </a:endParaRPr>
          </a:p>
        </p:txBody>
      </p:sp>
      <p:sp>
        <p:nvSpPr>
          <p:cNvPr id="2" name="1 Marcador de contenido"/>
          <p:cNvSpPr>
            <a:spLocks noGrp="1"/>
          </p:cNvSpPr>
          <p:nvPr>
            <p:ph idx="1"/>
          </p:nvPr>
        </p:nvSpPr>
        <p:spPr>
          <a:xfrm>
            <a:off x="457206" y="1340768"/>
            <a:ext cx="8229600" cy="5328592"/>
          </a:xfrm>
        </p:spPr>
        <p:txBody>
          <a:bodyPr>
            <a:noAutofit/>
          </a:bodyPr>
          <a:lstStyle/>
          <a:p>
            <a:pPr marL="342853" indent="-285750" algn="just"/>
            <a:r>
              <a:rPr lang="es-MX" sz="1900" dirty="0" smtClean="0"/>
              <a:t>Programas </a:t>
            </a:r>
            <a:r>
              <a:rPr lang="es-MX" sz="1900" dirty="0"/>
              <a:t>conjuntos de trabajo colegiado con las Facultades e institutos afines a las EE, </a:t>
            </a:r>
            <a:r>
              <a:rPr lang="es-MX" sz="1900" dirty="0">
                <a:solidFill>
                  <a:srgbClr val="000000"/>
                </a:solidFill>
              </a:rPr>
              <a:t>Centros de Idiomas y </a:t>
            </a:r>
            <a:r>
              <a:rPr lang="es-MX" sz="1900" dirty="0" err="1">
                <a:solidFill>
                  <a:srgbClr val="000000"/>
                </a:solidFill>
              </a:rPr>
              <a:t>Autoacceso</a:t>
            </a:r>
            <a:r>
              <a:rPr lang="es-MX" sz="1900" dirty="0"/>
              <a:t>, Dirección General de Desarrollo Académico e Innovación Educativa, Dirección General de Tecnologías de Información y Programa Transversa.</a:t>
            </a:r>
          </a:p>
          <a:p>
            <a:pPr marL="57103" indent="0" algn="just">
              <a:buNone/>
            </a:pPr>
            <a:endParaRPr lang="es-MX" sz="1900" dirty="0"/>
          </a:p>
          <a:p>
            <a:pPr marL="57103" indent="0" algn="just">
              <a:buNone/>
            </a:pPr>
            <a:endParaRPr lang="es-MX" sz="1900" dirty="0" smtClean="0"/>
          </a:p>
          <a:p>
            <a:pPr marL="57103" indent="0" algn="just">
              <a:buNone/>
            </a:pPr>
            <a:endParaRPr lang="es-MX" sz="1900" dirty="0"/>
          </a:p>
          <a:p>
            <a:pPr lvl="1" algn="just">
              <a:buBlip>
                <a:blip r:embed="rId3"/>
              </a:buBlip>
            </a:pPr>
            <a:endParaRPr lang="es-MX" sz="1900" dirty="0" smtClean="0">
              <a:solidFill>
                <a:srgbClr val="000000"/>
              </a:solidFill>
            </a:endParaRPr>
          </a:p>
          <a:p>
            <a:pPr algn="just"/>
            <a:r>
              <a:rPr lang="es-MX" sz="1900" dirty="0" smtClean="0">
                <a:solidFill>
                  <a:srgbClr val="000000"/>
                </a:solidFill>
              </a:rPr>
              <a:t>Actualización </a:t>
            </a:r>
            <a:r>
              <a:rPr lang="es-MX" sz="1900" dirty="0">
                <a:solidFill>
                  <a:srgbClr val="000000"/>
                </a:solidFill>
              </a:rPr>
              <a:t>y adecuación de saberes.</a:t>
            </a:r>
          </a:p>
          <a:p>
            <a:pPr algn="just"/>
            <a:r>
              <a:rPr lang="es-MX" sz="1900" dirty="0"/>
              <a:t>Construcción de evidencias de aprendizaje integradoras.</a:t>
            </a:r>
          </a:p>
          <a:p>
            <a:pPr algn="just"/>
            <a:r>
              <a:rPr lang="es-MX" sz="1900" dirty="0"/>
              <a:t>Revisión de procesos de evaluación y oportunidades de acreditación.</a:t>
            </a:r>
          </a:p>
          <a:p>
            <a:pPr algn="just"/>
            <a:r>
              <a:rPr lang="es-MX" sz="1900" dirty="0"/>
              <a:t>Mejoramiento de los procesos de control y administración escolar.</a:t>
            </a:r>
          </a:p>
          <a:p>
            <a:pPr algn="just"/>
            <a:r>
              <a:rPr lang="es-MX" sz="1900" dirty="0"/>
              <a:t>Rediseño de las EE para modalidades mixtas.</a:t>
            </a:r>
          </a:p>
          <a:p>
            <a:pPr algn="just"/>
            <a:r>
              <a:rPr lang="es-MX" sz="1900" dirty="0"/>
              <a:t>Cambio de denominación de las EE acorde con las tendencias de transformación del AFBG</a:t>
            </a:r>
          </a:p>
          <a:p>
            <a:endParaRPr lang="es-MX" sz="1900" dirty="0"/>
          </a:p>
        </p:txBody>
      </p:sp>
      <p:sp>
        <p:nvSpPr>
          <p:cNvPr id="12" name="11 Pentágono"/>
          <p:cNvSpPr/>
          <p:nvPr/>
        </p:nvSpPr>
        <p:spPr>
          <a:xfrm>
            <a:off x="0" y="3068960"/>
            <a:ext cx="6300192" cy="720080"/>
          </a:xfrm>
          <a:prstGeom prst="homePlate">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52438" lvl="1" algn="just"/>
            <a:r>
              <a:rPr lang="es-MX" sz="1400" b="1" dirty="0" smtClean="0">
                <a:latin typeface="Gill Sans"/>
              </a:rPr>
              <a:t>4.2</a:t>
            </a:r>
            <a:r>
              <a:rPr lang="es-MX" sz="1400" dirty="0" smtClean="0">
                <a:latin typeface="Gill Sans"/>
              </a:rPr>
              <a:t> </a:t>
            </a:r>
            <a:r>
              <a:rPr lang="es-MX" sz="1400" dirty="0">
                <a:latin typeface="Gill Sans"/>
              </a:rPr>
              <a:t>Replanteamiento de los programas de estudio, diseñando las modalidades las estrategias didácticas y la evaluación del </a:t>
            </a:r>
            <a:r>
              <a:rPr lang="es-MX" sz="1400" dirty="0" smtClean="0">
                <a:latin typeface="Gill Sans"/>
              </a:rPr>
              <a:t>aprendizaje</a:t>
            </a:r>
            <a:endParaRPr lang="es-MX" sz="1400" dirty="0">
              <a:latin typeface="Gill Sans"/>
            </a:endParaRPr>
          </a:p>
        </p:txBody>
      </p:sp>
    </p:spTree>
    <p:extLst>
      <p:ext uri="{BB962C8B-B14F-4D97-AF65-F5344CB8AC3E}">
        <p14:creationId xmlns:p14="http://schemas.microsoft.com/office/powerpoint/2010/main" val="3525560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467544" y="185194"/>
            <a:ext cx="7067128" cy="723526"/>
          </a:xfrm>
          <a:prstGeom prst="rect">
            <a:avLst/>
          </a:prstGeom>
        </p:spPr>
        <p:txBody>
          <a:bodyPr vert="horz" lIns="91363" tIns="45680" rIns="91363" bIns="45680" rtlCol="0" anchor="ctr">
            <a:noAutofit/>
          </a:bodyPr>
          <a:lstStyle>
            <a:lvl1pPr algn="l" defTabSz="913630" rtl="0" eaLnBrk="1" latinLnBrk="0" hangingPunct="1">
              <a:spcBef>
                <a:spcPct val="0"/>
              </a:spcBef>
              <a:buNone/>
              <a:defRPr sz="3200" b="1" kern="1200">
                <a:solidFill>
                  <a:schemeClr val="tx1"/>
                </a:solidFill>
                <a:latin typeface="Gill Sans"/>
                <a:ea typeface="+mj-ea"/>
                <a:cs typeface="+mj-cs"/>
              </a:defRPr>
            </a:lvl1pPr>
          </a:lstStyle>
          <a:p>
            <a:r>
              <a:rPr lang="es-MX" sz="2400" dirty="0" smtClean="0"/>
              <a:t>4. Trabajo colegiado</a:t>
            </a:r>
            <a:endParaRPr lang="es-MX" sz="2400" dirty="0"/>
          </a:p>
        </p:txBody>
      </p:sp>
      <p:sp>
        <p:nvSpPr>
          <p:cNvPr id="9" name="8 Pentágono"/>
          <p:cNvSpPr/>
          <p:nvPr/>
        </p:nvSpPr>
        <p:spPr>
          <a:xfrm>
            <a:off x="0" y="908720"/>
            <a:ext cx="6300192" cy="432048"/>
          </a:xfrm>
          <a:prstGeom prst="homePlate">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49263"/>
            <a:r>
              <a:rPr lang="es-MX" sz="1400" b="1" dirty="0" smtClean="0">
                <a:latin typeface="Gill Sans"/>
              </a:rPr>
              <a:t>4.3</a:t>
            </a:r>
            <a:r>
              <a:rPr lang="es-MX" sz="1400" dirty="0" smtClean="0">
                <a:latin typeface="Gill Sans"/>
              </a:rPr>
              <a:t> </a:t>
            </a:r>
            <a:r>
              <a:rPr lang="es-MX" sz="1400" dirty="0">
                <a:latin typeface="Gill Sans"/>
              </a:rPr>
              <a:t>Actualización </a:t>
            </a:r>
            <a:r>
              <a:rPr lang="es-MX" sz="1400" dirty="0" smtClean="0">
                <a:latin typeface="Gill Sans"/>
              </a:rPr>
              <a:t>docente</a:t>
            </a:r>
            <a:endParaRPr lang="es-MX" sz="1400" dirty="0">
              <a:latin typeface="Gill Sans"/>
            </a:endParaRPr>
          </a:p>
        </p:txBody>
      </p:sp>
      <p:sp>
        <p:nvSpPr>
          <p:cNvPr id="2" name="1 Marcador de contenido"/>
          <p:cNvSpPr>
            <a:spLocks noGrp="1"/>
          </p:cNvSpPr>
          <p:nvPr>
            <p:ph idx="1"/>
          </p:nvPr>
        </p:nvSpPr>
        <p:spPr>
          <a:xfrm>
            <a:off x="457206" y="1484784"/>
            <a:ext cx="8229600" cy="5373216"/>
          </a:xfrm>
        </p:spPr>
        <p:txBody>
          <a:bodyPr>
            <a:noAutofit/>
          </a:bodyPr>
          <a:lstStyle/>
          <a:p>
            <a:pPr algn="just"/>
            <a:r>
              <a:rPr lang="es-MX" sz="1900" dirty="0"/>
              <a:t>Diseño y operación de cursos o diplomados sobre tópicos de los nuevos programas de estudio, enfoque didáctico de las EE, conocimiento del estudiante universitario, temas transversales, modalidades de EE, entre otros.</a:t>
            </a:r>
          </a:p>
          <a:p>
            <a:pPr marL="57103" indent="0" algn="just">
              <a:buNone/>
            </a:pPr>
            <a:endParaRPr lang="es-MX" sz="1900" dirty="0"/>
          </a:p>
          <a:p>
            <a:pPr lvl="1" algn="just">
              <a:buBlip>
                <a:blip r:embed="rId3"/>
              </a:buBlip>
            </a:pPr>
            <a:endParaRPr lang="es-MX" sz="1900" dirty="0" smtClean="0">
              <a:solidFill>
                <a:srgbClr val="000000"/>
              </a:solidFill>
            </a:endParaRPr>
          </a:p>
          <a:p>
            <a:pPr algn="just"/>
            <a:r>
              <a:rPr lang="es-MX" sz="1900" dirty="0"/>
              <a:t>Reforzamiento de la enseñanza y seguimiento tutorial.</a:t>
            </a:r>
          </a:p>
          <a:p>
            <a:pPr algn="just"/>
            <a:r>
              <a:rPr lang="es-MX" sz="1900" dirty="0"/>
              <a:t>Promoción de estrategias para la comunicación y el aprendizaje autónomo.</a:t>
            </a:r>
          </a:p>
          <a:p>
            <a:pPr algn="just"/>
            <a:r>
              <a:rPr lang="es-ES" sz="1900" dirty="0"/>
              <a:t>Aseguramiento del trabajo colegiado de todas las áreas de formación.</a:t>
            </a:r>
            <a:endParaRPr lang="es-MX" sz="1900" dirty="0"/>
          </a:p>
          <a:p>
            <a:pPr algn="just"/>
            <a:r>
              <a:rPr lang="es-MX" sz="1900" dirty="0"/>
              <a:t>Asociación de las EE del AFBG con las del AFEL para dar continuidad al desarrollo de las competencias profesionales integrales. </a:t>
            </a:r>
            <a:endParaRPr lang="es-MX" sz="1900" dirty="0" smtClean="0"/>
          </a:p>
          <a:p>
            <a:pPr algn="just"/>
            <a:endParaRPr lang="es-MX" sz="2400" dirty="0"/>
          </a:p>
          <a:p>
            <a:pPr marL="342612" lvl="3" indent="-342612" algn="just">
              <a:buBlip>
                <a:blip r:embed="rId3"/>
              </a:buBlip>
            </a:pPr>
            <a:r>
              <a:rPr lang="es-ES_tradnl" sz="1900" dirty="0"/>
              <a:t>Propuestas para la actualización de normas y lineamientos en materia escolar, administrativa y académica.</a:t>
            </a:r>
          </a:p>
          <a:p>
            <a:pPr marL="342612" lvl="3" indent="-342612" algn="just">
              <a:buBlip>
                <a:blip r:embed="rId3"/>
              </a:buBlip>
            </a:pPr>
            <a:r>
              <a:rPr lang="es-ES_tradnl" sz="1900" dirty="0"/>
              <a:t>Garantía de respeto a los derechos laborales de los académicos.</a:t>
            </a:r>
            <a:endParaRPr lang="es-MX" sz="1900" dirty="0"/>
          </a:p>
          <a:p>
            <a:pPr algn="just"/>
            <a:endParaRPr lang="es-MX" sz="1900" dirty="0" smtClean="0"/>
          </a:p>
          <a:p>
            <a:pPr algn="just"/>
            <a:endParaRPr lang="es-MX" sz="1900" dirty="0"/>
          </a:p>
          <a:p>
            <a:endParaRPr lang="es-MX" sz="1900" dirty="0"/>
          </a:p>
        </p:txBody>
      </p:sp>
      <p:sp>
        <p:nvSpPr>
          <p:cNvPr id="12" name="11 Pentágono"/>
          <p:cNvSpPr/>
          <p:nvPr/>
        </p:nvSpPr>
        <p:spPr>
          <a:xfrm>
            <a:off x="0" y="2780928"/>
            <a:ext cx="6300192" cy="648072"/>
          </a:xfrm>
          <a:prstGeom prst="homePlate">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52438" lvl="1">
              <a:buNone/>
            </a:pPr>
            <a:r>
              <a:rPr lang="es-MX" sz="1400" b="1" dirty="0" smtClean="0">
                <a:latin typeface="Gill Sans"/>
              </a:rPr>
              <a:t>4.4</a:t>
            </a:r>
            <a:r>
              <a:rPr lang="es-MX" sz="1400" dirty="0" smtClean="0">
                <a:latin typeface="Gill Sans"/>
              </a:rPr>
              <a:t> </a:t>
            </a:r>
            <a:r>
              <a:rPr lang="es-MX" sz="1400" dirty="0">
                <a:latin typeface="Gill Sans"/>
              </a:rPr>
              <a:t>Fortalecimiento de la formación integral del estudiante universitario</a:t>
            </a:r>
          </a:p>
        </p:txBody>
      </p:sp>
      <p:sp>
        <p:nvSpPr>
          <p:cNvPr id="6" name="5 Pentágono"/>
          <p:cNvSpPr/>
          <p:nvPr/>
        </p:nvSpPr>
        <p:spPr>
          <a:xfrm>
            <a:off x="0" y="5373216"/>
            <a:ext cx="6300192" cy="432048"/>
          </a:xfrm>
          <a:prstGeom prst="homePlate">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49263"/>
            <a:r>
              <a:rPr lang="es-MX" sz="1400" b="1" dirty="0" smtClean="0">
                <a:latin typeface="Gill Sans"/>
              </a:rPr>
              <a:t>4.5</a:t>
            </a:r>
            <a:r>
              <a:rPr lang="es-MX" sz="1400" dirty="0" smtClean="0">
                <a:latin typeface="Gill Sans"/>
              </a:rPr>
              <a:t> Armonización normativa</a:t>
            </a:r>
            <a:endParaRPr lang="es-MX" sz="1400" dirty="0">
              <a:latin typeface="Gill Sans"/>
            </a:endParaRPr>
          </a:p>
        </p:txBody>
      </p:sp>
    </p:spTree>
    <p:extLst>
      <p:ext uri="{BB962C8B-B14F-4D97-AF65-F5344CB8AC3E}">
        <p14:creationId xmlns:p14="http://schemas.microsoft.com/office/powerpoint/2010/main" val="1184934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467544" y="185194"/>
            <a:ext cx="7067128" cy="723526"/>
          </a:xfrm>
          <a:prstGeom prst="rect">
            <a:avLst/>
          </a:prstGeom>
        </p:spPr>
        <p:txBody>
          <a:bodyPr vert="horz" lIns="91363" tIns="45680" rIns="91363" bIns="45680" rtlCol="0" anchor="ctr">
            <a:noAutofit/>
          </a:bodyPr>
          <a:lstStyle>
            <a:lvl1pPr algn="l" defTabSz="913630" rtl="0" eaLnBrk="1" latinLnBrk="0" hangingPunct="1">
              <a:spcBef>
                <a:spcPct val="0"/>
              </a:spcBef>
              <a:buNone/>
              <a:defRPr sz="3200" b="1" kern="1200">
                <a:solidFill>
                  <a:schemeClr val="tx1"/>
                </a:solidFill>
                <a:latin typeface="Gill Sans"/>
                <a:ea typeface="+mj-ea"/>
                <a:cs typeface="+mj-cs"/>
              </a:defRPr>
            </a:lvl1pPr>
          </a:lstStyle>
          <a:p>
            <a:r>
              <a:rPr lang="es-MX" sz="2400" dirty="0" smtClean="0"/>
              <a:t>4. Trabajo colegiado</a:t>
            </a:r>
            <a:endParaRPr lang="es-MX" sz="2400" dirty="0"/>
          </a:p>
        </p:txBody>
      </p:sp>
      <p:graphicFrame>
        <p:nvGraphicFramePr>
          <p:cNvPr id="10" name="Marcador de contenido 1"/>
          <p:cNvGraphicFramePr>
            <a:graphicFrameLocks/>
          </p:cNvGraphicFramePr>
          <p:nvPr>
            <p:extLst>
              <p:ext uri="{D42A27DB-BD31-4B8C-83A1-F6EECF244321}">
                <p14:modId xmlns:p14="http://schemas.microsoft.com/office/powerpoint/2010/main" val="4108070610"/>
              </p:ext>
            </p:extLst>
          </p:nvPr>
        </p:nvGraphicFramePr>
        <p:xfrm>
          <a:off x="395536" y="1628800"/>
          <a:ext cx="849694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Pentágono"/>
          <p:cNvSpPr/>
          <p:nvPr/>
        </p:nvSpPr>
        <p:spPr>
          <a:xfrm>
            <a:off x="0" y="908720"/>
            <a:ext cx="6300192" cy="432048"/>
          </a:xfrm>
          <a:prstGeom prst="homePlate">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49263" lvl="0"/>
            <a:r>
              <a:rPr lang="es-MX" sz="1400" b="1" dirty="0" smtClean="0">
                <a:latin typeface="Gill Sans"/>
              </a:rPr>
              <a:t>4.6 </a:t>
            </a:r>
            <a:r>
              <a:rPr lang="es-MX" sz="1400" dirty="0" smtClean="0">
                <a:latin typeface="Gill Sans"/>
              </a:rPr>
              <a:t>Trabajo en Comités</a:t>
            </a:r>
            <a:r>
              <a:rPr lang="es-MX" sz="1400" dirty="0">
                <a:latin typeface="Gill Sans"/>
              </a:rPr>
              <a:t> </a:t>
            </a:r>
            <a:r>
              <a:rPr lang="es-MX" sz="1400" dirty="0" smtClean="0">
                <a:latin typeface="Gill Sans"/>
              </a:rPr>
              <a:t>y Academias</a:t>
            </a:r>
            <a:endParaRPr lang="es-ES" sz="1400" dirty="0">
              <a:latin typeface="Gill Sans"/>
            </a:endParaRPr>
          </a:p>
        </p:txBody>
      </p:sp>
    </p:spTree>
    <p:extLst>
      <p:ext uri="{BB962C8B-B14F-4D97-AF65-F5344CB8AC3E}">
        <p14:creationId xmlns:p14="http://schemas.microsoft.com/office/powerpoint/2010/main" val="4162031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467544" y="185194"/>
            <a:ext cx="7067128" cy="723526"/>
          </a:xfrm>
          <a:prstGeom prst="rect">
            <a:avLst/>
          </a:prstGeom>
        </p:spPr>
        <p:txBody>
          <a:bodyPr vert="horz" lIns="91363" tIns="45680" rIns="91363" bIns="45680" rtlCol="0" anchor="ctr">
            <a:noAutofit/>
          </a:bodyPr>
          <a:lstStyle>
            <a:lvl1pPr algn="l" defTabSz="913630" rtl="0" eaLnBrk="1" latinLnBrk="0" hangingPunct="1">
              <a:spcBef>
                <a:spcPct val="0"/>
              </a:spcBef>
              <a:buNone/>
              <a:defRPr sz="3200" b="1" kern="1200">
                <a:solidFill>
                  <a:schemeClr val="tx1"/>
                </a:solidFill>
                <a:latin typeface="Gill Sans"/>
                <a:ea typeface="+mj-ea"/>
                <a:cs typeface="+mj-cs"/>
              </a:defRPr>
            </a:lvl1pPr>
          </a:lstStyle>
          <a:p>
            <a:r>
              <a:rPr lang="es-MX" sz="2400" dirty="0" smtClean="0"/>
              <a:t>4. Trabajo colegiado</a:t>
            </a:r>
            <a:endParaRPr lang="es-MX" sz="2400" dirty="0"/>
          </a:p>
        </p:txBody>
      </p:sp>
      <p:sp>
        <p:nvSpPr>
          <p:cNvPr id="5" name="4 Pentágono"/>
          <p:cNvSpPr/>
          <p:nvPr/>
        </p:nvSpPr>
        <p:spPr>
          <a:xfrm>
            <a:off x="0" y="908720"/>
            <a:ext cx="6300192" cy="432048"/>
          </a:xfrm>
          <a:prstGeom prst="homePlate">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49263" lvl="0"/>
            <a:r>
              <a:rPr lang="es-MX" sz="1400" b="1" dirty="0" smtClean="0">
                <a:latin typeface="Gill Sans"/>
              </a:rPr>
              <a:t>4.6 </a:t>
            </a:r>
            <a:r>
              <a:rPr lang="es-MX" sz="1400" dirty="0" smtClean="0">
                <a:latin typeface="Gill Sans"/>
              </a:rPr>
              <a:t>Trabajo en Comités</a:t>
            </a:r>
            <a:r>
              <a:rPr lang="es-MX" sz="1400" dirty="0">
                <a:latin typeface="Gill Sans"/>
              </a:rPr>
              <a:t> </a:t>
            </a:r>
            <a:r>
              <a:rPr lang="es-MX" sz="1400" dirty="0" smtClean="0">
                <a:latin typeface="Gill Sans"/>
              </a:rPr>
              <a:t>y Academias</a:t>
            </a:r>
            <a:endParaRPr lang="es-ES" sz="1400" dirty="0">
              <a:latin typeface="Gill Sans"/>
            </a:endParaRPr>
          </a:p>
        </p:txBody>
      </p:sp>
      <p:sp>
        <p:nvSpPr>
          <p:cNvPr id="7" name="6 Marcador de contenido"/>
          <p:cNvSpPr>
            <a:spLocks noGrp="1"/>
          </p:cNvSpPr>
          <p:nvPr>
            <p:ph idx="1"/>
          </p:nvPr>
        </p:nvSpPr>
        <p:spPr>
          <a:xfrm>
            <a:off x="107504" y="1484784"/>
            <a:ext cx="8928992" cy="4968552"/>
          </a:xfrm>
        </p:spPr>
        <p:txBody>
          <a:bodyPr/>
          <a:lstStyle/>
          <a:p>
            <a:r>
              <a:rPr lang="es-MX" sz="2400" b="1" dirty="0"/>
              <a:t>Metodología de trabajo </a:t>
            </a:r>
            <a:r>
              <a:rPr lang="es-MX" sz="2400" b="1" dirty="0" smtClean="0"/>
              <a:t>áulico </a:t>
            </a:r>
            <a:r>
              <a:rPr lang="es-MX" sz="2400" b="1" dirty="0"/>
              <a:t>y vinculación con la </a:t>
            </a:r>
            <a:r>
              <a:rPr lang="es-MX" sz="2400" b="1" dirty="0" smtClean="0"/>
              <a:t>disciplina, </a:t>
            </a:r>
            <a:r>
              <a:rPr lang="es-MX" sz="2400" b="1" dirty="0"/>
              <a:t>Agosto </a:t>
            </a:r>
            <a:r>
              <a:rPr lang="es-MX" sz="2400" b="1" dirty="0" smtClean="0"/>
              <a:t>2017.</a:t>
            </a:r>
          </a:p>
          <a:p>
            <a:pPr marL="0" lvl="0" indent="0">
              <a:buNone/>
            </a:pPr>
            <a:r>
              <a:rPr lang="es-ES" sz="2000" dirty="0"/>
              <a:t>Computación básica, Habilidades de </a:t>
            </a:r>
            <a:r>
              <a:rPr lang="es-ES" sz="2000" dirty="0" smtClean="0"/>
              <a:t>Pensamiento y Lectura </a:t>
            </a:r>
            <a:r>
              <a:rPr lang="es-ES" sz="2000" dirty="0"/>
              <a:t>y R</a:t>
            </a:r>
            <a:r>
              <a:rPr lang="es-ES" sz="2000" dirty="0" smtClean="0"/>
              <a:t>edacción </a:t>
            </a:r>
            <a:endParaRPr lang="es-MX" sz="2000" dirty="0"/>
          </a:p>
        </p:txBody>
      </p:sp>
      <p:graphicFrame>
        <p:nvGraphicFramePr>
          <p:cNvPr id="11" name="Marcador de contenido 7"/>
          <p:cNvGraphicFramePr>
            <a:graphicFrameLocks/>
          </p:cNvGraphicFramePr>
          <p:nvPr>
            <p:extLst>
              <p:ext uri="{D42A27DB-BD31-4B8C-83A1-F6EECF244321}">
                <p14:modId xmlns:p14="http://schemas.microsoft.com/office/powerpoint/2010/main" val="419965988"/>
              </p:ext>
            </p:extLst>
          </p:nvPr>
        </p:nvGraphicFramePr>
        <p:xfrm>
          <a:off x="323528" y="2780928"/>
          <a:ext cx="864096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9771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Flecha derecha"/>
          <p:cNvSpPr/>
          <p:nvPr/>
        </p:nvSpPr>
        <p:spPr>
          <a:xfrm>
            <a:off x="2447818" y="5723538"/>
            <a:ext cx="4211992" cy="1015353"/>
          </a:xfrm>
          <a:prstGeom prst="rightArrow">
            <a:avLst>
              <a:gd name="adj1" fmla="val 41051"/>
              <a:gd name="adj2"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26 Flecha derecha"/>
          <p:cNvSpPr/>
          <p:nvPr/>
        </p:nvSpPr>
        <p:spPr>
          <a:xfrm>
            <a:off x="2447817" y="4308206"/>
            <a:ext cx="4211992" cy="1015353"/>
          </a:xfrm>
          <a:prstGeom prst="rightArrow">
            <a:avLst>
              <a:gd name="adj1" fmla="val 41051"/>
              <a:gd name="adj2"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25 Flecha derecha"/>
          <p:cNvSpPr/>
          <p:nvPr/>
        </p:nvSpPr>
        <p:spPr>
          <a:xfrm>
            <a:off x="2447817" y="2708920"/>
            <a:ext cx="4211992" cy="1015353"/>
          </a:xfrm>
          <a:prstGeom prst="rightArrow">
            <a:avLst>
              <a:gd name="adj1" fmla="val 41051"/>
              <a:gd name="adj2"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Flecha derecha"/>
          <p:cNvSpPr/>
          <p:nvPr/>
        </p:nvSpPr>
        <p:spPr>
          <a:xfrm>
            <a:off x="1835696" y="1477543"/>
            <a:ext cx="4775655" cy="1015353"/>
          </a:xfrm>
          <a:prstGeom prst="rightArrow">
            <a:avLst>
              <a:gd name="adj1" fmla="val 41051"/>
              <a:gd name="adj2"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24 Rectángulo"/>
          <p:cNvSpPr/>
          <p:nvPr/>
        </p:nvSpPr>
        <p:spPr>
          <a:xfrm>
            <a:off x="2713613" y="1477543"/>
            <a:ext cx="2794491" cy="515205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4" name="3 Rectángulo"/>
          <p:cNvSpPr/>
          <p:nvPr/>
        </p:nvSpPr>
        <p:spPr>
          <a:xfrm>
            <a:off x="67480" y="1631276"/>
            <a:ext cx="2352112" cy="70788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MX" sz="2000" dirty="0" smtClean="0">
                <a:solidFill>
                  <a:schemeClr val="bg1"/>
                </a:solidFill>
                <a:latin typeface="Gill Sans"/>
              </a:rPr>
              <a:t>Computación Básica</a:t>
            </a:r>
            <a:endParaRPr lang="es-MX" sz="2000" dirty="0">
              <a:solidFill>
                <a:schemeClr val="bg1"/>
              </a:solidFill>
              <a:latin typeface="Gill Sans"/>
            </a:endParaRPr>
          </a:p>
        </p:txBody>
      </p:sp>
      <p:sp>
        <p:nvSpPr>
          <p:cNvPr id="5" name="4 Rectángulo"/>
          <p:cNvSpPr/>
          <p:nvPr/>
        </p:nvSpPr>
        <p:spPr>
          <a:xfrm>
            <a:off x="6659808" y="1704779"/>
            <a:ext cx="2376264" cy="400110"/>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MX" sz="2000" dirty="0" smtClean="0">
                <a:solidFill>
                  <a:schemeClr val="tx1"/>
                </a:solidFill>
                <a:latin typeface="Gill Sans"/>
              </a:rPr>
              <a:t>Saberes digitales</a:t>
            </a:r>
            <a:endParaRPr lang="es-MX" sz="2000" dirty="0">
              <a:solidFill>
                <a:schemeClr val="tx1"/>
              </a:solidFill>
              <a:latin typeface="Gill Sans"/>
            </a:endParaRPr>
          </a:p>
        </p:txBody>
      </p:sp>
      <p:sp>
        <p:nvSpPr>
          <p:cNvPr id="6" name="5 Rectángulo"/>
          <p:cNvSpPr/>
          <p:nvPr/>
        </p:nvSpPr>
        <p:spPr>
          <a:xfrm>
            <a:off x="35824" y="2892720"/>
            <a:ext cx="2408232" cy="70788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ES_tradnl" sz="2000" dirty="0" smtClean="0">
                <a:solidFill>
                  <a:schemeClr val="bg1"/>
                </a:solidFill>
                <a:latin typeface="Gill Sans"/>
              </a:rPr>
              <a:t>Habilidades </a:t>
            </a:r>
            <a:r>
              <a:rPr lang="es-ES_tradnl" sz="2000" dirty="0">
                <a:solidFill>
                  <a:schemeClr val="bg1"/>
                </a:solidFill>
                <a:latin typeface="Gill Sans"/>
              </a:rPr>
              <a:t>de pensamiento </a:t>
            </a:r>
            <a:r>
              <a:rPr lang="es-ES_tradnl" sz="2000" dirty="0" smtClean="0">
                <a:solidFill>
                  <a:schemeClr val="bg1"/>
                </a:solidFill>
                <a:latin typeface="Gill Sans"/>
              </a:rPr>
              <a:t>crítico</a:t>
            </a:r>
            <a:endParaRPr lang="es-MX" sz="2000" dirty="0">
              <a:solidFill>
                <a:schemeClr val="bg1"/>
              </a:solidFill>
              <a:latin typeface="Gill Sans"/>
            </a:endParaRPr>
          </a:p>
        </p:txBody>
      </p:sp>
      <p:sp>
        <p:nvSpPr>
          <p:cNvPr id="7" name="6 Rectángulo"/>
          <p:cNvSpPr/>
          <p:nvPr/>
        </p:nvSpPr>
        <p:spPr>
          <a:xfrm>
            <a:off x="6659808" y="2961657"/>
            <a:ext cx="2376264" cy="707886"/>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MX" sz="2000" dirty="0">
                <a:solidFill>
                  <a:schemeClr val="tx1"/>
                </a:solidFill>
                <a:latin typeface="Gill Sans"/>
              </a:rPr>
              <a:t>Solución de problemas</a:t>
            </a:r>
          </a:p>
        </p:txBody>
      </p:sp>
      <p:sp>
        <p:nvSpPr>
          <p:cNvPr id="10" name="9 Rectángulo"/>
          <p:cNvSpPr/>
          <p:nvPr/>
        </p:nvSpPr>
        <p:spPr>
          <a:xfrm>
            <a:off x="35496" y="4154164"/>
            <a:ext cx="2408560" cy="1323439"/>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ES_tradnl" sz="2000" dirty="0">
                <a:solidFill>
                  <a:schemeClr val="bg1"/>
                </a:solidFill>
                <a:latin typeface="Gill Sans"/>
              </a:rPr>
              <a:t>Lectura y redacción a través del análisis del mundo contemporáneo</a:t>
            </a:r>
            <a:endParaRPr lang="es-MX" sz="2000" dirty="0">
              <a:solidFill>
                <a:schemeClr val="bg1"/>
              </a:solidFill>
              <a:latin typeface="Gill Sans"/>
            </a:endParaRPr>
          </a:p>
        </p:txBody>
      </p:sp>
      <p:sp>
        <p:nvSpPr>
          <p:cNvPr id="11" name="10 Rectángulo"/>
          <p:cNvSpPr/>
          <p:nvPr/>
        </p:nvSpPr>
        <p:spPr>
          <a:xfrm>
            <a:off x="6647608" y="4461940"/>
            <a:ext cx="2400664" cy="707886"/>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MX" sz="2000" dirty="0">
                <a:solidFill>
                  <a:schemeClr val="tx1"/>
                </a:solidFill>
                <a:latin typeface="Gill Sans"/>
              </a:rPr>
              <a:t>Comunicación del </a:t>
            </a:r>
            <a:r>
              <a:rPr lang="es-MX" sz="2000" dirty="0" smtClean="0">
                <a:solidFill>
                  <a:schemeClr val="tx1"/>
                </a:solidFill>
                <a:latin typeface="Gill Sans"/>
              </a:rPr>
              <a:t>conocimiento</a:t>
            </a:r>
            <a:endParaRPr lang="es-MX" sz="2000" dirty="0">
              <a:solidFill>
                <a:schemeClr val="tx1"/>
              </a:solidFill>
              <a:latin typeface="Gill Sans"/>
            </a:endParaRPr>
          </a:p>
        </p:txBody>
      </p:sp>
      <p:sp>
        <p:nvSpPr>
          <p:cNvPr id="20" name="19 Título"/>
          <p:cNvSpPr>
            <a:spLocks noGrp="1"/>
          </p:cNvSpPr>
          <p:nvPr>
            <p:ph type="title"/>
          </p:nvPr>
        </p:nvSpPr>
        <p:spPr/>
        <p:txBody>
          <a:bodyPr>
            <a:normAutofit fontScale="90000"/>
          </a:bodyPr>
          <a:lstStyle/>
          <a:p>
            <a:r>
              <a:rPr lang="es-MX" dirty="0"/>
              <a:t>Cambio de enfoque en las Experiencias educativas del AFBG</a:t>
            </a:r>
          </a:p>
        </p:txBody>
      </p:sp>
      <p:sp>
        <p:nvSpPr>
          <p:cNvPr id="22" name="21 Rectángulo"/>
          <p:cNvSpPr/>
          <p:nvPr/>
        </p:nvSpPr>
        <p:spPr>
          <a:xfrm>
            <a:off x="39256" y="6031160"/>
            <a:ext cx="240856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ES_tradnl" sz="2000" dirty="0" smtClean="0">
                <a:solidFill>
                  <a:schemeClr val="bg1"/>
                </a:solidFill>
                <a:latin typeface="Gill Sans"/>
              </a:rPr>
              <a:t>Inglés I y II</a:t>
            </a:r>
            <a:endParaRPr lang="es-MX" sz="2000" dirty="0">
              <a:solidFill>
                <a:schemeClr val="bg1"/>
              </a:solidFill>
              <a:latin typeface="Gill Sans"/>
            </a:endParaRPr>
          </a:p>
        </p:txBody>
      </p:sp>
      <p:sp>
        <p:nvSpPr>
          <p:cNvPr id="23" name="22 Rectángulo"/>
          <p:cNvSpPr/>
          <p:nvPr/>
        </p:nvSpPr>
        <p:spPr>
          <a:xfrm>
            <a:off x="6710508" y="5877272"/>
            <a:ext cx="2400664" cy="707886"/>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ES_tradnl" sz="2000" dirty="0" smtClean="0">
                <a:solidFill>
                  <a:schemeClr val="tx1"/>
                </a:solidFill>
                <a:latin typeface="Gill Sans"/>
              </a:rPr>
              <a:t>Comunicación en otra lengua</a:t>
            </a:r>
            <a:endParaRPr lang="es-MX" sz="2000" dirty="0">
              <a:solidFill>
                <a:schemeClr val="tx1"/>
              </a:solidFill>
              <a:latin typeface="Gill Sans"/>
            </a:endParaRPr>
          </a:p>
        </p:txBody>
      </p:sp>
      <p:sp>
        <p:nvSpPr>
          <p:cNvPr id="18" name="17 CuadroTexto"/>
          <p:cNvSpPr txBox="1"/>
          <p:nvPr/>
        </p:nvSpPr>
        <p:spPr>
          <a:xfrm>
            <a:off x="2726011" y="1458953"/>
            <a:ext cx="2400843" cy="51706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MX" sz="2000" b="1" dirty="0" smtClean="0"/>
              <a:t>Trabajo de Academias para la elaboración y aprobación de nuevo programa de estudios.</a:t>
            </a:r>
          </a:p>
          <a:p>
            <a:pPr marL="285750" indent="-285750">
              <a:lnSpc>
                <a:spcPct val="150000"/>
              </a:lnSpc>
              <a:buFont typeface="Arial" panose="020B0604020202020204" pitchFamily="34" charset="0"/>
              <a:buChar char="•"/>
            </a:pPr>
            <a:r>
              <a:rPr lang="es-MX" sz="2000" b="1" dirty="0" smtClean="0"/>
              <a:t>Formación y actualización de Académicos.</a:t>
            </a:r>
          </a:p>
          <a:p>
            <a:pPr marL="285750" indent="-285750">
              <a:lnSpc>
                <a:spcPct val="150000"/>
              </a:lnSpc>
              <a:buFont typeface="Arial" panose="020B0604020202020204" pitchFamily="34" charset="0"/>
              <a:buChar char="•"/>
            </a:pPr>
            <a:r>
              <a:rPr lang="es-MX" sz="2000" b="1" dirty="0" smtClean="0"/>
              <a:t>Asesoría por expertos.</a:t>
            </a:r>
            <a:endParaRPr lang="es-MX" sz="2000" b="1" dirty="0"/>
          </a:p>
        </p:txBody>
      </p:sp>
    </p:spTree>
    <p:extLst>
      <p:ext uri="{BB962C8B-B14F-4D97-AF65-F5344CB8AC3E}">
        <p14:creationId xmlns:p14="http://schemas.microsoft.com/office/powerpoint/2010/main" val="2590977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Autofit/>
          </a:bodyPr>
          <a:lstStyle/>
          <a:p>
            <a:r>
              <a:rPr lang="es-MX" b="1" dirty="0">
                <a:latin typeface="Gill Sans"/>
              </a:rPr>
              <a:t>Transformación del </a:t>
            </a:r>
            <a:r>
              <a:rPr lang="es-MX" b="1" dirty="0" smtClean="0">
                <a:latin typeface="Gill Sans"/>
              </a:rPr>
              <a:t/>
            </a:r>
            <a:br>
              <a:rPr lang="es-MX" b="1" dirty="0" smtClean="0">
                <a:latin typeface="Gill Sans"/>
              </a:rPr>
            </a:br>
            <a:r>
              <a:rPr lang="es-MX" b="1" dirty="0" smtClean="0">
                <a:latin typeface="Gill Sans"/>
              </a:rPr>
              <a:t>Área </a:t>
            </a:r>
            <a:r>
              <a:rPr lang="es-MX" b="1" dirty="0">
                <a:latin typeface="Gill Sans"/>
              </a:rPr>
              <a:t>de Formación Básica </a:t>
            </a:r>
            <a:r>
              <a:rPr lang="es-MX" b="1" dirty="0" smtClean="0">
                <a:latin typeface="Gill Sans"/>
              </a:rPr>
              <a:t>General</a:t>
            </a:r>
            <a:endParaRPr lang="es-ES" b="1" dirty="0">
              <a:solidFill>
                <a:srgbClr val="000090"/>
              </a:solidFill>
              <a:latin typeface="Gill Sans"/>
            </a:endParaRPr>
          </a:p>
        </p:txBody>
      </p:sp>
      <p:graphicFrame>
        <p:nvGraphicFramePr>
          <p:cNvPr id="9" name="Marcador de contenido 3"/>
          <p:cNvGraphicFramePr>
            <a:graphicFrameLocks noGrp="1"/>
          </p:cNvGraphicFramePr>
          <p:nvPr>
            <p:ph idx="1"/>
            <p:extLst>
              <p:ext uri="{D42A27DB-BD31-4B8C-83A1-F6EECF244321}">
                <p14:modId xmlns:p14="http://schemas.microsoft.com/office/powerpoint/2010/main" val="2021803905"/>
              </p:ext>
            </p:extLst>
          </p:nvPr>
        </p:nvGraphicFramePr>
        <p:xfrm>
          <a:off x="2555776" y="1556792"/>
          <a:ext cx="612068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CuadroTexto"/>
          <p:cNvSpPr txBox="1"/>
          <p:nvPr/>
        </p:nvSpPr>
        <p:spPr>
          <a:xfrm>
            <a:off x="0" y="3295530"/>
            <a:ext cx="2880320" cy="769441"/>
          </a:xfrm>
          <a:prstGeom prst="rect">
            <a:avLst/>
          </a:prstGeom>
          <a:noFill/>
        </p:spPr>
        <p:txBody>
          <a:bodyPr wrap="square" rtlCol="0">
            <a:spAutoFit/>
          </a:bodyPr>
          <a:lstStyle/>
          <a:p>
            <a:pPr lvl="0" algn="ctr"/>
            <a:r>
              <a:rPr lang="es-ES" sz="2200" b="1" dirty="0">
                <a:latin typeface="Gill Sans"/>
              </a:rPr>
              <a:t>Acuerdos del </a:t>
            </a:r>
            <a:r>
              <a:rPr lang="es-ES" sz="2200" b="1" dirty="0" smtClean="0">
                <a:latin typeface="Gill Sans"/>
              </a:rPr>
              <a:t>CUG </a:t>
            </a:r>
          </a:p>
          <a:p>
            <a:pPr lvl="0" algn="ctr"/>
            <a:r>
              <a:rPr lang="es-ES" sz="2200" b="1" dirty="0" smtClean="0">
                <a:latin typeface="Gill Sans"/>
              </a:rPr>
              <a:t>9 </a:t>
            </a:r>
            <a:r>
              <a:rPr lang="es-ES" sz="2200" b="1" dirty="0">
                <a:latin typeface="Gill Sans"/>
              </a:rPr>
              <a:t>de mayo </a:t>
            </a:r>
            <a:r>
              <a:rPr lang="es-ES" sz="2200" b="1" dirty="0" smtClean="0">
                <a:latin typeface="Gill Sans"/>
              </a:rPr>
              <a:t>2016</a:t>
            </a:r>
            <a:endParaRPr lang="es-MX" sz="2200" b="1" dirty="0">
              <a:latin typeface="Gill Sans"/>
            </a:endParaRPr>
          </a:p>
        </p:txBody>
      </p:sp>
      <p:pic>
        <p:nvPicPr>
          <p:cNvPr id="14" name="13 Image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3523" y="4149080"/>
            <a:ext cx="1440160" cy="1287571"/>
          </a:xfrm>
          <a:prstGeom prst="rect">
            <a:avLst/>
          </a:prstGeom>
        </p:spPr>
      </p:pic>
    </p:spTree>
    <p:extLst>
      <p:ext uri="{BB962C8B-B14F-4D97-AF65-F5344CB8AC3E}">
        <p14:creationId xmlns:p14="http://schemas.microsoft.com/office/powerpoint/2010/main" val="808048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Denominaciones </a:t>
            </a:r>
            <a:r>
              <a:rPr lang="es-MX" dirty="0"/>
              <a:t>de los programas de estudio actualizados </a:t>
            </a:r>
          </a:p>
        </p:txBody>
      </p:sp>
      <p:sp>
        <p:nvSpPr>
          <p:cNvPr id="3" name="2 Marcador de contenido"/>
          <p:cNvSpPr>
            <a:spLocks noGrp="1"/>
          </p:cNvSpPr>
          <p:nvPr>
            <p:ph idx="1"/>
          </p:nvPr>
        </p:nvSpPr>
        <p:spPr>
          <a:xfrm>
            <a:off x="457206" y="1484784"/>
            <a:ext cx="6995114" cy="4968552"/>
          </a:xfrm>
        </p:spPr>
        <p:txBody>
          <a:bodyPr>
            <a:normAutofit/>
          </a:bodyPr>
          <a:lstStyle/>
          <a:p>
            <a:pPr lvl="0">
              <a:lnSpc>
                <a:spcPct val="110000"/>
              </a:lnSpc>
            </a:pPr>
            <a:r>
              <a:rPr lang="es-MX" b="1" dirty="0" err="1"/>
              <a:t>Literacidad</a:t>
            </a:r>
            <a:r>
              <a:rPr lang="es-MX" b="1" dirty="0"/>
              <a:t> digital</a:t>
            </a:r>
            <a:r>
              <a:rPr lang="es-MX" dirty="0"/>
              <a:t> </a:t>
            </a:r>
            <a:endParaRPr lang="es-MX" dirty="0" smtClean="0"/>
          </a:p>
          <a:p>
            <a:pPr lvl="1">
              <a:lnSpc>
                <a:spcPct val="110000"/>
              </a:lnSpc>
            </a:pPr>
            <a:r>
              <a:rPr lang="es-MX" dirty="0" smtClean="0"/>
              <a:t>(</a:t>
            </a:r>
            <a:r>
              <a:rPr lang="es-MX" dirty="0"/>
              <a:t>6 horas, 4 créditos)</a:t>
            </a:r>
          </a:p>
          <a:p>
            <a:pPr lvl="0">
              <a:lnSpc>
                <a:spcPct val="110000"/>
              </a:lnSpc>
            </a:pPr>
            <a:r>
              <a:rPr lang="es-MX" b="1" dirty="0"/>
              <a:t>Pensamiento crítico para la solución de problemas </a:t>
            </a:r>
            <a:endParaRPr lang="es-MX" b="1" dirty="0" smtClean="0"/>
          </a:p>
          <a:p>
            <a:pPr lvl="1">
              <a:lnSpc>
                <a:spcPct val="110000"/>
              </a:lnSpc>
            </a:pPr>
            <a:r>
              <a:rPr lang="es-MX" dirty="0" smtClean="0"/>
              <a:t>(</a:t>
            </a:r>
            <a:r>
              <a:rPr lang="es-MX" dirty="0"/>
              <a:t>4 horas, 4 créditos)</a:t>
            </a:r>
          </a:p>
          <a:p>
            <a:pPr lvl="0">
              <a:lnSpc>
                <a:spcPct val="110000"/>
              </a:lnSpc>
            </a:pPr>
            <a:r>
              <a:rPr lang="es-MX" b="1" dirty="0"/>
              <a:t>Lengua </a:t>
            </a:r>
            <a:r>
              <a:rPr lang="es-MX" b="1" dirty="0" smtClean="0"/>
              <a:t>I</a:t>
            </a:r>
            <a:r>
              <a:rPr lang="es-MX" dirty="0" smtClean="0"/>
              <a:t> </a:t>
            </a:r>
          </a:p>
          <a:p>
            <a:pPr lvl="1">
              <a:lnSpc>
                <a:spcPct val="110000"/>
              </a:lnSpc>
            </a:pPr>
            <a:r>
              <a:rPr lang="es-MX" dirty="0" smtClean="0"/>
              <a:t>(6 </a:t>
            </a:r>
            <a:r>
              <a:rPr lang="es-MX" dirty="0"/>
              <a:t>horas, 4 créditos)</a:t>
            </a:r>
            <a:endParaRPr lang="es-MX" dirty="0" smtClean="0"/>
          </a:p>
          <a:p>
            <a:pPr lvl="0">
              <a:lnSpc>
                <a:spcPct val="110000"/>
              </a:lnSpc>
            </a:pPr>
            <a:r>
              <a:rPr lang="es-MX" b="1" dirty="0" smtClean="0"/>
              <a:t>Lengua II</a:t>
            </a:r>
            <a:r>
              <a:rPr lang="es-MX" dirty="0"/>
              <a:t> </a:t>
            </a:r>
            <a:endParaRPr lang="es-MX" dirty="0" smtClean="0"/>
          </a:p>
          <a:p>
            <a:pPr lvl="1">
              <a:lnSpc>
                <a:spcPct val="110000"/>
              </a:lnSpc>
            </a:pPr>
            <a:r>
              <a:rPr lang="es-MX" dirty="0" smtClean="0"/>
              <a:t>(</a:t>
            </a:r>
            <a:r>
              <a:rPr lang="es-MX" dirty="0"/>
              <a:t>6 horas, 4 créditos)</a:t>
            </a:r>
          </a:p>
          <a:p>
            <a:pPr lvl="0">
              <a:lnSpc>
                <a:spcPct val="110000"/>
              </a:lnSpc>
            </a:pPr>
            <a:r>
              <a:rPr lang="es-MX" b="1" dirty="0"/>
              <a:t>Lectura y escritura de textos académicos </a:t>
            </a:r>
          </a:p>
          <a:p>
            <a:pPr lvl="1">
              <a:lnSpc>
                <a:spcPct val="110000"/>
              </a:lnSpc>
            </a:pPr>
            <a:r>
              <a:rPr lang="es-MX" dirty="0" smtClean="0"/>
              <a:t>(</a:t>
            </a:r>
            <a:r>
              <a:rPr lang="es-MX" dirty="0"/>
              <a:t>4 horas, 4 créditos)</a:t>
            </a:r>
          </a:p>
          <a:p>
            <a:pPr>
              <a:lnSpc>
                <a:spcPct val="110000"/>
              </a:lnSpc>
            </a:pPr>
            <a:endParaRPr lang="es-MX" dirty="0"/>
          </a:p>
        </p:txBody>
      </p:sp>
    </p:spTree>
    <p:extLst>
      <p:ext uri="{BB962C8B-B14F-4D97-AF65-F5344CB8AC3E}">
        <p14:creationId xmlns:p14="http://schemas.microsoft.com/office/powerpoint/2010/main" val="1851119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pPr algn="ctr"/>
            <a:r>
              <a:rPr lang="es-MX" dirty="0" smtClean="0"/>
              <a:t>Transformación del MEIF</a:t>
            </a:r>
            <a:endParaRPr lang="es-MX" dirty="0"/>
          </a:p>
        </p:txBody>
      </p:sp>
      <p:sp>
        <p:nvSpPr>
          <p:cNvPr id="5" name="4 Subtítulo"/>
          <p:cNvSpPr>
            <a:spLocks noGrp="1"/>
          </p:cNvSpPr>
          <p:nvPr>
            <p:ph type="subTitle" idx="1"/>
          </p:nvPr>
        </p:nvSpPr>
        <p:spPr/>
        <p:txBody>
          <a:bodyPr/>
          <a:lstStyle/>
          <a:p>
            <a:r>
              <a:rPr lang="es-MX" sz="2400" dirty="0"/>
              <a:t>Recomendaciones de la Comisión de Evaluación del MEIF</a:t>
            </a:r>
            <a:endParaRPr lang="es-MX" dirty="0"/>
          </a:p>
        </p:txBody>
      </p:sp>
    </p:spTree>
    <p:extLst>
      <p:ext uri="{BB962C8B-B14F-4D97-AF65-F5344CB8AC3E}">
        <p14:creationId xmlns:p14="http://schemas.microsoft.com/office/powerpoint/2010/main" val="2073685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988840"/>
            <a:ext cx="9143993" cy="136815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MX"/>
          </a:p>
        </p:txBody>
      </p:sp>
      <p:sp>
        <p:nvSpPr>
          <p:cNvPr id="6" name="Título 1"/>
          <p:cNvSpPr>
            <a:spLocks noGrp="1"/>
          </p:cNvSpPr>
          <p:nvPr>
            <p:ph type="title"/>
          </p:nvPr>
        </p:nvSpPr>
        <p:spPr>
          <a:xfrm>
            <a:off x="179512" y="0"/>
            <a:ext cx="7596336" cy="1457250"/>
          </a:xfrm>
        </p:spPr>
        <p:txBody>
          <a:bodyPr>
            <a:noAutofit/>
          </a:bodyPr>
          <a:lstStyle/>
          <a:p>
            <a:pPr defTabSz="896648">
              <a:spcBef>
                <a:spcPts val="352"/>
              </a:spcBef>
            </a:pPr>
            <a:r>
              <a:rPr lang="es-MX" sz="2800" b="1" dirty="0" smtClean="0"/>
              <a:t/>
            </a:r>
            <a:br>
              <a:rPr lang="es-MX" sz="2800" b="1" dirty="0" smtClean="0"/>
            </a:br>
            <a:r>
              <a:rPr lang="es-MX" sz="2800" b="1" dirty="0" smtClean="0"/>
              <a:t/>
            </a:r>
            <a:br>
              <a:rPr lang="es-MX" sz="2800" b="1" dirty="0" smtClean="0"/>
            </a:br>
            <a:r>
              <a:rPr lang="es-MX" sz="2800" b="1" dirty="0" smtClean="0"/>
              <a:t>F</a:t>
            </a:r>
            <a:r>
              <a:rPr lang="es-MX" sz="2800" dirty="0" smtClean="0"/>
              <a:t>ormación integral</a:t>
            </a:r>
            <a:r>
              <a:rPr lang="es-MX" sz="2800" b="1" dirty="0">
                <a:ea typeface="Gill Sans" charset="0"/>
                <a:cs typeface="Gill Sans" charset="0"/>
                <a:sym typeface="Gill Sans" charset="0"/>
              </a:rPr>
              <a:t/>
            </a:r>
            <a:br>
              <a:rPr lang="es-MX" sz="2800" b="1" dirty="0">
                <a:ea typeface="Gill Sans" charset="0"/>
                <a:cs typeface="Gill Sans" charset="0"/>
                <a:sym typeface="Gill Sans" charset="0"/>
              </a:rPr>
            </a:br>
            <a:endParaRPr lang="es-ES" sz="2800" b="1" dirty="0"/>
          </a:p>
        </p:txBody>
      </p:sp>
      <p:sp>
        <p:nvSpPr>
          <p:cNvPr id="2" name="Marcador de contenido 1"/>
          <p:cNvSpPr>
            <a:spLocks noGrp="1"/>
          </p:cNvSpPr>
          <p:nvPr>
            <p:ph idx="1"/>
          </p:nvPr>
        </p:nvSpPr>
        <p:spPr>
          <a:xfrm>
            <a:off x="457200" y="1600201"/>
            <a:ext cx="8229600" cy="3052935"/>
          </a:xfrm>
        </p:spPr>
        <p:txBody>
          <a:bodyPr>
            <a:normAutofit/>
          </a:bodyPr>
          <a:lstStyle/>
          <a:p>
            <a:pPr marL="0" indent="0">
              <a:buNone/>
            </a:pPr>
            <a:endParaRPr lang="es-MX" dirty="0"/>
          </a:p>
          <a:p>
            <a:pPr>
              <a:buFont typeface="Arial" panose="020B0604020202020204" pitchFamily="34" charset="0"/>
              <a:buChar char="•"/>
            </a:pPr>
            <a:r>
              <a:rPr lang="es-MX" dirty="0" smtClean="0"/>
              <a:t>Recentrarla “como el principal objetivo del MEIF”</a:t>
            </a:r>
          </a:p>
          <a:p>
            <a:pPr>
              <a:buFont typeface="Arial" panose="020B0604020202020204" pitchFamily="34" charset="0"/>
              <a:buChar char="•"/>
            </a:pPr>
            <a:r>
              <a:rPr lang="es-MX" dirty="0" smtClean="0"/>
              <a:t>Redefinirla “conceptual y metodológicamente (…) ubicando la transversalidad y la flexibilidad como sus estrategias” </a:t>
            </a:r>
            <a:endParaRPr lang="es-MX" dirty="0"/>
          </a:p>
        </p:txBody>
      </p:sp>
      <p:pic>
        <p:nvPicPr>
          <p:cNvPr id="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238" y="4005064"/>
            <a:ext cx="320561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628931" y="5795972"/>
            <a:ext cx="2088232" cy="369332"/>
          </a:xfrm>
          <a:prstGeom prst="rect">
            <a:avLst/>
          </a:prstGeom>
          <a:noFill/>
        </p:spPr>
        <p:txBody>
          <a:bodyPr wrap="square" rtlCol="0" anchor="ctr">
            <a:spAutoFit/>
          </a:bodyPr>
          <a:lstStyle/>
          <a:p>
            <a:pPr algn="ctr"/>
            <a:r>
              <a:rPr lang="es-MX" b="1" dirty="0" smtClean="0"/>
              <a:t>T r a n s v e r s a</a:t>
            </a:r>
            <a:endParaRPr lang="es-MX" b="1" dirty="0"/>
          </a:p>
        </p:txBody>
      </p:sp>
      <p:cxnSp>
        <p:nvCxnSpPr>
          <p:cNvPr id="11" name="10 Conector recto"/>
          <p:cNvCxnSpPr/>
          <p:nvPr/>
        </p:nvCxnSpPr>
        <p:spPr>
          <a:xfrm>
            <a:off x="376903" y="5805264"/>
            <a:ext cx="259228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a:xfrm>
            <a:off x="7172068" y="5477731"/>
            <a:ext cx="174605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dirty="0"/>
              <a:t>Interculturalidad</a:t>
            </a:r>
            <a:endParaRPr lang="es-MX" dirty="0"/>
          </a:p>
        </p:txBody>
      </p:sp>
      <p:sp>
        <p:nvSpPr>
          <p:cNvPr id="14" name="13 Rectángulo"/>
          <p:cNvSpPr/>
          <p:nvPr/>
        </p:nvSpPr>
        <p:spPr>
          <a:xfrm>
            <a:off x="3690546" y="5492913"/>
            <a:ext cx="881460"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dirty="0" smtClean="0"/>
              <a:t>Género</a:t>
            </a:r>
            <a:endParaRPr lang="es-MX" dirty="0"/>
          </a:p>
        </p:txBody>
      </p:sp>
      <p:sp>
        <p:nvSpPr>
          <p:cNvPr id="15" name="14 Rectángulo"/>
          <p:cNvSpPr/>
          <p:nvPr/>
        </p:nvSpPr>
        <p:spPr>
          <a:xfrm>
            <a:off x="7230803" y="4237958"/>
            <a:ext cx="1628587"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dirty="0" smtClean="0"/>
              <a:t>Sustentabilidad</a:t>
            </a:r>
            <a:endParaRPr lang="es-MX" dirty="0"/>
          </a:p>
        </p:txBody>
      </p:sp>
      <p:sp>
        <p:nvSpPr>
          <p:cNvPr id="16" name="15 Rectángulo"/>
          <p:cNvSpPr/>
          <p:nvPr/>
        </p:nvSpPr>
        <p:spPr>
          <a:xfrm>
            <a:off x="4840568" y="5477731"/>
            <a:ext cx="2062937"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dirty="0" smtClean="0"/>
              <a:t>Internacionalización</a:t>
            </a:r>
            <a:endParaRPr lang="es-MX" dirty="0"/>
          </a:p>
        </p:txBody>
      </p:sp>
      <p:sp>
        <p:nvSpPr>
          <p:cNvPr id="17" name="16 Rectángulo"/>
          <p:cNvSpPr/>
          <p:nvPr/>
        </p:nvSpPr>
        <p:spPr>
          <a:xfrm>
            <a:off x="5781852" y="4230193"/>
            <a:ext cx="1018227"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dirty="0" smtClean="0"/>
              <a:t>Inclusión</a:t>
            </a:r>
            <a:endParaRPr lang="es-MX" dirty="0"/>
          </a:p>
        </p:txBody>
      </p:sp>
      <p:sp>
        <p:nvSpPr>
          <p:cNvPr id="18" name="17 Rectángulo"/>
          <p:cNvSpPr/>
          <p:nvPr/>
        </p:nvSpPr>
        <p:spPr>
          <a:xfrm>
            <a:off x="6660232" y="4864514"/>
            <a:ext cx="2258439"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dirty="0" smtClean="0"/>
              <a:t>Promoción </a:t>
            </a:r>
            <a:r>
              <a:rPr lang="es-ES" dirty="0"/>
              <a:t>de la salud</a:t>
            </a:r>
            <a:endParaRPr lang="es-MX" dirty="0"/>
          </a:p>
        </p:txBody>
      </p:sp>
      <p:sp>
        <p:nvSpPr>
          <p:cNvPr id="19" name="18 Rectángulo"/>
          <p:cNvSpPr/>
          <p:nvPr/>
        </p:nvSpPr>
        <p:spPr>
          <a:xfrm>
            <a:off x="3652843" y="4864514"/>
            <a:ext cx="283526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dirty="0" smtClean="0"/>
              <a:t>Derechos </a:t>
            </a:r>
            <a:r>
              <a:rPr lang="es-ES" dirty="0"/>
              <a:t>humanos y justicia</a:t>
            </a:r>
            <a:endParaRPr lang="es-MX" dirty="0"/>
          </a:p>
        </p:txBody>
      </p:sp>
      <p:sp>
        <p:nvSpPr>
          <p:cNvPr id="20" name="19 Rectángulo"/>
          <p:cNvSpPr/>
          <p:nvPr/>
        </p:nvSpPr>
        <p:spPr>
          <a:xfrm>
            <a:off x="3652843" y="4230193"/>
            <a:ext cx="169828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dirty="0" smtClean="0"/>
              <a:t>Arte-creatividad</a:t>
            </a:r>
            <a:endParaRPr lang="es-MX" dirty="0"/>
          </a:p>
        </p:txBody>
      </p:sp>
      <p:sp>
        <p:nvSpPr>
          <p:cNvPr id="21" name="20 Pentágono"/>
          <p:cNvSpPr/>
          <p:nvPr/>
        </p:nvSpPr>
        <p:spPr>
          <a:xfrm>
            <a:off x="-9227" y="1213842"/>
            <a:ext cx="6300192" cy="432048"/>
          </a:xfrm>
          <a:prstGeom prst="homePlate">
            <a:avLst/>
          </a:prstGeom>
          <a:ln/>
        </p:spPr>
        <p:style>
          <a:lnRef idx="1">
            <a:schemeClr val="accent4"/>
          </a:lnRef>
          <a:fillRef idx="3">
            <a:schemeClr val="accent4"/>
          </a:fillRef>
          <a:effectRef idx="2">
            <a:schemeClr val="accent4"/>
          </a:effectRef>
          <a:fontRef idx="minor">
            <a:schemeClr val="lt1"/>
          </a:fontRef>
        </p:style>
        <p:txBody>
          <a:bodyPr rtlCol="0" anchor="ctr"/>
          <a:lstStyle/>
          <a:p>
            <a:pPr marL="449263" lvl="0"/>
            <a:r>
              <a:rPr lang="es-MX" sz="1400" b="1" dirty="0" smtClean="0">
                <a:latin typeface="Gill Sans"/>
              </a:rPr>
              <a:t>Recomendaciones de la Comisión de Evaluación del MEIF</a:t>
            </a:r>
            <a:endParaRPr lang="es-ES" sz="1400" dirty="0">
              <a:latin typeface="Gill Sans"/>
            </a:endParaRPr>
          </a:p>
        </p:txBody>
      </p:sp>
    </p:spTree>
    <p:extLst>
      <p:ext uri="{BB962C8B-B14F-4D97-AF65-F5344CB8AC3E}">
        <p14:creationId xmlns:p14="http://schemas.microsoft.com/office/powerpoint/2010/main" val="2885132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Transversa como espacio curricular articulador</a:t>
            </a:r>
            <a:endParaRPr lang="es-MX" dirty="0"/>
          </a:p>
        </p:txBody>
      </p:sp>
      <p:sp>
        <p:nvSpPr>
          <p:cNvPr id="3" name="2 Marcador de contenido"/>
          <p:cNvSpPr>
            <a:spLocks noGrp="1"/>
          </p:cNvSpPr>
          <p:nvPr>
            <p:ph idx="1"/>
          </p:nvPr>
        </p:nvSpPr>
        <p:spPr>
          <a:xfrm>
            <a:off x="457206" y="1628800"/>
            <a:ext cx="5914994" cy="5229200"/>
          </a:xfrm>
        </p:spPr>
        <p:txBody>
          <a:bodyPr>
            <a:noAutofit/>
          </a:bodyPr>
          <a:lstStyle/>
          <a:p>
            <a:pPr marL="0" indent="0" algn="just">
              <a:buNone/>
            </a:pPr>
            <a:r>
              <a:rPr lang="es-ES" sz="1800" dirty="0"/>
              <a:t>Como parte de las acciones </a:t>
            </a:r>
            <a:r>
              <a:rPr lang="es-ES" sz="1800" dirty="0" smtClean="0"/>
              <a:t>:</a:t>
            </a:r>
            <a:endParaRPr lang="es-ES" sz="1800" dirty="0"/>
          </a:p>
          <a:p>
            <a:pPr algn="just"/>
            <a:r>
              <a:rPr lang="es-ES" sz="1800" dirty="0" smtClean="0"/>
              <a:t>En </a:t>
            </a:r>
            <a:r>
              <a:rPr lang="es-ES" sz="1800" dirty="0"/>
              <a:t>el periodo </a:t>
            </a:r>
            <a:r>
              <a:rPr lang="es-ES" sz="1800" dirty="0" smtClean="0"/>
              <a:t>intersemestral Verano 2016 se impartió el Curso </a:t>
            </a:r>
            <a:r>
              <a:rPr lang="es-ES" sz="1800" dirty="0"/>
              <a:t>Taller “Formación universitaria integral: Transversa” para coordinadores </a:t>
            </a:r>
            <a:r>
              <a:rPr lang="es-ES" sz="1800" dirty="0" smtClean="0"/>
              <a:t>del AFBG y coordinadores de tutorías.</a:t>
            </a:r>
            <a:endParaRPr lang="es-ES" sz="1800" dirty="0"/>
          </a:p>
          <a:p>
            <a:pPr algn="just"/>
            <a:r>
              <a:rPr lang="es-ES" sz="1800" dirty="0" smtClean="0"/>
              <a:t>En Poza </a:t>
            </a:r>
            <a:r>
              <a:rPr lang="es-ES" sz="1800" dirty="0"/>
              <a:t>Rica-Tuxpan </a:t>
            </a:r>
            <a:r>
              <a:rPr lang="es-ES" sz="1800" dirty="0" smtClean="0"/>
              <a:t>se realizó el Foro </a:t>
            </a:r>
            <a:r>
              <a:rPr lang="es-ES" sz="1800" dirty="0"/>
              <a:t>“Unidos por la Lectura: </a:t>
            </a:r>
            <a:r>
              <a:rPr lang="es-ES" sz="1800" dirty="0" smtClean="0"/>
              <a:t>Transversa” </a:t>
            </a:r>
            <a:r>
              <a:rPr lang="es-ES" sz="1800" dirty="0"/>
              <a:t>para alumnos de Lectura y Redacción y Habilidades del Pensamiento. Ejercicio de articulación de EE de AFBG entre ellas y con </a:t>
            </a:r>
            <a:r>
              <a:rPr lang="es-ES" sz="1800" dirty="0" smtClean="0"/>
              <a:t>Transversa</a:t>
            </a:r>
          </a:p>
          <a:p>
            <a:pPr>
              <a:buFont typeface="Wingdings" panose="05000000000000000000" pitchFamily="2" charset="2"/>
              <a:buChar char="Ø"/>
            </a:pPr>
            <a:r>
              <a:rPr lang="es-MX" sz="1800" dirty="0" smtClean="0"/>
              <a:t>Con el Departamento </a:t>
            </a:r>
            <a:r>
              <a:rPr lang="es-MX" sz="1800" dirty="0"/>
              <a:t>de Desarrollo </a:t>
            </a:r>
            <a:r>
              <a:rPr lang="es-MX" sz="1800" dirty="0" smtClean="0"/>
              <a:t>curricular se trabajó la incorporación </a:t>
            </a:r>
            <a:r>
              <a:rPr lang="es-MX" sz="1800" dirty="0"/>
              <a:t>sistémica de los temas transversales en planes y programas de estudio (2do semestre 2016</a:t>
            </a:r>
            <a:r>
              <a:rPr lang="es-MX" sz="1800" dirty="0" smtClean="0"/>
              <a:t>)</a:t>
            </a:r>
            <a:r>
              <a:rPr lang="es-MX" sz="1800" dirty="0"/>
              <a:t>	</a:t>
            </a:r>
          </a:p>
          <a:p>
            <a:pPr>
              <a:buFont typeface="Wingdings" panose="05000000000000000000" pitchFamily="2" charset="2"/>
              <a:buChar char="Ø"/>
            </a:pPr>
            <a:r>
              <a:rPr lang="es-MX" sz="1800" dirty="0"/>
              <a:t>“La misión de la Universidad Veracruzana”. DGRH. </a:t>
            </a:r>
            <a:r>
              <a:rPr lang="es-MX" sz="1800" dirty="0" smtClean="0"/>
              <a:t>Con personal </a:t>
            </a:r>
            <a:r>
              <a:rPr lang="es-MX" sz="1800" dirty="0"/>
              <a:t>de SETSUV de Radio UV (2do semestre 2016</a:t>
            </a:r>
            <a:r>
              <a:rPr lang="es-MX" sz="1800" dirty="0" smtClean="0"/>
              <a:t>)</a:t>
            </a:r>
            <a:endParaRPr lang="es-MX" sz="1800" dirty="0"/>
          </a:p>
        </p:txBody>
      </p:sp>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09188" y="1640352"/>
            <a:ext cx="225666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680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988840"/>
            <a:ext cx="9143993" cy="136815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lvl="0"/>
            <a:r>
              <a:rPr lang="es-MX" sz="2200" dirty="0">
                <a:solidFill>
                  <a:schemeClr val="tx1"/>
                </a:solidFill>
                <a:latin typeface="Gill Sans"/>
              </a:rPr>
              <a:t>Definir la oferta de EE para la preinscripción con base en el análisis de las trayectorias escolares de los estudiantes con el apoyo de un sistema de información eficiente.</a:t>
            </a:r>
          </a:p>
        </p:txBody>
      </p:sp>
      <p:sp>
        <p:nvSpPr>
          <p:cNvPr id="6" name="Título 1"/>
          <p:cNvSpPr>
            <a:spLocks noGrp="1"/>
          </p:cNvSpPr>
          <p:nvPr>
            <p:ph type="title"/>
          </p:nvPr>
        </p:nvSpPr>
        <p:spPr>
          <a:xfrm>
            <a:off x="179512" y="0"/>
            <a:ext cx="7596336" cy="1213842"/>
          </a:xfrm>
        </p:spPr>
        <p:txBody>
          <a:bodyPr>
            <a:noAutofit/>
          </a:bodyPr>
          <a:lstStyle/>
          <a:p>
            <a:pPr defTabSz="896648">
              <a:spcBef>
                <a:spcPts val="352"/>
              </a:spcBef>
            </a:pPr>
            <a:r>
              <a:rPr lang="es-MX" sz="2800" b="1" dirty="0" smtClean="0"/>
              <a:t/>
            </a:r>
            <a:br>
              <a:rPr lang="es-MX" sz="2800" b="1" dirty="0" smtClean="0"/>
            </a:br>
            <a:r>
              <a:rPr lang="es-MX" sz="2800" b="1" dirty="0" smtClean="0"/>
              <a:t/>
            </a:r>
            <a:br>
              <a:rPr lang="es-MX" sz="2800" b="1" dirty="0" smtClean="0"/>
            </a:br>
            <a:r>
              <a:rPr lang="es-MX" sz="2800" dirty="0" smtClean="0"/>
              <a:t>Operación de Planes Flexibles</a:t>
            </a:r>
            <a:r>
              <a:rPr lang="es-MX" sz="2800" b="1" dirty="0">
                <a:ea typeface="Gill Sans" charset="0"/>
                <a:cs typeface="Gill Sans" charset="0"/>
                <a:sym typeface="Gill Sans" charset="0"/>
              </a:rPr>
              <a:t/>
            </a:r>
            <a:br>
              <a:rPr lang="es-MX" sz="2800" b="1" dirty="0">
                <a:ea typeface="Gill Sans" charset="0"/>
                <a:cs typeface="Gill Sans" charset="0"/>
                <a:sym typeface="Gill Sans" charset="0"/>
              </a:rPr>
            </a:br>
            <a:endParaRPr lang="es-ES" sz="2800" b="1" dirty="0"/>
          </a:p>
        </p:txBody>
      </p:sp>
      <p:sp>
        <p:nvSpPr>
          <p:cNvPr id="21" name="20 Pentágono"/>
          <p:cNvSpPr/>
          <p:nvPr/>
        </p:nvSpPr>
        <p:spPr>
          <a:xfrm>
            <a:off x="-9227" y="1052736"/>
            <a:ext cx="6300192" cy="432048"/>
          </a:xfrm>
          <a:prstGeom prst="homePlate">
            <a:avLst/>
          </a:prstGeom>
          <a:ln/>
        </p:spPr>
        <p:style>
          <a:lnRef idx="1">
            <a:schemeClr val="accent4"/>
          </a:lnRef>
          <a:fillRef idx="3">
            <a:schemeClr val="accent4"/>
          </a:fillRef>
          <a:effectRef idx="2">
            <a:schemeClr val="accent4"/>
          </a:effectRef>
          <a:fontRef idx="minor">
            <a:schemeClr val="lt1"/>
          </a:fontRef>
        </p:style>
        <p:txBody>
          <a:bodyPr rtlCol="0" anchor="ctr"/>
          <a:lstStyle/>
          <a:p>
            <a:pPr marL="449263" lvl="0"/>
            <a:r>
              <a:rPr lang="es-MX" sz="1400" b="1" dirty="0" smtClean="0">
                <a:latin typeface="Gill Sans"/>
              </a:rPr>
              <a:t>Recomendaciones de la Comisión de Evaluación del MEIF</a:t>
            </a:r>
            <a:endParaRPr lang="es-ES" sz="1400" dirty="0">
              <a:latin typeface="Gill Sans"/>
            </a:endParaRPr>
          </a:p>
        </p:txBody>
      </p:sp>
      <p:sp>
        <p:nvSpPr>
          <p:cNvPr id="10" name="9 Rectángulo"/>
          <p:cNvSpPr/>
          <p:nvPr/>
        </p:nvSpPr>
        <p:spPr>
          <a:xfrm>
            <a:off x="1529912" y="3742541"/>
            <a:ext cx="608416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2000" b="1" dirty="0"/>
              <a:t>Programación académica con base  en las trayectorias de los estudiantes </a:t>
            </a:r>
            <a:endParaRPr lang="es-MX" sz="2000" b="1" dirty="0"/>
          </a:p>
        </p:txBody>
      </p:sp>
      <p:pic>
        <p:nvPicPr>
          <p:cNvPr id="4098" name="Picture 2" descr="Resultado de imagen para reunión programación académica uv"/>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48168" y="4862661"/>
            <a:ext cx="6667500" cy="197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077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68910">
            <a:off x="289231" y="3678483"/>
            <a:ext cx="4362097" cy="2741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42430" y="4213554"/>
            <a:ext cx="3534026" cy="215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67544" y="185194"/>
            <a:ext cx="7067128" cy="939550"/>
          </a:xfrm>
        </p:spPr>
        <p:txBody>
          <a:bodyPr>
            <a:normAutofit fontScale="90000"/>
          </a:bodyPr>
          <a:lstStyle/>
          <a:p>
            <a:r>
              <a:rPr lang="es-MX" dirty="0" smtClean="0"/>
              <a:t>Implementación y operación de un modelo educativo</a:t>
            </a:r>
            <a:endParaRPr lang="es-MX" dirty="0"/>
          </a:p>
        </p:txBody>
      </p:sp>
      <p:graphicFrame>
        <p:nvGraphicFramePr>
          <p:cNvPr id="4" name="3 Diagrama"/>
          <p:cNvGraphicFramePr/>
          <p:nvPr>
            <p:extLst>
              <p:ext uri="{D42A27DB-BD31-4B8C-83A1-F6EECF244321}">
                <p14:modId xmlns:p14="http://schemas.microsoft.com/office/powerpoint/2010/main" val="1986327248"/>
              </p:ext>
            </p:extLst>
          </p:nvPr>
        </p:nvGraphicFramePr>
        <p:xfrm>
          <a:off x="0" y="1544107"/>
          <a:ext cx="5139265" cy="23029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5 CuadroTexto"/>
          <p:cNvSpPr txBox="1"/>
          <p:nvPr/>
        </p:nvSpPr>
        <p:spPr>
          <a:xfrm>
            <a:off x="1553404" y="1484784"/>
            <a:ext cx="2569934" cy="369332"/>
          </a:xfrm>
          <a:prstGeom prst="rect">
            <a:avLst/>
          </a:prstGeom>
          <a:noFill/>
        </p:spPr>
        <p:txBody>
          <a:bodyPr wrap="none" rtlCol="0">
            <a:spAutoFit/>
          </a:bodyPr>
          <a:lstStyle/>
          <a:p>
            <a:r>
              <a:rPr lang="es-MX" b="1" dirty="0" smtClean="0"/>
              <a:t>Planes de estudio rígidos</a:t>
            </a:r>
            <a:endParaRPr lang="es-MX" b="1" dirty="0"/>
          </a:p>
        </p:txBody>
      </p:sp>
      <p:sp>
        <p:nvSpPr>
          <p:cNvPr id="7" name="6 CuadroTexto"/>
          <p:cNvSpPr txBox="1"/>
          <p:nvPr/>
        </p:nvSpPr>
        <p:spPr>
          <a:xfrm>
            <a:off x="5644886" y="1489858"/>
            <a:ext cx="2719540" cy="369332"/>
          </a:xfrm>
          <a:prstGeom prst="rect">
            <a:avLst/>
          </a:prstGeom>
          <a:noFill/>
        </p:spPr>
        <p:txBody>
          <a:bodyPr wrap="none" rtlCol="0">
            <a:spAutoFit/>
          </a:bodyPr>
          <a:lstStyle/>
          <a:p>
            <a:r>
              <a:rPr lang="es-MX" b="1" dirty="0" smtClean="0"/>
              <a:t>Planes de estudio flexibles</a:t>
            </a:r>
            <a:endParaRPr lang="es-MX" b="1" dirty="0"/>
          </a:p>
        </p:txBody>
      </p:sp>
      <p:graphicFrame>
        <p:nvGraphicFramePr>
          <p:cNvPr id="8" name="7 Diagrama"/>
          <p:cNvGraphicFramePr/>
          <p:nvPr>
            <p:extLst>
              <p:ext uri="{D42A27DB-BD31-4B8C-83A1-F6EECF244321}">
                <p14:modId xmlns:p14="http://schemas.microsoft.com/office/powerpoint/2010/main" val="3899798340"/>
              </p:ext>
            </p:extLst>
          </p:nvPr>
        </p:nvGraphicFramePr>
        <p:xfrm>
          <a:off x="4860032" y="1835285"/>
          <a:ext cx="4132085" cy="252981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2 CuadroTexto"/>
          <p:cNvSpPr txBox="1"/>
          <p:nvPr/>
        </p:nvSpPr>
        <p:spPr>
          <a:xfrm>
            <a:off x="5176912" y="4989391"/>
            <a:ext cx="1827744"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MX" sz="2000" dirty="0" smtClean="0"/>
              <a:t>Tiempo mínimo</a:t>
            </a:r>
          </a:p>
        </p:txBody>
      </p:sp>
      <p:sp>
        <p:nvSpPr>
          <p:cNvPr id="12" name="11 CuadroTexto"/>
          <p:cNvSpPr txBox="1"/>
          <p:nvPr/>
        </p:nvSpPr>
        <p:spPr>
          <a:xfrm>
            <a:off x="5176911" y="5598173"/>
            <a:ext cx="2532184"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MX" sz="2000" dirty="0" smtClean="0"/>
              <a:t>Tiempo estándar</a:t>
            </a:r>
          </a:p>
        </p:txBody>
      </p:sp>
      <p:sp>
        <p:nvSpPr>
          <p:cNvPr id="13" name="12 CuadroTexto"/>
          <p:cNvSpPr txBox="1"/>
          <p:nvPr/>
        </p:nvSpPr>
        <p:spPr>
          <a:xfrm>
            <a:off x="5176912" y="6277531"/>
            <a:ext cx="3631489" cy="40011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sz="2000" dirty="0" smtClean="0"/>
              <a:t>Tiempo máximo</a:t>
            </a:r>
          </a:p>
        </p:txBody>
      </p:sp>
      <p:sp>
        <p:nvSpPr>
          <p:cNvPr id="14" name="13 CuadroTexto"/>
          <p:cNvSpPr txBox="1"/>
          <p:nvPr/>
        </p:nvSpPr>
        <p:spPr>
          <a:xfrm>
            <a:off x="261479" y="6297072"/>
            <a:ext cx="4166505"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MX" sz="2000" dirty="0" smtClean="0"/>
              <a:t>Tiempo único y predeterminado</a:t>
            </a:r>
          </a:p>
        </p:txBody>
      </p:sp>
      <p:sp>
        <p:nvSpPr>
          <p:cNvPr id="5" name="4 Rectángulo"/>
          <p:cNvSpPr/>
          <p:nvPr/>
        </p:nvSpPr>
        <p:spPr>
          <a:xfrm>
            <a:off x="5705650" y="2903904"/>
            <a:ext cx="1023550" cy="307777"/>
          </a:xfrm>
          <a:prstGeom prst="rect">
            <a:avLst/>
          </a:prstGeom>
        </p:spPr>
        <p:txBody>
          <a:bodyPr wrap="none">
            <a:spAutoFit/>
          </a:bodyPr>
          <a:lstStyle/>
          <a:p>
            <a:pPr lvl="0"/>
            <a:r>
              <a:rPr lang="es-MX" sz="1400" dirty="0"/>
              <a:t>Normativas</a:t>
            </a:r>
          </a:p>
        </p:txBody>
      </p:sp>
      <p:sp>
        <p:nvSpPr>
          <p:cNvPr id="18" name="17 Rectángulo"/>
          <p:cNvSpPr/>
          <p:nvPr/>
        </p:nvSpPr>
        <p:spPr>
          <a:xfrm>
            <a:off x="6342312" y="3683473"/>
            <a:ext cx="1356140" cy="523220"/>
          </a:xfrm>
          <a:prstGeom prst="rect">
            <a:avLst/>
          </a:prstGeom>
        </p:spPr>
        <p:txBody>
          <a:bodyPr wrap="none">
            <a:spAutoFit/>
          </a:bodyPr>
          <a:lstStyle/>
          <a:p>
            <a:pPr lvl="0" algn="ctr"/>
            <a:r>
              <a:rPr lang="es-MX" sz="1400" dirty="0" smtClean="0"/>
              <a:t>Administrativas </a:t>
            </a:r>
          </a:p>
          <a:p>
            <a:pPr lvl="0" algn="ctr"/>
            <a:r>
              <a:rPr lang="es-MX" sz="1400" dirty="0" smtClean="0"/>
              <a:t>y financieras</a:t>
            </a:r>
            <a:endParaRPr lang="es-MX" sz="1400" dirty="0"/>
          </a:p>
        </p:txBody>
      </p:sp>
      <p:sp>
        <p:nvSpPr>
          <p:cNvPr id="19" name="18 Rectángulo"/>
          <p:cNvSpPr/>
          <p:nvPr/>
        </p:nvSpPr>
        <p:spPr>
          <a:xfrm>
            <a:off x="7143700" y="2903908"/>
            <a:ext cx="1089016" cy="307777"/>
          </a:xfrm>
          <a:prstGeom prst="rect">
            <a:avLst/>
          </a:prstGeom>
        </p:spPr>
        <p:txBody>
          <a:bodyPr wrap="none">
            <a:spAutoFit/>
          </a:bodyPr>
          <a:lstStyle/>
          <a:p>
            <a:pPr lvl="0"/>
            <a:r>
              <a:rPr lang="es-MX" sz="1400" dirty="0" smtClean="0"/>
              <a:t>Académicas </a:t>
            </a:r>
            <a:endParaRPr lang="es-MX" sz="1400" dirty="0"/>
          </a:p>
        </p:txBody>
      </p:sp>
      <p:sp>
        <p:nvSpPr>
          <p:cNvPr id="20" name="19 Rectángulo"/>
          <p:cNvSpPr/>
          <p:nvPr/>
        </p:nvSpPr>
        <p:spPr>
          <a:xfrm>
            <a:off x="6471469" y="2212328"/>
            <a:ext cx="1060740" cy="307777"/>
          </a:xfrm>
          <a:prstGeom prst="rect">
            <a:avLst/>
          </a:prstGeom>
        </p:spPr>
        <p:txBody>
          <a:bodyPr wrap="none">
            <a:spAutoFit/>
          </a:bodyPr>
          <a:lstStyle/>
          <a:p>
            <a:pPr lvl="0"/>
            <a:r>
              <a:rPr lang="es-MX" sz="1400" dirty="0" smtClean="0"/>
              <a:t>Curriculares</a:t>
            </a:r>
            <a:endParaRPr lang="es-MX" sz="1400" dirty="0"/>
          </a:p>
        </p:txBody>
      </p:sp>
      <p:sp>
        <p:nvSpPr>
          <p:cNvPr id="17" name="16 Pentágono"/>
          <p:cNvSpPr/>
          <p:nvPr/>
        </p:nvSpPr>
        <p:spPr>
          <a:xfrm>
            <a:off x="-9227" y="1052736"/>
            <a:ext cx="6300192" cy="432048"/>
          </a:xfrm>
          <a:prstGeom prst="homePlate">
            <a:avLst/>
          </a:prstGeom>
          <a:ln/>
        </p:spPr>
        <p:style>
          <a:lnRef idx="1">
            <a:schemeClr val="accent4"/>
          </a:lnRef>
          <a:fillRef idx="3">
            <a:schemeClr val="accent4"/>
          </a:fillRef>
          <a:effectRef idx="2">
            <a:schemeClr val="accent4"/>
          </a:effectRef>
          <a:fontRef idx="minor">
            <a:schemeClr val="lt1"/>
          </a:fontRef>
        </p:style>
        <p:txBody>
          <a:bodyPr rtlCol="0" anchor="ctr"/>
          <a:lstStyle/>
          <a:p>
            <a:pPr marL="449263" lvl="0"/>
            <a:r>
              <a:rPr lang="es-MX" sz="1400" b="1" dirty="0" smtClean="0">
                <a:latin typeface="Gill Sans"/>
              </a:rPr>
              <a:t>Recomendaciones de la Comisión de Evaluación del MEIF</a:t>
            </a:r>
            <a:endParaRPr lang="es-ES" sz="1400" dirty="0">
              <a:latin typeface="Gill Sans"/>
            </a:endParaRPr>
          </a:p>
        </p:txBody>
      </p:sp>
    </p:spTree>
    <p:extLst>
      <p:ext uri="{BB962C8B-B14F-4D97-AF65-F5344CB8AC3E}">
        <p14:creationId xmlns:p14="http://schemas.microsoft.com/office/powerpoint/2010/main" val="2241861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8970"/>
            <a:ext cx="7067128" cy="1043766"/>
          </a:xfrm>
        </p:spPr>
        <p:txBody>
          <a:bodyPr>
            <a:normAutofit fontScale="90000"/>
          </a:bodyPr>
          <a:lstStyle/>
          <a:p>
            <a:r>
              <a:rPr lang="es-ES" dirty="0" smtClean="0"/>
              <a:t>Programación académica con base  en las trayectorias de los estudiantes </a:t>
            </a:r>
            <a:endParaRPr lang="es-ES" dirty="0"/>
          </a:p>
        </p:txBody>
      </p:sp>
      <p:sp>
        <p:nvSpPr>
          <p:cNvPr id="3" name="Marcador de contenido 2"/>
          <p:cNvSpPr>
            <a:spLocks noGrp="1"/>
          </p:cNvSpPr>
          <p:nvPr>
            <p:ph idx="1"/>
          </p:nvPr>
        </p:nvSpPr>
        <p:spPr>
          <a:xfrm>
            <a:off x="142874" y="1484784"/>
            <a:ext cx="9001125" cy="5373216"/>
          </a:xfrm>
        </p:spPr>
        <p:txBody>
          <a:bodyPr>
            <a:normAutofit fontScale="77500" lnSpcReduction="20000"/>
          </a:bodyPr>
          <a:lstStyle/>
          <a:p>
            <a:pPr marL="0" indent="0">
              <a:lnSpc>
                <a:spcPct val="120000"/>
              </a:lnSpc>
              <a:buNone/>
            </a:pPr>
            <a:endParaRPr lang="es-ES" sz="2900" dirty="0" smtClean="0"/>
          </a:p>
          <a:p>
            <a:pPr>
              <a:lnSpc>
                <a:spcPct val="120000"/>
              </a:lnSpc>
            </a:pPr>
            <a:r>
              <a:rPr lang="es-ES" sz="2900" dirty="0"/>
              <a:t>La Programación Académica posibilita que el estudiante tome decisiones respecto de su trayectoria, se optimicen horarios y se proyecte y apoye </a:t>
            </a:r>
            <a:r>
              <a:rPr lang="es-ES" sz="2900" dirty="0" smtClean="0"/>
              <a:t>eficientemente </a:t>
            </a:r>
            <a:r>
              <a:rPr lang="es-ES" sz="2900" dirty="0"/>
              <a:t>el egreso de los estudiantes</a:t>
            </a:r>
            <a:r>
              <a:rPr lang="es-ES" sz="2900" dirty="0" smtClean="0"/>
              <a:t>.</a:t>
            </a:r>
          </a:p>
          <a:p>
            <a:pPr>
              <a:lnSpc>
                <a:spcPct val="120000"/>
              </a:lnSpc>
            </a:pPr>
            <a:endParaRPr lang="es-ES" sz="2900" b="1" dirty="0"/>
          </a:p>
          <a:p>
            <a:pPr marL="0" indent="0" algn="ctr">
              <a:lnSpc>
                <a:spcPct val="120000"/>
              </a:lnSpc>
              <a:buNone/>
            </a:pPr>
            <a:r>
              <a:rPr lang="es-ES" sz="2900" b="1" dirty="0" smtClean="0"/>
              <a:t>Condiciones necesaria para la Programación académica</a:t>
            </a:r>
            <a:r>
              <a:rPr lang="es-ES" sz="2900" dirty="0" smtClean="0"/>
              <a:t>: </a:t>
            </a:r>
          </a:p>
          <a:p>
            <a:pPr marL="0" indent="0" algn="ctr">
              <a:lnSpc>
                <a:spcPct val="120000"/>
              </a:lnSpc>
              <a:buNone/>
            </a:pPr>
            <a:endParaRPr lang="es-ES" sz="2900" dirty="0"/>
          </a:p>
          <a:p>
            <a:pPr>
              <a:lnSpc>
                <a:spcPct val="120000"/>
              </a:lnSpc>
            </a:pPr>
            <a:r>
              <a:rPr lang="es-ES" sz="2900" dirty="0" smtClean="0"/>
              <a:t>Definición de las posibles trayectorias que cada plan genera para tiempo mínimo, estándar y máximo. </a:t>
            </a:r>
          </a:p>
          <a:p>
            <a:pPr>
              <a:lnSpc>
                <a:spcPct val="120000"/>
              </a:lnSpc>
            </a:pPr>
            <a:r>
              <a:rPr lang="es-ES" sz="2900" dirty="0" smtClean="0"/>
              <a:t>Conocimiento de la lógica y reglas de para transitar el plan en tiempo y créditos para los tres posibles periodos de permanencia.</a:t>
            </a:r>
          </a:p>
          <a:p>
            <a:pPr>
              <a:lnSpc>
                <a:spcPct val="120000"/>
              </a:lnSpc>
            </a:pPr>
            <a:r>
              <a:rPr lang="es-ES" sz="2900" dirty="0" smtClean="0"/>
              <a:t>Seguimiento continuo de las </a:t>
            </a:r>
            <a:r>
              <a:rPr lang="es-ES" sz="2900" dirty="0"/>
              <a:t>trayectorias </a:t>
            </a:r>
            <a:r>
              <a:rPr lang="es-ES" sz="2900" dirty="0" smtClean="0"/>
              <a:t>escolares.</a:t>
            </a:r>
            <a:endParaRPr lang="es-ES" sz="2900" dirty="0"/>
          </a:p>
          <a:p>
            <a:pPr>
              <a:lnSpc>
                <a:spcPct val="120000"/>
              </a:lnSpc>
            </a:pPr>
            <a:r>
              <a:rPr lang="es-ES" sz="2900" dirty="0" smtClean="0"/>
              <a:t>Operación eficiente del Comité tutorial (</a:t>
            </a:r>
            <a:r>
              <a:rPr lang="es-ES" sz="2900" dirty="0" smtClean="0">
                <a:solidFill>
                  <a:schemeClr val="tx1"/>
                </a:solidFill>
              </a:rPr>
              <a:t>Tutores,</a:t>
            </a:r>
            <a:r>
              <a:rPr lang="es-ES" sz="2900" dirty="0" smtClean="0"/>
              <a:t> </a:t>
            </a:r>
            <a:r>
              <a:rPr lang="es-ES" sz="2900" dirty="0" smtClean="0">
                <a:solidFill>
                  <a:schemeClr val="tx1"/>
                </a:solidFill>
              </a:rPr>
              <a:t>Coordinación de tutorías, Director, Secretario </a:t>
            </a:r>
            <a:r>
              <a:rPr lang="es-ES" sz="2900" dirty="0">
                <a:solidFill>
                  <a:schemeClr val="tx1"/>
                </a:solidFill>
              </a:rPr>
              <a:t>de entidad </a:t>
            </a:r>
            <a:r>
              <a:rPr lang="es-ES" sz="2900" dirty="0" smtClean="0">
                <a:solidFill>
                  <a:schemeClr val="tx1"/>
                </a:solidFill>
              </a:rPr>
              <a:t>y Grupo </a:t>
            </a:r>
            <a:r>
              <a:rPr lang="es-ES" sz="2900" dirty="0">
                <a:solidFill>
                  <a:schemeClr val="tx1"/>
                </a:solidFill>
              </a:rPr>
              <a:t>de </a:t>
            </a:r>
            <a:r>
              <a:rPr lang="es-ES" sz="2900" dirty="0" smtClean="0">
                <a:solidFill>
                  <a:schemeClr val="tx1"/>
                </a:solidFill>
              </a:rPr>
              <a:t>académicos).</a:t>
            </a:r>
            <a:endParaRPr lang="es-ES" sz="2900" dirty="0">
              <a:solidFill>
                <a:schemeClr val="tx1"/>
              </a:solidFill>
            </a:endParaRPr>
          </a:p>
          <a:p>
            <a:pPr>
              <a:lnSpc>
                <a:spcPct val="120000"/>
              </a:lnSpc>
            </a:pPr>
            <a:endParaRPr lang="es-ES" dirty="0" smtClean="0"/>
          </a:p>
        </p:txBody>
      </p:sp>
      <p:sp>
        <p:nvSpPr>
          <p:cNvPr id="5" name="4 Pentágono"/>
          <p:cNvSpPr/>
          <p:nvPr/>
        </p:nvSpPr>
        <p:spPr>
          <a:xfrm>
            <a:off x="-9227" y="1052736"/>
            <a:ext cx="6300192" cy="432048"/>
          </a:xfrm>
          <a:prstGeom prst="homePlate">
            <a:avLst/>
          </a:prstGeom>
          <a:ln/>
        </p:spPr>
        <p:style>
          <a:lnRef idx="1">
            <a:schemeClr val="accent4"/>
          </a:lnRef>
          <a:fillRef idx="3">
            <a:schemeClr val="accent4"/>
          </a:fillRef>
          <a:effectRef idx="2">
            <a:schemeClr val="accent4"/>
          </a:effectRef>
          <a:fontRef idx="minor">
            <a:schemeClr val="lt1"/>
          </a:fontRef>
        </p:style>
        <p:txBody>
          <a:bodyPr rtlCol="0" anchor="ctr"/>
          <a:lstStyle/>
          <a:p>
            <a:pPr marL="449263" lvl="0"/>
            <a:r>
              <a:rPr lang="es-MX" sz="1400" b="1" dirty="0" smtClean="0">
                <a:latin typeface="Gill Sans"/>
              </a:rPr>
              <a:t>Recomendaciones de la Comisión de Evaluación del MEIF</a:t>
            </a:r>
            <a:endParaRPr lang="es-ES" sz="1400" dirty="0">
              <a:latin typeface="Gill Sans"/>
            </a:endParaRPr>
          </a:p>
        </p:txBody>
      </p:sp>
    </p:spTree>
    <p:extLst>
      <p:ext uri="{BB962C8B-B14F-4D97-AF65-F5344CB8AC3E}">
        <p14:creationId xmlns:p14="http://schemas.microsoft.com/office/powerpoint/2010/main" val="1737130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1325" y="1639990"/>
            <a:ext cx="8229600" cy="5075252"/>
          </a:xfrm>
        </p:spPr>
        <p:txBody>
          <a:bodyPr>
            <a:normAutofit/>
          </a:bodyPr>
          <a:lstStyle/>
          <a:p>
            <a:pPr marL="0" indent="0" algn="ctr">
              <a:lnSpc>
                <a:spcPct val="110000"/>
              </a:lnSpc>
              <a:buNone/>
            </a:pPr>
            <a:r>
              <a:rPr lang="es-ES" sz="2400" b="1" dirty="0" smtClean="0"/>
              <a:t>Actividades semestrales permanentes</a:t>
            </a:r>
            <a:r>
              <a:rPr lang="es-ES" sz="2400" dirty="0" smtClean="0"/>
              <a:t>: </a:t>
            </a:r>
          </a:p>
          <a:p>
            <a:pPr>
              <a:lnSpc>
                <a:spcPct val="110000"/>
              </a:lnSpc>
            </a:pPr>
            <a:r>
              <a:rPr lang="es-ES" sz="2400" dirty="0" smtClean="0"/>
              <a:t>Análisis de trayectorias escolares. </a:t>
            </a:r>
          </a:p>
          <a:p>
            <a:pPr>
              <a:lnSpc>
                <a:spcPct val="110000"/>
              </a:lnSpc>
            </a:pPr>
            <a:r>
              <a:rPr lang="es-ES" sz="2400" dirty="0" smtClean="0"/>
              <a:t>Programación de las EE y número de secciones que requieren las trayectorias para facilitar el egreso.</a:t>
            </a:r>
          </a:p>
          <a:p>
            <a:pPr>
              <a:lnSpc>
                <a:spcPct val="110000"/>
              </a:lnSpc>
            </a:pPr>
            <a:r>
              <a:rPr lang="es-ES" sz="2400" dirty="0" smtClean="0"/>
              <a:t>Organización y administración de docentes, horarios, aulas y banco de horas.</a:t>
            </a:r>
            <a:endParaRPr lang="es-ES" sz="2400" dirty="0"/>
          </a:p>
          <a:p>
            <a:pPr>
              <a:lnSpc>
                <a:spcPct val="110000"/>
              </a:lnSpc>
            </a:pPr>
            <a:r>
              <a:rPr lang="es-ES" sz="2400" dirty="0" smtClean="0"/>
              <a:t>Programación de Pre IL e IL acorde a necesidades de la trayectoria detectadas.</a:t>
            </a:r>
          </a:p>
          <a:p>
            <a:pPr>
              <a:lnSpc>
                <a:spcPct val="110000"/>
              </a:lnSpc>
            </a:pPr>
            <a:r>
              <a:rPr lang="es-ES" sz="2400" dirty="0" smtClean="0"/>
              <a:t>Planeación de la oferta del periodo intersemestral, como una oferta opcional.</a:t>
            </a:r>
          </a:p>
          <a:p>
            <a:pPr marL="57150" indent="0">
              <a:lnSpc>
                <a:spcPct val="110000"/>
              </a:lnSpc>
              <a:buNone/>
            </a:pPr>
            <a:endParaRPr lang="es-ES" sz="1800" dirty="0"/>
          </a:p>
        </p:txBody>
      </p:sp>
      <p:sp>
        <p:nvSpPr>
          <p:cNvPr id="5" name="Título 1"/>
          <p:cNvSpPr txBox="1">
            <a:spLocks/>
          </p:cNvSpPr>
          <p:nvPr/>
        </p:nvSpPr>
        <p:spPr>
          <a:xfrm>
            <a:off x="395536" y="8970"/>
            <a:ext cx="7067128" cy="1043766"/>
          </a:xfrm>
          <a:prstGeom prst="rect">
            <a:avLst/>
          </a:prstGeom>
        </p:spPr>
        <p:txBody>
          <a:bodyPr vert="horz" lIns="91363" tIns="45680" rIns="91363" bIns="45680" rtlCol="0" anchor="ctr">
            <a:normAutofit fontScale="90000"/>
          </a:bodyPr>
          <a:lstStyle>
            <a:lvl1pPr algn="l" defTabSz="913630" rtl="0" eaLnBrk="1" latinLnBrk="0" hangingPunct="1">
              <a:spcBef>
                <a:spcPct val="0"/>
              </a:spcBef>
              <a:buNone/>
              <a:defRPr sz="3200" b="1" kern="1200">
                <a:solidFill>
                  <a:schemeClr val="tx1"/>
                </a:solidFill>
                <a:latin typeface="Gill Sans"/>
                <a:ea typeface="+mj-ea"/>
                <a:cs typeface="+mj-cs"/>
              </a:defRPr>
            </a:lvl1pPr>
          </a:lstStyle>
          <a:p>
            <a:r>
              <a:rPr lang="es-ES" smtClean="0"/>
              <a:t>Programación académica con base  en las trayectorias de los estudiantes </a:t>
            </a:r>
            <a:endParaRPr lang="es-ES" dirty="0"/>
          </a:p>
        </p:txBody>
      </p:sp>
      <p:sp>
        <p:nvSpPr>
          <p:cNvPr id="6" name="5 Pentágono"/>
          <p:cNvSpPr/>
          <p:nvPr/>
        </p:nvSpPr>
        <p:spPr>
          <a:xfrm>
            <a:off x="-9227" y="1052736"/>
            <a:ext cx="6300192" cy="432048"/>
          </a:xfrm>
          <a:prstGeom prst="homePlate">
            <a:avLst/>
          </a:prstGeom>
          <a:ln/>
        </p:spPr>
        <p:style>
          <a:lnRef idx="1">
            <a:schemeClr val="accent4"/>
          </a:lnRef>
          <a:fillRef idx="3">
            <a:schemeClr val="accent4"/>
          </a:fillRef>
          <a:effectRef idx="2">
            <a:schemeClr val="accent4"/>
          </a:effectRef>
          <a:fontRef idx="minor">
            <a:schemeClr val="lt1"/>
          </a:fontRef>
        </p:style>
        <p:txBody>
          <a:bodyPr rtlCol="0" anchor="ctr"/>
          <a:lstStyle/>
          <a:p>
            <a:pPr marL="449263" lvl="0"/>
            <a:r>
              <a:rPr lang="es-MX" sz="1400" b="1" dirty="0" smtClean="0">
                <a:latin typeface="Gill Sans"/>
              </a:rPr>
              <a:t>Recomendaciones de la Comisión de Evaluación del MEIF</a:t>
            </a:r>
            <a:endParaRPr lang="es-ES" sz="1400" dirty="0">
              <a:latin typeface="Gill Sans"/>
            </a:endParaRPr>
          </a:p>
        </p:txBody>
      </p:sp>
    </p:spTree>
    <p:extLst>
      <p:ext uri="{BB962C8B-B14F-4D97-AF65-F5344CB8AC3E}">
        <p14:creationId xmlns:p14="http://schemas.microsoft.com/office/powerpoint/2010/main" val="220161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latin typeface="Gill Sans"/>
                <a:cs typeface="Arial" pitchFamily="34" charset="0"/>
              </a:rPr>
              <a:t>Reunión informativa con docentes</a:t>
            </a:r>
            <a:endParaRPr lang="es-MX" dirty="0">
              <a:latin typeface="Gill Sans"/>
            </a:endParaRPr>
          </a:p>
        </p:txBody>
      </p:sp>
      <p:sp>
        <p:nvSpPr>
          <p:cNvPr id="4" name="Marcador de contenido 7"/>
          <p:cNvSpPr>
            <a:spLocks noGrp="1"/>
          </p:cNvSpPr>
          <p:nvPr>
            <p:ph idx="1"/>
          </p:nvPr>
        </p:nvSpPr>
        <p:spPr>
          <a:xfrm>
            <a:off x="395536" y="1801071"/>
            <a:ext cx="5112568" cy="4176464"/>
          </a:xfrm>
        </p:spPr>
        <p:txBody>
          <a:bodyPr>
            <a:noAutofit/>
          </a:bodyPr>
          <a:lstStyle/>
          <a:p>
            <a:r>
              <a:rPr lang="es-ES" sz="2200" b="1" dirty="0" smtClean="0">
                <a:latin typeface="Gill Sans"/>
              </a:rPr>
              <a:t>En mayo 2016, asistieron 317 académicos pertenecientes a las 4 academias del AFBG para presentarles:</a:t>
            </a:r>
          </a:p>
          <a:p>
            <a:pPr lvl="1">
              <a:buFont typeface="Wingdings" charset="2"/>
              <a:buChar char="§"/>
            </a:pPr>
            <a:r>
              <a:rPr lang="es-ES" sz="2200" dirty="0" smtClean="0">
                <a:latin typeface="Gill Sans"/>
              </a:rPr>
              <a:t>Resultados de la evaluación MEIF</a:t>
            </a:r>
          </a:p>
          <a:p>
            <a:pPr lvl="1">
              <a:buFont typeface="Wingdings" charset="2"/>
              <a:buChar char="§"/>
            </a:pPr>
            <a:r>
              <a:rPr lang="es-ES" sz="2200" dirty="0" smtClean="0">
                <a:latin typeface="Gill Sans"/>
              </a:rPr>
              <a:t>Propuestas para AFBG avaladas por CUG</a:t>
            </a:r>
          </a:p>
          <a:p>
            <a:pPr lvl="1">
              <a:buFont typeface="Wingdings" charset="2"/>
              <a:buChar char="§"/>
            </a:pPr>
            <a:r>
              <a:rPr lang="es-ES" sz="2200" dirty="0" smtClean="0">
                <a:latin typeface="Gill Sans"/>
              </a:rPr>
              <a:t>Acciones a corto y mediano plazo</a:t>
            </a:r>
          </a:p>
          <a:p>
            <a:pPr lvl="1">
              <a:buFont typeface="Wingdings" charset="2"/>
              <a:buChar char="§"/>
            </a:pPr>
            <a:r>
              <a:rPr lang="es-ES" sz="2200" dirty="0" smtClean="0">
                <a:latin typeface="Gill Sans"/>
              </a:rPr>
              <a:t>Garantía de derechos laborales</a:t>
            </a:r>
            <a:endParaRPr lang="es-ES" sz="2200" dirty="0">
              <a:latin typeface="Gill Sans"/>
            </a:endParaRPr>
          </a:p>
        </p:txBody>
      </p:sp>
      <p:pic>
        <p:nvPicPr>
          <p:cNvPr id="1027" name="Picture 3" descr="C:\Users\KGUERR~1\AppData\Local\Temp\Rar$DRa0.331\image20160512_10410697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63330" y="1412776"/>
            <a:ext cx="3468547" cy="15915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GUERR~1\AppData\Local\Temp\Rar$DRa0.879\2016-05-12 10.59.0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63330" y="5157192"/>
            <a:ext cx="3444304" cy="15915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guerrero\Pictures\IMG_2071_03.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637492" y="3429000"/>
            <a:ext cx="3494385" cy="141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26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a:bodyPr>
          <a:lstStyle/>
          <a:p>
            <a:r>
              <a:rPr lang="es-MX" sz="2500" b="1" dirty="0" smtClean="0"/>
              <a:t>Acciones para </a:t>
            </a:r>
            <a:r>
              <a:rPr lang="es-MX" sz="2500" dirty="0" smtClean="0"/>
              <a:t>la t</a:t>
            </a:r>
            <a:r>
              <a:rPr lang="es-MX" sz="2500" b="1" dirty="0" smtClean="0"/>
              <a:t>ransformación </a:t>
            </a:r>
            <a:r>
              <a:rPr lang="es-MX" sz="2500" b="1" dirty="0"/>
              <a:t>del </a:t>
            </a:r>
            <a:r>
              <a:rPr lang="es-MX" sz="2500" b="1" dirty="0" smtClean="0"/>
              <a:t/>
            </a:r>
            <a:br>
              <a:rPr lang="es-MX" sz="2500" b="1" dirty="0" smtClean="0"/>
            </a:br>
            <a:r>
              <a:rPr lang="es-MX" sz="2500" b="1" dirty="0" smtClean="0"/>
              <a:t>Área </a:t>
            </a:r>
            <a:r>
              <a:rPr lang="es-MX" sz="2500" b="1" dirty="0"/>
              <a:t>de Formación Básica </a:t>
            </a:r>
            <a:r>
              <a:rPr lang="es-MX" sz="2500" b="1" dirty="0" smtClean="0"/>
              <a:t>General</a:t>
            </a:r>
            <a:endParaRPr lang="es-ES" sz="2500" b="1" dirty="0">
              <a:solidFill>
                <a:srgbClr val="000090"/>
              </a:solidFill>
            </a:endParaRPr>
          </a:p>
        </p:txBody>
      </p:sp>
      <p:graphicFrame>
        <p:nvGraphicFramePr>
          <p:cNvPr id="9" name="Marcador de contenido 3"/>
          <p:cNvGraphicFramePr>
            <a:graphicFrameLocks noGrp="1"/>
          </p:cNvGraphicFramePr>
          <p:nvPr>
            <p:ph idx="1"/>
            <p:extLst>
              <p:ext uri="{D42A27DB-BD31-4B8C-83A1-F6EECF244321}">
                <p14:modId xmlns:p14="http://schemas.microsoft.com/office/powerpoint/2010/main" val="1562116980"/>
              </p:ext>
            </p:extLst>
          </p:nvPr>
        </p:nvGraphicFramePr>
        <p:xfrm>
          <a:off x="1619672" y="1484784"/>
          <a:ext cx="7416824"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CuadroTexto"/>
          <p:cNvSpPr txBox="1"/>
          <p:nvPr/>
        </p:nvSpPr>
        <p:spPr>
          <a:xfrm>
            <a:off x="0" y="2353041"/>
            <a:ext cx="1903512" cy="769441"/>
          </a:xfrm>
          <a:prstGeom prst="rect">
            <a:avLst/>
          </a:prstGeom>
          <a:noFill/>
        </p:spPr>
        <p:txBody>
          <a:bodyPr wrap="square" rtlCol="0">
            <a:spAutoFit/>
          </a:bodyPr>
          <a:lstStyle/>
          <a:p>
            <a:pPr lvl="0" algn="ctr"/>
            <a:r>
              <a:rPr lang="es-ES" sz="2200" b="1" dirty="0" smtClean="0">
                <a:latin typeface="Gill Sans"/>
              </a:rPr>
              <a:t>A corto plazo</a:t>
            </a:r>
            <a:endParaRPr lang="es-MX" sz="2200" b="1" dirty="0">
              <a:latin typeface="Gill Sans"/>
            </a:endParaRPr>
          </a:p>
        </p:txBody>
      </p:sp>
      <p:sp>
        <p:nvSpPr>
          <p:cNvPr id="8" name="7 CuadroTexto"/>
          <p:cNvSpPr txBox="1"/>
          <p:nvPr/>
        </p:nvSpPr>
        <p:spPr>
          <a:xfrm>
            <a:off x="35496" y="5013176"/>
            <a:ext cx="1868016" cy="707886"/>
          </a:xfrm>
          <a:prstGeom prst="rect">
            <a:avLst/>
          </a:prstGeom>
          <a:noFill/>
        </p:spPr>
        <p:txBody>
          <a:bodyPr wrap="square" rtlCol="0">
            <a:spAutoFit/>
          </a:bodyPr>
          <a:lstStyle/>
          <a:p>
            <a:pPr lvl="0" algn="ctr"/>
            <a:r>
              <a:rPr lang="es-ES" sz="2000" b="1" dirty="0" smtClean="0">
                <a:latin typeface="Gill Sans"/>
              </a:rPr>
              <a:t>A mediano plazo</a:t>
            </a:r>
            <a:endParaRPr lang="es-MX" sz="2000" b="1" dirty="0">
              <a:latin typeface="Gill Sans"/>
            </a:endParaRPr>
          </a:p>
        </p:txBody>
      </p:sp>
      <p:sp>
        <p:nvSpPr>
          <p:cNvPr id="2" name="1 Abrir llave"/>
          <p:cNvSpPr/>
          <p:nvPr/>
        </p:nvSpPr>
        <p:spPr>
          <a:xfrm>
            <a:off x="1907704" y="1412776"/>
            <a:ext cx="296416" cy="26642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0" name="9 Abrir llave"/>
          <p:cNvSpPr/>
          <p:nvPr/>
        </p:nvSpPr>
        <p:spPr>
          <a:xfrm>
            <a:off x="1903512" y="4077072"/>
            <a:ext cx="296416" cy="26642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3024478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a:bodyPr>
          <a:lstStyle/>
          <a:p>
            <a:r>
              <a:rPr lang="es-MX" sz="2500" b="1" dirty="0"/>
              <a:t>Transformación del </a:t>
            </a:r>
            <a:r>
              <a:rPr lang="es-MX" sz="2500" b="1" dirty="0" smtClean="0"/>
              <a:t/>
            </a:r>
            <a:br>
              <a:rPr lang="es-MX" sz="2500" b="1" dirty="0" smtClean="0"/>
            </a:br>
            <a:r>
              <a:rPr lang="es-MX" sz="2500" b="1" dirty="0" smtClean="0"/>
              <a:t>Área </a:t>
            </a:r>
            <a:r>
              <a:rPr lang="es-MX" sz="2500" b="1" dirty="0"/>
              <a:t>de Formación Básica </a:t>
            </a:r>
            <a:r>
              <a:rPr lang="es-MX" sz="2500" b="1" dirty="0" smtClean="0"/>
              <a:t>General</a:t>
            </a:r>
            <a:endParaRPr lang="es-ES" sz="2500" b="1" dirty="0">
              <a:solidFill>
                <a:srgbClr val="000090"/>
              </a:solidFill>
            </a:endParaRPr>
          </a:p>
        </p:txBody>
      </p:sp>
      <p:graphicFrame>
        <p:nvGraphicFramePr>
          <p:cNvPr id="9" name="Marcador de contenido 3"/>
          <p:cNvGraphicFramePr>
            <a:graphicFrameLocks noGrp="1"/>
          </p:cNvGraphicFramePr>
          <p:nvPr>
            <p:ph idx="1"/>
            <p:extLst>
              <p:ext uri="{D42A27DB-BD31-4B8C-83A1-F6EECF244321}">
                <p14:modId xmlns:p14="http://schemas.microsoft.com/office/powerpoint/2010/main" val="530459225"/>
              </p:ext>
            </p:extLst>
          </p:nvPr>
        </p:nvGraphicFramePr>
        <p:xfrm>
          <a:off x="1619673" y="1196752"/>
          <a:ext cx="4176463"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CuadroTexto"/>
          <p:cNvSpPr txBox="1"/>
          <p:nvPr/>
        </p:nvSpPr>
        <p:spPr>
          <a:xfrm>
            <a:off x="0" y="2701662"/>
            <a:ext cx="2051720" cy="769441"/>
          </a:xfrm>
          <a:prstGeom prst="rect">
            <a:avLst/>
          </a:prstGeom>
          <a:noFill/>
        </p:spPr>
        <p:txBody>
          <a:bodyPr wrap="square" rtlCol="0">
            <a:spAutoFit/>
          </a:bodyPr>
          <a:lstStyle/>
          <a:p>
            <a:pPr lvl="0" algn="ctr"/>
            <a:r>
              <a:rPr lang="es-ES" sz="2200" b="1" dirty="0" smtClean="0">
                <a:latin typeface="Gill Sans"/>
              </a:rPr>
              <a:t>Acciones a</a:t>
            </a:r>
          </a:p>
          <a:p>
            <a:pPr lvl="0" algn="ctr"/>
            <a:r>
              <a:rPr lang="es-ES" sz="2200" b="1" dirty="0" smtClean="0">
                <a:latin typeface="Gill Sans"/>
              </a:rPr>
              <a:t>corto plazo</a:t>
            </a:r>
            <a:endParaRPr lang="es-MX" sz="2200" b="1" dirty="0">
              <a:latin typeface="Gill Sans"/>
            </a:endParaRPr>
          </a:p>
        </p:txBody>
      </p:sp>
      <p:pic>
        <p:nvPicPr>
          <p:cNvPr id="14" name="13 Image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1520" y="3618751"/>
            <a:ext cx="1440160" cy="1287571"/>
          </a:xfrm>
          <a:prstGeom prst="rect">
            <a:avLst/>
          </a:prstGeom>
        </p:spPr>
      </p:pic>
      <p:sp>
        <p:nvSpPr>
          <p:cNvPr id="3" name="2 Rectángulo"/>
          <p:cNvSpPr/>
          <p:nvPr/>
        </p:nvSpPr>
        <p:spPr>
          <a:xfrm>
            <a:off x="5436097" y="1412776"/>
            <a:ext cx="3816424" cy="2800767"/>
          </a:xfrm>
          <a:prstGeom prst="rect">
            <a:avLst/>
          </a:prstGeom>
        </p:spPr>
        <p:txBody>
          <a:bodyPr wrap="square">
            <a:spAutoFit/>
          </a:bodyPr>
          <a:lstStyle/>
          <a:p>
            <a:pPr marL="85725" lvl="1"/>
            <a:r>
              <a:rPr lang="es-MX" sz="1600" b="1" dirty="0" smtClean="0">
                <a:latin typeface="Gill Sans"/>
              </a:rPr>
              <a:t>1.1 </a:t>
            </a:r>
            <a:r>
              <a:rPr lang="es-MX" sz="1600" dirty="0" smtClean="0">
                <a:latin typeface="Gill Sans"/>
              </a:rPr>
              <a:t>Actualización </a:t>
            </a:r>
            <a:r>
              <a:rPr lang="es-MX" sz="1600" dirty="0">
                <a:latin typeface="Gill Sans"/>
              </a:rPr>
              <a:t>de la evaluación diagnóstica de las EE.</a:t>
            </a:r>
          </a:p>
          <a:p>
            <a:pPr marL="85725" lvl="1"/>
            <a:r>
              <a:rPr lang="es-MX" sz="1600" b="1" dirty="0" smtClean="0">
                <a:latin typeface="Gill Sans"/>
              </a:rPr>
              <a:t>1.2 </a:t>
            </a:r>
            <a:r>
              <a:rPr lang="es-MX" sz="1600" dirty="0" smtClean="0">
                <a:latin typeface="Gill Sans"/>
              </a:rPr>
              <a:t>Aplicación </a:t>
            </a:r>
            <a:r>
              <a:rPr lang="es-MX" sz="1600" dirty="0">
                <a:latin typeface="Gill Sans"/>
              </a:rPr>
              <a:t>generalizada de la evaluación diagnóstica a los alumnos de nuevo ingreso para ubicación, acompañamiento y/o acreditación de EE del AFBG.</a:t>
            </a:r>
          </a:p>
          <a:p>
            <a:pPr marL="85725" lvl="1"/>
            <a:r>
              <a:rPr lang="es-MX" sz="1600" b="1" dirty="0" smtClean="0">
                <a:latin typeface="Gill Sans"/>
              </a:rPr>
              <a:t>1.3 </a:t>
            </a:r>
            <a:r>
              <a:rPr lang="es-MX" sz="1600" dirty="0" smtClean="0">
                <a:latin typeface="Gill Sans"/>
              </a:rPr>
              <a:t>Cursos </a:t>
            </a:r>
            <a:r>
              <a:rPr lang="es-MX" sz="1600" dirty="0">
                <a:latin typeface="Gill Sans"/>
              </a:rPr>
              <a:t>de inducción al AFBG mediante un trabajo conjunto con el Departamento de Apoyo a la Formación Integral del Estudiante.</a:t>
            </a:r>
          </a:p>
        </p:txBody>
      </p:sp>
      <p:sp>
        <p:nvSpPr>
          <p:cNvPr id="17" name="16 Rectángulo"/>
          <p:cNvSpPr/>
          <p:nvPr/>
        </p:nvSpPr>
        <p:spPr>
          <a:xfrm>
            <a:off x="5508104" y="4581128"/>
            <a:ext cx="3456384" cy="1569660"/>
          </a:xfrm>
          <a:prstGeom prst="rect">
            <a:avLst/>
          </a:prstGeom>
        </p:spPr>
        <p:txBody>
          <a:bodyPr wrap="square">
            <a:spAutoFit/>
          </a:bodyPr>
          <a:lstStyle/>
          <a:p>
            <a:pPr lvl="0"/>
            <a:r>
              <a:rPr lang="es-MX" sz="1600" b="1" dirty="0" smtClean="0">
                <a:latin typeface="Gill Sans"/>
              </a:rPr>
              <a:t>2.1</a:t>
            </a:r>
            <a:r>
              <a:rPr lang="es-MX" sz="1600" dirty="0" smtClean="0">
                <a:latin typeface="Gill Sans"/>
              </a:rPr>
              <a:t> Estrategias </a:t>
            </a:r>
            <a:r>
              <a:rPr lang="es-MX" sz="1600" dirty="0">
                <a:latin typeface="Gill Sans"/>
              </a:rPr>
              <a:t>para articular el aprendizaje presencial, en línea y autónomo.</a:t>
            </a:r>
          </a:p>
          <a:p>
            <a:pPr lvl="0"/>
            <a:r>
              <a:rPr lang="es-MX" sz="1600" b="1" dirty="0" smtClean="0">
                <a:latin typeface="Gill Sans"/>
              </a:rPr>
              <a:t>2.2</a:t>
            </a:r>
            <a:r>
              <a:rPr lang="es-MX" sz="1600" dirty="0" smtClean="0">
                <a:latin typeface="Gill Sans"/>
              </a:rPr>
              <a:t> Configuración </a:t>
            </a:r>
            <a:r>
              <a:rPr lang="es-MX" sz="1600" dirty="0">
                <a:latin typeface="Gill Sans"/>
              </a:rPr>
              <a:t>y aplicación de diseño instruccional para modalidad mixta.</a:t>
            </a:r>
          </a:p>
        </p:txBody>
      </p:sp>
    </p:spTree>
    <p:extLst>
      <p:ext uri="{BB962C8B-B14F-4D97-AF65-F5344CB8AC3E}">
        <p14:creationId xmlns:p14="http://schemas.microsoft.com/office/powerpoint/2010/main" val="2428618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0" y="908720"/>
            <a:ext cx="4932040" cy="432048"/>
          </a:xfrm>
          <a:prstGeom prst="homePlat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marL="449263" lvl="1"/>
            <a:r>
              <a:rPr lang="es-MX" sz="1400" b="1" dirty="0"/>
              <a:t>1.1. </a:t>
            </a:r>
            <a:r>
              <a:rPr lang="es-MX" sz="1400" dirty="0"/>
              <a:t>Actualización de la evaluación diagnóstica de las </a:t>
            </a:r>
            <a:r>
              <a:rPr lang="es-MX" sz="1400" dirty="0" smtClean="0"/>
              <a:t>EE</a:t>
            </a:r>
            <a:endParaRPr lang="es-MX" sz="1400" dirty="0"/>
          </a:p>
        </p:txBody>
      </p:sp>
      <p:sp>
        <p:nvSpPr>
          <p:cNvPr id="6" name="5 Título"/>
          <p:cNvSpPr>
            <a:spLocks noGrp="1"/>
          </p:cNvSpPr>
          <p:nvPr>
            <p:ph type="title"/>
          </p:nvPr>
        </p:nvSpPr>
        <p:spPr>
          <a:xfrm>
            <a:off x="467544" y="52750"/>
            <a:ext cx="7067128" cy="855969"/>
          </a:xfrm>
        </p:spPr>
        <p:txBody>
          <a:bodyPr>
            <a:noAutofit/>
          </a:bodyPr>
          <a:lstStyle/>
          <a:p>
            <a:pPr lvl="0"/>
            <a:r>
              <a:rPr lang="es-MX" sz="2400" dirty="0"/>
              <a:t>1. Diagnóstico y ubicación para los estudiantes de nuevo ingreso</a:t>
            </a:r>
          </a:p>
        </p:txBody>
      </p:sp>
      <p:sp>
        <p:nvSpPr>
          <p:cNvPr id="7" name="Marcador de contenido 6"/>
          <p:cNvSpPr>
            <a:spLocks noGrp="1"/>
          </p:cNvSpPr>
          <p:nvPr>
            <p:ph idx="1"/>
          </p:nvPr>
        </p:nvSpPr>
        <p:spPr>
          <a:xfrm>
            <a:off x="3779912" y="2060848"/>
            <a:ext cx="5112568" cy="4392488"/>
          </a:xfrm>
        </p:spPr>
        <p:txBody>
          <a:bodyPr>
            <a:normAutofit/>
          </a:bodyPr>
          <a:lstStyle/>
          <a:p>
            <a:pPr marL="0" indent="0">
              <a:buNone/>
            </a:pPr>
            <a:r>
              <a:rPr lang="es-ES" sz="2200" b="1" dirty="0" smtClean="0"/>
              <a:t>Trabajo de academias AFBG</a:t>
            </a:r>
          </a:p>
          <a:p>
            <a:r>
              <a:rPr lang="es-ES" sz="2200" dirty="0" smtClean="0"/>
              <a:t>Adecuaciones al examen diagnóstico</a:t>
            </a:r>
          </a:p>
          <a:p>
            <a:r>
              <a:rPr lang="es-ES" sz="2200" dirty="0" smtClean="0"/>
              <a:t>Definición y preparación de estrategias de aplicación, calificación y emisión de resultados</a:t>
            </a:r>
          </a:p>
          <a:p>
            <a:pPr marL="0" indent="0">
              <a:buNone/>
            </a:pPr>
            <a:r>
              <a:rPr lang="es-ES" sz="2200" b="1" dirty="0" smtClean="0"/>
              <a:t>Trabajo con autoridades </a:t>
            </a:r>
          </a:p>
          <a:p>
            <a:r>
              <a:rPr lang="es-ES" sz="2200" dirty="0" smtClean="0"/>
              <a:t>DGTI, DGAE, Vicerrectorías, Secretarías Académicas Regionales, Directores de entidades</a:t>
            </a:r>
          </a:p>
        </p:txBody>
      </p:sp>
      <p:pic>
        <p:nvPicPr>
          <p:cNvPr id="9" name="Picture 3" descr="C:\Users\KGUERR~1\AppData\Local\Temp\Rar$DRa0.705\Orizaba Córdoba\IMG-20160524-WA000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6700" y="1484784"/>
            <a:ext cx="3250149" cy="15816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KGUERR~1\AppData\Local\Temp\Rar$DRa0.824\Fotos Coatza reunion 12 Mayo  2016_AFBG\13220940_259537461100474_6628073693599659016_n.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5620" y="3175990"/>
            <a:ext cx="3281229" cy="1625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47084" y="4911114"/>
            <a:ext cx="3286744" cy="162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277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5194"/>
            <a:ext cx="7067128" cy="723526"/>
          </a:xfrm>
        </p:spPr>
        <p:txBody>
          <a:bodyPr>
            <a:noAutofit/>
          </a:bodyPr>
          <a:lstStyle/>
          <a:p>
            <a:r>
              <a:rPr lang="es-MX" sz="2400" dirty="0"/>
              <a:t>1. Diagnóstico y ubicación para los estudiantes de nuevo ingreso</a:t>
            </a:r>
          </a:p>
        </p:txBody>
      </p:sp>
      <p:sp>
        <p:nvSpPr>
          <p:cNvPr id="7" name="Marcador de contenido 6"/>
          <p:cNvSpPr>
            <a:spLocks noGrp="1"/>
          </p:cNvSpPr>
          <p:nvPr>
            <p:ph idx="1"/>
          </p:nvPr>
        </p:nvSpPr>
        <p:spPr>
          <a:xfrm>
            <a:off x="457206" y="1988840"/>
            <a:ext cx="5410938" cy="4464496"/>
          </a:xfrm>
        </p:spPr>
        <p:txBody>
          <a:bodyPr>
            <a:normAutofit/>
          </a:bodyPr>
          <a:lstStyle/>
          <a:p>
            <a:pPr marL="0" indent="0">
              <a:buNone/>
            </a:pPr>
            <a:r>
              <a:rPr lang="es-ES" b="1" dirty="0" smtClean="0"/>
              <a:t>Aplicación del examen diagnóstico a alumnos </a:t>
            </a:r>
            <a:r>
              <a:rPr lang="es-ES" b="1" dirty="0"/>
              <a:t>de </a:t>
            </a:r>
            <a:r>
              <a:rPr lang="es-ES" b="1" dirty="0" smtClean="0"/>
              <a:t>nuevo ingreso </a:t>
            </a:r>
            <a:r>
              <a:rPr lang="es-ES" b="1" dirty="0"/>
              <a:t>2016 </a:t>
            </a:r>
            <a:endParaRPr lang="es-ES" b="1" dirty="0" smtClean="0"/>
          </a:p>
          <a:p>
            <a:pPr marL="0" indent="0">
              <a:buNone/>
            </a:pPr>
            <a:r>
              <a:rPr lang="es-ES" dirty="0" smtClean="0"/>
              <a:t>Beneficios</a:t>
            </a:r>
          </a:p>
          <a:p>
            <a:r>
              <a:rPr lang="es-ES" dirty="0" smtClean="0"/>
              <a:t>Conocimiento del nivel de desarrollo de las competencias básicas de los alumnos al ingresar a la UV.</a:t>
            </a:r>
          </a:p>
          <a:p>
            <a:r>
              <a:rPr lang="es-ES" dirty="0" smtClean="0"/>
              <a:t>Toma de decisiones para inscribirse al proceso de demostración de competencias.</a:t>
            </a:r>
          </a:p>
        </p:txBody>
      </p:sp>
      <p:pic>
        <p:nvPicPr>
          <p:cNvPr id="3075" name="Picture 3" descr="C:\Users\KGUERR~1\AppData\Local\Temp\Rar$DRa0.820\Xalapa\IMG-20160802-WA000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55251" y="3233443"/>
            <a:ext cx="3080281" cy="173506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KGUERR~1\AppData\Local\Temp\Rar$DRa0.445\Veracruz\image20160804_10595356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84167" y="5068020"/>
            <a:ext cx="3036238" cy="1707884"/>
          </a:xfrm>
          <a:prstGeom prst="rect">
            <a:avLst/>
          </a:prstGeom>
          <a:noFill/>
          <a:extLst>
            <a:ext uri="{909E8E84-426E-40DD-AFC4-6F175D3DCCD1}">
              <a14:hiddenFill xmlns:a14="http://schemas.microsoft.com/office/drawing/2010/main">
                <a:solidFill>
                  <a:srgbClr val="FFFFFF"/>
                </a:solidFill>
              </a14:hiddenFill>
            </a:ext>
          </a:extLst>
        </p:spPr>
      </p:pic>
      <p:sp>
        <p:nvSpPr>
          <p:cNvPr id="12" name="11 Pentágono"/>
          <p:cNvSpPr/>
          <p:nvPr/>
        </p:nvSpPr>
        <p:spPr>
          <a:xfrm>
            <a:off x="0" y="908720"/>
            <a:ext cx="4932040" cy="432048"/>
          </a:xfrm>
          <a:prstGeom prst="homePlate">
            <a:avLst/>
          </a:prstGeom>
          <a:solidFill>
            <a:schemeClr val="accent3">
              <a:lumMod val="7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marL="449263" lvl="1"/>
            <a:r>
              <a:rPr lang="es-MX" sz="1400" b="1" dirty="0" smtClean="0"/>
              <a:t>1.2</a:t>
            </a:r>
            <a:r>
              <a:rPr lang="es-MX" sz="1400" b="1" dirty="0"/>
              <a:t>. </a:t>
            </a:r>
            <a:r>
              <a:rPr lang="es-MX" sz="1400" dirty="0"/>
              <a:t>Aplicación generalizada de la evaluación diagnóstica </a:t>
            </a:r>
          </a:p>
        </p:txBody>
      </p:sp>
      <p:pic>
        <p:nvPicPr>
          <p:cNvPr id="2050" name="Picture 2" descr="C:\Users\kguerrero\Pictures\Xalapa\IMG-20160802-WA0006.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65"/>
          <a:stretch/>
        </p:blipFill>
        <p:spPr bwMode="auto">
          <a:xfrm>
            <a:off x="6055250" y="1556792"/>
            <a:ext cx="3053253" cy="141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006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5194"/>
            <a:ext cx="7067128" cy="723526"/>
          </a:xfrm>
        </p:spPr>
        <p:txBody>
          <a:bodyPr>
            <a:noAutofit/>
          </a:bodyPr>
          <a:lstStyle/>
          <a:p>
            <a:r>
              <a:rPr lang="es-MX" sz="2400" dirty="0"/>
              <a:t>1. Diagnóstico y ubicación para los estudiantes de nuevo ingreso</a:t>
            </a:r>
          </a:p>
        </p:txBody>
      </p:sp>
      <p:sp>
        <p:nvSpPr>
          <p:cNvPr id="12" name="11 Pentágono"/>
          <p:cNvSpPr/>
          <p:nvPr/>
        </p:nvSpPr>
        <p:spPr>
          <a:xfrm>
            <a:off x="0" y="908720"/>
            <a:ext cx="4932040" cy="432048"/>
          </a:xfrm>
          <a:prstGeom prst="homePlate">
            <a:avLst/>
          </a:prstGeom>
          <a:solidFill>
            <a:schemeClr val="accent3">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49263" lvl="1"/>
            <a:r>
              <a:rPr lang="es-MX" sz="1400" b="1" dirty="0" smtClean="0"/>
              <a:t>1.2</a:t>
            </a:r>
            <a:r>
              <a:rPr lang="es-MX" sz="1400" b="1" dirty="0"/>
              <a:t>. </a:t>
            </a:r>
            <a:r>
              <a:rPr lang="es-MX" sz="1400" dirty="0"/>
              <a:t>Aplicación generalizada de la evaluación diagnóstica </a:t>
            </a:r>
          </a:p>
        </p:txBody>
      </p:sp>
      <p:sp>
        <p:nvSpPr>
          <p:cNvPr id="3" name="2 Marcador de contenido"/>
          <p:cNvSpPr>
            <a:spLocks noGrp="1"/>
          </p:cNvSpPr>
          <p:nvPr>
            <p:ph idx="1"/>
          </p:nvPr>
        </p:nvSpPr>
        <p:spPr>
          <a:xfrm>
            <a:off x="219008" y="1340768"/>
            <a:ext cx="8924992" cy="576064"/>
          </a:xfrm>
        </p:spPr>
        <p:txBody>
          <a:bodyPr>
            <a:normAutofit/>
          </a:bodyPr>
          <a:lstStyle/>
          <a:p>
            <a:r>
              <a:rPr lang="es-MX" sz="2000" b="1" dirty="0" smtClean="0"/>
              <a:t>Resultados globales del examen diagnóstico de Computación Básica</a:t>
            </a:r>
            <a:endParaRPr lang="es-MX" sz="2000" b="1" dirty="0"/>
          </a:p>
        </p:txBody>
      </p:sp>
      <p:grpSp>
        <p:nvGrpSpPr>
          <p:cNvPr id="46" name="45 Grupo"/>
          <p:cNvGrpSpPr/>
          <p:nvPr/>
        </p:nvGrpSpPr>
        <p:grpSpPr>
          <a:xfrm>
            <a:off x="1851823" y="2550137"/>
            <a:ext cx="2360138" cy="3255127"/>
            <a:chOff x="2304826" y="2550137"/>
            <a:chExt cx="1475086" cy="3255127"/>
          </a:xfrm>
        </p:grpSpPr>
        <p:cxnSp>
          <p:nvCxnSpPr>
            <p:cNvPr id="6" name="5 Conector recto"/>
            <p:cNvCxnSpPr/>
            <p:nvPr/>
          </p:nvCxnSpPr>
          <p:spPr>
            <a:xfrm flipV="1">
              <a:off x="2384757" y="4653136"/>
              <a:ext cx="1323147"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2304826" y="2550137"/>
              <a:ext cx="1475086" cy="138291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3 Rectángulo"/>
          <p:cNvSpPr/>
          <p:nvPr/>
        </p:nvSpPr>
        <p:spPr>
          <a:xfrm>
            <a:off x="367768" y="5800004"/>
            <a:ext cx="862737" cy="338554"/>
          </a:xfrm>
          <a:prstGeom prst="rect">
            <a:avLst/>
          </a:prstGeom>
        </p:spPr>
        <p:txBody>
          <a:bodyPr wrap="none">
            <a:spAutoFit/>
          </a:bodyPr>
          <a:lstStyle/>
          <a:p>
            <a:r>
              <a:rPr lang="is-IS" sz="1600" dirty="0" smtClean="0"/>
              <a:t>n=9,579</a:t>
            </a:r>
          </a:p>
        </p:txBody>
      </p:sp>
      <p:sp>
        <p:nvSpPr>
          <p:cNvPr id="18" name="17 Rectángulo"/>
          <p:cNvSpPr/>
          <p:nvPr/>
        </p:nvSpPr>
        <p:spPr>
          <a:xfrm>
            <a:off x="-24672" y="2031250"/>
            <a:ext cx="3752989" cy="461665"/>
          </a:xfrm>
          <a:prstGeom prst="rect">
            <a:avLst/>
          </a:prstGeom>
        </p:spPr>
        <p:txBody>
          <a:bodyPr wrap="square">
            <a:spAutoFit/>
          </a:bodyPr>
          <a:lstStyle/>
          <a:p>
            <a:pPr algn="ctr"/>
            <a:r>
              <a:rPr lang="is-IS" sz="1200" b="1" dirty="0" smtClean="0">
                <a:latin typeface="Gill Sans"/>
              </a:rPr>
              <a:t>Estudiantes que presentaron el examen diagnóstico por puntaje obtenido</a:t>
            </a:r>
            <a:endParaRPr lang="es-MX" sz="1200" b="1" dirty="0">
              <a:latin typeface="Gill Sans"/>
            </a:endParaRPr>
          </a:p>
        </p:txBody>
      </p:sp>
      <p:sp>
        <p:nvSpPr>
          <p:cNvPr id="58" name="57 Rectángulo"/>
          <p:cNvSpPr/>
          <p:nvPr/>
        </p:nvSpPr>
        <p:spPr>
          <a:xfrm>
            <a:off x="7577826" y="3552733"/>
            <a:ext cx="1566174" cy="1200329"/>
          </a:xfrm>
          <a:prstGeom prst="rect">
            <a:avLst/>
          </a:prstGeom>
        </p:spPr>
        <p:txBody>
          <a:bodyPr wrap="square">
            <a:spAutoFit/>
          </a:bodyPr>
          <a:lstStyle/>
          <a:p>
            <a:r>
              <a:rPr lang="is-IS" sz="1200" b="1" dirty="0" smtClean="0">
                <a:latin typeface="Gill Sans"/>
              </a:rPr>
              <a:t>243 estudiantes presentaron examen de competencias:</a:t>
            </a:r>
          </a:p>
          <a:p>
            <a:pPr marL="171450" indent="-171450">
              <a:buFont typeface="Arial" panose="020B0604020202020204" pitchFamily="34" charset="0"/>
              <a:buChar char="•"/>
            </a:pPr>
            <a:r>
              <a:rPr lang="is-IS" sz="1200" dirty="0" smtClean="0">
                <a:latin typeface="Gill Sans"/>
              </a:rPr>
              <a:t>165 acreditaron el examen (68%)</a:t>
            </a:r>
            <a:endParaRPr lang="es-MX" sz="1200" dirty="0">
              <a:latin typeface="Gill Sans"/>
            </a:endParaRPr>
          </a:p>
        </p:txBody>
      </p:sp>
      <p:cxnSp>
        <p:nvCxnSpPr>
          <p:cNvPr id="93" name="92 Conector recto"/>
          <p:cNvCxnSpPr>
            <a:stCxn id="58" idx="1"/>
          </p:cNvCxnSpPr>
          <p:nvPr/>
        </p:nvCxnSpPr>
        <p:spPr>
          <a:xfrm flipH="1" flipV="1">
            <a:off x="7037766" y="3933058"/>
            <a:ext cx="540060" cy="2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96 Conector recto"/>
          <p:cNvCxnSpPr>
            <a:stCxn id="58" idx="1"/>
          </p:cNvCxnSpPr>
          <p:nvPr/>
        </p:nvCxnSpPr>
        <p:spPr>
          <a:xfrm flipH="1">
            <a:off x="6948264" y="4152898"/>
            <a:ext cx="629562" cy="356222"/>
          </a:xfrm>
          <a:prstGeom prst="line">
            <a:avLst/>
          </a:prstGeom>
        </p:spPr>
        <p:style>
          <a:lnRef idx="1">
            <a:schemeClr val="accent1"/>
          </a:lnRef>
          <a:fillRef idx="0">
            <a:schemeClr val="accent1"/>
          </a:fillRef>
          <a:effectRef idx="0">
            <a:schemeClr val="accent1"/>
          </a:effectRef>
          <a:fontRef idx="minor">
            <a:schemeClr val="tx1"/>
          </a:fontRef>
        </p:style>
      </p:cxnSp>
      <p:pic>
        <p:nvPicPr>
          <p:cNvPr id="4140" name="Picture 10"/>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29185" t="2172" r="29249" b="1620"/>
          <a:stretch/>
        </p:blipFill>
        <p:spPr bwMode="auto">
          <a:xfrm>
            <a:off x="3795000" y="2588585"/>
            <a:ext cx="3368293" cy="334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l="28833" t="2537" r="27242" b="2480"/>
          <a:stretch/>
        </p:blipFill>
        <p:spPr bwMode="auto">
          <a:xfrm>
            <a:off x="35496" y="2426180"/>
            <a:ext cx="3552879" cy="347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5495" y="6525344"/>
            <a:ext cx="4088170" cy="338554"/>
          </a:xfrm>
          <a:prstGeom prst="rect">
            <a:avLst/>
          </a:prstGeom>
        </p:spPr>
        <p:txBody>
          <a:bodyPr wrap="none">
            <a:spAutoFit/>
          </a:bodyPr>
          <a:lstStyle/>
          <a:p>
            <a:r>
              <a:rPr lang="es-MX" sz="1600" dirty="0"/>
              <a:t> </a:t>
            </a:r>
            <a:r>
              <a:rPr lang="es-MX" sz="1600" dirty="0" smtClean="0"/>
              <a:t>13,016 estudiantes inscritos de la primera lista</a:t>
            </a:r>
            <a:endParaRPr lang="es-MX" sz="1600" dirty="0"/>
          </a:p>
        </p:txBody>
      </p:sp>
    </p:spTree>
    <p:extLst>
      <p:ext uri="{BB962C8B-B14F-4D97-AF65-F5344CB8AC3E}">
        <p14:creationId xmlns:p14="http://schemas.microsoft.com/office/powerpoint/2010/main" val="3163159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5194"/>
            <a:ext cx="7067128" cy="723526"/>
          </a:xfrm>
        </p:spPr>
        <p:txBody>
          <a:bodyPr>
            <a:noAutofit/>
          </a:bodyPr>
          <a:lstStyle/>
          <a:p>
            <a:r>
              <a:rPr lang="es-MX" sz="2400" dirty="0"/>
              <a:t>1. Diagnóstico y ubicación para los estudiantes de nuevo ingreso</a:t>
            </a:r>
          </a:p>
        </p:txBody>
      </p:sp>
      <p:sp>
        <p:nvSpPr>
          <p:cNvPr id="12" name="11 Pentágono"/>
          <p:cNvSpPr/>
          <p:nvPr/>
        </p:nvSpPr>
        <p:spPr>
          <a:xfrm>
            <a:off x="0" y="908720"/>
            <a:ext cx="4932040" cy="432048"/>
          </a:xfrm>
          <a:prstGeom prst="homePlate">
            <a:avLst/>
          </a:prstGeom>
          <a:solidFill>
            <a:schemeClr val="accent3">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449263" lvl="1"/>
            <a:r>
              <a:rPr lang="es-MX" sz="1400" b="1" dirty="0" smtClean="0"/>
              <a:t>1.2</a:t>
            </a:r>
            <a:r>
              <a:rPr lang="es-MX" sz="1400" b="1" dirty="0"/>
              <a:t>. </a:t>
            </a:r>
            <a:r>
              <a:rPr lang="es-MX" sz="1400" dirty="0"/>
              <a:t>Aplicación generalizada de la evaluación diagnóstica </a:t>
            </a:r>
          </a:p>
        </p:txBody>
      </p:sp>
      <p:sp>
        <p:nvSpPr>
          <p:cNvPr id="3" name="2 Marcador de contenido"/>
          <p:cNvSpPr>
            <a:spLocks noGrp="1"/>
          </p:cNvSpPr>
          <p:nvPr>
            <p:ph idx="1"/>
          </p:nvPr>
        </p:nvSpPr>
        <p:spPr>
          <a:xfrm>
            <a:off x="219008" y="1340768"/>
            <a:ext cx="8924992" cy="576064"/>
          </a:xfrm>
        </p:spPr>
        <p:txBody>
          <a:bodyPr>
            <a:noAutofit/>
          </a:bodyPr>
          <a:lstStyle/>
          <a:p>
            <a:r>
              <a:rPr lang="es-MX" sz="1700" b="1" dirty="0" smtClean="0"/>
              <a:t>Resultados globales del examen diagnóstico de Habilidades del Pensamiento</a:t>
            </a:r>
            <a:endParaRPr lang="es-MX" sz="1700" b="1" dirty="0"/>
          </a:p>
        </p:txBody>
      </p:sp>
      <p:cxnSp>
        <p:nvCxnSpPr>
          <p:cNvPr id="6" name="5 Conector recto"/>
          <p:cNvCxnSpPr/>
          <p:nvPr/>
        </p:nvCxnSpPr>
        <p:spPr>
          <a:xfrm>
            <a:off x="3038231" y="4042978"/>
            <a:ext cx="597665" cy="144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flipV="1">
            <a:off x="2843808" y="3645024"/>
            <a:ext cx="884509"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323528" y="5531999"/>
            <a:ext cx="909223" cy="338554"/>
          </a:xfrm>
          <a:prstGeom prst="rect">
            <a:avLst/>
          </a:prstGeom>
        </p:spPr>
        <p:txBody>
          <a:bodyPr wrap="none">
            <a:spAutoFit/>
          </a:bodyPr>
          <a:lstStyle/>
          <a:p>
            <a:r>
              <a:rPr lang="is-IS" sz="1600" dirty="0" smtClean="0"/>
              <a:t>n=9,706 </a:t>
            </a:r>
            <a:endParaRPr lang="es-MX" sz="1600" dirty="0"/>
          </a:p>
        </p:txBody>
      </p:sp>
      <p:sp>
        <p:nvSpPr>
          <p:cNvPr id="18" name="17 Rectángulo"/>
          <p:cNvSpPr/>
          <p:nvPr/>
        </p:nvSpPr>
        <p:spPr>
          <a:xfrm>
            <a:off x="-24672" y="2031250"/>
            <a:ext cx="3752989" cy="461665"/>
          </a:xfrm>
          <a:prstGeom prst="rect">
            <a:avLst/>
          </a:prstGeom>
        </p:spPr>
        <p:txBody>
          <a:bodyPr wrap="square">
            <a:spAutoFit/>
          </a:bodyPr>
          <a:lstStyle/>
          <a:p>
            <a:pPr algn="ctr"/>
            <a:r>
              <a:rPr lang="is-IS" sz="1200" b="1" dirty="0" smtClean="0">
                <a:latin typeface="Gill Sans"/>
              </a:rPr>
              <a:t>Estudiantes que presentaron el examen diagnóstico por </a:t>
            </a:r>
            <a:r>
              <a:rPr lang="is-IS" sz="1200" b="1" dirty="0">
                <a:latin typeface="Gill Sans"/>
              </a:rPr>
              <a:t>puntaje obtenido</a:t>
            </a:r>
            <a:endParaRPr lang="es-MX" sz="1200" b="1" dirty="0">
              <a:latin typeface="Gill Sans"/>
            </a:endParaRPr>
          </a:p>
        </p:txBody>
      </p:sp>
      <p:sp>
        <p:nvSpPr>
          <p:cNvPr id="58" name="57 Rectángulo"/>
          <p:cNvSpPr/>
          <p:nvPr/>
        </p:nvSpPr>
        <p:spPr>
          <a:xfrm>
            <a:off x="7402363" y="3376278"/>
            <a:ext cx="1566174" cy="1200329"/>
          </a:xfrm>
          <a:prstGeom prst="rect">
            <a:avLst/>
          </a:prstGeom>
        </p:spPr>
        <p:txBody>
          <a:bodyPr wrap="square">
            <a:spAutoFit/>
          </a:bodyPr>
          <a:lstStyle/>
          <a:p>
            <a:r>
              <a:rPr lang="is-IS" sz="1200" b="1" dirty="0" smtClean="0">
                <a:latin typeface="Gill Sans"/>
              </a:rPr>
              <a:t>72 estudiantes presentaron examen de competencias:</a:t>
            </a:r>
          </a:p>
          <a:p>
            <a:pPr marL="171450" indent="-171450">
              <a:buFont typeface="Arial" panose="020B0604020202020204" pitchFamily="34" charset="0"/>
              <a:buChar char="•"/>
            </a:pPr>
            <a:r>
              <a:rPr lang="is-IS" sz="1200" dirty="0" smtClean="0">
                <a:latin typeface="Gill Sans"/>
              </a:rPr>
              <a:t>37 acreditaron el examen (51%)</a:t>
            </a:r>
            <a:endParaRPr lang="es-MX" sz="1200" dirty="0">
              <a:latin typeface="Gill Sans"/>
            </a:endParaRPr>
          </a:p>
        </p:txBody>
      </p:sp>
      <p:cxnSp>
        <p:nvCxnSpPr>
          <p:cNvPr id="93" name="92 Conector recto"/>
          <p:cNvCxnSpPr/>
          <p:nvPr/>
        </p:nvCxnSpPr>
        <p:spPr>
          <a:xfrm flipH="1" flipV="1">
            <a:off x="6300192" y="3284984"/>
            <a:ext cx="108012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96 Conector recto"/>
          <p:cNvCxnSpPr/>
          <p:nvPr/>
        </p:nvCxnSpPr>
        <p:spPr>
          <a:xfrm flipH="1">
            <a:off x="6444208" y="3789040"/>
            <a:ext cx="936104" cy="541969"/>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35496" y="6488668"/>
            <a:ext cx="4458465" cy="338554"/>
          </a:xfrm>
          <a:prstGeom prst="rect">
            <a:avLst/>
          </a:prstGeom>
        </p:spPr>
        <p:txBody>
          <a:bodyPr wrap="none">
            <a:spAutoFit/>
          </a:bodyPr>
          <a:lstStyle/>
          <a:p>
            <a:r>
              <a:rPr lang="es-MX" sz="1600" dirty="0"/>
              <a:t> </a:t>
            </a:r>
            <a:r>
              <a:rPr lang="es-MX" sz="1600" dirty="0" smtClean="0"/>
              <a:t>13,016 estudiantes inscritos en primera inscripción</a:t>
            </a:r>
            <a:endParaRPr lang="es-MX" sz="1600" dirty="0"/>
          </a:p>
        </p:txBody>
      </p:sp>
      <p:pic>
        <p:nvPicPr>
          <p:cNvPr id="5122"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304" t="1668" r="28173" b="2581"/>
          <a:stretch/>
        </p:blipFill>
        <p:spPr bwMode="auto">
          <a:xfrm>
            <a:off x="-47492" y="2420888"/>
            <a:ext cx="3317776" cy="311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920" t="2496" r="29064" b="2455"/>
          <a:stretch/>
        </p:blipFill>
        <p:spPr bwMode="auto">
          <a:xfrm>
            <a:off x="3633217" y="2433650"/>
            <a:ext cx="3088368" cy="306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627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D40ED11F26FB74FA89B32F28F9F7496" ma:contentTypeVersion="0" ma:contentTypeDescription="Crear nuevo documento." ma:contentTypeScope="" ma:versionID="816d063469ed7366bae274177b1c2dd8">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9E4113-16E6-474F-8562-C85ED25E69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6B9C0B1-F132-4140-859C-B9FC3D0A89F4}">
  <ds:schemaRefs>
    <ds:schemaRef ds:uri="http://schemas.microsoft.com/sharepoint/v3/contenttype/forms"/>
  </ds:schemaRefs>
</ds:datastoreItem>
</file>

<file path=customXml/itemProps3.xml><?xml version="1.0" encoding="utf-8"?>
<ds:datastoreItem xmlns:ds="http://schemas.openxmlformats.org/officeDocument/2006/customXml" ds:itemID="{33034527-8B37-403E-968E-37CD66C95177}">
  <ds:schemaRefs>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6602</TotalTime>
  <Words>2514</Words>
  <Application>Microsoft Office PowerPoint</Application>
  <PresentationFormat>Presentación en pantalla (4:3)</PresentationFormat>
  <Paragraphs>312</Paragraphs>
  <Slides>27</Slides>
  <Notes>27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Gill Sans</vt:lpstr>
      <vt:lpstr>Wingdings</vt:lpstr>
      <vt:lpstr>Tema de Office</vt:lpstr>
      <vt:lpstr>Secretaría Académica  Avances en la Transformación del Área de Formación Básica General </vt:lpstr>
      <vt:lpstr>Transformación del  Área de Formación Básica General</vt:lpstr>
      <vt:lpstr>Reunión informativa con docentes</vt:lpstr>
      <vt:lpstr>Acciones para la transformación del  Área de Formación Básica General</vt:lpstr>
      <vt:lpstr>Transformación del  Área de Formación Básica General</vt:lpstr>
      <vt:lpstr>1. Diagnóstico y ubicación para los estudiantes de nuevo ingreso</vt:lpstr>
      <vt:lpstr>1. Diagnóstico y ubicación para los estudiantes de nuevo ingreso</vt:lpstr>
      <vt:lpstr>1. Diagnóstico y ubicación para los estudiantes de nuevo ingreso</vt:lpstr>
      <vt:lpstr>1. Diagnóstico y ubicación para los estudiantes de nuevo ingreso</vt:lpstr>
      <vt:lpstr>1. Diagnóstico y ubicación para los estudiantes de nuevo ingreso</vt:lpstr>
      <vt:lpstr>1. Diagnóstico y ubicación para los estudiantes de nuevo ingreso</vt:lpstr>
      <vt:lpstr>Presentación de PowerPoint</vt:lpstr>
      <vt:lpstr>Transformación del  Área de Formación Básica General</vt:lpstr>
      <vt:lpstr>Presentación de PowerPoint</vt:lpstr>
      <vt:lpstr>Presentación de PowerPoint</vt:lpstr>
      <vt:lpstr>Presentación de PowerPoint</vt:lpstr>
      <vt:lpstr>Presentación de PowerPoint</vt:lpstr>
      <vt:lpstr>Presentación de PowerPoint</vt:lpstr>
      <vt:lpstr>Cambio de enfoque en las Experiencias educativas del AFBG</vt:lpstr>
      <vt:lpstr>Denominaciones de los programas de estudio actualizados </vt:lpstr>
      <vt:lpstr>Transformación del MEIF</vt:lpstr>
      <vt:lpstr>  Formación integral </vt:lpstr>
      <vt:lpstr>Transversa como espacio curricular articulador</vt:lpstr>
      <vt:lpstr>  Operación de Planes Flexibles </vt:lpstr>
      <vt:lpstr>Implementación y operación de un modelo educativo</vt:lpstr>
      <vt:lpstr>Programación académica con base  en las trayectorias de los estudiantes </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Soledad</dc:creator>
  <cp:lastModifiedBy>Aburto Nunez Alejandra</cp:lastModifiedBy>
  <cp:revision>426</cp:revision>
  <cp:lastPrinted>2016-12-14T03:00:14Z</cp:lastPrinted>
  <dcterms:created xsi:type="dcterms:W3CDTF">2012-08-29T18:43:09Z</dcterms:created>
  <dcterms:modified xsi:type="dcterms:W3CDTF">2016-12-15T17:50:13Z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0x0101003D40ED11F26FB74FA89B32F28F9F7496</vt:lpwstr>
  </property>
</Properties>
</file>