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943C2B-B312-438C-951E-6A07F65B280C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446A35B-515D-461D-8F82-9B59F349F499}">
      <dgm:prSet/>
      <dgm:spPr/>
      <dgm:t>
        <a:bodyPr/>
        <a:lstStyle/>
        <a:p>
          <a:r>
            <a:rPr lang="es-MX" dirty="0">
              <a:latin typeface="Roboto" panose="02000000000000000000" pitchFamily="2" charset="0"/>
              <a:ea typeface="Roboto" panose="02000000000000000000" pitchFamily="2" charset="0"/>
            </a:rPr>
            <a:t>Calendarización de aplicación del ESI</a:t>
          </a:r>
          <a:endParaRPr lang="en-US" dirty="0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CCD5C3B9-909F-4034-B11A-0051CA594E40}" type="parTrans" cxnId="{1AE0F2E0-BB3E-48D5-BB0C-BA79BEA9D055}">
      <dgm:prSet/>
      <dgm:spPr/>
      <dgm:t>
        <a:bodyPr/>
        <a:lstStyle/>
        <a:p>
          <a:endParaRPr lang="en-US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D11A940E-80B4-402F-97A3-16AC0E213F3E}" type="sibTrans" cxnId="{1AE0F2E0-BB3E-48D5-BB0C-BA79BEA9D055}">
      <dgm:prSet/>
      <dgm:spPr/>
      <dgm:t>
        <a:bodyPr/>
        <a:lstStyle/>
        <a:p>
          <a:endParaRPr lang="en-US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E81A9A72-037B-4007-9ADB-2EFB9B2E764E}">
      <dgm:prSet/>
      <dgm:spPr/>
      <dgm:t>
        <a:bodyPr/>
        <a:lstStyle/>
        <a:p>
          <a:r>
            <a:rPr lang="es-MX" dirty="0">
              <a:latin typeface="Roboto" panose="02000000000000000000" pitchFamily="2" charset="0"/>
              <a:ea typeface="Roboto" panose="02000000000000000000" pitchFamily="2" charset="0"/>
            </a:rPr>
            <a:t>Formato de responsiva de asistencia</a:t>
          </a:r>
          <a:endParaRPr lang="en-US" dirty="0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725EABF3-FF96-4594-B68E-D133AE8B734C}" type="parTrans" cxnId="{1492FD0C-0191-45B3-90B8-DAA497503542}">
      <dgm:prSet/>
      <dgm:spPr/>
      <dgm:t>
        <a:bodyPr/>
        <a:lstStyle/>
        <a:p>
          <a:endParaRPr lang="en-US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8746FDA8-E85D-4C23-9962-4E60840A7493}" type="sibTrans" cxnId="{1492FD0C-0191-45B3-90B8-DAA497503542}">
      <dgm:prSet/>
      <dgm:spPr/>
      <dgm:t>
        <a:bodyPr/>
        <a:lstStyle/>
        <a:p>
          <a:endParaRPr lang="en-US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C0D4DE46-D89A-45D2-A8AA-A711759DA46D}">
      <dgm:prSet/>
      <dgm:spPr/>
      <dgm:t>
        <a:bodyPr/>
        <a:lstStyle/>
        <a:p>
          <a:r>
            <a:rPr lang="es-MX">
              <a:latin typeface="Roboto" panose="02000000000000000000" pitchFamily="2" charset="0"/>
              <a:ea typeface="Roboto" panose="02000000000000000000" pitchFamily="2" charset="0"/>
            </a:rPr>
            <a:t>Formato de exposición de motivos de inasistencia</a:t>
          </a:r>
          <a:endParaRPr lang="en-US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DE97EEEA-4872-4E6A-ACD6-5A078A659630}" type="parTrans" cxnId="{64536CCA-DA80-4DEC-982B-224A412638FC}">
      <dgm:prSet/>
      <dgm:spPr/>
      <dgm:t>
        <a:bodyPr/>
        <a:lstStyle/>
        <a:p>
          <a:endParaRPr lang="en-US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ABF4D1EC-7F24-4CE9-94E9-F5D2DBB6210F}" type="sibTrans" cxnId="{64536CCA-DA80-4DEC-982B-224A412638FC}">
      <dgm:prSet/>
      <dgm:spPr/>
      <dgm:t>
        <a:bodyPr/>
        <a:lstStyle/>
        <a:p>
          <a:endParaRPr lang="en-US">
            <a:latin typeface="Roboto" panose="02000000000000000000" pitchFamily="2" charset="0"/>
            <a:ea typeface="Roboto" panose="02000000000000000000" pitchFamily="2" charset="0"/>
          </a:endParaRPr>
        </a:p>
      </dgm:t>
    </dgm:pt>
    <dgm:pt modelId="{013EA742-922A-4C6F-8C29-EE586F3AC2F6}" type="pres">
      <dgm:prSet presAssocID="{29943C2B-B312-438C-951E-6A07F65B280C}" presName="vert0" presStyleCnt="0">
        <dgm:presLayoutVars>
          <dgm:dir/>
          <dgm:animOne val="branch"/>
          <dgm:animLvl val="lvl"/>
        </dgm:presLayoutVars>
      </dgm:prSet>
      <dgm:spPr/>
    </dgm:pt>
    <dgm:pt modelId="{F6A23E9D-0412-4A24-99BA-A933972BF093}" type="pres">
      <dgm:prSet presAssocID="{3446A35B-515D-461D-8F82-9B59F349F499}" presName="thickLine" presStyleLbl="alignNode1" presStyleIdx="0" presStyleCnt="3"/>
      <dgm:spPr/>
    </dgm:pt>
    <dgm:pt modelId="{3B3E0883-ACA5-4769-A705-41F226D0AE26}" type="pres">
      <dgm:prSet presAssocID="{3446A35B-515D-461D-8F82-9B59F349F499}" presName="horz1" presStyleCnt="0"/>
      <dgm:spPr/>
    </dgm:pt>
    <dgm:pt modelId="{86827CDE-C93D-4014-9F66-CE1CB9521406}" type="pres">
      <dgm:prSet presAssocID="{3446A35B-515D-461D-8F82-9B59F349F499}" presName="tx1" presStyleLbl="revTx" presStyleIdx="0" presStyleCnt="3"/>
      <dgm:spPr/>
    </dgm:pt>
    <dgm:pt modelId="{C1D08509-84FA-42C3-A9F9-826694E09CB0}" type="pres">
      <dgm:prSet presAssocID="{3446A35B-515D-461D-8F82-9B59F349F499}" presName="vert1" presStyleCnt="0"/>
      <dgm:spPr/>
    </dgm:pt>
    <dgm:pt modelId="{4C66034D-CFA2-4172-90D2-824F460453CA}" type="pres">
      <dgm:prSet presAssocID="{E81A9A72-037B-4007-9ADB-2EFB9B2E764E}" presName="thickLine" presStyleLbl="alignNode1" presStyleIdx="1" presStyleCnt="3"/>
      <dgm:spPr/>
    </dgm:pt>
    <dgm:pt modelId="{28F4EF8B-255E-4D55-A1F3-2D4F38384CBD}" type="pres">
      <dgm:prSet presAssocID="{E81A9A72-037B-4007-9ADB-2EFB9B2E764E}" presName="horz1" presStyleCnt="0"/>
      <dgm:spPr/>
    </dgm:pt>
    <dgm:pt modelId="{6FA11011-2274-4452-8BFA-6715CB126E5E}" type="pres">
      <dgm:prSet presAssocID="{E81A9A72-037B-4007-9ADB-2EFB9B2E764E}" presName="tx1" presStyleLbl="revTx" presStyleIdx="1" presStyleCnt="3"/>
      <dgm:spPr/>
    </dgm:pt>
    <dgm:pt modelId="{D84861B8-87F5-45C3-B19C-482DAEB7232A}" type="pres">
      <dgm:prSet presAssocID="{E81A9A72-037B-4007-9ADB-2EFB9B2E764E}" presName="vert1" presStyleCnt="0"/>
      <dgm:spPr/>
    </dgm:pt>
    <dgm:pt modelId="{2BD2A2F7-DF7E-4832-B793-52A8897B92B4}" type="pres">
      <dgm:prSet presAssocID="{C0D4DE46-D89A-45D2-A8AA-A711759DA46D}" presName="thickLine" presStyleLbl="alignNode1" presStyleIdx="2" presStyleCnt="3"/>
      <dgm:spPr/>
    </dgm:pt>
    <dgm:pt modelId="{1C111E38-C2B8-4BDC-8830-7AD729E41D41}" type="pres">
      <dgm:prSet presAssocID="{C0D4DE46-D89A-45D2-A8AA-A711759DA46D}" presName="horz1" presStyleCnt="0"/>
      <dgm:spPr/>
    </dgm:pt>
    <dgm:pt modelId="{60E96F84-D89E-4152-B616-D62F73FC5FFB}" type="pres">
      <dgm:prSet presAssocID="{C0D4DE46-D89A-45D2-A8AA-A711759DA46D}" presName="tx1" presStyleLbl="revTx" presStyleIdx="2" presStyleCnt="3"/>
      <dgm:spPr/>
    </dgm:pt>
    <dgm:pt modelId="{3C7BBEB6-7E37-4251-828C-31A15B9E5A87}" type="pres">
      <dgm:prSet presAssocID="{C0D4DE46-D89A-45D2-A8AA-A711759DA46D}" presName="vert1" presStyleCnt="0"/>
      <dgm:spPr/>
    </dgm:pt>
  </dgm:ptLst>
  <dgm:cxnLst>
    <dgm:cxn modelId="{1492FD0C-0191-45B3-90B8-DAA497503542}" srcId="{29943C2B-B312-438C-951E-6A07F65B280C}" destId="{E81A9A72-037B-4007-9ADB-2EFB9B2E764E}" srcOrd="1" destOrd="0" parTransId="{725EABF3-FF96-4594-B68E-D133AE8B734C}" sibTransId="{8746FDA8-E85D-4C23-9962-4E60840A7493}"/>
    <dgm:cxn modelId="{70258289-E4F5-4EDC-A5DD-AF652303E56F}" type="presOf" srcId="{E81A9A72-037B-4007-9ADB-2EFB9B2E764E}" destId="{6FA11011-2274-4452-8BFA-6715CB126E5E}" srcOrd="0" destOrd="0" presId="urn:microsoft.com/office/officeart/2008/layout/LinedList"/>
    <dgm:cxn modelId="{F362BDA6-5199-4CBE-BEEF-29F5327D952A}" type="presOf" srcId="{3446A35B-515D-461D-8F82-9B59F349F499}" destId="{86827CDE-C93D-4014-9F66-CE1CB9521406}" srcOrd="0" destOrd="0" presId="urn:microsoft.com/office/officeart/2008/layout/LinedList"/>
    <dgm:cxn modelId="{160B25A9-B060-4D9A-9EF0-B448DB699775}" type="presOf" srcId="{C0D4DE46-D89A-45D2-A8AA-A711759DA46D}" destId="{60E96F84-D89E-4152-B616-D62F73FC5FFB}" srcOrd="0" destOrd="0" presId="urn:microsoft.com/office/officeart/2008/layout/LinedList"/>
    <dgm:cxn modelId="{64536CCA-DA80-4DEC-982B-224A412638FC}" srcId="{29943C2B-B312-438C-951E-6A07F65B280C}" destId="{C0D4DE46-D89A-45D2-A8AA-A711759DA46D}" srcOrd="2" destOrd="0" parTransId="{DE97EEEA-4872-4E6A-ACD6-5A078A659630}" sibTransId="{ABF4D1EC-7F24-4CE9-94E9-F5D2DBB6210F}"/>
    <dgm:cxn modelId="{1AE0F2E0-BB3E-48D5-BB0C-BA79BEA9D055}" srcId="{29943C2B-B312-438C-951E-6A07F65B280C}" destId="{3446A35B-515D-461D-8F82-9B59F349F499}" srcOrd="0" destOrd="0" parTransId="{CCD5C3B9-909F-4034-B11A-0051CA594E40}" sibTransId="{D11A940E-80B4-402F-97A3-16AC0E213F3E}"/>
    <dgm:cxn modelId="{4BC820E8-FEF0-4F27-A6AF-46C3F0D2E1E8}" type="presOf" srcId="{29943C2B-B312-438C-951E-6A07F65B280C}" destId="{013EA742-922A-4C6F-8C29-EE586F3AC2F6}" srcOrd="0" destOrd="0" presId="urn:microsoft.com/office/officeart/2008/layout/LinedList"/>
    <dgm:cxn modelId="{060F18E5-65CD-4233-BD54-8BA057D99D48}" type="presParOf" srcId="{013EA742-922A-4C6F-8C29-EE586F3AC2F6}" destId="{F6A23E9D-0412-4A24-99BA-A933972BF093}" srcOrd="0" destOrd="0" presId="urn:microsoft.com/office/officeart/2008/layout/LinedList"/>
    <dgm:cxn modelId="{413DC382-BBD3-40C5-875B-097355470046}" type="presParOf" srcId="{013EA742-922A-4C6F-8C29-EE586F3AC2F6}" destId="{3B3E0883-ACA5-4769-A705-41F226D0AE26}" srcOrd="1" destOrd="0" presId="urn:microsoft.com/office/officeart/2008/layout/LinedList"/>
    <dgm:cxn modelId="{F2E33D84-80D8-41D6-9634-4FA4B7CBF74E}" type="presParOf" srcId="{3B3E0883-ACA5-4769-A705-41F226D0AE26}" destId="{86827CDE-C93D-4014-9F66-CE1CB9521406}" srcOrd="0" destOrd="0" presId="urn:microsoft.com/office/officeart/2008/layout/LinedList"/>
    <dgm:cxn modelId="{D7041DE6-6B0C-486D-A510-7503F8B3028D}" type="presParOf" srcId="{3B3E0883-ACA5-4769-A705-41F226D0AE26}" destId="{C1D08509-84FA-42C3-A9F9-826694E09CB0}" srcOrd="1" destOrd="0" presId="urn:microsoft.com/office/officeart/2008/layout/LinedList"/>
    <dgm:cxn modelId="{E7075A05-33BB-48B5-A07A-3C9D7ED3A435}" type="presParOf" srcId="{013EA742-922A-4C6F-8C29-EE586F3AC2F6}" destId="{4C66034D-CFA2-4172-90D2-824F460453CA}" srcOrd="2" destOrd="0" presId="urn:microsoft.com/office/officeart/2008/layout/LinedList"/>
    <dgm:cxn modelId="{4D79FF05-BB68-453B-A221-5B0200C575D1}" type="presParOf" srcId="{013EA742-922A-4C6F-8C29-EE586F3AC2F6}" destId="{28F4EF8B-255E-4D55-A1F3-2D4F38384CBD}" srcOrd="3" destOrd="0" presId="urn:microsoft.com/office/officeart/2008/layout/LinedList"/>
    <dgm:cxn modelId="{30AC2459-DEB3-4401-9F96-EA821343AAD6}" type="presParOf" srcId="{28F4EF8B-255E-4D55-A1F3-2D4F38384CBD}" destId="{6FA11011-2274-4452-8BFA-6715CB126E5E}" srcOrd="0" destOrd="0" presId="urn:microsoft.com/office/officeart/2008/layout/LinedList"/>
    <dgm:cxn modelId="{01FC36CC-44CA-49E3-930D-38FC0169E658}" type="presParOf" srcId="{28F4EF8B-255E-4D55-A1F3-2D4F38384CBD}" destId="{D84861B8-87F5-45C3-B19C-482DAEB7232A}" srcOrd="1" destOrd="0" presId="urn:microsoft.com/office/officeart/2008/layout/LinedList"/>
    <dgm:cxn modelId="{18D94A03-BC57-463D-AE47-737AA3AD352E}" type="presParOf" srcId="{013EA742-922A-4C6F-8C29-EE586F3AC2F6}" destId="{2BD2A2F7-DF7E-4832-B793-52A8897B92B4}" srcOrd="4" destOrd="0" presId="urn:microsoft.com/office/officeart/2008/layout/LinedList"/>
    <dgm:cxn modelId="{4C591171-3233-49FD-9FBB-EE2610F815FB}" type="presParOf" srcId="{013EA742-922A-4C6F-8C29-EE586F3AC2F6}" destId="{1C111E38-C2B8-4BDC-8830-7AD729E41D41}" srcOrd="5" destOrd="0" presId="urn:microsoft.com/office/officeart/2008/layout/LinedList"/>
    <dgm:cxn modelId="{42604FD1-A3A4-47D7-9AF8-9C837DF6E23D}" type="presParOf" srcId="{1C111E38-C2B8-4BDC-8830-7AD729E41D41}" destId="{60E96F84-D89E-4152-B616-D62F73FC5FFB}" srcOrd="0" destOrd="0" presId="urn:microsoft.com/office/officeart/2008/layout/LinedList"/>
    <dgm:cxn modelId="{E545108B-60A4-41A7-97B0-CE0F85B0FC25}" type="presParOf" srcId="{1C111E38-C2B8-4BDC-8830-7AD729E41D41}" destId="{3C7BBEB6-7E37-4251-828C-31A15B9E5A8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A23E9D-0412-4A24-99BA-A933972BF093}">
      <dsp:nvSpPr>
        <dsp:cNvPr id="0" name=""/>
        <dsp:cNvSpPr/>
      </dsp:nvSpPr>
      <dsp:spPr>
        <a:xfrm>
          <a:off x="0" y="2415"/>
          <a:ext cx="5115491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827CDE-C93D-4014-9F66-CE1CB9521406}">
      <dsp:nvSpPr>
        <dsp:cNvPr id="0" name=""/>
        <dsp:cNvSpPr/>
      </dsp:nvSpPr>
      <dsp:spPr>
        <a:xfrm>
          <a:off x="0" y="2415"/>
          <a:ext cx="5115491" cy="1647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300" kern="1200" dirty="0">
              <a:latin typeface="Roboto" panose="02000000000000000000" pitchFamily="2" charset="0"/>
              <a:ea typeface="Roboto" panose="02000000000000000000" pitchFamily="2" charset="0"/>
            </a:rPr>
            <a:t>Calendarización de aplicación del ESI</a:t>
          </a:r>
          <a:endParaRPr lang="en-US" sz="3300" kern="1200" dirty="0">
            <a:latin typeface="Roboto" panose="02000000000000000000" pitchFamily="2" charset="0"/>
            <a:ea typeface="Roboto" panose="02000000000000000000" pitchFamily="2" charset="0"/>
          </a:endParaRPr>
        </a:p>
      </dsp:txBody>
      <dsp:txXfrm>
        <a:off x="0" y="2415"/>
        <a:ext cx="5115491" cy="1647662"/>
      </dsp:txXfrm>
    </dsp:sp>
    <dsp:sp modelId="{4C66034D-CFA2-4172-90D2-824F460453CA}">
      <dsp:nvSpPr>
        <dsp:cNvPr id="0" name=""/>
        <dsp:cNvSpPr/>
      </dsp:nvSpPr>
      <dsp:spPr>
        <a:xfrm>
          <a:off x="0" y="1650077"/>
          <a:ext cx="5115491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A11011-2274-4452-8BFA-6715CB126E5E}">
      <dsp:nvSpPr>
        <dsp:cNvPr id="0" name=""/>
        <dsp:cNvSpPr/>
      </dsp:nvSpPr>
      <dsp:spPr>
        <a:xfrm>
          <a:off x="0" y="1650077"/>
          <a:ext cx="5115491" cy="1647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300" kern="1200" dirty="0">
              <a:latin typeface="Roboto" panose="02000000000000000000" pitchFamily="2" charset="0"/>
              <a:ea typeface="Roboto" panose="02000000000000000000" pitchFamily="2" charset="0"/>
            </a:rPr>
            <a:t>Formato de responsiva de asistencia</a:t>
          </a:r>
          <a:endParaRPr lang="en-US" sz="3300" kern="1200" dirty="0">
            <a:latin typeface="Roboto" panose="02000000000000000000" pitchFamily="2" charset="0"/>
            <a:ea typeface="Roboto" panose="02000000000000000000" pitchFamily="2" charset="0"/>
          </a:endParaRPr>
        </a:p>
      </dsp:txBody>
      <dsp:txXfrm>
        <a:off x="0" y="1650077"/>
        <a:ext cx="5115491" cy="1647662"/>
      </dsp:txXfrm>
    </dsp:sp>
    <dsp:sp modelId="{2BD2A2F7-DF7E-4832-B793-52A8897B92B4}">
      <dsp:nvSpPr>
        <dsp:cNvPr id="0" name=""/>
        <dsp:cNvSpPr/>
      </dsp:nvSpPr>
      <dsp:spPr>
        <a:xfrm>
          <a:off x="0" y="3297740"/>
          <a:ext cx="5115491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E96F84-D89E-4152-B616-D62F73FC5FFB}">
      <dsp:nvSpPr>
        <dsp:cNvPr id="0" name=""/>
        <dsp:cNvSpPr/>
      </dsp:nvSpPr>
      <dsp:spPr>
        <a:xfrm>
          <a:off x="0" y="3297740"/>
          <a:ext cx="5115491" cy="1647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300" kern="1200">
              <a:latin typeface="Roboto" panose="02000000000000000000" pitchFamily="2" charset="0"/>
              <a:ea typeface="Roboto" panose="02000000000000000000" pitchFamily="2" charset="0"/>
            </a:rPr>
            <a:t>Formato de exposición de motivos de inasistencia</a:t>
          </a:r>
          <a:endParaRPr lang="en-US" sz="3300" kern="1200">
            <a:latin typeface="Roboto" panose="02000000000000000000" pitchFamily="2" charset="0"/>
            <a:ea typeface="Roboto" panose="02000000000000000000" pitchFamily="2" charset="0"/>
          </a:endParaRPr>
        </a:p>
      </dsp:txBody>
      <dsp:txXfrm>
        <a:off x="0" y="3297740"/>
        <a:ext cx="5115491" cy="1647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9C4AB-D5A5-4B71-9DA6-B5A522E923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FBAB74-2688-48CD-82F8-1C1CFFC77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561D13-18FC-4A30-8E02-1DF1F6679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D96-03E8-4AA3-A8A6-94C6EC3AFABD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6FE976-9DC7-4890-82C0-4D5AA5DE6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647C0F-16ED-4051-8ECA-5428B5775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FEB8-3C65-4940-94A3-5D6331FE68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726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F44C2B-B04F-476A-8654-B2CF52392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16C1D44-3062-43E3-BA91-50E8C8DB3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2773DB-3DDC-4822-B70D-F854770B8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D96-03E8-4AA3-A8A6-94C6EC3AFABD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F9155B-5872-493B-B2C4-151A13DF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84C016-F13C-40C0-87CC-CED21336A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FEB8-3C65-4940-94A3-5D6331FE68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238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7A6A99D-B46F-4DBE-8E22-5BE8733E5C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9D32F0-8441-4D3B-AAD8-ACDAAC99F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AA2BD6-14E4-4F56-8657-3607484E1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D96-03E8-4AA3-A8A6-94C6EC3AFABD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E8F7A1-B172-4C19-BF97-5E808683D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663BD1-5747-45C2-9D3E-878682484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FEB8-3C65-4940-94A3-5D6331FE68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9305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DEA7BB-AF5A-4A25-BD40-730E2F354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A6DBC0-D166-48E3-A292-5839154FE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6EC5CB-84DA-4E5E-8430-B128A0C32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D96-03E8-4AA3-A8A6-94C6EC3AFABD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D1EA64-C395-48E8-89A0-E237E6245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AD9352-6FEF-4CDE-8D4A-109E772CA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FEB8-3C65-4940-94A3-5D6331FE68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294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004CA-5E4E-490D-A45F-A77F404D5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1F4364-6AEB-465C-AA92-4A5869D52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F87EF2-671F-43CD-B261-FB9E7E634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D96-03E8-4AA3-A8A6-94C6EC3AFABD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D1DACB-E2E4-4F4D-A0E7-C473D4D8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3BB1E7-B117-4D4C-B0B0-468559503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FEB8-3C65-4940-94A3-5D6331FE68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960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EA3FA-3632-4EE7-9259-065B44377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634A60-8F05-4B71-9973-B4A1205D9B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67A083-96FC-4385-A7D3-AADE48FA1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15C18A-9CC3-4786-86E8-7F9D78966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D96-03E8-4AA3-A8A6-94C6EC3AFABD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D4BFAE-58E6-4839-A7CB-796489269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80FC2E-C637-4E93-B865-70505779A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FEB8-3C65-4940-94A3-5D6331FE68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85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91DED1-32BB-44ED-9D33-DEEC8B600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AEA52A-EEFA-499E-97A9-106C26552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39F073-7C77-4F37-BEFF-F730B84E3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6193C48-FD39-4A26-B0AC-7AC2F08252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9F83FC9-C898-4740-A3F7-19360D2D46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51B33D5-F5F6-4D9E-9369-30551539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D96-03E8-4AA3-A8A6-94C6EC3AFABD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FFCE184-B19D-483E-8390-E68EF6D30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C61D690-0FBF-44C0-B23C-26EED623D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FEB8-3C65-4940-94A3-5D6331FE68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277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8E57CC-3407-4AE8-8E28-A28000A75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620E84-6FCE-4DDB-AB05-F4B5C143C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D96-03E8-4AA3-A8A6-94C6EC3AFABD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E24223A-087D-4BCB-A0E7-BBB7C112B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4CB553-8228-43EC-BD01-4C7C73E52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FEB8-3C65-4940-94A3-5D6331FE68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039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3F93338-2A68-4686-9362-D7CC7C675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D96-03E8-4AA3-A8A6-94C6EC3AFABD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0397AE-1DAA-4457-95BC-14D5CE5A7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8CB2901-630C-4296-B1AE-BF24788F1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FEB8-3C65-4940-94A3-5D6331FE68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580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0B8C10-BDDD-4B23-B6EB-B9EBC438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BE89F7-ADF7-4F76-88D7-E68665782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030332-BFE3-4BCB-A7E8-FD3137B93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781CC2-B5D4-4140-8BF7-A49C6661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D96-03E8-4AA3-A8A6-94C6EC3AFABD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301691-5A6F-40A8-80F6-B9D5CF0AC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DDDE88-FBD1-42F3-ACDF-789DF0B8F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FEB8-3C65-4940-94A3-5D6331FE68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022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947848-2452-4811-B4C2-EE772C803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D5EE198-A537-4B77-8FA8-468A90AEA3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7A1AE0-208A-4D76-B687-7A04B8F51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C0EBA2-B49A-4C79-82AA-2F90803D4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3D96-03E8-4AA3-A8A6-94C6EC3AFABD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2A015B-0F8E-4295-B0D1-E9003901F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76443F-86AD-475E-BA52-1A6B01299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FEB8-3C65-4940-94A3-5D6331FE68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026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0C6DE04-F660-4378-916C-93A4C8E78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33DD68-7DE1-4F96-9FC9-02527920A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1564AA-BF99-46A7-88B7-2245FD882D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A3D96-03E8-4AA3-A8A6-94C6EC3AFABD}" type="datetimeFigureOut">
              <a:rPr lang="es-MX" smtClean="0"/>
              <a:t>20/10/2021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60CF1E-F563-4886-9C39-BA4D9A6299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26B8E8-D786-4BD0-A9CD-65A0BC5EEA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CFEB8-3C65-4940-94A3-5D6331FE68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533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si.uv.mx/ES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UEdcNhPUWTyXhaoG8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office.com/r/NDVyAULNx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C2C419C-AE88-441C-AADA-CDF01BD91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903" y="3399769"/>
            <a:ext cx="10640754" cy="775845"/>
          </a:xfrm>
        </p:spPr>
        <p:txBody>
          <a:bodyPr anchor="b">
            <a:normAutofit fontScale="90000"/>
          </a:bodyPr>
          <a:lstStyle/>
          <a:p>
            <a:r>
              <a:rPr lang="es-MX" sz="5400" b="1" dirty="0">
                <a:solidFill>
                  <a:schemeClr val="tx2"/>
                </a:solidFill>
              </a:rPr>
              <a:t>Examen de Salud Integral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8BA306-FF1E-4ADA-AD54-29F838433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121" y="4171528"/>
            <a:ext cx="9163757" cy="450447"/>
          </a:xfrm>
        </p:spPr>
        <p:txBody>
          <a:bodyPr anchor="ctr">
            <a:normAutofit/>
          </a:bodyPr>
          <a:lstStyle/>
          <a:p>
            <a:r>
              <a:rPr lang="es-MX" sz="2000">
                <a:solidFill>
                  <a:schemeClr val="tx2"/>
                </a:solidFill>
              </a:rPr>
              <a:t>2021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074" name="Picture 2" descr="Salud en Europa, cinco claves para conocer el estado actual">
            <a:extLst>
              <a:ext uri="{FF2B5EF4-FFF2-40B4-BE49-F238E27FC236}">
                <a16:creationId xmlns:a16="http://schemas.microsoft.com/office/drawing/2014/main" id="{1D98F070-3E30-4F2B-962E-EC57ECBF4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4265" y="646980"/>
            <a:ext cx="6903469" cy="257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1" name="Group 8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808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76A7B2C-BA5F-43B8-BC1D-8CC1158DA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chemeClr val="tx2"/>
                </a:solidFill>
              </a:rPr>
              <a:t>Primera etapa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D5A2E0-8B05-442F-91E3-0B5B6E72F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4871" y="2827419"/>
            <a:ext cx="5029200" cy="32276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MX" sz="1500" dirty="0">
                <a:solidFill>
                  <a:schemeClr val="tx2"/>
                </a:solidFill>
                <a:latin typeface="Roboto" panose="02000000000000000000" pitchFamily="2" charset="0"/>
              </a:rPr>
              <a:t>Cada</a:t>
            </a:r>
            <a:r>
              <a:rPr lang="es-MX" sz="1500" b="0" i="0" dirty="0">
                <a:solidFill>
                  <a:schemeClr val="tx2"/>
                </a:solidFill>
                <a:effectLst/>
                <a:latin typeface="Roboto" panose="02000000000000000000" pitchFamily="2" charset="0"/>
              </a:rPr>
              <a:t> estudiante contestará la encuesta de salud en línea, ingresando a la página</a:t>
            </a:r>
          </a:p>
          <a:p>
            <a:pPr marL="0" indent="0">
              <a:buNone/>
            </a:pPr>
            <a:endParaRPr lang="es-MX" sz="1500" b="0" i="0" dirty="0">
              <a:solidFill>
                <a:schemeClr val="tx2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es-MX" sz="1500" dirty="0">
                <a:solidFill>
                  <a:schemeClr val="tx2"/>
                </a:solidFill>
                <a:latin typeface="Roboto" panose="02000000000000000000" pitchFamily="2" charset="0"/>
                <a:hlinkClick r:id="rId2"/>
              </a:rPr>
              <a:t>https://esi.uv.mx/ESI</a:t>
            </a:r>
            <a:endParaRPr lang="es-MX" sz="1500" dirty="0">
              <a:solidFill>
                <a:schemeClr val="tx2"/>
              </a:solidFill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s-MX" sz="1500" dirty="0">
              <a:solidFill>
                <a:schemeClr val="tx2"/>
              </a:solidFill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es-MX" sz="1500" b="0" i="0" dirty="0">
                <a:solidFill>
                  <a:schemeClr val="tx2"/>
                </a:solidFill>
                <a:effectLst/>
                <a:latin typeface="Roboto" panose="02000000000000000000" pitchFamily="2" charset="0"/>
              </a:rPr>
              <a:t>Con su usuario (matrícula) y contraseña (asignada para su correo UV). </a:t>
            </a:r>
          </a:p>
          <a:p>
            <a:pPr marL="0" indent="0">
              <a:buNone/>
            </a:pPr>
            <a:endParaRPr lang="es-MX" sz="1500" b="0" i="0" dirty="0">
              <a:solidFill>
                <a:schemeClr val="tx2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es-MX" sz="1500" b="0" i="0" dirty="0">
                <a:solidFill>
                  <a:schemeClr val="tx2"/>
                </a:solidFill>
                <a:effectLst/>
                <a:latin typeface="Roboto" panose="02000000000000000000" pitchFamily="2" charset="0"/>
              </a:rPr>
              <a:t>La encuesta en línea contempla la siguiente información: datos generales, esquema de vacunación, aspectos psicológicos, nutricionales y de la actividad física.</a:t>
            </a:r>
          </a:p>
          <a:p>
            <a:endParaRPr lang="es-MX" sz="1500" dirty="0">
              <a:solidFill>
                <a:schemeClr val="tx2"/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A377AC43-7B5D-496C-A2FE-79ADB27DEE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627" r="-65" b="4684"/>
          <a:stretch/>
        </p:blipFill>
        <p:spPr>
          <a:xfrm>
            <a:off x="804672" y="1770068"/>
            <a:ext cx="4954693" cy="2247354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818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EABBB792-1610-44E1-82AA-9E83C2C74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s-MX" sz="3600" b="1" dirty="0">
                <a:solidFill>
                  <a:schemeClr val="tx2"/>
                </a:solidFill>
              </a:rPr>
              <a:t>Segunda etapa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E68EE3-3C1A-411E-8D5E-6CD9A7DB6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5811" y="993604"/>
            <a:ext cx="6336109" cy="523036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s-MX" sz="1400" b="0" i="0" dirty="0">
                <a:solidFill>
                  <a:schemeClr val="tx2"/>
                </a:solidFill>
                <a:effectLst/>
                <a:latin typeface="Roboto" panose="02000000000000000000" pitchFamily="2" charset="0"/>
              </a:rPr>
              <a:t>Cada estudiante deberá presentarse </a:t>
            </a:r>
            <a:r>
              <a:rPr lang="es-MX" sz="1400" dirty="0">
                <a:solidFill>
                  <a:schemeClr val="tx2"/>
                </a:solidFill>
                <a:latin typeface="Roboto" panose="02000000000000000000" pitchFamily="2" charset="0"/>
              </a:rPr>
              <a:t>entre 7:45 y 8:45 am </a:t>
            </a:r>
            <a:r>
              <a:rPr lang="es-MX" sz="1400" b="0" i="0" dirty="0">
                <a:solidFill>
                  <a:schemeClr val="tx2"/>
                </a:solidFill>
                <a:effectLst/>
                <a:latin typeface="Roboto" panose="02000000000000000000" pitchFamily="2" charset="0"/>
              </a:rPr>
              <a:t>en las siguientes condiciones:</a:t>
            </a:r>
          </a:p>
          <a:p>
            <a:pPr marL="0" indent="0">
              <a:buNone/>
            </a:pPr>
            <a:endParaRPr lang="es-MX" sz="1400" b="0" i="0" dirty="0">
              <a:solidFill>
                <a:schemeClr val="tx2"/>
              </a:solidFill>
              <a:effectLst/>
              <a:latin typeface="Roboto" panose="02000000000000000000" pitchFamily="2" charset="0"/>
            </a:endParaRPr>
          </a:p>
          <a:p>
            <a:pPr marL="723900" indent="-342900">
              <a:buFont typeface="+mj-lt"/>
              <a:buAutoNum type="arabicPeriod"/>
            </a:pPr>
            <a:r>
              <a:rPr lang="es-MX" sz="1400" b="0" i="0" dirty="0">
                <a:solidFill>
                  <a:schemeClr val="tx2"/>
                </a:solidFill>
                <a:effectLst/>
                <a:latin typeface="Roboto" panose="02000000000000000000" pitchFamily="2" charset="0"/>
              </a:rPr>
              <a:t>Asiste sin haber ingerido alimento por un periodo de 10 horas (Podrá llevar un refrigerio para ingerirlo después de la valoración odontológica).</a:t>
            </a:r>
          </a:p>
          <a:p>
            <a:pPr marL="723900" indent="-342900">
              <a:buFont typeface="+mj-lt"/>
              <a:buAutoNum type="arabicPeriod"/>
            </a:pPr>
            <a:r>
              <a:rPr lang="es-MX" sz="1400" b="0" i="0" dirty="0">
                <a:solidFill>
                  <a:schemeClr val="tx2"/>
                </a:solidFill>
                <a:effectLst/>
                <a:latin typeface="Roboto" panose="02000000000000000000" pitchFamily="2" charset="0"/>
              </a:rPr>
              <a:t>Lleva tu muestra de orina bajo las siguientes instrucciones: previo aseo de sus genitales con agua y jabón, orinará en un recipiente estéril; al orinar el primer “chorrito” lo desechará en la taza del baño, después llenará 2/3 del frasco en un horario de 6:30 am aprox. No se aceptarán muestras de alumnas que presenten su ciclo menstrual, ya que la muestra se contamina con la sangre; se les sugiere acudan con el coordinador regional del ESI para una entrega posterior de la muestra.</a:t>
            </a:r>
          </a:p>
          <a:p>
            <a:pPr marL="723900" indent="-342900">
              <a:buFont typeface="+mj-lt"/>
              <a:buAutoNum type="arabicPeriod"/>
            </a:pPr>
            <a:r>
              <a:rPr lang="es-MX" sz="1400" b="0" i="0" dirty="0">
                <a:solidFill>
                  <a:schemeClr val="tx2"/>
                </a:solidFill>
                <a:effectLst/>
                <a:latin typeface="Roboto" panose="02000000000000000000" pitchFamily="2" charset="0"/>
              </a:rPr>
              <a:t>Abstenerse de hacer ejercicio la noche anterior al estudio y presentarse con ropa cómoda y ligera (algodón).</a:t>
            </a:r>
          </a:p>
          <a:p>
            <a:pPr marL="723900" indent="-342900">
              <a:buFont typeface="+mj-lt"/>
              <a:buAutoNum type="arabicPeriod"/>
            </a:pPr>
            <a:r>
              <a:rPr lang="es-MX" sz="1400" b="0" i="0" dirty="0">
                <a:solidFill>
                  <a:schemeClr val="tx2"/>
                </a:solidFill>
                <a:effectLst/>
                <a:latin typeface="Roboto" panose="02000000000000000000" pitchFamily="2" charset="0"/>
              </a:rPr>
              <a:t>Identificarse con su número de matrícula asignada, la cual pueden verificar con el secretario académico de su facultad.</a:t>
            </a:r>
          </a:p>
          <a:p>
            <a:pPr marL="723900" indent="-342900">
              <a:buFont typeface="+mj-lt"/>
              <a:buAutoNum type="arabicPeriod"/>
            </a:pPr>
            <a:r>
              <a:rPr lang="es-MX" sz="1400" b="0" i="0" dirty="0">
                <a:solidFill>
                  <a:schemeClr val="tx2"/>
                </a:solidFill>
                <a:effectLst/>
                <a:latin typeface="Roboto" panose="02000000000000000000" pitchFamily="2" charset="0"/>
              </a:rPr>
              <a:t>Si aún no cumples 18 años de edad, puedes acudir a la 2.ª etapa acompañado de tu padre o tutor.</a:t>
            </a:r>
          </a:p>
          <a:p>
            <a:pPr marL="0" indent="0">
              <a:buNone/>
            </a:pPr>
            <a:endParaRPr lang="es-MX" sz="1400" b="0" i="0" dirty="0">
              <a:solidFill>
                <a:schemeClr val="tx2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es-MX" sz="1400" b="0" i="0" dirty="0">
                <a:solidFill>
                  <a:schemeClr val="tx2"/>
                </a:solidFill>
                <a:effectLst/>
                <a:latin typeface="Roboto" panose="02000000000000000000" pitchFamily="2" charset="0"/>
              </a:rPr>
              <a:t>Las valoraciones a realizarse son las siguientes:</a:t>
            </a:r>
          </a:p>
          <a:p>
            <a:pPr marL="0" indent="0">
              <a:buNone/>
            </a:pPr>
            <a:r>
              <a:rPr lang="es-MX" sz="1400" b="0" i="0" dirty="0">
                <a:solidFill>
                  <a:schemeClr val="tx2"/>
                </a:solidFill>
                <a:effectLst/>
                <a:latin typeface="Roboto" panose="02000000000000000000" pitchFamily="2" charset="0"/>
              </a:rPr>
              <a:t>Se efectúa una toma de muestra sanguínea, la cual aportará resultados de biometría hemática, determinación de grupo sanguíneo, factor RH y glucosa.</a:t>
            </a:r>
          </a:p>
        </p:txBody>
      </p:sp>
    </p:spTree>
    <p:extLst>
      <p:ext uri="{BB962C8B-B14F-4D97-AF65-F5344CB8AC3E}">
        <p14:creationId xmlns:p14="http://schemas.microsoft.com/office/powerpoint/2010/main" val="2150256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2E5427-28C3-4DEB-B32B-AB2723E0D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r>
              <a:rPr lang="es-MX" sz="3600" b="1" dirty="0"/>
              <a:t>Sede</a:t>
            </a:r>
          </a:p>
        </p:txBody>
      </p:sp>
      <p:pic>
        <p:nvPicPr>
          <p:cNvPr id="1026" name="Picture 2" descr="Segunda jornada de vasectomía sin bisturí será el 20 de octubre en Xalapa:  UV | Hora Cero">
            <a:extLst>
              <a:ext uri="{FF2B5EF4-FFF2-40B4-BE49-F238E27FC236}">
                <a16:creationId xmlns:a16="http://schemas.microsoft.com/office/drawing/2014/main" id="{FA7F51B7-156F-45AD-AD7E-754758C2D7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01" b="17805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DB8927-4346-49B4-948A-4FAE0658E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485413" cy="24526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MX" sz="1800" b="1" i="0">
                <a:effectLst/>
                <a:latin typeface="inherit"/>
              </a:rPr>
              <a:t>Clínica Universitaria de Salud Reproductiva y Sexual</a:t>
            </a:r>
            <a:br>
              <a:rPr lang="es-MX" sz="1800" b="1" i="0">
                <a:effectLst/>
                <a:latin typeface="inherit"/>
              </a:rPr>
            </a:br>
            <a:r>
              <a:rPr lang="es-MX" sz="1800" b="0" i="0">
                <a:effectLst/>
                <a:latin typeface="inherit"/>
              </a:rPr>
              <a:t>Córdoba Esq. Ernesto Ortiz Medina S/N, Col. Fracc. Veracruz, C.P. 91020, Xalapa, Veracruz, México.</a:t>
            </a:r>
          </a:p>
          <a:p>
            <a:pPr marL="0" indent="0">
              <a:buNone/>
            </a:pPr>
            <a:r>
              <a:rPr lang="es-MX" sz="1800" b="1">
                <a:latin typeface="inherit"/>
              </a:rPr>
              <a:t>Ubicación:</a:t>
            </a:r>
          </a:p>
          <a:p>
            <a:pPr marL="0" indent="0">
              <a:buNone/>
            </a:pPr>
            <a:r>
              <a:rPr lang="es-MX" sz="1800" b="0" i="0">
                <a:effectLst/>
                <a:latin typeface="Roboto" panose="02000000000000000000" pitchFamily="2" charset="0"/>
                <a:hlinkClick r:id="rId3"/>
              </a:rPr>
              <a:t>https://goo.gl/maps/UEdcNhPUWTyXhaoG8</a:t>
            </a:r>
            <a:endParaRPr lang="es-MX" sz="1800" b="0" i="0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s-MX" sz="1800"/>
          </a:p>
        </p:txBody>
      </p:sp>
      <p:pic>
        <p:nvPicPr>
          <p:cNvPr id="15" name="Picture 10" descr="Cambiar icono mark de google maps API - Stack Overflow en español">
            <a:extLst>
              <a:ext uri="{FF2B5EF4-FFF2-40B4-BE49-F238E27FC236}">
                <a16:creationId xmlns:a16="http://schemas.microsoft.com/office/drawing/2014/main" id="{B04191B2-CD9B-4C49-BA83-F634B1D87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619" y="4979192"/>
            <a:ext cx="791363" cy="79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058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7837F3-B419-412C-95FF-2DE2CCF1F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83816"/>
            <a:ext cx="4766330" cy="1454051"/>
          </a:xfrm>
        </p:spPr>
        <p:txBody>
          <a:bodyPr>
            <a:normAutofit/>
          </a:bodyPr>
          <a:lstStyle/>
          <a:p>
            <a:r>
              <a:rPr lang="es-MX" sz="3600" b="1" dirty="0">
                <a:solidFill>
                  <a:schemeClr val="tx2"/>
                </a:solidFill>
              </a:rPr>
              <a:t>Registro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CD593B-0AE5-4E3B-8461-8C68F87A8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295106"/>
            <a:ext cx="5013568" cy="3353476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s-MX" sz="1800" b="0" i="0" dirty="0">
                <a:solidFill>
                  <a:schemeClr val="tx2"/>
                </a:solidFill>
                <a:effectLst/>
                <a:latin typeface="Roboto" panose="02000000000000000000" pitchFamily="2" charset="0"/>
              </a:rPr>
              <a:t>El Examen de Salud Integral (ESI) es una actividad en la cual </a:t>
            </a:r>
            <a:r>
              <a:rPr lang="es-MX" sz="1800" dirty="0">
                <a:solidFill>
                  <a:schemeClr val="tx2"/>
                </a:solidFill>
                <a:latin typeface="Roboto" panose="02000000000000000000" pitchFamily="2" charset="0"/>
              </a:rPr>
              <a:t>tu asistencia es importante para la Universidad Veracruzana, sin embargo dadas las condiciones de riesgo y movilidad es tu libre elección asistir o no asistir al ESI.</a:t>
            </a:r>
          </a:p>
          <a:p>
            <a:pPr marL="0" indent="0">
              <a:buNone/>
            </a:pPr>
            <a:r>
              <a:rPr lang="es-MX" sz="1800" dirty="0">
                <a:solidFill>
                  <a:schemeClr val="tx2"/>
                </a:solidFill>
                <a:latin typeface="Roboto" panose="02000000000000000000" pitchFamily="2" charset="0"/>
              </a:rPr>
              <a:t>En ambos casos, deberás ingresar al siguiente formulario con el fin de registrar tu asistencia o inasistencia, cargando el formato correspondiente:</a:t>
            </a:r>
          </a:p>
          <a:p>
            <a:pPr marL="0" indent="0">
              <a:buNone/>
            </a:pPr>
            <a:endParaRPr lang="es-MX" sz="1800" dirty="0">
              <a:solidFill>
                <a:schemeClr val="tx2"/>
              </a:solidFill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es-MX" sz="1800" dirty="0">
                <a:solidFill>
                  <a:schemeClr val="tx2"/>
                </a:solidFill>
                <a:latin typeface="Roboto" panose="02000000000000000000" pitchFamily="2" charset="0"/>
                <a:hlinkClick r:id="rId2"/>
              </a:rPr>
              <a:t>https://forms.office.com/r/NDVyAULNx8</a:t>
            </a:r>
            <a:endParaRPr lang="es-MX" sz="1800" dirty="0">
              <a:solidFill>
                <a:schemeClr val="tx2"/>
              </a:solidFill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s-MX" sz="1800" dirty="0">
              <a:solidFill>
                <a:schemeClr val="tx2"/>
              </a:solidFill>
              <a:latin typeface="Roboto" panose="02000000000000000000" pitchFamily="2" charset="0"/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098" name="Picture 2" descr="Código QR para Examen de Salud Integral UV (2021)">
            <a:extLst>
              <a:ext uri="{FF2B5EF4-FFF2-40B4-BE49-F238E27FC236}">
                <a16:creationId xmlns:a16="http://schemas.microsoft.com/office/drawing/2014/main" id="{1F82D953-C2BD-4B05-B6FC-4211135A5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96844" y="2295106"/>
            <a:ext cx="2612644" cy="2612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82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F3856E9-4239-4EE7-A372-FDCF4882FD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C9CDCF-90F8-42B0-BD0A-794C526880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30095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07D05FE-3FB8-4314-A050-9AB40814D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11219"/>
            <a:ext cx="5646974" cy="6483075"/>
            <a:chOff x="-19221" y="0"/>
            <a:chExt cx="5646974" cy="648307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DDC6C42-DDD5-4105-85F2-9C052563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FB95E12-4EF0-42F7-BCF9-AD31B4C8E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38F8B2-67A9-4086-9341-7705CAB6F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653AAAF-CCEF-494B-9366-16BB3815A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4B356D9-49C3-412F-8E03-AC9AE8371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47E0F8B1-112E-4FBE-A56E-E3F5708BF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23236"/>
            <a:ext cx="3659777" cy="2820908"/>
          </a:xfrm>
        </p:spPr>
        <p:txBody>
          <a:bodyPr>
            <a:normAutofit fontScale="90000"/>
          </a:bodyPr>
          <a:lstStyle/>
          <a:p>
            <a:r>
              <a:rPr lang="es-MX" sz="4000" b="1" dirty="0">
                <a:solidFill>
                  <a:schemeClr val="tx2"/>
                </a:solidFill>
              </a:rPr>
              <a:t>Documentos enviados a su correo electrónico institucional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A02899B5-AFDB-45AA-832E-D65EABD9E7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91591"/>
              </p:ext>
            </p:extLst>
          </p:nvPr>
        </p:nvGraphicFramePr>
        <p:xfrm>
          <a:off x="6091238" y="955653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05116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453</Words>
  <Application>Microsoft Office PowerPoint</Application>
  <PresentationFormat>Panorámica</PresentationFormat>
  <Paragraphs>34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inherit</vt:lpstr>
      <vt:lpstr>Roboto</vt:lpstr>
      <vt:lpstr>Tema de Office</vt:lpstr>
      <vt:lpstr>Examen de Salud Integral</vt:lpstr>
      <vt:lpstr>Primera etapa</vt:lpstr>
      <vt:lpstr>Segunda etapa</vt:lpstr>
      <vt:lpstr>Sede</vt:lpstr>
      <vt:lpstr>Registro</vt:lpstr>
      <vt:lpstr>Documentos enviados a su correo electrónico institucional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 de Salud Integral</dc:title>
  <dc:creator>Soler Gomez Paulo Cesar</dc:creator>
  <cp:lastModifiedBy>Soler Gomez Paulo Cesar</cp:lastModifiedBy>
  <cp:revision>2</cp:revision>
  <dcterms:created xsi:type="dcterms:W3CDTF">2021-10-13T16:39:19Z</dcterms:created>
  <dcterms:modified xsi:type="dcterms:W3CDTF">2021-10-20T23:35:34Z</dcterms:modified>
</cp:coreProperties>
</file>