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8" r:id="rId4"/>
    <p:sldId id="257" r:id="rId5"/>
    <p:sldId id="263" r:id="rId6"/>
    <p:sldId id="264" r:id="rId7"/>
    <p:sldId id="268" r:id="rId8"/>
    <p:sldId id="266" r:id="rId9"/>
    <p:sldId id="284" r:id="rId10"/>
    <p:sldId id="286" r:id="rId11"/>
    <p:sldId id="287" r:id="rId12"/>
    <p:sldId id="288" r:id="rId13"/>
    <p:sldId id="260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torias UV" initials="a" lastIdx="1" clrIdx="0">
    <p:extLst>
      <p:ext uri="{19B8F6BF-5375-455C-9EA6-DF929625EA0E}">
        <p15:presenceInfo xmlns:p15="http://schemas.microsoft.com/office/powerpoint/2012/main" userId="Tutorias U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6395" autoAdjust="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E9195-9EB2-44EB-92C7-D2D05D71EB3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7864E68-87E2-41B2-94F2-DA16B7E45B12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>
              <a:solidFill>
                <a:schemeClr val="bg1"/>
              </a:solidFill>
            </a:rPr>
            <a:t>Darte a conocer el Modelo Educativo y plan de estudios</a:t>
          </a:r>
        </a:p>
      </dgm:t>
    </dgm:pt>
    <dgm:pt modelId="{AC6DB828-E3BD-4C71-85E5-CA4A3221E3FB}" type="parTrans" cxnId="{95B97F14-28B7-4087-86C6-88A8E04D0D42}">
      <dgm:prSet/>
      <dgm:spPr/>
      <dgm:t>
        <a:bodyPr/>
        <a:lstStyle/>
        <a:p>
          <a:endParaRPr lang="es-ES"/>
        </a:p>
      </dgm:t>
    </dgm:pt>
    <dgm:pt modelId="{0924AFCD-5615-4B6C-88EA-1D1D1B0FF1F1}" type="sibTrans" cxnId="{95B97F14-28B7-4087-86C6-88A8E04D0D42}">
      <dgm:prSet/>
      <dgm:spPr/>
      <dgm:t>
        <a:bodyPr/>
        <a:lstStyle/>
        <a:p>
          <a:endParaRPr lang="es-ES"/>
        </a:p>
      </dgm:t>
    </dgm:pt>
    <dgm:pt modelId="{BFDE155B-DF3B-420F-BC35-D7AA7DCCC9F9}">
      <dgm:prSet phldrT="[Texto]"/>
      <dgm:spPr/>
      <dgm:t>
        <a:bodyPr/>
        <a:lstStyle/>
        <a:p>
          <a:r>
            <a:rPr lang="es-ES" dirty="0"/>
            <a:t>Conocer los servicios estudiantiles</a:t>
          </a:r>
        </a:p>
      </dgm:t>
    </dgm:pt>
    <dgm:pt modelId="{388D5AAC-067C-4FC4-9096-29F10C0790FF}" type="parTrans" cxnId="{7AC4C5B1-EDF2-4418-90BC-1CFAFF702E12}">
      <dgm:prSet/>
      <dgm:spPr/>
      <dgm:t>
        <a:bodyPr/>
        <a:lstStyle/>
        <a:p>
          <a:endParaRPr lang="es-ES"/>
        </a:p>
      </dgm:t>
    </dgm:pt>
    <dgm:pt modelId="{05EC05A9-8710-46E4-919B-909B54A23619}" type="sibTrans" cxnId="{7AC4C5B1-EDF2-4418-90BC-1CFAFF702E12}">
      <dgm:prSet/>
      <dgm:spPr/>
      <dgm:t>
        <a:bodyPr/>
        <a:lstStyle/>
        <a:p>
          <a:endParaRPr lang="es-ES"/>
        </a:p>
      </dgm:t>
    </dgm:pt>
    <dgm:pt modelId="{6491A37E-F634-45EC-949E-A3CAC09057F7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b="0" dirty="0">
              <a:solidFill>
                <a:schemeClr val="accent5">
                  <a:lumMod val="75000"/>
                </a:schemeClr>
              </a:solidFill>
              <a:effectLst/>
              <a:latin typeface="Gill Sans MT" pitchFamily="34" charset="0"/>
            </a:rPr>
            <a:t>Construir tu perfil profesional</a:t>
          </a:r>
          <a:endParaRPr lang="es-ES" dirty="0"/>
        </a:p>
      </dgm:t>
    </dgm:pt>
    <dgm:pt modelId="{D6807703-5E86-44FD-ADAF-7C2FA43C42A1}" type="parTrans" cxnId="{B0F47C33-7116-4855-A9DB-E21F49893A8F}">
      <dgm:prSet/>
      <dgm:spPr/>
      <dgm:t>
        <a:bodyPr/>
        <a:lstStyle/>
        <a:p>
          <a:endParaRPr lang="es-ES"/>
        </a:p>
      </dgm:t>
    </dgm:pt>
    <dgm:pt modelId="{AA83142A-0A2C-49B5-BB51-8B0115547A12}" type="sibTrans" cxnId="{B0F47C33-7116-4855-A9DB-E21F49893A8F}">
      <dgm:prSet/>
      <dgm:spPr/>
      <dgm:t>
        <a:bodyPr/>
        <a:lstStyle/>
        <a:p>
          <a:endParaRPr lang="es-ES"/>
        </a:p>
      </dgm:t>
    </dgm:pt>
    <dgm:pt modelId="{AF3A6738-3836-49A2-9905-5749013F5EC0}">
      <dgm:prSet/>
      <dgm:spPr/>
      <dgm:t>
        <a:bodyPr/>
        <a:lstStyle/>
        <a:p>
          <a:r>
            <a:rPr lang="es-MX" b="0" dirty="0">
              <a:solidFill>
                <a:schemeClr val="bg1"/>
              </a:solidFill>
              <a:effectLst/>
              <a:latin typeface="Gill Sans MT" pitchFamily="34" charset="0"/>
            </a:rPr>
            <a:t>Orientarte en trámites académico-administrativos</a:t>
          </a:r>
        </a:p>
      </dgm:t>
    </dgm:pt>
    <dgm:pt modelId="{645C1FE0-C844-45CE-A3A3-24CBEB4F0025}" type="parTrans" cxnId="{1BA1DBA8-BBC9-4897-8FF2-5D268D3C54D9}">
      <dgm:prSet/>
      <dgm:spPr/>
      <dgm:t>
        <a:bodyPr/>
        <a:lstStyle/>
        <a:p>
          <a:endParaRPr lang="es-ES"/>
        </a:p>
      </dgm:t>
    </dgm:pt>
    <dgm:pt modelId="{1FE6A7AA-1ECC-4E41-9884-F36F2CA44874}" type="sibTrans" cxnId="{1BA1DBA8-BBC9-4897-8FF2-5D268D3C54D9}">
      <dgm:prSet/>
      <dgm:spPr/>
      <dgm:t>
        <a:bodyPr/>
        <a:lstStyle/>
        <a:p>
          <a:endParaRPr lang="es-ES"/>
        </a:p>
      </dgm:t>
    </dgm:pt>
    <dgm:pt modelId="{F878ED7D-66F4-4691-A997-5EEBA2EB1521}">
      <dgm:prSet/>
      <dgm:spPr/>
      <dgm:t>
        <a:bodyPr/>
        <a:lstStyle/>
        <a:p>
          <a:r>
            <a:rPr lang="es-MX" b="0">
              <a:solidFill>
                <a:schemeClr val="bg1"/>
              </a:solidFill>
              <a:effectLst/>
              <a:latin typeface="Gill Sans MT" pitchFamily="34" charset="0"/>
            </a:rPr>
            <a:t>Elegir tus materias cada periodo escolar.</a:t>
          </a:r>
          <a:endParaRPr lang="es-ES" dirty="0">
            <a:solidFill>
              <a:schemeClr val="bg1"/>
            </a:solidFill>
          </a:endParaRPr>
        </a:p>
      </dgm:t>
    </dgm:pt>
    <dgm:pt modelId="{7E331B81-3AE5-446F-9CAA-F8888EB77B7E}" type="parTrans" cxnId="{33163A47-87B3-448B-9C7C-6CEA4638E8F6}">
      <dgm:prSet/>
      <dgm:spPr/>
      <dgm:t>
        <a:bodyPr/>
        <a:lstStyle/>
        <a:p>
          <a:endParaRPr lang="es-ES"/>
        </a:p>
      </dgm:t>
    </dgm:pt>
    <dgm:pt modelId="{8F800D0A-0677-4ED4-B72F-8459026A2F70}" type="sibTrans" cxnId="{33163A47-87B3-448B-9C7C-6CEA4638E8F6}">
      <dgm:prSet/>
      <dgm:spPr/>
      <dgm:t>
        <a:bodyPr/>
        <a:lstStyle/>
        <a:p>
          <a:endParaRPr lang="es-ES"/>
        </a:p>
      </dgm:t>
    </dgm:pt>
    <dgm:pt modelId="{3A88BFA3-4B53-4431-9EDA-A05C8824D5BD}" type="pres">
      <dgm:prSet presAssocID="{E91E9195-9EB2-44EB-92C7-D2D05D71EB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0BA916-2E08-4E31-A92D-BD1696B462A3}" type="pres">
      <dgm:prSet presAssocID="{D7864E68-87E2-41B2-94F2-DA16B7E45B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C5B69B-9C36-4611-8C8C-C650B1AA8BDE}" type="pres">
      <dgm:prSet presAssocID="{0924AFCD-5615-4B6C-88EA-1D1D1B0FF1F1}" presName="sibTrans" presStyleCnt="0"/>
      <dgm:spPr/>
    </dgm:pt>
    <dgm:pt modelId="{3BDEA789-4210-43BB-9BAF-7F982FFF8EB9}" type="pres">
      <dgm:prSet presAssocID="{F878ED7D-66F4-4691-A997-5EEBA2EB15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354B6D-C773-4427-B832-03106BBFB5F6}" type="pres">
      <dgm:prSet presAssocID="{8F800D0A-0677-4ED4-B72F-8459026A2F70}" presName="sibTrans" presStyleCnt="0"/>
      <dgm:spPr/>
    </dgm:pt>
    <dgm:pt modelId="{9DBDF2B5-56D8-4B35-8778-D2E5ED9108B2}" type="pres">
      <dgm:prSet presAssocID="{AF3A6738-3836-49A2-9905-5749013F5E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8DB9F7-DA9D-4A1C-ABBA-7F41FC004C21}" type="pres">
      <dgm:prSet presAssocID="{1FE6A7AA-1ECC-4E41-9884-F36F2CA44874}" presName="sibTrans" presStyleCnt="0"/>
      <dgm:spPr/>
    </dgm:pt>
    <dgm:pt modelId="{B4094373-D9D9-4B51-A815-102F7770A7D6}" type="pres">
      <dgm:prSet presAssocID="{BFDE155B-DF3B-420F-BC35-D7AA7DCCC9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6E6083-E3AB-4605-A98F-2BD0A1FE8440}" type="pres">
      <dgm:prSet presAssocID="{05EC05A9-8710-46E4-919B-909B54A23619}" presName="sibTrans" presStyleCnt="0"/>
      <dgm:spPr/>
    </dgm:pt>
    <dgm:pt modelId="{139C0D2E-5606-4A67-96BA-5FAD0B615FD3}" type="pres">
      <dgm:prSet presAssocID="{6491A37E-F634-45EC-949E-A3CAC09057F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D3CFD8C-B0EB-4BB4-B7A6-52F3B601A474}" type="presOf" srcId="{6491A37E-F634-45EC-949E-A3CAC09057F7}" destId="{139C0D2E-5606-4A67-96BA-5FAD0B615FD3}" srcOrd="0" destOrd="0" presId="urn:microsoft.com/office/officeart/2005/8/layout/default"/>
    <dgm:cxn modelId="{95B97F14-28B7-4087-86C6-88A8E04D0D42}" srcId="{E91E9195-9EB2-44EB-92C7-D2D05D71EB32}" destId="{D7864E68-87E2-41B2-94F2-DA16B7E45B12}" srcOrd="0" destOrd="0" parTransId="{AC6DB828-E3BD-4C71-85E5-CA4A3221E3FB}" sibTransId="{0924AFCD-5615-4B6C-88EA-1D1D1B0FF1F1}"/>
    <dgm:cxn modelId="{E55615A6-62E8-426D-9E05-BE882CB7BA3B}" type="presOf" srcId="{AF3A6738-3836-49A2-9905-5749013F5EC0}" destId="{9DBDF2B5-56D8-4B35-8778-D2E5ED9108B2}" srcOrd="0" destOrd="0" presId="urn:microsoft.com/office/officeart/2005/8/layout/default"/>
    <dgm:cxn modelId="{DBC0CFF9-20F9-4E64-9B2E-5A99A023EB16}" type="presOf" srcId="{F878ED7D-66F4-4691-A997-5EEBA2EB1521}" destId="{3BDEA789-4210-43BB-9BAF-7F982FFF8EB9}" srcOrd="0" destOrd="0" presId="urn:microsoft.com/office/officeart/2005/8/layout/default"/>
    <dgm:cxn modelId="{B0F47C33-7116-4855-A9DB-E21F49893A8F}" srcId="{E91E9195-9EB2-44EB-92C7-D2D05D71EB32}" destId="{6491A37E-F634-45EC-949E-A3CAC09057F7}" srcOrd="4" destOrd="0" parTransId="{D6807703-5E86-44FD-ADAF-7C2FA43C42A1}" sibTransId="{AA83142A-0A2C-49B5-BB51-8B0115547A12}"/>
    <dgm:cxn modelId="{7AC4C5B1-EDF2-4418-90BC-1CFAFF702E12}" srcId="{E91E9195-9EB2-44EB-92C7-D2D05D71EB32}" destId="{BFDE155B-DF3B-420F-BC35-D7AA7DCCC9F9}" srcOrd="3" destOrd="0" parTransId="{388D5AAC-067C-4FC4-9096-29F10C0790FF}" sibTransId="{05EC05A9-8710-46E4-919B-909B54A23619}"/>
    <dgm:cxn modelId="{33163A47-87B3-448B-9C7C-6CEA4638E8F6}" srcId="{E91E9195-9EB2-44EB-92C7-D2D05D71EB32}" destId="{F878ED7D-66F4-4691-A997-5EEBA2EB1521}" srcOrd="1" destOrd="0" parTransId="{7E331B81-3AE5-446F-9CAA-F8888EB77B7E}" sibTransId="{8F800D0A-0677-4ED4-B72F-8459026A2F70}"/>
    <dgm:cxn modelId="{C0EDFF07-295A-4A25-A1EF-0F18FA660ECB}" type="presOf" srcId="{D7864E68-87E2-41B2-94F2-DA16B7E45B12}" destId="{AD0BA916-2E08-4E31-A92D-BD1696B462A3}" srcOrd="0" destOrd="0" presId="urn:microsoft.com/office/officeart/2005/8/layout/default"/>
    <dgm:cxn modelId="{1BA1DBA8-BBC9-4897-8FF2-5D268D3C54D9}" srcId="{E91E9195-9EB2-44EB-92C7-D2D05D71EB32}" destId="{AF3A6738-3836-49A2-9905-5749013F5EC0}" srcOrd="2" destOrd="0" parTransId="{645C1FE0-C844-45CE-A3A3-24CBEB4F0025}" sibTransId="{1FE6A7AA-1ECC-4E41-9884-F36F2CA44874}"/>
    <dgm:cxn modelId="{D17C830A-BE8E-4E1A-8FD1-CFA3866A5FAF}" type="presOf" srcId="{E91E9195-9EB2-44EB-92C7-D2D05D71EB32}" destId="{3A88BFA3-4B53-4431-9EDA-A05C8824D5BD}" srcOrd="0" destOrd="0" presId="urn:microsoft.com/office/officeart/2005/8/layout/default"/>
    <dgm:cxn modelId="{B7AAC48D-77D2-4A08-ACB5-7A59786DAB82}" type="presOf" srcId="{BFDE155B-DF3B-420F-BC35-D7AA7DCCC9F9}" destId="{B4094373-D9D9-4B51-A815-102F7770A7D6}" srcOrd="0" destOrd="0" presId="urn:microsoft.com/office/officeart/2005/8/layout/default"/>
    <dgm:cxn modelId="{03A0828F-9FFE-406C-B6B2-6B3B5A47D794}" type="presParOf" srcId="{3A88BFA3-4B53-4431-9EDA-A05C8824D5BD}" destId="{AD0BA916-2E08-4E31-A92D-BD1696B462A3}" srcOrd="0" destOrd="0" presId="urn:microsoft.com/office/officeart/2005/8/layout/default"/>
    <dgm:cxn modelId="{67B62859-4927-454D-BA4E-2AE6724C0CE1}" type="presParOf" srcId="{3A88BFA3-4B53-4431-9EDA-A05C8824D5BD}" destId="{A3C5B69B-9C36-4611-8C8C-C650B1AA8BDE}" srcOrd="1" destOrd="0" presId="urn:microsoft.com/office/officeart/2005/8/layout/default"/>
    <dgm:cxn modelId="{BA8A49AE-3DE7-45A4-95A5-40E54C4162DF}" type="presParOf" srcId="{3A88BFA3-4B53-4431-9EDA-A05C8824D5BD}" destId="{3BDEA789-4210-43BB-9BAF-7F982FFF8EB9}" srcOrd="2" destOrd="0" presId="urn:microsoft.com/office/officeart/2005/8/layout/default"/>
    <dgm:cxn modelId="{275A6438-BCA7-4334-A10F-50E40771645D}" type="presParOf" srcId="{3A88BFA3-4B53-4431-9EDA-A05C8824D5BD}" destId="{45354B6D-C773-4427-B832-03106BBFB5F6}" srcOrd="3" destOrd="0" presId="urn:microsoft.com/office/officeart/2005/8/layout/default"/>
    <dgm:cxn modelId="{B174A099-C858-4FA4-9F20-84DB3670CAC4}" type="presParOf" srcId="{3A88BFA3-4B53-4431-9EDA-A05C8824D5BD}" destId="{9DBDF2B5-56D8-4B35-8778-D2E5ED9108B2}" srcOrd="4" destOrd="0" presId="urn:microsoft.com/office/officeart/2005/8/layout/default"/>
    <dgm:cxn modelId="{EA9F3E0B-4CF8-4D7B-8496-D356A4282117}" type="presParOf" srcId="{3A88BFA3-4B53-4431-9EDA-A05C8824D5BD}" destId="{C18DB9F7-DA9D-4A1C-ABBA-7F41FC004C21}" srcOrd="5" destOrd="0" presId="urn:microsoft.com/office/officeart/2005/8/layout/default"/>
    <dgm:cxn modelId="{047C6665-94B6-4AAB-8CBA-280D3DA89717}" type="presParOf" srcId="{3A88BFA3-4B53-4431-9EDA-A05C8824D5BD}" destId="{B4094373-D9D9-4B51-A815-102F7770A7D6}" srcOrd="6" destOrd="0" presId="urn:microsoft.com/office/officeart/2005/8/layout/default"/>
    <dgm:cxn modelId="{BDA21FBC-195E-41D4-8D81-76761EB8CBDB}" type="presParOf" srcId="{3A88BFA3-4B53-4431-9EDA-A05C8824D5BD}" destId="{636E6083-E3AB-4605-A98F-2BD0A1FE8440}" srcOrd="7" destOrd="0" presId="urn:microsoft.com/office/officeart/2005/8/layout/default"/>
    <dgm:cxn modelId="{F876F86B-B4F8-4BB6-8389-407151A428AB}" type="presParOf" srcId="{3A88BFA3-4B53-4431-9EDA-A05C8824D5BD}" destId="{139C0D2E-5606-4A67-96BA-5FAD0B615FD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A7E40-F178-4A2E-988F-24B0C4AB4088}" type="datetimeFigureOut">
              <a:rPr lang="es-MX" smtClean="0"/>
              <a:t>09/08/2021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717ED-85ED-4F63-AC36-E465B0D3C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554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29"/>
            <a:ext cx="12284728" cy="69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09/08/2021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5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09/08/2021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75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648" y="1333581"/>
            <a:ext cx="10711856" cy="382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726361" y="1968556"/>
            <a:ext cx="9613205" cy="4127341"/>
          </a:xfrm>
        </p:spPr>
        <p:txBody>
          <a:bodyPr/>
          <a:lstStyle>
            <a:lvl1pPr>
              <a:defRPr sz="21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163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3874" y="1871529"/>
            <a:ext cx="11124043" cy="4305434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400">
                <a:latin typeface="Century Gothic" panose="020B0502020202020204" pitchFamily="34" charset="0"/>
              </a:defRPr>
            </a:lvl4pPr>
            <a:lvl5pPr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09/08/2021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51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" y="0"/>
            <a:ext cx="1217083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8600" y="603711"/>
            <a:ext cx="8043787" cy="53838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20405" y="2153540"/>
            <a:ext cx="4271423" cy="1372372"/>
          </a:xfrm>
        </p:spPr>
        <p:txBody>
          <a:bodyPr/>
          <a:lstStyle>
            <a:lvl1pPr marL="0" indent="0">
              <a:buNone/>
              <a:defRPr sz="2400">
                <a:solidFill>
                  <a:srgbClr val="0B0FC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09/08/2021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0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09/08/2021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24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09/08/2021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644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09/08/2021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11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fld id="{885748A8-614D-409D-A060-E2424FA40840}" type="datetimeFigureOut">
              <a:rPr lang="es-MX" smtClean="0"/>
              <a:pPr/>
              <a:t>09/08/2021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fld id="{CCDA59D4-150A-4A9A-AAB1-B398AE7975F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87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09/08/2021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09/08/2021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82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476500" y="365125"/>
            <a:ext cx="9171418" cy="1198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71529"/>
            <a:ext cx="10809718" cy="4305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5748A8-614D-409D-A060-E2424FA40840}" type="datetimeFigureOut">
              <a:rPr lang="es-MX" smtClean="0"/>
              <a:pPr/>
              <a:t>09/08/2021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DA59D4-150A-4A9A-AAB1-B398AE7975FF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7" y="239463"/>
            <a:ext cx="1955999" cy="13244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222" y="0"/>
            <a:ext cx="364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ITUV/" TargetMode="Externa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12" Type="http://schemas.openxmlformats.org/officeDocument/2006/relationships/hyperlink" Target="https://www.instagram.com/tutoriasuv/" TargetMode="Externa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hyperlink" Target="https://www.uv.mx/formacionintegral/" TargetMode="External"/><Relationship Id="rId11" Type="http://schemas.openxmlformats.org/officeDocument/2006/relationships/hyperlink" Target="https://twitter.com/TutoriasUv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2.jp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1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9.jp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3"/>
    </mc:Choice>
    <mc:Fallback xmlns="">
      <p:transition spd="slow" advTm="12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8901" y="666142"/>
            <a:ext cx="7972582" cy="1143000"/>
          </a:xfrm>
        </p:spPr>
        <p:txBody>
          <a:bodyPr/>
          <a:lstStyle/>
          <a:p>
            <a:pPr algn="ctr"/>
            <a:r>
              <a:rPr lang="es-MX" sz="2822" dirty="0">
                <a:solidFill>
                  <a:srgbClr val="002060"/>
                </a:solidFill>
              </a:rPr>
              <a:t>Recibir tutoría académica es tu derecho, ejércelo:</a:t>
            </a:r>
          </a:p>
        </p:txBody>
      </p:sp>
      <p:pic>
        <p:nvPicPr>
          <p:cNvPr id="8" name="Marcador de contenido 7" descr="Imagen que contiene texto, señal&#10;&#10;Descripción generada automáticamente">
            <a:extLst>
              <a:ext uri="{FF2B5EF4-FFF2-40B4-BE49-F238E27FC236}">
                <a16:creationId xmlns:a16="http://schemas.microsoft.com/office/drawing/2014/main" xmlns="" id="{47F43F04-1302-470A-A55E-E6F71FFD7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3" y="2023301"/>
            <a:ext cx="10796016" cy="4002024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79"/>
    </mc:Choice>
    <mc:Fallback xmlns="">
      <p:transition spd="slow" advTm="57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3209" y="628745"/>
            <a:ext cx="8458603" cy="826649"/>
          </a:xfrm>
        </p:spPr>
        <p:txBody>
          <a:bodyPr>
            <a:normAutofit/>
          </a:bodyPr>
          <a:lstStyle/>
          <a:p>
            <a:pPr algn="ctr"/>
            <a:r>
              <a:rPr lang="es-MX" sz="2000" dirty="0">
                <a:solidFill>
                  <a:srgbClr val="002060"/>
                </a:solidFill>
              </a:rPr>
              <a:t>¿Necesitas reforzar algún contenido o estás en riesgo de reprobar?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4174" y="1724304"/>
            <a:ext cx="5391826" cy="15357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>
                <a:solidFill>
                  <a:srgbClr val="002060"/>
                </a:solidFill>
                <a:latin typeface="+mn-lt"/>
              </a:rPr>
              <a:t>Pregunta a tu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highlight>
                  <a:srgbClr val="C0C0C0"/>
                </a:highlight>
                <a:latin typeface="+mn-lt"/>
              </a:rPr>
              <a:t>Tutor Académico 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sobre los </a:t>
            </a:r>
            <a:r>
              <a:rPr lang="es-ES" b="1" dirty="0">
                <a:solidFill>
                  <a:srgbClr val="002060"/>
                </a:solidFill>
                <a:latin typeface="+mn-lt"/>
              </a:rPr>
              <a:t>PAFI (Programas de apoyo a la formación integral). </a:t>
            </a:r>
            <a:endParaRPr lang="es-MX" b="1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es-MX" sz="2293" dirty="0">
              <a:solidFill>
                <a:srgbClr val="002060"/>
              </a:solidFill>
            </a:endParaRP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EF3D979B-9161-47B4-8110-AF7C40D17D89}"/>
              </a:ext>
            </a:extLst>
          </p:cNvPr>
          <p:cNvSpPr txBox="1">
            <a:spLocks/>
          </p:cNvSpPr>
          <p:nvPr/>
        </p:nvSpPr>
        <p:spPr>
          <a:xfrm>
            <a:off x="1579389" y="3621525"/>
            <a:ext cx="5288459" cy="2053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dirty="0">
                <a:solidFill>
                  <a:srgbClr val="002060"/>
                </a:solidFill>
                <a:latin typeface="+mn-lt"/>
              </a:rPr>
              <a:t>Los </a:t>
            </a:r>
            <a:r>
              <a:rPr lang="es-ES" b="1" dirty="0">
                <a:solidFill>
                  <a:srgbClr val="002060"/>
                </a:solidFill>
                <a:latin typeface="+mn-lt"/>
              </a:rPr>
              <a:t>PAFI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 son un apoyo extra clase que te brinda un </a:t>
            </a:r>
            <a:r>
              <a:rPr lang="es-ES" b="1" dirty="0">
                <a:solidFill>
                  <a:srgbClr val="002060"/>
                </a:solidFill>
                <a:latin typeface="+mn-lt"/>
              </a:rPr>
              <a:t>profesor-tutor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 para ayudarte con las </a:t>
            </a:r>
            <a:r>
              <a:rPr lang="es-ES" b="1" dirty="0">
                <a:solidFill>
                  <a:srgbClr val="002060"/>
                </a:solidFill>
                <a:latin typeface="+mn-lt"/>
              </a:rPr>
              <a:t>dudas o contenidos de una materia en </a:t>
            </a:r>
            <a:r>
              <a:rPr lang="es-ES" b="1" dirty="0" err="1">
                <a:solidFill>
                  <a:srgbClr val="002060"/>
                </a:solidFill>
                <a:latin typeface="+mn-lt"/>
              </a:rPr>
              <a:t>pparticular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.</a:t>
            </a:r>
            <a:endParaRPr lang="es-MX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87C76C81-AF34-475E-BA48-E6ACEA1524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38" y="1856824"/>
            <a:ext cx="4577602" cy="436131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07A4D9F-0509-4A49-807F-57629D783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" y="5079741"/>
            <a:ext cx="1778259" cy="1778259"/>
          </a:xfrm>
          <a:prstGeom prst="rect">
            <a:avLst/>
          </a:prstGeom>
        </p:spPr>
      </p:pic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xmlns="" id="{D50F4A1B-306C-4753-8A81-19D70616FE4C}"/>
              </a:ext>
            </a:extLst>
          </p:cNvPr>
          <p:cNvSpPr/>
          <p:nvPr/>
        </p:nvSpPr>
        <p:spPr>
          <a:xfrm>
            <a:off x="1404729" y="3466780"/>
            <a:ext cx="5637781" cy="2208576"/>
          </a:xfrm>
          <a:prstGeom prst="wedgeRoundRectCallout">
            <a:avLst>
              <a:gd name="adj1" fmla="val -60417"/>
              <a:gd name="adj2" fmla="val -3525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2 Marcador de contenido">
            <a:extLst>
              <a:ext uri="{FF2B5EF4-FFF2-40B4-BE49-F238E27FC236}">
                <a16:creationId xmlns:a16="http://schemas.microsoft.com/office/drawing/2014/main" xmlns="" id="{F825CEB1-D653-4E68-B6C6-02854D46D6DA}"/>
              </a:ext>
            </a:extLst>
          </p:cNvPr>
          <p:cNvSpPr txBox="1">
            <a:spLocks/>
          </p:cNvSpPr>
          <p:nvPr/>
        </p:nvSpPr>
        <p:spPr>
          <a:xfrm>
            <a:off x="3334522" y="6090134"/>
            <a:ext cx="5937393" cy="767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00B050"/>
                </a:solidFill>
                <a:latin typeface="+mn-lt"/>
              </a:rPr>
              <a:t>¡Consulta la oferta en la guía del estudiante!</a:t>
            </a:r>
            <a:endParaRPr lang="es-MX" b="1" dirty="0">
              <a:solidFill>
                <a:srgbClr val="00B05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es-MX" sz="229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88"/>
    </mc:Choice>
    <mc:Fallback xmlns="">
      <p:transition spd="slow" advTm="32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174434" y="2476058"/>
            <a:ext cx="4354662" cy="82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87" b="1" dirty="0">
                <a:latin typeface="Gill Sans MT" panose="020B0502020104020203" pitchFamily="34" charset="0"/>
                <a:cs typeface="Arial" panose="020B0604020202020204" pitchFamily="34" charset="0"/>
              </a:rPr>
              <a:t>MAYORES INFORMES</a:t>
            </a:r>
          </a:p>
          <a:p>
            <a:pPr algn="ctr"/>
            <a:r>
              <a:rPr lang="es-MX" sz="1587" b="1" dirty="0">
                <a:solidFill>
                  <a:srgbClr val="0070C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Departamento de Apoyo a la Formación Integral del Estudiante</a:t>
            </a:r>
          </a:p>
        </p:txBody>
      </p:sp>
      <p:pic>
        <p:nvPicPr>
          <p:cNvPr id="7" name="6 Imagen" descr="logo simbolo 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6991" y="527225"/>
            <a:ext cx="1809183" cy="155925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B9918A5-CAF8-42C5-A07C-260A1AA8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36" y="3701772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4FC4D9A-E9A6-4455-8988-CC585D7B349D}"/>
              </a:ext>
            </a:extLst>
          </p:cNvPr>
          <p:cNvSpPr txBox="1"/>
          <p:nvPr/>
        </p:nvSpPr>
        <p:spPr>
          <a:xfrm>
            <a:off x="2703444" y="36906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latin typeface="Gill Sans MT" panose="020B0502020104020203" pitchFamily="34" charset="0"/>
                <a:cs typeface="Arial" panose="020B0604020202020204" pitchFamily="34" charset="0"/>
                <a:hlinkClick r:id="rId6"/>
              </a:rPr>
              <a:t>https://www.uv.mx/formacionintegral/</a:t>
            </a:r>
            <a:r>
              <a:rPr lang="es-MX" sz="1800" b="1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F489917-4B39-408E-86A9-D9B62CAF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36" y="4396121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B5FD58A-C3DA-46C7-9F13-C87EBD65E61C}"/>
              </a:ext>
            </a:extLst>
          </p:cNvPr>
          <p:cNvSpPr txBox="1"/>
          <p:nvPr/>
        </p:nvSpPr>
        <p:spPr>
          <a:xfrm>
            <a:off x="3684104" y="4449580"/>
            <a:ext cx="1166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rgbClr val="FFFFFF"/>
                </a:solidFill>
                <a:effectLst/>
                <a:latin typeface="Roboto"/>
                <a:hlinkClick r:id="rId8"/>
              </a:rPr>
              <a:t>@SITUV</a:t>
            </a:r>
            <a:endParaRPr lang="es-E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B88FA24A-E5E6-4898-B7F5-4E69F32F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36" y="509047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AC37F928-B891-4E2A-954E-7939DB263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36" y="579263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B72F28D-BEB3-45D7-A2D8-54D7BC63E33F}"/>
              </a:ext>
            </a:extLst>
          </p:cNvPr>
          <p:cNvSpPr txBox="1"/>
          <p:nvPr/>
        </p:nvSpPr>
        <p:spPr>
          <a:xfrm>
            <a:off x="3684104" y="51439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rgbClr val="FFFFFF"/>
                </a:solidFill>
                <a:effectLst/>
                <a:latin typeface="Roboto"/>
                <a:hlinkClick r:id="rId11"/>
              </a:rPr>
              <a:t>@TutoriasUV</a:t>
            </a:r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9FB1B047-921B-4F68-80FF-909830D89BBE}"/>
              </a:ext>
            </a:extLst>
          </p:cNvPr>
          <p:cNvSpPr txBox="1"/>
          <p:nvPr/>
        </p:nvSpPr>
        <p:spPr>
          <a:xfrm>
            <a:off x="3684104" y="58382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rgbClr val="FFFFFF"/>
                </a:solidFill>
                <a:effectLst/>
                <a:latin typeface="Roboto"/>
                <a:hlinkClick r:id="rId12"/>
              </a:rPr>
              <a:t>@TutoríasUV</a:t>
            </a:r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BD5AB142-1F38-4EAA-93FA-F22971E4C53E}"/>
              </a:ext>
            </a:extLst>
          </p:cNvPr>
          <p:cNvSpPr/>
          <p:nvPr/>
        </p:nvSpPr>
        <p:spPr>
          <a:xfrm>
            <a:off x="2358887" y="3429000"/>
            <a:ext cx="7593496" cy="307781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81"/>
    </mc:Choice>
    <mc:Fallback xmlns="">
      <p:transition spd="slow" advTm="22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77" y="4358227"/>
            <a:ext cx="2499773" cy="24997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643"/>
            <a:ext cx="2244753" cy="22447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04" y="5144668"/>
            <a:ext cx="1713332" cy="17133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6" y="4691271"/>
            <a:ext cx="3494725" cy="21667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84" y="29473"/>
            <a:ext cx="2244752" cy="22447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307" y="0"/>
            <a:ext cx="2050979" cy="4349878"/>
          </a:xfrm>
          <a:prstGeom prst="rect">
            <a:avLst/>
          </a:prstGeom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3DD25AF5-708E-44DC-9073-68CBEDB9CBFA}"/>
              </a:ext>
            </a:extLst>
          </p:cNvPr>
          <p:cNvSpPr txBox="1">
            <a:spLocks/>
          </p:cNvSpPr>
          <p:nvPr/>
        </p:nvSpPr>
        <p:spPr>
          <a:xfrm>
            <a:off x="2053815" y="3198891"/>
            <a:ext cx="7782987" cy="3821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800" dirty="0">
                <a:solidFill>
                  <a:srgbClr val="002060"/>
                </a:solidFill>
                <a:ea typeface="+mn-ea"/>
                <a:cs typeface="+mn-cs"/>
              </a:rPr>
              <a:t>¡Sean Bienvenidos!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CD5F689F-1ACB-4D21-B706-09EF531D72A1}"/>
              </a:ext>
            </a:extLst>
          </p:cNvPr>
          <p:cNvSpPr/>
          <p:nvPr/>
        </p:nvSpPr>
        <p:spPr>
          <a:xfrm>
            <a:off x="2637183" y="2981739"/>
            <a:ext cx="6686694" cy="124570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1"/>
    </mc:Choice>
    <mc:Fallback xmlns="">
      <p:transition spd="slow" advTm="7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Programa Institucional de Tutorías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5120405" y="1941506"/>
            <a:ext cx="4271423" cy="1372372"/>
          </a:xfrm>
        </p:spPr>
        <p:txBody>
          <a:bodyPr>
            <a:noAutofit/>
          </a:bodyPr>
          <a:lstStyle/>
          <a:p>
            <a:pPr algn="ctr"/>
            <a:r>
              <a:rPr lang="es-MX" sz="3000" b="1" dirty="0"/>
              <a:t>Tutoría académica</a:t>
            </a:r>
          </a:p>
          <a:p>
            <a:pPr algn="ctr"/>
            <a:r>
              <a:rPr lang="es-MX" sz="3000" b="1" dirty="0"/>
              <a:t>&amp;</a:t>
            </a:r>
          </a:p>
          <a:p>
            <a:pPr algn="ctr"/>
            <a:r>
              <a:rPr lang="es-MX" sz="3000" b="1" dirty="0"/>
              <a:t>Enseñanza Tutorial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7"/>
    </mc:Choice>
    <mc:Fallback xmlns="">
      <p:transition spd="slow" advTm="11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01" y="306764"/>
            <a:ext cx="6226855" cy="6551236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690DE2B-6825-4331-A6F6-DDDD906AE313}"/>
              </a:ext>
            </a:extLst>
          </p:cNvPr>
          <p:cNvSpPr txBox="1">
            <a:spLocks/>
          </p:cNvSpPr>
          <p:nvPr/>
        </p:nvSpPr>
        <p:spPr>
          <a:xfrm>
            <a:off x="837393" y="2063160"/>
            <a:ext cx="4967059" cy="1944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MX" sz="3200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Bienvenido(a) a la Facultad </a:t>
            </a:r>
            <a:r>
              <a:rPr lang="es-MX" sz="32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de Psicología, </a:t>
            </a:r>
            <a:r>
              <a:rPr lang="es-MX" sz="3200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R</a:t>
            </a:r>
            <a:r>
              <a:rPr lang="es-MX" sz="32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egión- Xalapa </a:t>
            </a:r>
            <a:endParaRPr lang="es-MX" sz="3200" b="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A13A1D4E-7EAF-4680-A693-E1175B2ACE4E}"/>
              </a:ext>
            </a:extLst>
          </p:cNvPr>
          <p:cNvSpPr txBox="1">
            <a:spLocks/>
          </p:cNvSpPr>
          <p:nvPr/>
        </p:nvSpPr>
        <p:spPr>
          <a:xfrm>
            <a:off x="360144" y="4459852"/>
            <a:ext cx="6411717" cy="1944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MX" sz="3200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Coordinador del Sistema tutorial </a:t>
            </a:r>
          </a:p>
          <a:p>
            <a:r>
              <a:rPr lang="es-MX" sz="3200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D</a:t>
            </a:r>
            <a:r>
              <a:rPr lang="es-MX" sz="32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ra. Haideé Velásquez Medina</a:t>
            </a:r>
            <a:endParaRPr lang="es-MX" sz="3200" b="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7"/>
    </mc:Choice>
    <mc:Fallback xmlns="">
      <p:transition spd="slow" advTm="9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225" y="1139687"/>
            <a:ext cx="6719164" cy="5718313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A5B0FC40-E292-4C62-98B1-337318340B6D}"/>
              </a:ext>
            </a:extLst>
          </p:cNvPr>
          <p:cNvSpPr txBox="1">
            <a:spLocks/>
          </p:cNvSpPr>
          <p:nvPr/>
        </p:nvSpPr>
        <p:spPr>
          <a:xfrm>
            <a:off x="6096001" y="643866"/>
            <a:ext cx="5645426" cy="1944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MX" sz="3200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En la transición de la “prepa” a esta nueva etapa académica contarás con el apoyo de un </a:t>
            </a:r>
            <a:r>
              <a:rPr lang="es-MX" sz="3200" b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C0C0C0"/>
                </a:highlight>
                <a:latin typeface="Gill Sans MT" pitchFamily="34" charset="0"/>
              </a:rPr>
              <a:t>Tutor Académico </a:t>
            </a:r>
            <a:endParaRPr lang="es-MX" sz="3200" b="0" dirty="0">
              <a:solidFill>
                <a:schemeClr val="accent6">
                  <a:lumMod val="75000"/>
                </a:schemeClr>
              </a:solidFill>
              <a:highlight>
                <a:srgbClr val="C0C0C0"/>
              </a:highlight>
              <a:latin typeface="Gill Sans MT" pitchFamily="34" charset="0"/>
            </a:endParaRP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xmlns="" id="{B7688A61-C2D6-476B-BF55-72763CBDA407}"/>
              </a:ext>
            </a:extLst>
          </p:cNvPr>
          <p:cNvSpPr/>
          <p:nvPr/>
        </p:nvSpPr>
        <p:spPr>
          <a:xfrm>
            <a:off x="5883965" y="516834"/>
            <a:ext cx="5857462" cy="2213113"/>
          </a:xfrm>
          <a:prstGeom prst="wedgeRoundRectCallout">
            <a:avLst>
              <a:gd name="adj1" fmla="val -60426"/>
              <a:gd name="adj2" fmla="val -51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Imagen que contiene persona, interior, hombre, computadora&#10;&#10;Descripción generada automáticamente">
            <a:extLst>
              <a:ext uri="{FF2B5EF4-FFF2-40B4-BE49-F238E27FC236}">
                <a16:creationId xmlns:a16="http://schemas.microsoft.com/office/drawing/2014/main" xmlns="" id="{D01F4794-3618-4093-AC90-475816B327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94" y="2856979"/>
            <a:ext cx="5216439" cy="348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4"/>
    </mc:Choice>
    <mc:Fallback xmlns="">
      <p:transition spd="slow" advTm="13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307" y="0"/>
            <a:ext cx="2050979" cy="4349878"/>
          </a:xfrm>
          <a:prstGeom prst="rect">
            <a:avLst/>
          </a:prstGeom>
        </p:spPr>
      </p:pic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xmlns="" id="{75430C6D-B6B3-4B40-8429-4B296C621E74}"/>
              </a:ext>
            </a:extLst>
          </p:cNvPr>
          <p:cNvSpPr/>
          <p:nvPr/>
        </p:nvSpPr>
        <p:spPr>
          <a:xfrm>
            <a:off x="945065" y="1732870"/>
            <a:ext cx="8649509" cy="4349878"/>
          </a:xfrm>
          <a:prstGeom prst="wedgeRoundRectCallout">
            <a:avLst>
              <a:gd name="adj1" fmla="val 48086"/>
              <a:gd name="adj2" fmla="val -6352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xmlns="" id="{C49360F9-F511-439A-9289-7D7ABDA2CF8F}"/>
              </a:ext>
            </a:extLst>
          </p:cNvPr>
          <p:cNvSpPr txBox="1">
            <a:spLocks/>
          </p:cNvSpPr>
          <p:nvPr/>
        </p:nvSpPr>
        <p:spPr>
          <a:xfrm>
            <a:off x="2246242" y="2174938"/>
            <a:ext cx="6592958" cy="62127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MX" sz="3200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El </a:t>
            </a:r>
            <a:r>
              <a:rPr lang="es-MX" sz="3200" b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C0C0C0"/>
                </a:highlight>
                <a:latin typeface="Gill Sans MT" pitchFamily="34" charset="0"/>
              </a:rPr>
              <a:t>Tutor Académico </a:t>
            </a:r>
            <a:r>
              <a:rPr lang="es-MX" sz="3200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te ayudará para:</a:t>
            </a: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xmlns="" id="{CADB6A01-8FE5-47A6-889B-EA30A2CEB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303155"/>
              </p:ext>
            </p:extLst>
          </p:nvPr>
        </p:nvGraphicFramePr>
        <p:xfrm>
          <a:off x="1151705" y="2796209"/>
          <a:ext cx="8236228" cy="357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30"/>
    </mc:Choice>
    <mc:Fallback xmlns="">
      <p:transition spd="slow" advTm="32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>
            <a:extLst>
              <a:ext uri="{FF2B5EF4-FFF2-40B4-BE49-F238E27FC236}">
                <a16:creationId xmlns:a16="http://schemas.microsoft.com/office/drawing/2014/main" xmlns="" id="{EE5D3055-FC30-4916-A85E-6E11E7AA6875}"/>
              </a:ext>
            </a:extLst>
          </p:cNvPr>
          <p:cNvSpPr txBox="1">
            <a:spLocks/>
          </p:cNvSpPr>
          <p:nvPr/>
        </p:nvSpPr>
        <p:spPr>
          <a:xfrm>
            <a:off x="801098" y="1396289"/>
            <a:ext cx="48710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0" dirty="0" err="1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Además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 con </a:t>
            </a:r>
            <a:r>
              <a:rPr lang="en-US" sz="3200" b="0" dirty="0" err="1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tu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s-MX" sz="3200" b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C0C0C0"/>
                </a:highlight>
                <a:latin typeface="Gill Sans MT" pitchFamily="34" charset="0"/>
              </a:rPr>
              <a:t>Tutor Académico </a:t>
            </a:r>
            <a:r>
              <a:rPr lang="en-US" sz="3200" b="0" dirty="0" err="1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podrás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CA5592CD-A294-4BA1-8374-489DC8DDA6BB}"/>
              </a:ext>
            </a:extLst>
          </p:cNvPr>
          <p:cNvSpPr txBox="1">
            <a:spLocks noChangeArrowheads="1"/>
          </p:cNvSpPr>
          <p:nvPr/>
        </p:nvSpPr>
        <p:spPr>
          <a:xfrm>
            <a:off x="543924" y="3120571"/>
            <a:ext cx="6818939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5488" lvl="1"/>
            <a:r>
              <a:rPr lang="en-US" dirty="0" err="1">
                <a:solidFill>
                  <a:srgbClr val="002060"/>
                </a:solidFill>
                <a:latin typeface="+mn-lt"/>
              </a:rPr>
              <a:t>Fortalecer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tu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trayectoria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escolar al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brindarte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estrategias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apoyo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725488" lvl="1"/>
            <a:r>
              <a:rPr lang="en-US" dirty="0" err="1">
                <a:solidFill>
                  <a:srgbClr val="002060"/>
                </a:solidFill>
                <a:latin typeface="+mn-lt"/>
              </a:rPr>
              <a:t>Definir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tus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objetivos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profesionales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,</a:t>
            </a:r>
          </a:p>
          <a:p>
            <a:pPr marL="725488" lvl="1"/>
            <a:r>
              <a:rPr lang="en-US" dirty="0" err="1">
                <a:solidFill>
                  <a:srgbClr val="002060"/>
                </a:solidFill>
                <a:latin typeface="+mn-lt"/>
              </a:rPr>
              <a:t>Desarrollar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la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ética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y el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compromiso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tu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formación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académica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,</a:t>
            </a:r>
          </a:p>
          <a:p>
            <a:pPr marL="725488" lvl="1"/>
            <a:r>
              <a:rPr lang="en-US" dirty="0" err="1">
                <a:solidFill>
                  <a:srgbClr val="002060"/>
                </a:solidFill>
                <a:latin typeface="+mn-lt"/>
              </a:rPr>
              <a:t>Fortalecer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tu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sentido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pertenencia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con la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Institución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725488" lvl="1"/>
            <a:r>
              <a:rPr lang="en-US" dirty="0" err="1">
                <a:solidFill>
                  <a:srgbClr val="002060"/>
                </a:solidFill>
                <a:latin typeface="+mn-lt"/>
              </a:rPr>
              <a:t>Promover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tu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autonomía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y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formación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integral.</a:t>
            </a:r>
          </a:p>
          <a:p>
            <a:pPr marL="725488" lvl="1"/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A86541C6-61B1-4DAA-B57A-EAF3F24F0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n 16" descr="Imagen que contiene persona, interior, hombre, niño&#10;&#10;Descripción generada automáticamente">
            <a:extLst>
              <a:ext uri="{FF2B5EF4-FFF2-40B4-BE49-F238E27FC236}">
                <a16:creationId xmlns:a16="http://schemas.microsoft.com/office/drawing/2014/main" xmlns="" id="{A6807343-FB85-4BD9-8497-FE905E9BD9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4" b="10369"/>
          <a:stretch/>
        </p:blipFill>
        <p:spPr>
          <a:xfrm>
            <a:off x="5142944" y="3"/>
            <a:ext cx="6278822" cy="323363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71750011-2006-46BB-AFDE-C6E461752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 r="4" b="22231"/>
          <a:stretch/>
        </p:blipFill>
        <p:spPr>
          <a:xfrm>
            <a:off x="7190585" y="3097682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21" name="Bocadillo: rectángulo con esquinas redondeadas 20">
            <a:extLst>
              <a:ext uri="{FF2B5EF4-FFF2-40B4-BE49-F238E27FC236}">
                <a16:creationId xmlns:a16="http://schemas.microsoft.com/office/drawing/2014/main" xmlns="" id="{C8C5EFA8-FF82-455B-AEB8-C684D6559A54}"/>
              </a:ext>
            </a:extLst>
          </p:cNvPr>
          <p:cNvSpPr/>
          <p:nvPr/>
        </p:nvSpPr>
        <p:spPr>
          <a:xfrm>
            <a:off x="801098" y="2900758"/>
            <a:ext cx="6389487" cy="3526546"/>
          </a:xfrm>
          <a:prstGeom prst="wedgeRoundRectCallout">
            <a:avLst>
              <a:gd name="adj1" fmla="val 60055"/>
              <a:gd name="adj2" fmla="val 30558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93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3273"/>
    </mc:Choice>
    <mc:Fallback xmlns="">
      <p:transition spd="slow" advTm="33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B0EB927-7890-456C-A5CD-8442D1B083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1" r="2" b="20466"/>
          <a:stretch/>
        </p:blipFill>
        <p:spPr>
          <a:xfrm flipH="1">
            <a:off x="1157288" y="1144570"/>
            <a:ext cx="4214812" cy="25905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BEA8AE6-CDD9-45A6-8DFD-52F3A1CABD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" b="-2"/>
          <a:stretch/>
        </p:blipFill>
        <p:spPr>
          <a:xfrm>
            <a:off x="5854171" y="332826"/>
            <a:ext cx="5546955" cy="374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13D93EA-5191-4AFA-AAC5-6EC2564E464F}"/>
              </a:ext>
            </a:extLst>
          </p:cNvPr>
          <p:cNvSpPr/>
          <p:nvPr/>
        </p:nvSpPr>
        <p:spPr>
          <a:xfrm>
            <a:off x="309298" y="4463665"/>
            <a:ext cx="11233432" cy="20615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Marcador de texto">
            <a:extLst>
              <a:ext uri="{FF2B5EF4-FFF2-40B4-BE49-F238E27FC236}">
                <a16:creationId xmlns:a16="http://schemas.microsoft.com/office/drawing/2014/main" xmlns="" id="{73C8348B-F491-491F-A53E-066BBF5ACCC9}"/>
              </a:ext>
            </a:extLst>
          </p:cNvPr>
          <p:cNvSpPr txBox="1">
            <a:spLocks/>
          </p:cNvSpPr>
          <p:nvPr/>
        </p:nvSpPr>
        <p:spPr>
          <a:xfrm>
            <a:off x="106002" y="4731046"/>
            <a:ext cx="4106685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0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3000" b="1" kern="12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Quién</a:t>
            </a:r>
            <a:r>
              <a:rPr lang="en-US" sz="30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me </a:t>
            </a:r>
            <a:r>
              <a:rPr lang="en-US" sz="3000" b="1" kern="12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asignará</a:t>
            </a:r>
            <a:r>
              <a:rPr lang="en-US" sz="30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a mi </a:t>
            </a:r>
            <a:r>
              <a:rPr lang="en-US" sz="3000" b="1" kern="1200" dirty="0">
                <a:solidFill>
                  <a:schemeClr val="accent6">
                    <a:lumMod val="75000"/>
                  </a:schemeClr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Tutor </a:t>
            </a:r>
            <a:r>
              <a:rPr lang="en-US" sz="3000" b="1" kern="1200" dirty="0" err="1">
                <a:solidFill>
                  <a:schemeClr val="accent6">
                    <a:lumMod val="75000"/>
                  </a:schemeClr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Académico</a:t>
            </a:r>
            <a:r>
              <a:rPr lang="en-US" sz="30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625494F5-4D8C-4AD7-885B-1C66E1667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5983" y="4950060"/>
            <a:ext cx="7054404" cy="1460127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Al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inicio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del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periodo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escolar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el </a:t>
            </a:r>
          </a:p>
          <a:p>
            <a:pPr marR="0"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1" i="0" u="none" strike="noStrike" cap="none" spc="0" normalizeH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Coordinador</a:t>
            </a:r>
            <a:r>
              <a:rPr kumimoji="0" lang="en-US" sz="2200" b="1" i="0" u="none" strike="noStrike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 del Sistema Tutorial </a:t>
            </a:r>
            <a:r>
              <a:rPr kumimoji="0" lang="en-US" sz="2000" b="1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de </a:t>
            </a:r>
            <a:r>
              <a:rPr kumimoji="0" lang="en-US" sz="2000" b="1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tu</a:t>
            </a:r>
            <a:r>
              <a:rPr kumimoji="0" lang="en-US" sz="2000" b="1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programa</a:t>
            </a:r>
            <a:r>
              <a:rPr kumimoji="0" lang="en-US" sz="2000" b="1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educativo</a:t>
            </a:r>
            <a:r>
              <a:rPr kumimoji="0" lang="en-US" sz="2000" b="1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Psicología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0" lang="en-US" sz="2000" b="0" i="0" u="none" strike="noStrike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te</a:t>
            </a:r>
            <a:r>
              <a:rPr kumimoji="0" lang="en-US" sz="2000" b="0" i="0" u="none" strike="noStrike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asignará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un tutor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académico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. 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En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estos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momentos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, </a:t>
            </a:r>
            <a:r>
              <a:rPr kumimoji="0" lang="en-US" sz="2000" b="1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ya</a:t>
            </a:r>
            <a:r>
              <a:rPr kumimoji="0" lang="en-US" sz="2000" b="1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debes</a:t>
            </a:r>
            <a:r>
              <a:rPr kumimoji="0" lang="en-US" sz="2000" b="1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contar</a:t>
            </a:r>
            <a:r>
              <a:rPr kumimoji="0" lang="en-US" sz="2000" b="1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con un tutor, </a:t>
            </a:r>
            <a:r>
              <a:rPr kumimoji="0" lang="en-US" sz="2000" b="1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acércate</a:t>
            </a:r>
            <a:r>
              <a:rPr kumimoji="0" lang="en-US" sz="2000" b="1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a </a:t>
            </a:r>
            <a:r>
              <a:rPr kumimoji="0" lang="en-US" sz="2000" b="1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él</a:t>
            </a:r>
            <a:r>
              <a:rPr kumimoji="0" lang="en-US" sz="2000" b="1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y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comparte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todas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tus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dudas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relacionadas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con el plan de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estudio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,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servicios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,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trámites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, entre </a:t>
            </a:r>
            <a:r>
              <a:rPr kumimoji="0" lang="en-US" sz="2000" b="0" i="0" u="none" strike="noStrike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otros</a:t>
            </a:r>
            <a:r>
              <a:rPr kumimoji="0" lang="en-US" sz="2000" b="0" i="0" u="none" strike="noStrike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.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-228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EF73F52F-A018-42BF-AA83-2513FEE9ACF5}"/>
              </a:ext>
            </a:extLst>
          </p:cNvPr>
          <p:cNvCxnSpPr>
            <a:cxnSpLocks/>
          </p:cNvCxnSpPr>
          <p:nvPr/>
        </p:nvCxnSpPr>
        <p:spPr>
          <a:xfrm>
            <a:off x="4346713" y="4578645"/>
            <a:ext cx="0" cy="183154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xmlns="" id="{8C325BAA-1585-4210-9EF3-60E9592960F8}"/>
              </a:ext>
            </a:extLst>
          </p:cNvPr>
          <p:cNvSpPr/>
          <p:nvPr/>
        </p:nvSpPr>
        <p:spPr>
          <a:xfrm flipV="1">
            <a:off x="3684104" y="4406854"/>
            <a:ext cx="1944780" cy="56804"/>
          </a:xfrm>
          <a:prstGeom prst="wedgeRoundRectCallout">
            <a:avLst>
              <a:gd name="adj1" fmla="val -44002"/>
              <a:gd name="adj2" fmla="val 8201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18"/>
    </mc:Choice>
    <mc:Fallback xmlns="">
      <p:transition spd="slow" advTm="28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: una sola esquina cortada 33">
            <a:extLst>
              <a:ext uri="{FF2B5EF4-FFF2-40B4-BE49-F238E27FC236}">
                <a16:creationId xmlns:a16="http://schemas.microsoft.com/office/drawing/2014/main" xmlns="" id="{87610331-F51F-4BF0-A4DD-F45EA38AD557}"/>
              </a:ext>
            </a:extLst>
          </p:cNvPr>
          <p:cNvSpPr/>
          <p:nvPr/>
        </p:nvSpPr>
        <p:spPr>
          <a:xfrm>
            <a:off x="1" y="5338733"/>
            <a:ext cx="6541420" cy="1510748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625494F5-4D8C-4AD7-885B-1C66E1667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300" y="4950059"/>
            <a:ext cx="6609921" cy="1526741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-228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xmlns="" id="{CD2206B4-B190-4F60-B8AA-8CA2B0C345DC}"/>
              </a:ext>
            </a:extLst>
          </p:cNvPr>
          <p:cNvSpPr txBox="1">
            <a:spLocks/>
          </p:cNvSpPr>
          <p:nvPr/>
        </p:nvSpPr>
        <p:spPr>
          <a:xfrm>
            <a:off x="1561545" y="5424231"/>
            <a:ext cx="4979875" cy="134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¿</a:t>
            </a:r>
            <a:r>
              <a:rPr lang="en-US" sz="3200" b="0" dirty="0" err="1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Cómo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 </a:t>
            </a:r>
            <a:r>
              <a:rPr lang="en-US" sz="3200" b="0" dirty="0" err="1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contacto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ffectLst/>
                <a:latin typeface="Gill Sans MT" pitchFamily="34" charset="0"/>
              </a:rPr>
              <a:t> a  mi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s-MX" sz="3200" b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C0C0C0"/>
                </a:highlight>
                <a:latin typeface="Gill Sans MT" pitchFamily="34" charset="0"/>
              </a:rPr>
              <a:t>Tutor Académico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C0C0C0"/>
                </a:highlight>
                <a:latin typeface="Gill Sans MT" pitchFamily="34" charset="0"/>
              </a:rPr>
              <a:t>?</a:t>
            </a:r>
            <a:endParaRPr lang="en-US" sz="3200" b="0" dirty="0">
              <a:solidFill>
                <a:schemeClr val="accent5">
                  <a:lumMod val="75000"/>
                </a:schemeClr>
              </a:solidFill>
              <a:effectLst/>
              <a:latin typeface="Gill Sans MT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E310A4ED-6546-412D-8659-875FEA9ACD8F}"/>
              </a:ext>
            </a:extLst>
          </p:cNvPr>
          <p:cNvSpPr txBox="1">
            <a:spLocks noChangeArrowheads="1"/>
          </p:cNvSpPr>
          <p:nvPr/>
        </p:nvSpPr>
        <p:spPr>
          <a:xfrm>
            <a:off x="6811616" y="530087"/>
            <a:ext cx="4764215" cy="60372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6888" lvl="1" indent="0" algn="ctr">
              <a:buNone/>
            </a:pPr>
            <a:endParaRPr lang="en-US" dirty="0">
              <a:solidFill>
                <a:srgbClr val="002060"/>
              </a:solidFill>
              <a:latin typeface="+mn-lt"/>
            </a:endParaRPr>
          </a:p>
          <a:p>
            <a:pPr marL="496888" lvl="1" indent="0" algn="ctr">
              <a:buNone/>
            </a:pPr>
            <a:endParaRPr lang="en-US" dirty="0">
              <a:solidFill>
                <a:srgbClr val="002060"/>
              </a:solidFill>
              <a:latin typeface="+mn-lt"/>
            </a:endParaRPr>
          </a:p>
          <a:p>
            <a:pPr marL="496888" lvl="1" indent="0" algn="ctr">
              <a:buNone/>
            </a:pPr>
            <a:r>
              <a:rPr lang="en-US" dirty="0">
                <a:solidFill>
                  <a:srgbClr val="002060"/>
                </a:solidFill>
                <a:latin typeface="+mn-lt"/>
              </a:rPr>
              <a:t>El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Coordinador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del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sistema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tutorial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te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indicará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cómo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puedes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comunicarte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tu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tutor. </a:t>
            </a:r>
          </a:p>
          <a:p>
            <a:pPr marL="496888" lvl="1" indent="0" algn="ctr">
              <a:buNone/>
            </a:pPr>
            <a:endParaRPr lang="en-US" dirty="0">
              <a:solidFill>
                <a:srgbClr val="002060"/>
              </a:solidFill>
              <a:latin typeface="+mn-lt"/>
            </a:endParaRPr>
          </a:p>
          <a:p>
            <a:pPr marL="496888" lvl="1" indent="0" algn="ctr">
              <a:buNone/>
            </a:pPr>
            <a:r>
              <a:rPr lang="en-US" dirty="0" err="1">
                <a:solidFill>
                  <a:srgbClr val="002060"/>
                </a:solidFill>
                <a:latin typeface="+mn-lt"/>
              </a:rPr>
              <a:t>Además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puedes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consultar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los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datos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y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contacto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correo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        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a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través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de la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guía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del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estudiante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en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línea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496888" lvl="1" indent="0" algn="ctr">
              <a:buNone/>
            </a:pPr>
            <a:endParaRPr lang="en-US" dirty="0">
              <a:solidFill>
                <a:srgbClr val="002060"/>
              </a:solidFill>
              <a:latin typeface="+mn-lt"/>
            </a:endParaRPr>
          </a:p>
          <a:p>
            <a:pPr marL="496888" lvl="1" indent="0" algn="ctr">
              <a:buNone/>
            </a:pPr>
            <a:r>
              <a:rPr lang="en-US" dirty="0" err="1">
                <a:solidFill>
                  <a:srgbClr val="002060"/>
                </a:solidFill>
                <a:latin typeface="+mn-lt"/>
              </a:rPr>
              <a:t>Cada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periodo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escolar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tendrás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al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menos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tres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sesiones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tutoría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 marL="496888" lvl="1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¡Tu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asistencia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es de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suma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importanica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!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289897B7-66CF-46AA-BE5F-3DB34125D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46" y="2726425"/>
            <a:ext cx="4213399" cy="2612308"/>
          </a:xfrm>
          <a:prstGeom prst="rect">
            <a:avLst/>
          </a:prstGeom>
        </p:spPr>
      </p:pic>
      <p:sp>
        <p:nvSpPr>
          <p:cNvPr id="32" name="Bocadillo: rectángulo con esquinas redondeadas 31">
            <a:extLst>
              <a:ext uri="{FF2B5EF4-FFF2-40B4-BE49-F238E27FC236}">
                <a16:creationId xmlns:a16="http://schemas.microsoft.com/office/drawing/2014/main" xmlns="" id="{FF1D5663-6244-42E8-881F-6C51EE483B22}"/>
              </a:ext>
            </a:extLst>
          </p:cNvPr>
          <p:cNvSpPr/>
          <p:nvPr/>
        </p:nvSpPr>
        <p:spPr>
          <a:xfrm>
            <a:off x="7020782" y="543338"/>
            <a:ext cx="4649271" cy="6226631"/>
          </a:xfrm>
          <a:prstGeom prst="wedgeRoundRectCallout">
            <a:avLst>
              <a:gd name="adj1" fmla="val -75845"/>
              <a:gd name="adj2" fmla="val -3718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12"/>
    </mc:Choice>
    <mc:Fallback xmlns="">
      <p:transition spd="slow" advTm="28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286146" y="1587571"/>
            <a:ext cx="7256965" cy="100791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645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Las sesiones de tutoría son un espacio para </a:t>
            </a:r>
            <a:r>
              <a:rPr lang="es-ES" sz="2645">
                <a:solidFill>
                  <a:srgbClr val="00B050"/>
                </a:solidFill>
                <a:latin typeface="+mn-lt"/>
                <a:ea typeface="+mn-ea"/>
                <a:cs typeface="+mn-cs"/>
              </a:rPr>
              <a:t>reflexionar sobre tus objetivos académicos y profesionales</a:t>
            </a:r>
            <a:r>
              <a:rPr lang="es-ES" sz="2645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 y junto con tu tutor definirás estrategias y acciones para lograrlos. </a:t>
            </a:r>
            <a:r>
              <a:rPr lang="es-MX" sz="2645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645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endParaRPr lang="es-MX" sz="2645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Carlos Mercader\Desktop\dreamstime_98334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88" y="2794024"/>
            <a:ext cx="4992153" cy="2769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Rectángulo"/>
          <p:cNvSpPr/>
          <p:nvPr/>
        </p:nvSpPr>
        <p:spPr>
          <a:xfrm>
            <a:off x="2794127" y="5870583"/>
            <a:ext cx="7111727" cy="553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998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¡Participa en tus sesiones de tutoría!</a:t>
            </a:r>
            <a:endParaRPr lang="es-MX" sz="2998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9A33610-292B-428B-8BBA-1F0C09B7C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77" y="4358227"/>
            <a:ext cx="2499773" cy="249977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5"/>
    </mc:Choice>
    <mc:Fallback xmlns="">
      <p:transition spd="slow" advTm="18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391</Words>
  <Application>Microsoft Office PowerPoint</Application>
  <PresentationFormat>Panorámica</PresentationFormat>
  <Paragraphs>48</Paragraphs>
  <Slides>13</Slides>
  <Notes>0</Notes>
  <HiddenSlides>0</HiddenSlides>
  <MMClips>13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 Gothic</vt:lpstr>
      <vt:lpstr>Gill Sans MT</vt:lpstr>
      <vt:lpstr>Roboto</vt:lpstr>
      <vt:lpstr>Tema de Office</vt:lpstr>
      <vt:lpstr>Presentación de PowerPoint</vt:lpstr>
      <vt:lpstr>Programa Institucional de Tutorías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sesiones de tutoría son un espacio para reflexionar sobre tus objetivos académicos y profesionales, y junto con tu tutor definirás estrategias y acciones para lograrlos.  </vt:lpstr>
      <vt:lpstr>Recibir tutoría académica es tu derecho, ejércelo:</vt:lpstr>
      <vt:lpstr>¿Necesitas reforzar algún contenido o estás en riesgo de reprobar?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Tutorias UV</dc:creator>
  <cp:lastModifiedBy>Haideé Velásquez Medina</cp:lastModifiedBy>
  <cp:revision>16</cp:revision>
  <dcterms:created xsi:type="dcterms:W3CDTF">2020-09-16T19:32:05Z</dcterms:created>
  <dcterms:modified xsi:type="dcterms:W3CDTF">2021-08-09T05:46:54Z</dcterms:modified>
</cp:coreProperties>
</file>