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7" r:id="rId11"/>
    <p:sldId id="268" r:id="rId12"/>
    <p:sldId id="269" r:id="rId13"/>
    <p:sldId id="272" r:id="rId14"/>
    <p:sldId id="266" r:id="rId15"/>
    <p:sldId id="265" r:id="rId16"/>
    <p:sldId id="27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5C1"/>
    <a:srgbClr val="FFCC66"/>
    <a:srgbClr val="C0D597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0" autoAdjust="0"/>
    <p:restoredTop sz="94651" autoAdjust="0"/>
  </p:normalViewPr>
  <p:slideViewPr>
    <p:cSldViewPr>
      <p:cViewPr varScale="1">
        <p:scale>
          <a:sx n="90" d="100"/>
          <a:sy n="90" d="100"/>
        </p:scale>
        <p:origin x="20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55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620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7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1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545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6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59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1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62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59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4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1555-A616-4FD5-836A-F6FB5A4017DC}" type="datetimeFigureOut">
              <a:rPr lang="es-MX" smtClean="0"/>
              <a:t>08/06/18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9401-0DB5-4255-8E90-7FD9BC294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33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es posible modernizar un país si no se moderniza su educación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923928" y="472514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rgbClr val="0000FF"/>
                </a:solidFill>
                <a:latin typeface="Mistral" panose="03090702030407020403" pitchFamily="66" charset="0"/>
              </a:rPr>
              <a:t>Ma. Ernestina Herrera Hernández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339752" y="1186"/>
            <a:ext cx="36004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2">
                    <a:lumMod val="90000"/>
                  </a:schemeClr>
                </a:solidFill>
              </a:rPr>
              <a:t>ACADEMIA DE SALUD</a:t>
            </a:r>
          </a:p>
        </p:txBody>
      </p:sp>
    </p:spTree>
    <p:extLst>
      <p:ext uri="{BB962C8B-B14F-4D97-AF65-F5344CB8AC3E}">
        <p14:creationId xmlns:p14="http://schemas.microsoft.com/office/powerpoint/2010/main" val="39503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540428"/>
              </p:ext>
            </p:extLst>
          </p:nvPr>
        </p:nvGraphicFramePr>
        <p:xfrm>
          <a:off x="179512" y="620688"/>
          <a:ext cx="8712968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7181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PRIMER NIVEL:   TRONCO GENERAL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PRIMER SUBNIVEL: TRONCO INTERDIVISIONAL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81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Objetivos: </a:t>
                      </a:r>
                    </a:p>
                    <a:p>
                      <a:pPr marL="536575" indent="-354013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Integrar en el alumno una noción clara de lo que es el conocimiento científico. </a:t>
                      </a:r>
                    </a:p>
                    <a:p>
                      <a:pPr marL="536575" indent="-354013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Desarrollar su capacidad crítica y una visión interdisciplinaria de los problemas. </a:t>
                      </a:r>
                    </a:p>
                    <a:p>
                      <a:pPr marL="536575" indent="-354013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Desplegar habilidades para la utilización de los elementos metodológicos, técnicos e instrumentales. </a:t>
                      </a:r>
                    </a:p>
                    <a:p>
                      <a:pPr marL="536575" indent="-354013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Señalar las relaciones de la actividad científica con la sociedad. </a:t>
                      </a: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936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r>
                        <a:rPr lang="es-MX" u="sng" dirty="0">
                          <a:effectLst/>
                          <a:latin typeface="Franklin Gothic Medium Cond" panose="020B0606030402020204" pitchFamily="34" charset="0"/>
                        </a:rPr>
                        <a:t>Conocimiento y Sociedad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                                Obligatoria     12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4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baseline="0" dirty="0">
                          <a:latin typeface="Franklin Gothic Medium Cond" panose="020B0606030402020204" pitchFamily="34" charset="0"/>
                        </a:rPr>
                        <a:t> práctica 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28 créditos 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DAE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99592" y="116632"/>
            <a:ext cx="6768752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ESTRUCTURA DEL PLAN DE ESTUDIOS</a:t>
            </a:r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843924"/>
              </p:ext>
            </p:extLst>
          </p:nvPr>
        </p:nvGraphicFramePr>
        <p:xfrm>
          <a:off x="323528" y="3806910"/>
          <a:ext cx="8568952" cy="2790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28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SEGUNDO SUBNIVEL: TRONCO DIVISIONAL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3886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Objetivos: Proporcionar los conocimientos básicos de las disciplinas sociales para que el alumno pueda obtener una visión integrada de la realidad del país; así como aplicar los elementos teóricos, conocimientos de matemáticas, técnicas de investigación lógica y redacción, a un problema específico del país. 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5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r>
                        <a:rPr lang="es-MX" u="sng" dirty="0">
                          <a:effectLst/>
                          <a:latin typeface="Franklin Gothic Medium Cond" panose="020B0606030402020204" pitchFamily="34" charset="0"/>
                        </a:rPr>
                        <a:t>Historia y Sociedad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                                         Obligatoria    15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baseline="0" dirty="0">
                          <a:latin typeface="Franklin Gothic Medium Cond" panose="020B0606030402020204" pitchFamily="34" charset="0"/>
                        </a:rPr>
                        <a:t> práctica 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36  créditos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DAE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u="sng" dirty="0">
                          <a:latin typeface="Franklin Gothic Medium Cond" panose="020B0606030402020204" pitchFamily="34" charset="0"/>
                        </a:rPr>
                        <a:t>México: Economía, Política y Sociedad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    Obligatoria   15 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práctica     36 créditos 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926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166604"/>
              </p:ext>
            </p:extLst>
          </p:nvPr>
        </p:nvGraphicFramePr>
        <p:xfrm>
          <a:off x="107504" y="260648"/>
          <a:ext cx="8928992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28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SEGUNDO SUBNIVEL: TRONCO DIVISIONAL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3886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Objetivos: Proporcionar los conocimientos básicos de las disciplinas sociales para que el alumno pueda obtener una visión integrada de la realidad del país; así como aplicar los elementos teóricos, conocimientos de matemáticas, técnicas de investigación lógica y redacción, a un problema específico del país. 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67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r>
                        <a:rPr lang="es-MX" u="sng" dirty="0">
                          <a:effectLst/>
                          <a:latin typeface="Franklin Gothic Medium Cond" panose="020B0606030402020204" pitchFamily="34" charset="0"/>
                        </a:rPr>
                        <a:t>Historia y Sociedad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                                         Obligatoria    15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baseline="0" dirty="0">
                          <a:latin typeface="Franklin Gothic Medium Cond" panose="020B0606030402020204" pitchFamily="34" charset="0"/>
                        </a:rPr>
                        <a:t> práctica 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36  créditos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DAE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u="sng" dirty="0">
                          <a:latin typeface="Franklin Gothic Medium Cond" panose="020B0606030402020204" pitchFamily="34" charset="0"/>
                        </a:rPr>
                        <a:t>México: Economía, Política y Sociedad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    Obligatoria   15 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práctica     36 créditos 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324489"/>
              </p:ext>
            </p:extLst>
          </p:nvPr>
        </p:nvGraphicFramePr>
        <p:xfrm>
          <a:off x="107504" y="3068960"/>
          <a:ext cx="8928992" cy="344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28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SEGUNDO NIVEL: TRONCO BÁSICO</a:t>
                      </a:r>
                      <a:r>
                        <a:rPr lang="es-MX" sz="20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 PROFESIONAL</a:t>
                      </a:r>
                      <a:endParaRPr lang="es-MX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865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Objetivos: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Evaluar los elementos teóricos, clínicos y metodológicos fundamentales que definen a la Psicología como práctica científica; para explicar y desarrollar dicha práctica. 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r>
                        <a:rPr lang="es-MX" u="sng" dirty="0">
                          <a:effectLst/>
                          <a:latin typeface="Franklin Gothic Medium Cond" panose="020B0606030402020204" pitchFamily="34" charset="0"/>
                        </a:rPr>
                        <a:t>El sujeto en la Historia de la Psicología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         Obligatoria    15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baseline="0" dirty="0">
                          <a:latin typeface="Franklin Gothic Medium Cond" panose="020B0606030402020204" pitchFamily="34" charset="0"/>
                        </a:rPr>
                        <a:t> práctica 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36  créditos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DAE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u="sng" dirty="0">
                          <a:latin typeface="Franklin Gothic Medium Cond" panose="020B0606030402020204" pitchFamily="34" charset="0"/>
                        </a:rPr>
                        <a:t>Sujeto y cultura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                                                      Obligatoria   15 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práctica     36 créditos 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Desarrollo</a:t>
                      </a:r>
                      <a:r>
                        <a:rPr lang="es-MX" sz="1800" baseline="0" dirty="0">
                          <a:latin typeface="Franklin Gothic Medium Cond" panose="020B0606030402020204" pitchFamily="34" charset="0"/>
                        </a:rPr>
                        <a:t> y Socialización  I  y   II                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Obligatoria    15 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práctica     36 créditos  c/u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DAE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Conflicto Psíquico, Salud Mental y Sociedad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Obligatoria   15 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práctica     36 créditos 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Experiencia y aprendizaje                               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Obligatoria   15 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práctica     36 créditos 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DAE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816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908162"/>
              </p:ext>
            </p:extLst>
          </p:nvPr>
        </p:nvGraphicFramePr>
        <p:xfrm>
          <a:off x="107504" y="836712"/>
          <a:ext cx="892899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28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TERCER NIVEL: ÁREAS DE CONCENTRACIÓN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865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Objetivo: Analizar los elementos teóricos, clínicos y</a:t>
                      </a:r>
                      <a:r>
                        <a:rPr lang="es-MX" sz="1800" baseline="0" dirty="0">
                          <a:latin typeface="Franklin Gothic Medium Cond" panose="020B0606030402020204" pitchFamily="34" charset="0"/>
                        </a:rPr>
                        <a:t> metodológicos estudiados en etapas anteriores, para la investigación en una problemática específica: educativa o psicosocial</a:t>
                      </a: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. 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endParaRPr lang="es-MX" sz="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DAE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u="none" dirty="0">
                          <a:latin typeface="Franklin Gothic Medium Cond" panose="020B0606030402020204" pitchFamily="34" charset="0"/>
                        </a:rPr>
                        <a:t>PSICOLOGÍA EDUCATIVA   </a:t>
                      </a:r>
                      <a:r>
                        <a:rPr lang="es-MX" u="none" dirty="0">
                          <a:solidFill>
                            <a:srgbClr val="FF0000"/>
                          </a:solidFill>
                          <a:latin typeface="Franklin Gothic Medium Cond" panose="020B0606030402020204" pitchFamily="34" charset="0"/>
                        </a:rPr>
                        <a:t>No anotada por no ser trascendente para los fines de esta academia</a:t>
                      </a:r>
                      <a:endParaRPr lang="es-MX" sz="1800" u="none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478876"/>
              </p:ext>
            </p:extLst>
          </p:nvPr>
        </p:nvGraphicFramePr>
        <p:xfrm>
          <a:off x="245999" y="3746728"/>
          <a:ext cx="871848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3865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 Cond" panose="020B0606030402020204" pitchFamily="34" charset="0"/>
                        </a:rPr>
                        <a:t>PSICOLOGÍA SOCIAL</a:t>
                      </a:r>
                    </a:p>
                    <a:p>
                      <a:pPr marL="354013" indent="-354013"/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Objetivo: 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Evaluar la problemática</a:t>
                      </a:r>
                      <a:r>
                        <a:rPr lang="es-MX" b="0" baseline="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 psicosocial para alcanzar, a partir de su práctica, la explicación y transformación de la misma</a:t>
                      </a:r>
                      <a:r>
                        <a:rPr lang="es-MX" b="0" dirty="0">
                          <a:latin typeface="Franklin Gothic Medium Cond" panose="020B0606030402020204" pitchFamily="34" charset="0"/>
                        </a:rPr>
                        <a:t>. 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C0D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r>
                        <a:rPr lang="es-MX" u="sng" dirty="0">
                          <a:effectLst/>
                          <a:latin typeface="Franklin Gothic Medium Cond" panose="020B0606030402020204" pitchFamily="34" charset="0"/>
                        </a:rPr>
                        <a:t>Intervención</a:t>
                      </a:r>
                      <a:r>
                        <a:rPr lang="es-MX" u="sng" baseline="0" dirty="0">
                          <a:effectLst/>
                          <a:latin typeface="Franklin Gothic Medium Cond" panose="020B0606030402020204" pitchFamily="34" charset="0"/>
                        </a:rPr>
                        <a:t> Psicosocial: Grupal, Institucional y comunitaria I, II y III</a:t>
                      </a:r>
                    </a:p>
                    <a:p>
                      <a:pPr marL="354013" marR="0" indent="-3540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800" u="none" baseline="0" dirty="0">
                          <a:effectLst/>
                          <a:latin typeface="Franklin Gothic Medium Cond" panose="020B0606030402020204" pitchFamily="34" charset="0"/>
                        </a:rPr>
                        <a:t>                   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Obligatoria    15  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teoría    6 </a:t>
                      </a:r>
                      <a:r>
                        <a:rPr lang="es-MX" dirty="0" err="1">
                          <a:latin typeface="Franklin Gothic Medium Cond" panose="020B0606030402020204" pitchFamily="34" charset="0"/>
                        </a:rPr>
                        <a:t>hrs</a:t>
                      </a:r>
                      <a:r>
                        <a:rPr lang="es-MX" dirty="0">
                          <a:latin typeface="Franklin Gothic Medium Cond" panose="020B0606030402020204" pitchFamily="34" charset="0"/>
                        </a:rPr>
                        <a:t> práctica     36 créditos  c/u</a:t>
                      </a:r>
                      <a:endParaRPr lang="es-MX" sz="18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646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88640"/>
            <a:ext cx="7200800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PSICOLOGÍA 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UNIVERSIDAD IBEROAMERICANA CDMX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1520" y="1124744"/>
            <a:ext cx="856895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>
                <a:latin typeface="Franklin Gothic Medium" panose="020B0603020102020204" pitchFamily="34" charset="0"/>
              </a:rPr>
              <a:t>Debido a que no era posible descargar el documento en formato de cuadros de plan de estudios, a continuación se presenta el listado de materias obligatorias y optativas relacionadas con el área clínica y/o de la salud de acuerdo al grupo general correspondiente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75338"/>
              </p:ext>
            </p:extLst>
          </p:nvPr>
        </p:nvGraphicFramePr>
        <p:xfrm>
          <a:off x="107504" y="2708920"/>
          <a:ext cx="2304256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EVALUACIÓN PSICOLÓGICA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Teoría y técnica de la entrevista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Evaluación Psicológica 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Evaluación Psicológica II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Evaluación Proyectiva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62526"/>
              </p:ext>
            </p:extLst>
          </p:nvPr>
        </p:nvGraphicFramePr>
        <p:xfrm>
          <a:off x="2555776" y="2708920"/>
          <a:ext cx="2664296" cy="313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PERSONALIDAD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Teorías de la personalidad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Técnicas y estrategias de prevención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Personalidad disfuncional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Personalidad disfuncional II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Teoría y técnicas de las psicoterapias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Taller de sexualidad humana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23686"/>
              </p:ext>
            </p:extLst>
          </p:nvPr>
        </p:nvGraphicFramePr>
        <p:xfrm>
          <a:off x="0" y="5229200"/>
          <a:ext cx="2483768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ÁREAS Y ENFOQUES DE LA PSICOLÓGICA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Psicología Clínica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37183"/>
              </p:ext>
            </p:extLst>
          </p:nvPr>
        </p:nvGraphicFramePr>
        <p:xfrm>
          <a:off x="5364088" y="3220184"/>
          <a:ext cx="3456384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PRÁCTICAS ACADÉMICAS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De Desarrollo Infantil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De desarrollo adolescentes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Con vida adulta y vejez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Práctica de integración de casos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Práctica con poblaciones universitarias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6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787814"/>
              </p:ext>
            </p:extLst>
          </p:nvPr>
        </p:nvGraphicFramePr>
        <p:xfrm>
          <a:off x="251520" y="1172944"/>
          <a:ext cx="8352928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latin typeface="Franklin Gothic Medium" panose="020B0603020102020204" pitchFamily="34" charset="0"/>
                        </a:rPr>
                        <a:t>PERFIL DE EGRESO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82563">
                        <a:buFont typeface="+mj-lt"/>
                        <a:buNone/>
                      </a:pPr>
                      <a:r>
                        <a:rPr lang="es-MX" sz="2400" dirty="0">
                          <a:latin typeface="Franklin Gothic Medium Cond" panose="020B0606030402020204" pitchFamily="34" charset="0"/>
                        </a:rPr>
                        <a:t>El</a:t>
                      </a:r>
                      <a:r>
                        <a:rPr lang="es-MX" sz="2400" baseline="0" dirty="0">
                          <a:latin typeface="Franklin Gothic Medium Cond" panose="020B0606030402020204" pitchFamily="34" charset="0"/>
                        </a:rPr>
                        <a:t> egresado de la licenciatura en Psicología será un profesional competente en la aplicación de fundamentos teóricos, metodológicos y técnicos de la disciplina, en actividades de investigación, evaluación, planeación e intervención en los ámbitos del comportamiento humano y relacional con base en los valores de honestidad, responsabilidad, servicio, confidencialidad, respeto a la diversidad y al medioambiente.</a:t>
                      </a:r>
                      <a:endParaRPr lang="es-MX" sz="24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80975">
                        <a:buFont typeface="+mj-lt"/>
                        <a:buNone/>
                      </a:pPr>
                      <a:r>
                        <a:rPr lang="es-MX" sz="2400" dirty="0">
                          <a:latin typeface="Franklin Gothic Medium Cond" panose="020B0606030402020204" pitchFamily="34" charset="0"/>
                        </a:rPr>
                        <a:t>Será capaz de responder prioritariamente a las necesidades del contexto, tomará decisiones a partir de fundamentos precisos y adoptará una actitud crítica, creativa, propositiva y con compromiso social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971600" y="188640"/>
            <a:ext cx="72008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PSICOLOGÍA 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BENEMÉRITA UNIVERSIDAD AUTÓNOMA DE PUEBLA</a:t>
            </a:r>
          </a:p>
        </p:txBody>
      </p:sp>
    </p:spTree>
    <p:extLst>
      <p:ext uri="{BB962C8B-B14F-4D97-AF65-F5344CB8AC3E}">
        <p14:creationId xmlns:p14="http://schemas.microsoft.com/office/powerpoint/2010/main" val="3746615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480203"/>
              </p:ext>
            </p:extLst>
          </p:nvPr>
        </p:nvGraphicFramePr>
        <p:xfrm>
          <a:off x="251520" y="1172944"/>
          <a:ext cx="8352928" cy="199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DESCRIPCIÓN BREVE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600" dirty="0">
                          <a:latin typeface="Franklin Gothic Medium Cond" panose="020B0606030402020204" pitchFamily="34" charset="0"/>
                        </a:rPr>
                        <a:t>Evaluación (Evalúa comportamientos y procesos psicológicos en individuos, grupos y organizaciones). 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2.    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Realiza los programas </a:t>
                      </a: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de intervención psicológica a nivel individual, grupal, organizacional y comunitario. 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3.    Integrar una perspectiva amplia, contemporánea con una sólida base empírica de los principales problemas de salud y de las aportaciones y contribuciones de la Psicología de la Salud.</a:t>
                      </a:r>
                      <a:endParaRPr lang="es-MX" sz="17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63688" y="188640"/>
            <a:ext cx="5688632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PSICOLOGÍA CLÍNICA </a:t>
            </a:r>
          </a:p>
          <a:p>
            <a:pPr algn="ctr"/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BENEMÉRITA UNIVERSIDAD AUTÓNOMA DE NUEVO LEÓN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22498"/>
              </p:ext>
            </p:extLst>
          </p:nvPr>
        </p:nvGraphicFramePr>
        <p:xfrm>
          <a:off x="179512" y="4077072"/>
          <a:ext cx="835292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Psicología Clínica. - Objetivo, funciones y roles del psicólogo clínico. - Definición de las diferentes corrientes teóricas. - Trastornos que estudia la psicología clínica. - Instrumentos y/o técnicas de la psicología clínica</a:t>
                      </a:r>
                      <a:endParaRPr lang="es-MX" sz="1700" b="0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solidFill>
                            <a:srgbClr val="0000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Definición del modelo psicoanalítico en la psicología clínica (supuestos teóricos)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latin typeface="Franklin Gothic Medium Cond" panose="020B0606030402020204" pitchFamily="34" charset="0"/>
                        </a:rPr>
                        <a:t>Psicología clínica y psicología de la salud de orientación Cognitivo-Conductual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50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87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s-ES" sz="2400" b="1" dirty="0">
                <a:latin typeface="Franklin Gothic Medium" panose="020B0603020102020204" pitchFamily="34" charset="0"/>
              </a:rPr>
              <a:t>RANKING </a:t>
            </a:r>
            <a:br>
              <a:rPr lang="es-MX" sz="2400" dirty="0">
                <a:latin typeface="Franklin Gothic Medium" panose="020B0603020102020204" pitchFamily="34" charset="0"/>
              </a:rPr>
            </a:br>
            <a:r>
              <a:rPr lang="es-ES" sz="2400" b="1" dirty="0">
                <a:latin typeface="Franklin Gothic Medium" panose="020B0603020102020204" pitchFamily="34" charset="0"/>
              </a:rPr>
              <a:t>UNIVERSIDADES</a:t>
            </a:r>
            <a:endParaRPr lang="es-MX" sz="2400" dirty="0">
              <a:latin typeface="Franklin Gothic Medium" panose="020B060302010202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3600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dirty="0"/>
              <a:t>2017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4320480" cy="48965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54013" lvl="0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Nacional Autónoma de México (UNAM)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Instituto Tecnológico y de Estudios Superiores de Monterrey (ITESM)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Instituto Politécnico Nacional (IPN)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Autónoma Metropolitana (UAM)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de Guadalajara (U de G)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Autónoma de Nuevo León (UANL)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de las Américas Puebla (UDALP)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El Colegio de México (COLMEX)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Benemérita Universidad Autónoma de Puebla (BUAP) 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263525" lvl="0" indent="-263525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Autónoma de Chapingo (</a:t>
            </a:r>
            <a:r>
              <a:rPr lang="es-ES" sz="1600" dirty="0" err="1">
                <a:latin typeface="Franklin Gothic Medium Cond" panose="020B0606030402020204" pitchFamily="34" charset="0"/>
              </a:rPr>
              <a:t>UACh</a:t>
            </a:r>
            <a:r>
              <a:rPr lang="es-ES" sz="1600" dirty="0">
                <a:latin typeface="Franklin Gothic Medium Cond" panose="020B0606030402020204" pitchFamily="34" charset="0"/>
              </a:rPr>
              <a:t>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r>
              <a:rPr lang="es-ES" sz="1600" dirty="0">
                <a:latin typeface="Franklin Gothic Medium Cond" panose="020B0606030402020204" pitchFamily="34" charset="0"/>
              </a:rPr>
              <a:t> </a:t>
            </a:r>
          </a:p>
          <a:p>
            <a:pPr marL="0" indent="0">
              <a:buNone/>
            </a:pPr>
            <a:endParaRPr lang="es-ES" sz="1600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endParaRPr lang="es-ES" sz="1600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r>
              <a:rPr lang="es-ES" sz="1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14. Universidad Veracruzana (UV)</a:t>
            </a:r>
            <a:endParaRPr lang="es-MX" sz="1600" dirty="0">
              <a:solidFill>
                <a:srgbClr val="FF00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3600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dirty="0"/>
              <a:t>2018</a:t>
            </a:r>
          </a:p>
        </p:txBody>
      </p:sp>
      <p:sp>
        <p:nvSpPr>
          <p:cNvPr id="12" name="5 Marcador de contenido"/>
          <p:cNvSpPr txBox="1">
            <a:spLocks/>
          </p:cNvSpPr>
          <p:nvPr/>
        </p:nvSpPr>
        <p:spPr>
          <a:xfrm>
            <a:off x="4499992" y="1556792"/>
            <a:ext cx="4536504" cy="4824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Nacional Autónoma de México (UNAM)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Instituto Tecnológico y de Estudios Superiores de Monterrey (ITESM)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Instituto Politécnico Nacional (IPN)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Autónoma Metropolitana (UAM)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354013" indent="-354013">
              <a:buFont typeface="+mj-lt"/>
              <a:buAutoNum type="arabicPeriod"/>
            </a:pPr>
            <a:r>
              <a:rPr lang="es-MX" sz="1600" dirty="0">
                <a:latin typeface="Franklin Gothic Medium Cond" panose="020B0606030402020204" pitchFamily="34" charset="0"/>
              </a:rPr>
              <a:t>Universidad Iberoamericana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Instituto Tecnológico Autónomo de México (ITAM)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 Universidad </a:t>
            </a:r>
            <a:r>
              <a:rPr lang="es-MX" sz="1600" dirty="0">
                <a:latin typeface="Franklin Gothic Medium Cond" panose="020B0606030402020204" pitchFamily="34" charset="0"/>
              </a:rPr>
              <a:t>Autónoma del estado de México (UAEM)</a:t>
            </a:r>
          </a:p>
          <a:p>
            <a:pPr marL="354013" indent="-354013">
              <a:buFont typeface="+mj-lt"/>
              <a:buAutoNum type="arabicPeriod"/>
            </a:pPr>
            <a:r>
              <a:rPr lang="es-MX" sz="1600" dirty="0">
                <a:latin typeface="Franklin Gothic Medium Cond" panose="020B0606030402020204" pitchFamily="34" charset="0"/>
              </a:rPr>
              <a:t>Universidad de Guadalajara (U de G) 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Autónoma de Nuevo León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Anáhuac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Universidad de las Américas Puebla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354013" indent="-354013">
              <a:buFont typeface="+mj-lt"/>
              <a:buAutoNum type="arabicPeriod"/>
            </a:pPr>
            <a:r>
              <a:rPr lang="es-ES" sz="1600" dirty="0">
                <a:latin typeface="Franklin Gothic Medium Cond" panose="020B0606030402020204" pitchFamily="34" charset="0"/>
              </a:rPr>
              <a:t>Benemérita Universidad Autónoma de Puebla (BUAP) </a:t>
            </a:r>
            <a:endParaRPr lang="es-MX" sz="1600" dirty="0">
              <a:latin typeface="Franklin Gothic Medium Cond" panose="020B06060304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600" dirty="0">
                <a:latin typeface="Franklin Gothic Medium Cond" panose="020B0606030402020204" pitchFamily="34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100" dirty="0">
              <a:latin typeface="Franklin Gothic Medium Cond" panose="020B06060304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sz="1600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r>
              <a:rPr lang="es-ES" sz="1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16. Universidad Veracruzana (UV)</a:t>
            </a:r>
            <a:endParaRPr lang="es-ES" sz="1600" dirty="0">
              <a:latin typeface="Franklin Gothic Medium Cond" panose="020B06060304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MX" sz="16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8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s-ES" sz="2400" b="1" dirty="0">
                <a:latin typeface="Franklin Gothic Medium" panose="020B0603020102020204" pitchFamily="34" charset="0"/>
              </a:rPr>
              <a:t>RANKING </a:t>
            </a:r>
            <a:br>
              <a:rPr lang="es-MX" sz="2400" dirty="0">
                <a:latin typeface="Franklin Gothic Medium" panose="020B0603020102020204" pitchFamily="34" charset="0"/>
              </a:rPr>
            </a:br>
            <a:r>
              <a:rPr lang="es-ES" sz="2400" b="1" dirty="0">
                <a:latin typeface="Franklin Gothic Medium" panose="020B0603020102020204" pitchFamily="34" charset="0"/>
              </a:rPr>
              <a:t>CARRERAS DE PSICOLOGÍA</a:t>
            </a:r>
            <a:endParaRPr lang="es-MX" sz="24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0906153"/>
              </p:ext>
            </p:extLst>
          </p:nvPr>
        </p:nvGraphicFramePr>
        <p:xfrm>
          <a:off x="971598" y="980728"/>
          <a:ext cx="7200804" cy="5503814"/>
        </p:xfrm>
        <a:graphic>
          <a:graphicData uri="http://schemas.openxmlformats.org/drawingml/2006/table">
            <a:tbl>
              <a:tblPr/>
              <a:tblGrid>
                <a:gridCol w="12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44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dirty="0">
                          <a:solidFill>
                            <a:srgbClr val="333333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Ranking</a:t>
                      </a:r>
                    </a:p>
                  </a:txBody>
                  <a:tcPr marL="24789" marR="57840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>
                          <a:solidFill>
                            <a:srgbClr val="333333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Universidad</a:t>
                      </a:r>
                    </a:p>
                  </a:txBody>
                  <a:tcPr marL="24789" marR="57840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>
                          <a:solidFill>
                            <a:srgbClr val="333333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Lugar</a:t>
                      </a:r>
                    </a:p>
                  </a:txBody>
                  <a:tcPr marL="24789" marR="57840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>
                          <a:solidFill>
                            <a:srgbClr val="333333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Indicador</a:t>
                      </a:r>
                    </a:p>
                  </a:txBody>
                  <a:tcPr marL="24789" marR="57840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 dirty="0">
                          <a:solidFill>
                            <a:srgbClr val="FF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UNAM-CU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CDMX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10.00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443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 dirty="0">
                          <a:solidFill>
                            <a:srgbClr val="FF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UAM-Xochimilco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CDMX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9.49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 dirty="0">
                          <a:solidFill>
                            <a:srgbClr val="FF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3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 dirty="0">
                          <a:effectLst/>
                          <a:latin typeface="Franklin Gothic Medium Cond" panose="020B0606030402020204" pitchFamily="34" charset="0"/>
                        </a:rPr>
                        <a:t>U. Iberoamericana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CDMX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8.92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4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ITESO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Jalisco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8.81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443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4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UAM-Iztapalapa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CDMX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8.91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5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UDLAP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Puebla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8.88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6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U.Anáhuac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Edomex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8.85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443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6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UANL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Nuevo León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8.85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7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U. Iberoamericana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Puebla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8.82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443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7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UDG-CUCS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Jalisco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8.82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443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UPN-Ajusco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CDMX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8.71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443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UDEM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Nuevo León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8.71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905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 dirty="0">
                          <a:solidFill>
                            <a:srgbClr val="FF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9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BUAP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Puebla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8.70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10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UNAM-FES-Iztacala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>
                          <a:effectLst/>
                          <a:latin typeface="Franklin Gothic Medium Cond" panose="020B0606030402020204" pitchFamily="34" charset="0"/>
                        </a:rPr>
                        <a:t>Edomex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600" b="0" dirty="0">
                          <a:effectLst/>
                          <a:latin typeface="Franklin Gothic Medium Cond" panose="020B0606030402020204" pitchFamily="34" charset="0"/>
                        </a:rPr>
                        <a:t>8.69</a:t>
                      </a:r>
                    </a:p>
                  </a:txBody>
                  <a:tcPr marL="20657" marR="20657" marT="20657" marB="206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1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41438" y="2133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5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es-MX" sz="1800" b="1" dirty="0">
                <a:latin typeface="Franklin Gothic Medium" panose="020B0603020102020204" pitchFamily="34" charset="0"/>
              </a:rPr>
              <a:t>UNAM</a:t>
            </a:r>
            <a:br>
              <a:rPr lang="es-MX" sz="1800" b="1" dirty="0">
                <a:latin typeface="Franklin Gothic Medium" panose="020B0603020102020204" pitchFamily="34" charset="0"/>
              </a:rPr>
            </a:br>
            <a:r>
              <a:rPr lang="es-MX" sz="1800" b="1" dirty="0">
                <a:latin typeface="Franklin Gothic Medium" panose="020B0603020102020204" pitchFamily="34" charset="0"/>
              </a:rPr>
              <a:t>PSICOLOGÍA CLÍNICA Y DE LA SALUD</a:t>
            </a:r>
            <a:br>
              <a:rPr lang="es-MX" sz="1800" b="1" dirty="0">
                <a:latin typeface="Franklin Gothic Medium" panose="020B0603020102020204" pitchFamily="34" charset="0"/>
              </a:rPr>
            </a:br>
            <a:r>
              <a:rPr lang="es-MX" sz="1800" b="1" dirty="0">
                <a:latin typeface="Franklin Gothic Medium" panose="020B0603020102020204" pitchFamily="34" charset="0"/>
              </a:rPr>
              <a:t>descripción sintética de las asignaturas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162332"/>
              </p:ext>
            </p:extLst>
          </p:nvPr>
        </p:nvGraphicFramePr>
        <p:xfrm>
          <a:off x="251520" y="1124744"/>
          <a:ext cx="864096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DESCRIPCIÓN BREVE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dk1"/>
                          </a:solidFill>
                          <a:effectLst/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1519 04</a:t>
                      </a:r>
                      <a:r>
                        <a:rPr lang="es-MX" sz="1600" b="1" kern="1200" dirty="0">
                          <a:solidFill>
                            <a:schemeClr val="dk1"/>
                          </a:solidFill>
                          <a:effectLst/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dk1"/>
                          </a:solidFill>
                          <a:effectLst/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BIOÉTICA</a:t>
                      </a:r>
                    </a:p>
                    <a:p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700" kern="1200" dirty="0">
                          <a:solidFill>
                            <a:schemeClr val="dk1"/>
                          </a:solidFill>
                          <a:effectLst/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Propiciar mediante la crítica reflexiva, la conciencia bioética de un derecho y un deber de justicia como de responsabilidad en relación a la ciencia y la moral de la conducta frente a la vida, facilitando la beneficencia en las acciones y juicios para la toma de decisiones a nivel individual y colectivo.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dk1"/>
                          </a:solidFill>
                          <a:effectLst/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1520 04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dk1"/>
                          </a:solidFill>
                          <a:effectLst/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MÉTODOS Y TÉCNICAS DE INVESTIGACIÓN</a:t>
                      </a:r>
                    </a:p>
                    <a:p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700" kern="1200" dirty="0">
                          <a:solidFill>
                            <a:schemeClr val="dk1"/>
                          </a:solidFill>
                          <a:effectLst/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Comprender el sentido de las acciones humanas estudiando y analizando el significado que asocia a constructor como salud y enfermedad. Identificar el /los paradigmas más apropiados para el estudio. Orientar al estudiante para realizar una experiencia práctica en el campo de la salud, empleando las metodologías cuantitativa y cualitativa.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1521 09 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PSICODIAGNÓSTICO I</a:t>
                      </a:r>
                    </a:p>
                    <a:p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Adquirir los conocimientos teóricos, metodológicos y técnicos que permitan el desarrollo de destrezas específicas para realizar el </a:t>
                      </a:r>
                      <a:r>
                        <a:rPr lang="es-MX" sz="1700" b="0" i="0" u="none" strike="noStrike" kern="1200" baseline="0" dirty="0" err="1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psicodiagnóstico</a:t>
                      </a:r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 infantil, </a:t>
                      </a:r>
                      <a:r>
                        <a:rPr lang="es-MX" sz="1700" b="0" i="0" u="sng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mediante los instrumentos y técnicas (estandarizadas) que se expongan en el curso</a:t>
                      </a:r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1522 06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TEORÍA Y TÉCNICA DE LA ENTREVISTA I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Desarrollar habilidades para realizar evaluación psicológica a través de la entrevista individual, aplicada a los diferentes campos de profesionalización del psicólogo, con el fin de llevar a cabo funciones de diagnóstico (</a:t>
                      </a:r>
                      <a:r>
                        <a:rPr lang="es-MX" sz="1700" b="0" i="0" u="sng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con base en las normas de salud </a:t>
                      </a:r>
                      <a:r>
                        <a:rPr lang="es-MX" sz="1700" b="0" i="0" u="sng" strike="noStrike" kern="1200" baseline="0" dirty="0" err="1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inernacionales</a:t>
                      </a:r>
                      <a:r>
                        <a:rPr lang="es-MX" sz="1700" b="0" i="0" u="sng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 a saber CIE 10 y DSM-5</a:t>
                      </a:r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) , y la consecuente intervención e investigación clínica.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83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46653"/>
              </p:ext>
            </p:extLst>
          </p:nvPr>
        </p:nvGraphicFramePr>
        <p:xfrm>
          <a:off x="251520" y="260648"/>
          <a:ext cx="8640960" cy="58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DESCRIPCIÓN BREVE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1619 06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EPIDEMIOLOGÍA Y SALUD PÚBLICA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Analizar el fenómeno salud-enfermedad con un enfoque multicausal y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multidisciplinario, considerando distintos escenarios en donde los profesionales de la salud interactúen en el abordaje de este objeto de estudio y en la identificación y solución de problemas inherentes al mismo; además de adquirir las bases metodológicas y las habilidades instrumentales que optimicen su quehacer en el ámbito laboral.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1620 09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 PSICODIAGNÓSTICO II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Aplicar los conocimientos teóricos, metodológicos y técnicos que permitan realizar el </a:t>
                      </a:r>
                      <a:r>
                        <a:rPr lang="es-MX" sz="1700" b="0" i="0" u="none" strike="noStrike" kern="1200" baseline="0" dirty="0" err="1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psicodiagnóstico</a:t>
                      </a:r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 tanto de adolescentes como de adultos, mediante los instrumentos y técnicas de uso internacional en materia de salud mental, que se expongan en el curso.</a:t>
                      </a:r>
                      <a:endParaRPr lang="es-MX" sz="1700" kern="1200" dirty="0">
                        <a:solidFill>
                          <a:schemeClr val="dk1"/>
                        </a:solidFill>
                        <a:effectLst/>
                        <a:latin typeface="Franklin Gothic Medium Cond" panose="020B06060304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1621 06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PSICODINÁMICA DE GRUPOS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Analizar los fenómenos grupales con el fin de evaluar y planear, las acciones de intervención en el campo clínico y de la salud.</a:t>
                      </a:r>
                      <a:endParaRPr lang="es-MX" sz="1700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1622 06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TEORÍA Y TÉCNICA DE LA ENTREVISTA II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Desarrollar habilidades para realizar evaluación psicológica, intervención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psicoterapéutica e investigación, en forma individual, familiar y grupal, aplicando la entrevista a diferentes problemas en el campo clínico y de la salud.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1719 09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INTEGRACIÓN DE INFORMES PSICOLÓGICOS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Desarrollar habilidades específicas para elaborar reportes psicológicos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correspondientes a las actividades de </a:t>
                      </a:r>
                      <a:r>
                        <a:rPr lang="es-MX" sz="1700" b="0" i="0" u="none" strike="noStrike" kern="1200" baseline="0" dirty="0" err="1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psicodiagnóstico</a:t>
                      </a:r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 e intervención (</a:t>
                      </a:r>
                      <a:r>
                        <a:rPr lang="es-MX" sz="1700" b="0" i="0" u="sng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de acuerdo a los lineamientos vigentes de las instancias de salud</a:t>
                      </a:r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).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85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069719"/>
              </p:ext>
            </p:extLst>
          </p:nvPr>
        </p:nvGraphicFramePr>
        <p:xfrm>
          <a:off x="251520" y="260648"/>
          <a:ext cx="8640960" cy="636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9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DESCRIPCIÓN BREVE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1720 09 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PSICOPATOLOGÍA Y PERSONALIDAD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Evaluar casos clínicos, con base en las teorías más relevantes que explican los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trastornos mentales y del comportamiento, sobre la etiología, diagnóstico,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investigación, aspectos preventivos, pronóstico y sugerencias terapéuticas.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1721 06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TEORÍAS PSICOLÓGICAS DE LA SALUD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Analizar y evaluar las características distintivas del quehacer profesional (teórico práctico) del psicólogo en el campo de la salud, a través del conocimiento y manejo de algunos modelos y teorías. Integrar la teoría a las actividades prácticas de los estudiantes.</a:t>
                      </a:r>
                      <a:endParaRPr lang="es-MX" sz="1700" kern="1200" dirty="0">
                        <a:solidFill>
                          <a:schemeClr val="dk1"/>
                        </a:solidFill>
                        <a:effectLst/>
                        <a:latin typeface="Franklin Gothic Medium Cond" panose="020B06060304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1722 06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TEORÍAS Y SISTEMAS TERAPÉUTICOS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Analizar los aspectos epistemológicos fundamentales de los modelos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psicoterapéuticos vigentes de mayor relevancia y </a:t>
                      </a:r>
                      <a:r>
                        <a:rPr lang="es-MX" sz="1700" b="0" i="0" u="sng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evaluar con criterios científicos, los elementos metodológicos, teóricos y técnicos centrales, de algunas de las principales propuestas contemporáneas de intervención </a:t>
                      </a:r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que de ellos se derivan.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1827 08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PRINCIPIOS DEL COMPORTAMIENTO ADICTIVO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Conocer, comprender, explicar y ensayar los principios básicos que explican el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comportamiento, particularmente el adictivo, y conocer, comprender y ensayar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procedimientos de evaluación e intervención a partir de dichos procedimientos del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analista conductual.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1828 08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TEORÍAS Y MODELOS DE PREVENCIÓN I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Conocer, comprender, explicar y ensayar modelos preventivos en adicciones y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conocer, comprender y ensayar procedimientos de evaluación e intervención a partir de dichos modelos.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1829 08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TÓPICOS SELECTOS EN ADICCIONES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Conocer los fundamentos teóricos y utilizar técnicas de detección temprana e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intervención breve para el cambio de problemas de abuso y dependencia de alcohol, tabaco y otras drogas.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68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604413"/>
              </p:ext>
            </p:extLst>
          </p:nvPr>
        </p:nvGraphicFramePr>
        <p:xfrm>
          <a:off x="251520" y="260648"/>
          <a:ext cx="8640960" cy="614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DESCRIPCIÓN BREVE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1830 08 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NTERVENCIÓN EN GRUPOS I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Analizar a partir de diferentes modelos, teorías y teorías de la técnica de grupos,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los fenómenos grupales, las diversas técnicas, procedimientos y niveles de trabajo que conduzcan al diseño, aplicación y evaluación de programas de tipo preventivo, remedial y/o promocional en el campo de la psicología clínica.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1831 06 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PSICOGERONTOLOGÍA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Desarrollar habilidades para intervenir adultos mayores en ámbitos geriátricos y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gerontológicos, aplicando medidas preventivas o terapéuticas que fomenten la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calidad de la atención y de vida de las personas mayores.</a:t>
                      </a:r>
                      <a:endParaRPr lang="es-MX" sz="1700" kern="1200" dirty="0">
                        <a:solidFill>
                          <a:schemeClr val="dk1"/>
                        </a:solidFill>
                        <a:effectLst/>
                        <a:latin typeface="Franklin Gothic Medium Cond" panose="020B06060304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1832 06 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PSICOPATOLOGÍA DE LA ADULTEZ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Evaluar casos clínicos, con base en las teorías más relevantes que explican los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trastornos mentales y del comportamiento, sobre la etiología, diagnóstico,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investigación, aspectos preventivos, pronóstico y sugerencias terapéuticas.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1833 06 </a:t>
                      </a:r>
                    </a:p>
                    <a:p>
                      <a:r>
                        <a:rPr lang="es-MX" sz="15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ALTERNATIVAS TERAPÉUTICAS EN NIÑOS Y ADOLESCENTES</a:t>
                      </a:r>
                      <a:endParaRPr lang="es-MX" sz="15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Aplicar diversas técnicas terapéuticas, adecuadas a las problemáticas más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relevantes en niños y adolescentes.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1834 08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INTERVENCIÓN EN NIÑOS I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Aplicar diversas técnicas de intervención en problemas psicológicos infantiles.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1835 08 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PSICOPATOLOGÍA DEL DESARROLLO INFANTIL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Evaluar casos clínicos, con base en las teorías más relevantes en psicología, que explican los trastornos mentales y del comportamiento infantil, sobre la etiología, diagnóstico, investigación, aspectos preventivos, pronóstico y sugerencias terapéuticas.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25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437067"/>
              </p:ext>
            </p:extLst>
          </p:nvPr>
        </p:nvGraphicFramePr>
        <p:xfrm>
          <a:off x="251520" y="1172944"/>
          <a:ext cx="864096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9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DESCRIPCIÓN BREVE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1836 08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PROMOCIÓN Y EDUCACIÓN PARA LA SALUD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Coadyuvar en el desarrollo de programas de promoción de la salud empleando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como estrategias de ejecución: la participación de la población, el fortalecimiento de los servicios comunitarios de salud y la coordinación de políticas saludables.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Desarrollar programas para que los individuos o grupos de la población aprendan a comportarse de un modo que los conduzca a fomentar, conservar o restaurar su salud.</a:t>
                      </a:r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1837 05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SALUD COMUNITARIA Y EPIDEMIOLÓGICA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Identificar conceptos y aspectos metodológicos y técnicos para la elaboración de programas de salud comunitaria. Desarrollar un programa de intervención preventiva en salud comunitaria.</a:t>
                      </a:r>
                      <a:endParaRPr lang="es-MX" sz="1700" kern="1200" dirty="0">
                        <a:solidFill>
                          <a:schemeClr val="dk1"/>
                        </a:solidFill>
                        <a:effectLst/>
                        <a:latin typeface="Franklin Gothic Medium Cond" panose="020B06060304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1838 08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TEMAS SELECTOS EN PSICOLOGÍA DE LA SALUD</a:t>
                      </a:r>
                      <a:endParaRPr lang="es-MX" sz="1600" b="1" dirty="0">
                        <a:latin typeface="Franklin Gothic Medium Cond" panose="020B0606030402020204" pitchFamily="34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Integrar una perspectiva amplia, contemporánea con una sólida base empírica de los principales problemas de salud y de las aportaciones y contribuciones de la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Psicología de la Salud.</a:t>
                      </a:r>
                      <a:endParaRPr lang="es-MX" sz="1700" b="1" dirty="0">
                        <a:latin typeface="Franklin Gothic Medium Cond" panose="020B0606030402020204" pitchFamily="34" charset="0"/>
                      </a:endParaRPr>
                    </a:p>
                    <a:p>
                      <a:endParaRPr lang="es-MX" sz="1700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73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030415"/>
              </p:ext>
            </p:extLst>
          </p:nvPr>
        </p:nvGraphicFramePr>
        <p:xfrm>
          <a:off x="251520" y="2160608"/>
          <a:ext cx="8424936" cy="285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anklin Gothic Medium" panose="020B0603020102020204" pitchFamily="34" charset="0"/>
                        </a:rPr>
                        <a:t>DESCRIPCIÓN BREVE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8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Evaluación (evalúa comportamientos y procesos psicológicos en individuos, grupos y organizaciones). 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888">
                <a:tc>
                  <a:txBody>
                    <a:bodyPr/>
                    <a:lstStyle/>
                    <a:p>
                      <a:pPr marL="354013" indent="-354013">
                        <a:buFont typeface="+mj-lt"/>
                        <a:buNone/>
                      </a:pP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2.    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latin typeface="Franklin Gothic Medium Cond" panose="020B0606030402020204" pitchFamily="34" charset="0"/>
                        </a:rPr>
                        <a:t>Realiza los programas </a:t>
                      </a:r>
                      <a:r>
                        <a:rPr lang="es-MX" sz="1800" dirty="0">
                          <a:latin typeface="Franklin Gothic Medium Cond" panose="020B0606030402020204" pitchFamily="34" charset="0"/>
                        </a:rPr>
                        <a:t>de intervención psicológica a nivel individual, grupal, organizacional y comunitario. 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846">
                <a:tc>
                  <a:txBody>
                    <a:bodyPr/>
                    <a:lstStyle/>
                    <a:p>
                      <a:pPr marL="354013" indent="-354013"/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Franklin Gothic Medium Cond" panose="020B0606030402020204" pitchFamily="34" charset="0"/>
                          <a:ea typeface="+mn-ea"/>
                          <a:cs typeface="+mn-cs"/>
                        </a:rPr>
                        <a:t>3.    Integrar una perspectiva amplia, contemporánea con una sólida base empírica de los principales problemas de salud y de las aportaciones y contribuciones de la Psicología de la Salud.</a:t>
                      </a:r>
                      <a:endParaRPr lang="es-MX" sz="1800" b="1" dirty="0">
                        <a:latin typeface="Franklin Gothic Medium Cond" panose="020B0606030402020204" pitchFamily="34" charset="0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99592" y="653787"/>
            <a:ext cx="6768752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PSICOLOGÍA 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UNIVERSIDAD AUTÓNOMA METROPOLITANA</a:t>
            </a:r>
          </a:p>
        </p:txBody>
      </p:sp>
    </p:spTree>
    <p:extLst>
      <p:ext uri="{BB962C8B-B14F-4D97-AF65-F5344CB8AC3E}">
        <p14:creationId xmlns:p14="http://schemas.microsoft.com/office/powerpoint/2010/main" val="2483164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2226</Words>
  <Application>Microsoft Macintosh PowerPoint</Application>
  <PresentationFormat>Presentación en pantalla (4:3)</PresentationFormat>
  <Paragraphs>269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Medium</vt:lpstr>
      <vt:lpstr>Franklin Gothic Medium Cond</vt:lpstr>
      <vt:lpstr>Mistral</vt:lpstr>
      <vt:lpstr>Roboto</vt:lpstr>
      <vt:lpstr>Tema de Office</vt:lpstr>
      <vt:lpstr>No es posible modernizar un país si no se moderniza su educación</vt:lpstr>
      <vt:lpstr>RANKING  UNIVERSIDADES</vt:lpstr>
      <vt:lpstr>RANKING  CARRERAS DE PSICOLOGÍA</vt:lpstr>
      <vt:lpstr>UNAM PSICOLOGÍA CLÍNICA Y DE LA SALUD descripción sintética de las asignaturas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Castellanos Celis Herson Alfonso</cp:lastModifiedBy>
  <cp:revision>42</cp:revision>
  <dcterms:created xsi:type="dcterms:W3CDTF">2018-06-06T16:13:26Z</dcterms:created>
  <dcterms:modified xsi:type="dcterms:W3CDTF">2018-06-08T14:20:02Z</dcterms:modified>
</cp:coreProperties>
</file>