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7" r:id="rId5"/>
    <p:sldId id="268" r:id="rId6"/>
    <p:sldId id="271" r:id="rId7"/>
    <p:sldId id="299" r:id="rId8"/>
    <p:sldId id="273" r:id="rId9"/>
    <p:sldId id="275" r:id="rId10"/>
    <p:sldId id="277" r:id="rId11"/>
    <p:sldId id="278" r:id="rId12"/>
    <p:sldId id="279" r:id="rId13"/>
    <p:sldId id="269" r:id="rId14"/>
    <p:sldId id="280" r:id="rId15"/>
    <p:sldId id="281" r:id="rId16"/>
    <p:sldId id="259" r:id="rId17"/>
    <p:sldId id="282" r:id="rId18"/>
    <p:sldId id="284" r:id="rId19"/>
    <p:sldId id="283" r:id="rId20"/>
    <p:sldId id="285" r:id="rId21"/>
    <p:sldId id="287" r:id="rId22"/>
    <p:sldId id="286" r:id="rId23"/>
    <p:sldId id="260" r:id="rId24"/>
    <p:sldId id="288" r:id="rId25"/>
    <p:sldId id="261" r:id="rId26"/>
    <p:sldId id="262" r:id="rId27"/>
    <p:sldId id="265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D"/>
    <a:srgbClr val="28AD56"/>
    <a:srgbClr val="E6E6E6"/>
    <a:srgbClr val="E1E1E1"/>
    <a:srgbClr val="EBEBEB"/>
    <a:srgbClr val="F7F7F7"/>
    <a:srgbClr val="F5F5F5"/>
    <a:srgbClr val="F6F6F6"/>
    <a:srgbClr val="F9F9F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9" autoAdjust="0"/>
    <p:restoredTop sz="94660"/>
  </p:normalViewPr>
  <p:slideViewPr>
    <p:cSldViewPr>
      <p:cViewPr varScale="1">
        <p:scale>
          <a:sx n="91" d="100"/>
          <a:sy n="91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2" tIns="36646" rIns="73292" bIns="36646" anchor="ctr"/>
          <a:lstStyle/>
          <a:p>
            <a:pPr algn="ctr" defTabSz="816694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4375366" y="4515966"/>
            <a:ext cx="3670316" cy="199940"/>
          </a:xfrm>
          <a:prstGeom prst="rect">
            <a:avLst/>
          </a:prstGeom>
          <a:noFill/>
        </p:spPr>
        <p:txBody>
          <a:bodyPr lIns="73292" tIns="36646" rIns="73292" bIns="36646">
            <a:spAutoFit/>
          </a:bodyPr>
          <a:lstStyle/>
          <a:p>
            <a:pPr algn="r">
              <a:lnSpc>
                <a:spcPts val="802"/>
              </a:lnSpc>
              <a:defRPr/>
            </a:pPr>
            <a:r>
              <a:rPr lang="es-MX" sz="1600" dirty="0">
                <a:solidFill>
                  <a:srgbClr val="18529D"/>
                </a:solidFill>
                <a:latin typeface="Gill Sans MT" pitchFamily="34" charset="0"/>
              </a:rPr>
              <a:t>“Lis de Veracruz:  Arte,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33385" y="2211710"/>
            <a:ext cx="5112410" cy="238017"/>
          </a:xfrm>
        </p:spPr>
        <p:txBody>
          <a:bodyPr tIns="0" bIns="0"/>
          <a:lstStyle>
            <a:lvl1pPr algn="r">
              <a:lnSpc>
                <a:spcPts val="2084"/>
              </a:lnSpc>
              <a:defRPr sz="18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933385" y="2418276"/>
            <a:ext cx="5112410" cy="668514"/>
          </a:xfrm>
        </p:spPr>
        <p:txBody>
          <a:bodyPr tIns="0" bIns="0" anchor="t" anchorCtr="0"/>
          <a:lstStyle>
            <a:lvl1pPr algn="r">
              <a:lnSpc>
                <a:spcPts val="2400"/>
              </a:lnSpc>
              <a:spcBef>
                <a:spcPts val="0"/>
              </a:spcBef>
              <a:defRPr sz="1800" baseline="0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Haga clic para agregar subtítulo</a:t>
            </a:r>
          </a:p>
          <a:p>
            <a:pPr lvl="0"/>
            <a:r>
              <a:rPr lang="es-ES" dirty="0" err="1"/>
              <a:t>sdfsdfsdf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37545" y="3869107"/>
            <a:ext cx="3408252" cy="142803"/>
          </a:xfrm>
        </p:spPr>
        <p:txBody>
          <a:bodyPr/>
          <a:lstStyle>
            <a:lvl1pPr algn="r">
              <a:lnSpc>
                <a:spcPts val="1042"/>
              </a:lnSpc>
              <a:defRPr sz="12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Haga clic para agregar fecha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726573" y="1570777"/>
            <a:ext cx="6291761" cy="183521"/>
          </a:xfrm>
        </p:spPr>
        <p:txBody>
          <a:bodyPr/>
          <a:lstStyle>
            <a:lvl1pPr algn="r">
              <a:lnSpc>
                <a:spcPts val="1122"/>
              </a:lnSpc>
              <a:spcBef>
                <a:spcPts val="0"/>
              </a:spcBef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escribir el nombre de su entidad o dependencia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782"/>
            <a:ext cx="2789022" cy="228371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62" y="298800"/>
            <a:ext cx="1482702" cy="1277372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2933700" y="3241803"/>
            <a:ext cx="5111750" cy="144463"/>
          </a:xfrm>
        </p:spPr>
        <p:txBody>
          <a:bodyPr anchor="ctr" anchorCtr="0"/>
          <a:lstStyle>
            <a:lvl1pPr algn="r"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Nombre del Titular </a:t>
            </a:r>
            <a:endParaRPr lang="es-MX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2933700" y="3432632"/>
            <a:ext cx="5111750" cy="144462"/>
          </a:xfrm>
        </p:spPr>
        <p:txBody>
          <a:bodyPr anchor="ctr" anchorCtr="0"/>
          <a:lstStyle>
            <a:lvl1pPr algn="r">
              <a:defRPr sz="1200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Cargo del titular</a:t>
            </a:r>
            <a:endParaRPr lang="es-MX" dirty="0"/>
          </a:p>
        </p:txBody>
      </p:sp>
      <p:sp>
        <p:nvSpPr>
          <p:cNvPr id="17" name="CuadroTexto 16"/>
          <p:cNvSpPr txBox="1"/>
          <p:nvPr userDrawn="1"/>
        </p:nvSpPr>
        <p:spPr>
          <a:xfrm>
            <a:off x="4013015" y="1752172"/>
            <a:ext cx="402067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s-ES" sz="1000" dirty="0">
                <a:latin typeface="Gill Sans MT" panose="020B0502020104020203" pitchFamily="34" charset="0"/>
              </a:rPr>
              <a:t>Región Poza Rica-Tuxpan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rgbClr val="18529D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35961" y="2283718"/>
            <a:ext cx="7772400" cy="102155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405"/>
              </a:lnSpc>
              <a:defRPr sz="2200" b="1" cap="none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1830"/>
            <a:ext cx="226137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ción o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35961" y="2619373"/>
            <a:ext cx="7772400" cy="102155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405"/>
              </a:lnSpc>
              <a:defRPr sz="2200" b="0" cap="none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2381257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1603"/>
              </a:lnSpc>
              <a:buNone/>
              <a:defRPr lang="es-ES" sz="1900" dirty="0" smtClean="0">
                <a:solidFill>
                  <a:srgbClr val="18529D"/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91830"/>
            <a:ext cx="2261378" cy="185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MX" noProof="0"/>
              <a:t>Haz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18529D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3º INFORME DE LABORES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b="1" i="1" dirty="0"/>
              <a:t>2022-2023</a:t>
            </a:r>
          </a:p>
          <a:p>
            <a:r>
              <a:rPr lang="es-ES" sz="1550" i="1" dirty="0"/>
              <a:t>Por una transformación integral</a:t>
            </a:r>
            <a:endParaRPr lang="es-MX" sz="1550" i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/>
              <a:t>19 de septiembre 2023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FACULTAD DE ENFERMERÍA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Laura Elena Urbina Sánchez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MX" dirty="0"/>
              <a:t>Directora</a:t>
            </a:r>
          </a:p>
        </p:txBody>
      </p:sp>
    </p:spTree>
    <p:extLst>
      <p:ext uri="{BB962C8B-B14F-4D97-AF65-F5344CB8AC3E}">
        <p14:creationId xmlns:p14="http://schemas.microsoft.com/office/powerpoint/2010/main" val="239157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3AF83-F2F7-7943-4B45-FA7B3705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1.6 SALUD Y DEPORTE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672BFF-D6E4-4CDC-CEE7-AFF744A5B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2666898"/>
          </a:xfrm>
        </p:spPr>
        <p:txBody>
          <a:bodyPr/>
          <a:lstStyle/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6209844-3B6F-31E3-D512-A02AEEF3F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72731"/>
              </p:ext>
            </p:extLst>
          </p:nvPr>
        </p:nvGraphicFramePr>
        <p:xfrm>
          <a:off x="1294771" y="1476418"/>
          <a:ext cx="7209903" cy="2666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1956">
                  <a:extLst>
                    <a:ext uri="{9D8B030D-6E8A-4147-A177-3AD203B41FA5}">
                      <a16:colId xmlns:a16="http://schemas.microsoft.com/office/drawing/2014/main" val="372295641"/>
                    </a:ext>
                  </a:extLst>
                </a:gridCol>
                <a:gridCol w="2821956">
                  <a:extLst>
                    <a:ext uri="{9D8B030D-6E8A-4147-A177-3AD203B41FA5}">
                      <a16:colId xmlns:a16="http://schemas.microsoft.com/office/drawing/2014/main" val="3443075832"/>
                    </a:ext>
                  </a:extLst>
                </a:gridCol>
                <a:gridCol w="1565991">
                  <a:extLst>
                    <a:ext uri="{9D8B030D-6E8A-4147-A177-3AD203B41FA5}">
                      <a16:colId xmlns:a16="http://schemas.microsoft.com/office/drawing/2014/main" val="519948962"/>
                    </a:ext>
                  </a:extLst>
                </a:gridCol>
              </a:tblGrid>
              <a:tr h="381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effectLst/>
                        </a:rPr>
                        <a:t>Tabla 2. Estudiantes cursan EE del área de deportes.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618325"/>
                  </a:ext>
                </a:extLst>
              </a:tr>
              <a:tr h="381375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Período escolar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effectLst/>
                        </a:rPr>
                        <a:t>Número de estudiantes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749788"/>
                  </a:ext>
                </a:extLst>
              </a:tr>
              <a:tr h="3813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effectLst/>
                        </a:rPr>
                        <a:t>Mujeres 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>
                          <a:effectLst/>
                        </a:rPr>
                        <a:t>Hombres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560203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Agosto 2022 -enero 2023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8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7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902213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Intersemestral de invierno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 dirty="0">
                          <a:effectLst/>
                        </a:rPr>
                        <a:t>6</a:t>
                      </a:r>
                      <a:endParaRPr lang="es-MX" sz="18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8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3492598"/>
                  </a:ext>
                </a:extLst>
              </a:tr>
              <a:tr h="384098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800">
                          <a:effectLst/>
                        </a:rPr>
                        <a:t>Febrero – julio 2023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30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 dirty="0">
                          <a:effectLst/>
                        </a:rPr>
                        <a:t>13</a:t>
                      </a:r>
                      <a:endParaRPr lang="es-MX" sz="18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497394"/>
                  </a:ext>
                </a:extLst>
              </a:tr>
              <a:tr h="381375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800" dirty="0">
                          <a:effectLst/>
                        </a:rPr>
                        <a:t>Total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>
                          <a:effectLst/>
                        </a:rPr>
                        <a:t>44</a:t>
                      </a:r>
                      <a:endParaRPr lang="es-MX" sz="18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800" dirty="0">
                          <a:effectLst/>
                        </a:rPr>
                        <a:t>28</a:t>
                      </a:r>
                      <a:endParaRPr lang="es-MX" sz="18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2921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947B4D9-5E56-B575-F139-96A469876CB7}"/>
              </a:ext>
            </a:extLst>
          </p:cNvPr>
          <p:cNvSpPr txBox="1"/>
          <p:nvPr/>
        </p:nvSpPr>
        <p:spPr>
          <a:xfrm>
            <a:off x="3970129" y="414331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 72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430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2DF5A-E4FD-8273-B68D-75CF4C34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C8D558-DDA3-94A7-AD28-38AAC1F44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Programa de fomento a la salud mental y emocional, y a la prevención de enfermedades.</a:t>
            </a:r>
          </a:p>
          <a:p>
            <a:r>
              <a:rPr lang="es-MX" dirty="0"/>
              <a:t>Prevención de enfermedades: importancia de la vacunación, métodos de planificación familiar, prevención de cáncer de mama.</a:t>
            </a:r>
          </a:p>
          <a:p>
            <a:r>
              <a:rPr lang="es-MX" dirty="0"/>
              <a:t>Semana de la juventud: lotería de frutas y verduras, </a:t>
            </a:r>
            <a:r>
              <a:rPr lang="es-MX" dirty="0" err="1"/>
              <a:t>memorama</a:t>
            </a:r>
            <a:r>
              <a:rPr lang="es-MX" dirty="0"/>
              <a:t> de planificación familiar, detección oportuna del cáncer mamario,  capacitación en la colocación del condón (114 participantes).</a:t>
            </a:r>
          </a:p>
          <a:p>
            <a:r>
              <a:rPr lang="es-MX" dirty="0"/>
              <a:t>Taller de salud mental </a:t>
            </a:r>
          </a:p>
          <a:p>
            <a:r>
              <a:rPr lang="es-MX" dirty="0"/>
              <a:t>Salud mental y promoción de los servicios del Centro de Integración Juvenil.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944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17177-C926-460B-2DE9-9954A9D4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1.7 PARTICIPACIÓN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9D87F8-8C9F-B709-F4B4-ED0DAB12C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Promoción de la participación de la comunidad universitaria de la facultad en los procedimientos de consulta.</a:t>
            </a:r>
          </a:p>
          <a:p>
            <a:r>
              <a:rPr lang="es-MX" dirty="0"/>
              <a:t>Participación del personal académico  en el anteproyecto de la Ley orgánica.</a:t>
            </a:r>
          </a:p>
          <a:p>
            <a:r>
              <a:rPr lang="es-MX" dirty="0"/>
              <a:t>Participación de la comunidad universitaria de la facultad en Juntas Académicas.</a:t>
            </a:r>
          </a:p>
          <a:p>
            <a:r>
              <a:rPr lang="es-MX" dirty="0"/>
              <a:t>Sesiones de Consejo Técnico.</a:t>
            </a:r>
          </a:p>
          <a:p>
            <a:r>
              <a:rPr lang="es-MX" dirty="0"/>
              <a:t>Realización de trabajo colegiado a través de las academias y comités.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959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EF35F-5C70-010A-BB3F-C3D2986C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 2 SUSTENTABILIDAD</a:t>
            </a:r>
          </a:p>
        </p:txBody>
      </p:sp>
    </p:spTree>
    <p:extLst>
      <p:ext uri="{BB962C8B-B14F-4D97-AF65-F5344CB8AC3E}">
        <p14:creationId xmlns:p14="http://schemas.microsoft.com/office/powerpoint/2010/main" val="237159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CB673B0-33A0-08A3-49AE-482C89FC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2.1 RIESGO Y VULNERABILIDAD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97723E-CF90-E745-3277-E0FCB3459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ACCIONES: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67 estudiantes cursaron la EE educación para la sustentabilidad en el periodo escolar febrero - julio 2023.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Participación en la organización de evento de presentación de trabajos de la experiencia educativa de educación para la sustentabilidad el día 7 de junio 2023.</a:t>
            </a:r>
            <a:endParaRPr lang="es-MX" sz="1400" dirty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4098" name="Picture 2" descr="Vista previa de imagen">
            <a:extLst>
              <a:ext uri="{FF2B5EF4-FFF2-40B4-BE49-F238E27FC236}">
                <a16:creationId xmlns:a16="http://schemas.microsoft.com/office/drawing/2014/main" id="{83194289-7F46-9E9B-4698-5EC66E5CB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76298"/>
            <a:ext cx="208823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sta previa de imagen">
            <a:extLst>
              <a:ext uri="{FF2B5EF4-FFF2-40B4-BE49-F238E27FC236}">
                <a16:creationId xmlns:a16="http://schemas.microsoft.com/office/drawing/2014/main" id="{61236548-EA07-148F-9050-08AE29CEB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5201" r="8934" b="19446"/>
          <a:stretch/>
        </p:blipFill>
        <p:spPr bwMode="auto">
          <a:xfrm>
            <a:off x="6379589" y="1504366"/>
            <a:ext cx="2321718" cy="30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0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53D77-6908-7D33-F10F-FF920B04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2.2. CRISIS CLIMÁTICA Y RESILIENCIA SOCIAL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EA8D07B-825F-BC0D-EC9D-9868A627B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8" y="1508772"/>
            <a:ext cx="2504943" cy="3095625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A35542-7DA1-9B9D-3628-AB4D0885A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2761155" cy="3095506"/>
          </a:xfrm>
        </p:spPr>
        <p:txBody>
          <a:bodyPr/>
          <a:lstStyle/>
          <a:p>
            <a:r>
              <a:rPr lang="es-MX" dirty="0"/>
              <a:t>Programa de sustentabilidad</a:t>
            </a:r>
          </a:p>
          <a:p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Asistencia a reuniones con la red regional de sustentabilidad para la elaboración del plan de trabajo regional de la sustentabilidad.</a:t>
            </a:r>
          </a:p>
          <a:p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Participación en la expo sustenta 2022.</a:t>
            </a:r>
          </a:p>
          <a:p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Feria de la salud  cumbre sustentable.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88C664-DC49-B040-BCC5-91654648C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22" y="1476417"/>
            <a:ext cx="2331442" cy="30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0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EJE 3. DOCENCIA E INNOVACIÓN ACADÉMICA</a:t>
            </a:r>
          </a:p>
        </p:txBody>
      </p:sp>
    </p:spTree>
    <p:extLst>
      <p:ext uri="{BB962C8B-B14F-4D97-AF65-F5344CB8AC3E}">
        <p14:creationId xmlns:p14="http://schemas.microsoft.com/office/powerpoint/2010/main" val="262806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918BDC6-1FF2-1DA2-F3B2-557958E2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TEMA 3.3 FORMACIÓN INTEGRAL DEL ESTUDIANTE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71DC17B-E7C5-287A-6DED-BBA73626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ACCIONES:</a:t>
            </a:r>
          </a:p>
          <a:p>
            <a:r>
              <a:rPr lang="es-MX" sz="1600" dirty="0"/>
              <a:t>Proceso de acreditación por parte de los CIEES- pendiente dictamen.</a:t>
            </a:r>
          </a:p>
          <a:p>
            <a:r>
              <a:rPr lang="es-MX" sz="1600" dirty="0"/>
              <a:t>Seguimiento del programa de mejora:</a:t>
            </a:r>
          </a:p>
          <a:p>
            <a:r>
              <a:rPr lang="es-MX" sz="1600" dirty="0">
                <a:effectLst/>
                <a:ea typeface="Calibri" panose="020F0502020204030204" pitchFamily="34" charset="0"/>
              </a:rPr>
              <a:t>Conceptos y principios básicos para la interpretación y cumplimiento de los requisitos para un Sistema de Gestión de Calidad basado en la Norma ISO 9001:2015.</a:t>
            </a:r>
          </a:p>
          <a:p>
            <a:r>
              <a:rPr lang="es-MX" sz="1600" dirty="0">
                <a:ea typeface="Calibri" panose="020F0502020204030204" pitchFamily="34" charset="0"/>
              </a:rPr>
              <a:t>Integración del comité de ética en investigación para registro en COFEPRIS.</a:t>
            </a:r>
          </a:p>
          <a:p>
            <a:r>
              <a:rPr lang="es-MX" sz="1600" dirty="0">
                <a:ea typeface="Calibri" panose="020F0502020204030204" pitchFamily="34" charset="0"/>
              </a:rPr>
              <a:t>Promoción de la certificación docente.</a:t>
            </a:r>
          </a:p>
          <a:p>
            <a:r>
              <a:rPr lang="es-MX" sz="1600" dirty="0">
                <a:ea typeface="Calibri" panose="020F0502020204030204" pitchFamily="34" charset="0"/>
              </a:rPr>
              <a:t>Elaboración de portafolios de evidencias  de EE en trabajo colegiado.</a:t>
            </a:r>
          </a:p>
          <a:p>
            <a:r>
              <a:rPr lang="es-MX" sz="1600" dirty="0">
                <a:ea typeface="Calibri" panose="020F0502020204030204" pitchFamily="34" charset="0"/>
              </a:rPr>
              <a:t>Elaboración de instrumentos de evaluación-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86826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EB473-A101-C2D1-B079-E8A55CCB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TEMA 3.3 FORMACIÓN INTEGRAL DEL ESTUDIANTE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F4141E-80AD-A45B-7461-059880654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7D51C1-366D-3559-79BB-618FAEFCE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57666"/>
              </p:ext>
            </p:extLst>
          </p:nvPr>
        </p:nvGraphicFramePr>
        <p:xfrm>
          <a:off x="1286590" y="1489408"/>
          <a:ext cx="7208836" cy="3472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209">
                  <a:extLst>
                    <a:ext uri="{9D8B030D-6E8A-4147-A177-3AD203B41FA5}">
                      <a16:colId xmlns:a16="http://schemas.microsoft.com/office/drawing/2014/main" val="2770441784"/>
                    </a:ext>
                  </a:extLst>
                </a:gridCol>
                <a:gridCol w="1802209">
                  <a:extLst>
                    <a:ext uri="{9D8B030D-6E8A-4147-A177-3AD203B41FA5}">
                      <a16:colId xmlns:a16="http://schemas.microsoft.com/office/drawing/2014/main" val="1357259220"/>
                    </a:ext>
                  </a:extLst>
                </a:gridCol>
                <a:gridCol w="1802209">
                  <a:extLst>
                    <a:ext uri="{9D8B030D-6E8A-4147-A177-3AD203B41FA5}">
                      <a16:colId xmlns:a16="http://schemas.microsoft.com/office/drawing/2014/main" val="2387588237"/>
                    </a:ext>
                  </a:extLst>
                </a:gridCol>
                <a:gridCol w="1802209">
                  <a:extLst>
                    <a:ext uri="{9D8B030D-6E8A-4147-A177-3AD203B41FA5}">
                      <a16:colId xmlns:a16="http://schemas.microsoft.com/office/drawing/2014/main" val="3225416523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  <a:latin typeface="Gill Sans MT" panose="020B0502020104020203" pitchFamily="34" charset="0"/>
                        </a:rPr>
                        <a:t>Tabla 3. Participación de estudiantes en actividades de investigación, gestión, vinculación, innovación y salud. </a:t>
                      </a:r>
                      <a:endParaRPr lang="es-MX" sz="11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070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Actividades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Mujeres</a:t>
                      </a:r>
                    </a:p>
                    <a:p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Hombres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Número de estudiantes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708601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2ª. Jornada científica de enfermería “Ciencia Teoría y Praxis al servicio de la sociedad”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50 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29 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79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1102101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3 a. Jornada Científica de Enfermería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15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18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957593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1r. Jornada internacional de Enfermería comunitaria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73 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93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899846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Día del inventor mexicano</a:t>
                      </a:r>
                      <a:endParaRPr lang="es-MX" sz="11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25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29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4234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Donación voluntaria y altruista impartida por personal del Hospital Regional SESVER</a:t>
                      </a:r>
                      <a:endParaRPr lang="es-MX" sz="11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65 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15 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80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52985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just"/>
                      <a:r>
                        <a:rPr lang="es-MX" sz="1100" dirty="0">
                          <a:effectLst/>
                          <a:latin typeface="Gill Sans MT" panose="020B0502020104020203" pitchFamily="34" charset="0"/>
                        </a:rPr>
                        <a:t>Día Mundial del prematuro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73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24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97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1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72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040D826-8891-34B2-1764-310834CD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TEMA 3.3 FORMACIÓN INTEGRAL DEL ESTUDIANTE</a:t>
            </a:r>
            <a:endParaRPr lang="es-MX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DD1528E-EBDE-B569-4D02-11C8CA4E9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0" y="1476375"/>
            <a:ext cx="4127500" cy="3095625"/>
          </a:xfr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1285B65-A5A5-DB47-3B0B-BDB2BB7E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Difusión y promoción de la tutoría de investigación.</a:t>
            </a:r>
          </a:p>
          <a:p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Foros de experiencia </a:t>
            </a:r>
            <a:r>
              <a:rPr lang="es-MX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recepcional</a:t>
            </a:r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Foros de servicio social.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295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ES_trad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acuerdo a lo establecido en la Ley Orgánica, en su capítulo VIII de las Juntas Académicas, de las Facultades, Institutos y de los directores, artículo 70, fracción XII, fundamentado en el plan de trabajo rectoral 2021- 2025 </a:t>
            </a:r>
            <a:r>
              <a:rPr lang="es-ES_trad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“Por una Transformación Integral”, </a:t>
            </a:r>
            <a:r>
              <a:rPr lang="es-ES_trad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presenta el informe de labores correspondiente al periodo septiembre 2022-agosto 2023.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545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CE098B-72B1-D670-F34A-BA3E9A2D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3.6 Personal académico.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EDCC9DC4-90F1-743F-0EC0-044A0FA54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85587"/>
              </p:ext>
            </p:extLst>
          </p:nvPr>
        </p:nvGraphicFramePr>
        <p:xfrm>
          <a:off x="3635896" y="1451510"/>
          <a:ext cx="4755652" cy="2669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262">
                  <a:extLst>
                    <a:ext uri="{9D8B030D-6E8A-4147-A177-3AD203B41FA5}">
                      <a16:colId xmlns:a16="http://schemas.microsoft.com/office/drawing/2014/main" val="4196326316"/>
                    </a:ext>
                  </a:extLst>
                </a:gridCol>
                <a:gridCol w="1226958">
                  <a:extLst>
                    <a:ext uri="{9D8B030D-6E8A-4147-A177-3AD203B41FA5}">
                      <a16:colId xmlns:a16="http://schemas.microsoft.com/office/drawing/2014/main" val="1772064806"/>
                    </a:ext>
                  </a:extLst>
                </a:gridCol>
                <a:gridCol w="1339192">
                  <a:extLst>
                    <a:ext uri="{9D8B030D-6E8A-4147-A177-3AD203B41FA5}">
                      <a16:colId xmlns:a16="http://schemas.microsoft.com/office/drawing/2014/main" val="3370812595"/>
                    </a:ext>
                  </a:extLst>
                </a:gridCol>
                <a:gridCol w="695276">
                  <a:extLst>
                    <a:ext uri="{9D8B030D-6E8A-4147-A177-3AD203B41FA5}">
                      <a16:colId xmlns:a16="http://schemas.microsoft.com/office/drawing/2014/main" val="1732277145"/>
                    </a:ext>
                  </a:extLst>
                </a:gridCol>
                <a:gridCol w="642964">
                  <a:extLst>
                    <a:ext uri="{9D8B030D-6E8A-4147-A177-3AD203B41FA5}">
                      <a16:colId xmlns:a16="http://schemas.microsoft.com/office/drawing/2014/main" val="3278246916"/>
                    </a:ext>
                  </a:extLst>
                </a:gridCol>
              </a:tblGrid>
              <a:tr h="31834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  <a:latin typeface="Gill Sans MT" panose="020B0502020104020203" pitchFamily="34" charset="0"/>
                        </a:rPr>
                        <a:t>Tabla 4.  Actualización pedagógica y disciplinar personal académico PROFA</a:t>
                      </a:r>
                      <a:endParaRPr lang="es-MX" sz="10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9" marR="47029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4092"/>
                  </a:ext>
                </a:extLst>
              </a:tr>
              <a:tr h="318341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Período escolar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Curso - taller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9" marR="47029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Modalidad 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9" marR="47029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Número de docentes</a:t>
                      </a:r>
                      <a:endParaRPr lang="es-MX" sz="105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9" marR="47029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27090"/>
                  </a:ext>
                </a:extLst>
              </a:tr>
              <a:tr h="3160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>
                          <a:effectLst/>
                          <a:latin typeface="Gill Sans MT" panose="020B0502020104020203" pitchFamily="34" charset="0"/>
                        </a:rPr>
                        <a:t>M</a:t>
                      </a:r>
                      <a:endParaRPr lang="es-MX" sz="105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>
                          <a:effectLst/>
                          <a:latin typeface="Gill Sans MT" panose="020B0502020104020203" pitchFamily="34" charset="0"/>
                        </a:rPr>
                        <a:t>H</a:t>
                      </a:r>
                      <a:endParaRPr lang="es-MX" sz="105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extLst>
                  <a:ext uri="{0D108BD9-81ED-4DB2-BD59-A6C34878D82A}">
                    <a16:rowId xmlns:a16="http://schemas.microsoft.com/office/drawing/2014/main" val="1545090667"/>
                  </a:ext>
                </a:extLst>
              </a:tr>
              <a:tr h="459912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050">
                          <a:effectLst/>
                          <a:latin typeface="Gill Sans MT" panose="020B0502020104020203" pitchFamily="34" charset="0"/>
                        </a:rPr>
                        <a:t>Agosto 2022 -enero 2023</a:t>
                      </a:r>
                      <a:endParaRPr lang="es-MX" sz="105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“Habilidades y estrategias didácticas para la docencia” 30 horas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Presencial 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es-MX" sz="105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extLst>
                  <a:ext uri="{0D108BD9-81ED-4DB2-BD59-A6C34878D82A}">
                    <a16:rowId xmlns:a16="http://schemas.microsoft.com/office/drawing/2014/main" val="1093472803"/>
                  </a:ext>
                </a:extLst>
              </a:tr>
              <a:tr h="491080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>
                          <a:effectLst/>
                          <a:latin typeface="Gill Sans MT" panose="020B0502020104020203" pitchFamily="34" charset="0"/>
                        </a:rPr>
                        <a:t>Febrero – julio 2023</a:t>
                      </a:r>
                      <a:endParaRPr lang="es-MX" sz="105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9" marR="47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“Diseño de actividades de aprendizaje colaborativo duración 20horas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Presencial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1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extLst>
                  <a:ext uri="{0D108BD9-81ED-4DB2-BD59-A6C34878D82A}">
                    <a16:rowId xmlns:a16="http://schemas.microsoft.com/office/drawing/2014/main" val="1574500292"/>
                  </a:ext>
                </a:extLst>
              </a:tr>
              <a:tr h="459912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>
                          <a:effectLst/>
                          <a:latin typeface="Gill Sans MT" panose="020B0502020104020203" pitchFamily="34" charset="0"/>
                        </a:rPr>
                        <a:t>Febrero – julio 2023</a:t>
                      </a:r>
                      <a:endParaRPr lang="es-MX" sz="105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29" marR="47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Actividades de capacitación INEGI 5 al 7 de julio 2023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>
                          <a:effectLst/>
                          <a:latin typeface="Gill Sans MT" panose="020B0502020104020203" pitchFamily="34" charset="0"/>
                        </a:rPr>
                        <a:t>Virtual</a:t>
                      </a:r>
                      <a:endParaRPr lang="es-MX" sz="105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 25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2 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47029" marR="47029" marT="0" marB="0"/>
                </a:tc>
                <a:extLst>
                  <a:ext uri="{0D108BD9-81ED-4DB2-BD59-A6C34878D82A}">
                    <a16:rowId xmlns:a16="http://schemas.microsoft.com/office/drawing/2014/main" val="349535924"/>
                  </a:ext>
                </a:extLst>
              </a:tr>
            </a:tbl>
          </a:graphicData>
        </a:graphic>
      </p:graphicFrame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D6008DD-DFD6-25FB-1ABD-58A124B6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ACCIONES: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Se gestiona una plaza de docente de tiempo completo a fin de equilibrar la carga docente</a:t>
            </a:r>
            <a:r>
              <a:rPr lang="es-MX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 da seguimiento al proceso de contratación en tiempo y forma en apego a la normatividad vigente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3832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1939314-A369-4CEA-D73B-B0513E87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 4 INVESTIGACIÓN E INNOVACIÓN</a:t>
            </a:r>
          </a:p>
        </p:txBody>
      </p:sp>
    </p:spTree>
    <p:extLst>
      <p:ext uri="{BB962C8B-B14F-4D97-AF65-F5344CB8AC3E}">
        <p14:creationId xmlns:p14="http://schemas.microsoft.com/office/powerpoint/2010/main" val="161832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724B52-9BFB-FB82-03E6-2FF28111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4.1 INVESTIGACIÓN Y POSGRADO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9A9CAE-84DA-C9C3-6B3A-2A4A911C9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ACCI0NES:</a:t>
            </a:r>
          </a:p>
          <a:p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Actualización del plan de estudios del posgrado de la Maestría en Enfermería.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618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6FEADA9-9181-E1CB-BEB5-404CFD9B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b="1" dirty="0">
                <a:solidFill>
                  <a:schemeClr val="accent1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TEMA 4.2 INVESTIGACIÓN CON IMPACTO SOCIAL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4681392-5B44-1871-070D-ABF6D23D05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9" y="1290175"/>
            <a:ext cx="7481510" cy="3095506"/>
          </a:xfrm>
        </p:spPr>
        <p:txBody>
          <a:bodyPr/>
          <a:lstStyle/>
          <a:p>
            <a:r>
              <a:rPr lang="es-MX" sz="1800" dirty="0">
                <a:effectLst/>
                <a:ea typeface="Calibri" panose="020F0502020204030204" pitchFamily="34" charset="0"/>
              </a:rPr>
              <a:t>ACCIONES: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Promoción de la investigación inter, multi y transdisciplinaria: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Diagnóstico Empático y la Hipotética Asociación de Ocho Factores Explicativos del Comportamiento Empático en Estudiantes y Profesores de Ciencias de la Salud en América Latina”. Cuerpo Académico CA-UV397 Bienestar salud y Cuidado.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Cuidado de Enfermería en la Terapia Endovenosa y la prevención de úlceras por presión- </a:t>
            </a:r>
            <a:r>
              <a:rPr lang="es-MX" sz="1600" dirty="0">
                <a:solidFill>
                  <a:schemeClr val="tx1"/>
                </a:solidFill>
                <a:ea typeface="Calibri" panose="020F0502020204030204" pitchFamily="34" charset="0"/>
              </a:rPr>
              <a:t>CA Prácticas de Salud y Educación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s-MX" sz="1600" dirty="0">
                <a:solidFill>
                  <a:schemeClr val="tx1"/>
                </a:solidFill>
              </a:rPr>
              <a:t>Causas de reprobación en estudiantes universitarios </a:t>
            </a:r>
            <a:r>
              <a:rPr lang="es-MX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CA Salud y educación de grupos </a:t>
            </a:r>
            <a:r>
              <a:rPr lang="es-MX" sz="1600" dirty="0">
                <a:solidFill>
                  <a:schemeClr val="tx1"/>
                </a:solidFill>
                <a:ea typeface="Calibri" panose="020F0502020204030204" pitchFamily="34" charset="0"/>
              </a:rPr>
              <a:t>poblacionales.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ea typeface="Calibri" panose="020F0502020204030204" pitchFamily="34" charset="0"/>
              </a:rPr>
              <a:t>Solicitud de reserva de la revista de la Facultad</a:t>
            </a:r>
            <a:r>
              <a:rPr lang="es-MX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MX" sz="1600" dirty="0">
              <a:solidFill>
                <a:schemeClr val="tx1"/>
              </a:solidFill>
            </a:endParaRPr>
          </a:p>
          <a:p>
            <a:endParaRPr lang="es-MX" sz="16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F20E34-9922-1AE1-51F7-11311B29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5 DIFUSIÓN DE LA CULTURA Y EXTENSIÓN DE LOS SERVICIOS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4530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3532A701-43F1-530C-08C4-DD7539D4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5.1 DIFUSIÓN DE LA CULTURA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AB41C3F-F40E-AA97-B3DD-39D0BF4555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8614" y="4545655"/>
            <a:ext cx="3622675" cy="479425"/>
          </a:xfrm>
        </p:spPr>
        <p:txBody>
          <a:bodyPr>
            <a:normAutofit/>
          </a:bodyPr>
          <a:lstStyle/>
          <a:p>
            <a:pPr algn="ctr"/>
            <a:r>
              <a:rPr lang="es-MX" sz="1100" dirty="0">
                <a:effectLst/>
              </a:rPr>
              <a:t>Conversatorio en torno al libro: “Notas de Enfermería”</a:t>
            </a:r>
            <a:endParaRPr lang="en-US" sz="11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B9076EF2-B212-4E0E-BBA3-90F07B4F401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55331"/>
            <a:ext cx="5688631" cy="2854325"/>
          </a:xfrm>
        </p:spPr>
      </p:pic>
    </p:spTree>
    <p:extLst>
      <p:ext uri="{BB962C8B-B14F-4D97-AF65-F5344CB8AC3E}">
        <p14:creationId xmlns:p14="http://schemas.microsoft.com/office/powerpoint/2010/main" val="259457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6F2DB2-762A-5C5B-CCB5-E383ECA5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913" y="4600415"/>
            <a:ext cx="6289548" cy="479822"/>
          </a:xfrm>
        </p:spPr>
        <p:txBody>
          <a:bodyPr/>
          <a:lstStyle/>
          <a:p>
            <a:r>
              <a:rPr lang="es-MX" sz="1800" b="1" dirty="0">
                <a:effectLst/>
                <a:ea typeface="Calibri" panose="020F0502020204030204" pitchFamily="34" charset="0"/>
              </a:rPr>
              <a:t>Festival de la lectura: letras, voces e imaginarios </a:t>
            </a:r>
            <a:endParaRPr lang="es-MX" b="1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73FC0CA-CBC7-F165-8B5F-A149FF4C44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66" y="1718121"/>
            <a:ext cx="2342938" cy="2854325"/>
          </a:xfrm>
        </p:spPr>
      </p:pic>
      <p:pic>
        <p:nvPicPr>
          <p:cNvPr id="9" name="Marcador de contenido 12">
            <a:extLst>
              <a:ext uri="{FF2B5EF4-FFF2-40B4-BE49-F238E27FC236}">
                <a16:creationId xmlns:a16="http://schemas.microsoft.com/office/drawing/2014/main" id="{F4A6818E-9A67-0C7B-E0C7-E74B93324D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2" y="1718123"/>
            <a:ext cx="2434442" cy="2854325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AE4DFA-430E-3DCC-1370-E60BA944A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18122"/>
            <a:ext cx="2693242" cy="28543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604724F-6407-A1ED-2EC0-680B205AC881}"/>
              </a:ext>
            </a:extLst>
          </p:cNvPr>
          <p:cNvSpPr txBox="1"/>
          <p:nvPr/>
        </p:nvSpPr>
        <p:spPr>
          <a:xfrm>
            <a:off x="2051721" y="777460"/>
            <a:ext cx="5394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TEMA 5.1 DIFUSIÓN DE LA CULTURA</a:t>
            </a:r>
          </a:p>
        </p:txBody>
      </p:sp>
    </p:spTree>
    <p:extLst>
      <p:ext uri="{BB962C8B-B14F-4D97-AF65-F5344CB8AC3E}">
        <p14:creationId xmlns:p14="http://schemas.microsoft.com/office/powerpoint/2010/main" val="1560895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801EE8-5C24-7C79-6B77-5B04BF22F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38390" r="2750" b="28536"/>
          <a:stretch/>
        </p:blipFill>
        <p:spPr>
          <a:xfrm>
            <a:off x="269776" y="771550"/>
            <a:ext cx="8604448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451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B6FBA02-ECB1-E1E6-3BB3-6EB405DC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5.2 VINCULACIÓN UNIVERSITARIA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61A0C3F-B8A7-EE77-FE3F-0BAFD9193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Firma de convenios de vinculación con el DIF municipal y seguimiento a la carta de intención de convenio con el municipio de Venustiano Carranza.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Seguimiento para formalizar la vinculación con la Universidad de Uninorte Colombia y Extremadura España.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Vinculación con la Universidad de Braganza Portugal para el desarrollo de actividades con el CA Bienestar Salud y Cuidado.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/>
              <a:t>CA Salud y Educación de grupos poblacionales   fortalece la vinculación con IES: Universidad de Guadalajara, Universidad de Guanajuato; universidad Autónoma de México, universidades de Colombia.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2391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1AAE8-084E-9667-21C2-4B50D8C5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5.2 VINCULACIÓN UNIVERSITARIA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E5361-2C35-20B9-88CA-BF2281407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Cuerpo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Académico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UV-CA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Prácticas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fortaleció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vinculación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Valle,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Colombia,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es-MX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es-MX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es-MX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Ecuador,</a:t>
            </a:r>
            <a:r>
              <a:rPr lang="es-MX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Libre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Seccional</a:t>
            </a:r>
            <a:r>
              <a:rPr lang="es-MX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Cali,</a:t>
            </a:r>
            <a:r>
              <a:rPr lang="es-MX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Colombia,</a:t>
            </a: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Promoción con el personal docente del registro y actualización de proyectos y actividades en el SIVU.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47 proyectos registrados en el SIVU.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Realización de estancias nacionales e internacionales, por parte de los integrantes de los CA de la Facultad.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72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 I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257862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A9B1F-ED78-FE69-E03D-BD244397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 6.</a:t>
            </a:r>
            <a:r>
              <a:rPr lang="es-MX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Y GESTIÓN INSTITUCIONAL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505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3D3D52C-8546-A3B3-4152-16BE82FC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843559"/>
            <a:ext cx="8002577" cy="443252"/>
          </a:xfrm>
        </p:spPr>
        <p:txBody>
          <a:bodyPr/>
          <a:lstStyle/>
          <a:p>
            <a:r>
              <a:rPr lang="es-ES_tradnl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6.1 Autonomía y Gobierno Universitario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6955C0-B83A-B2D4-57B7-7F9078D4F0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Participación en la Comisión transitoria para la elaboración de la Ley Orgánica.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Personal académico participa en el segundo foro de consulta libre, previa e informada para la elaboración de la Ley Orgánica.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124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53013-BDAA-CFFA-23E5-CA4C976A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771551"/>
            <a:ext cx="8002577" cy="515260"/>
          </a:xfrm>
        </p:spPr>
        <p:txBody>
          <a:bodyPr/>
          <a:lstStyle/>
          <a:p>
            <a:r>
              <a:rPr lang="es-ES_tradn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6.2 FINANCIAMIENTO Y FUNCIONES SUSTANTIVAS UNIVERSITARIAS</a:t>
            </a:r>
            <a:endParaRPr lang="es-MX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3E267B-0C94-581E-96E1-390142AE8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C24B9FD-F424-24FB-E994-813FA7B5A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73610"/>
              </p:ext>
            </p:extLst>
          </p:nvPr>
        </p:nvGraphicFramePr>
        <p:xfrm>
          <a:off x="1295401" y="1476417"/>
          <a:ext cx="7208836" cy="3511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2209">
                  <a:extLst>
                    <a:ext uri="{9D8B030D-6E8A-4147-A177-3AD203B41FA5}">
                      <a16:colId xmlns:a16="http://schemas.microsoft.com/office/drawing/2014/main" val="889129825"/>
                    </a:ext>
                  </a:extLst>
                </a:gridCol>
                <a:gridCol w="1802209">
                  <a:extLst>
                    <a:ext uri="{9D8B030D-6E8A-4147-A177-3AD203B41FA5}">
                      <a16:colId xmlns:a16="http://schemas.microsoft.com/office/drawing/2014/main" val="4247111684"/>
                    </a:ext>
                  </a:extLst>
                </a:gridCol>
                <a:gridCol w="1802209">
                  <a:extLst>
                    <a:ext uri="{9D8B030D-6E8A-4147-A177-3AD203B41FA5}">
                      <a16:colId xmlns:a16="http://schemas.microsoft.com/office/drawing/2014/main" val="1758628122"/>
                    </a:ext>
                  </a:extLst>
                </a:gridCol>
                <a:gridCol w="1802209">
                  <a:extLst>
                    <a:ext uri="{9D8B030D-6E8A-4147-A177-3AD203B41FA5}">
                      <a16:colId xmlns:a16="http://schemas.microsoft.com/office/drawing/2014/main" val="3764258306"/>
                    </a:ext>
                  </a:extLst>
                </a:gridCol>
              </a:tblGrid>
              <a:tr h="500371">
                <a:tc grid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s-ES_tradnl" sz="1100">
                          <a:effectLst/>
                        </a:rPr>
                        <a:t>Tabla . INFORME DE INGRESOS Y APLICACIÓN DE LAS CUOTAS VOLUNTARIAS DEL COMITÉ PRO- MEJORAS PERIODO FEB-JUL 2023</a:t>
                      </a:r>
                      <a:endParaRPr lang="es-MX" sz="110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884518"/>
                  </a:ext>
                </a:extLst>
              </a:tr>
              <a:tr h="340665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CONCEPTO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SEMESTRE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ANUAL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7747841"/>
                  </a:ext>
                </a:extLst>
              </a:tr>
              <a:tr h="3406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1ER.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2DO.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4243"/>
                  </a:ext>
                </a:extLst>
              </a:tr>
              <a:tr h="706879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Remanente del ejercicio anterior </a:t>
                      </a:r>
                      <a:endParaRPr lang="es-MX" sz="110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Ingresos: semestre feb-jul 2023</a:t>
                      </a:r>
                      <a:endParaRPr lang="es-MX" sz="110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Semestre agosto-diciembre 2023</a:t>
                      </a:r>
                      <a:endParaRPr lang="es-MX" sz="110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$ 7337, 942.40</a:t>
                      </a:r>
                      <a:endParaRPr lang="es-MX" sz="110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$907,895.40 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$ 7337, 942.40</a:t>
                      </a:r>
                      <a:endParaRPr lang="es-MX" sz="110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9491504"/>
                  </a:ext>
                </a:extLst>
              </a:tr>
              <a:tr h="525597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Total, de ingresos</a:t>
                      </a:r>
                    </a:p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Egresos al mes de julio 2023</a:t>
                      </a:r>
                      <a:endParaRPr lang="es-MX" sz="11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$8,245,837.80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$2534,647.66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$2534,647.66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2726121"/>
                  </a:ext>
                </a:extLst>
              </a:tr>
              <a:tr h="340665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Total de egresos</a:t>
                      </a:r>
                      <a:endParaRPr lang="es-MX" sz="11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$2534,647.66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$2534,647.66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8234433"/>
                  </a:ext>
                </a:extLst>
              </a:tr>
              <a:tr h="340665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  <a:latin typeface="Gill Sans MT" panose="020B0502020104020203" pitchFamily="34" charset="0"/>
                        </a:rPr>
                        <a:t>Disponibilidad financiera</a:t>
                      </a:r>
                      <a:endParaRPr lang="es-MX" sz="11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$8,245,837.80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>
                          <a:effectLst/>
                          <a:latin typeface="Gill Sans MT" panose="020B0502020104020203" pitchFamily="34" charset="0"/>
                        </a:rPr>
                        <a:t>$2534,647.66</a:t>
                      </a:r>
                      <a:endParaRPr lang="es-MX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100" dirty="0">
                          <a:effectLst/>
                          <a:latin typeface="Gill Sans MT" panose="020B0502020104020203" pitchFamily="34" charset="0"/>
                        </a:rPr>
                        <a:t>$5,711,190.14</a:t>
                      </a:r>
                      <a:endParaRPr lang="es-MX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733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49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4549D-0784-2192-8472-2A18C0D8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6.1 Autonomía y Gobierno Universitario</a:t>
            </a:r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195DD30-E67F-14A8-A224-CC6A0F079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66191"/>
              </p:ext>
            </p:extLst>
          </p:nvPr>
        </p:nvGraphicFramePr>
        <p:xfrm>
          <a:off x="1835696" y="1563638"/>
          <a:ext cx="6264696" cy="3428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841395064"/>
                    </a:ext>
                  </a:extLst>
                </a:gridCol>
              </a:tblGrid>
              <a:tr h="18509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Tabla 7.  Distribución del subsidio estatal estratégico 2023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s-MX" sz="1050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9742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Descripción clasificador objeto del gasto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4774348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Becas de investigación</a:t>
                      </a:r>
                    </a:p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05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05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9593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Viáticos a personal académico en el país</a:t>
                      </a:r>
                    </a:p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591635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Equipo de Cómputo y de Tecnologías de la Información</a:t>
                      </a:r>
                    </a:p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0313343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Equipo Médico y de Laboratorio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21396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Sistemas de Aire Acondicionado, Calefacción y de Refrigeración Industrial y Comercial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04092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Instrumental Médico y de Laboratorio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82653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Muebles de Oficina y Estantería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72329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Asistencia de Estudiantes a Congresos, Convenciones, Seminarios, Simposios y Otros Eventos</a:t>
                      </a:r>
                      <a:b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</a:br>
                      <a:r>
                        <a:rPr lang="es-MX" sz="1050" dirty="0">
                          <a:effectLst/>
                          <a:latin typeface="Gill Sans MT" panose="020B0502020104020203" pitchFamily="34" charset="0"/>
                        </a:rPr>
                        <a:t>Académicos</a:t>
                      </a:r>
                      <a:endParaRPr lang="es-MX" sz="105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6192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286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AB68B-42D9-E699-9ED2-13F489FA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54" y="987574"/>
            <a:ext cx="8033892" cy="286625"/>
          </a:xfrm>
        </p:spPr>
        <p:txBody>
          <a:bodyPr/>
          <a:lstStyle/>
          <a:p>
            <a:r>
              <a:rPr lang="es-ES_trad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6.3 Descentralización universitaria.</a:t>
            </a:r>
            <a:br>
              <a:rPr lang="es-MX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2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09405E-C2E3-5E38-AB61-C6E9A4123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Participación en talleres de capacitación: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Estrategia para la atención de las solicitudes de contratación de personal académico.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Elaboración de PBR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Habilitación plataformas institucionales.</a:t>
            </a:r>
          </a:p>
        </p:txBody>
      </p:sp>
    </p:spTree>
    <p:extLst>
      <p:ext uri="{BB962C8B-B14F-4D97-AF65-F5344CB8AC3E}">
        <p14:creationId xmlns:p14="http://schemas.microsoft.com/office/powerpoint/2010/main" val="1721583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C8AF-8EBA-2375-CCB7-AB367D4C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6.4 Transparencia y rendición de cuentas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2F4CD1-2140-5E4D-EF0B-B6E112171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Publicación de actas de Consejo Técnico y de Junta Académica al portal de transparencia.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Informe financiero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Informe de labores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Publicación de avisos, resultados y dictamen en la contratación del personal académico.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Dar respuesta a los entes fiscalizadores.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442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1AD4C-D620-91F9-5905-6E7CE46F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 6.5 INFRAESTRUCTURA FÍSICA Y TECNOLÓGICA</a:t>
            </a:r>
            <a:br>
              <a:rPr lang="es-MX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DF1F69-1CC0-FF14-D1FC-E3C2F6867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Fortalecimiento de las columnas del edificio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Cambio de cancelería.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Revisión y cambio de la instalación eléctrica de los sistemas de aire acondicionado de los laboratorios ubicados en el edificio 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Cambio de aparatos de aire acondicionado en las aulas del edificio 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Proceso gestión para la canalización e introducción de voz y datos para el laboratorio de investigación y cambio de switch de cubículo de docente.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Pendiente la respuesta de la solicitud de cambio de instalación eléctrica del edificio 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4323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4AF8D0-ED16-8F70-9C12-EE34284A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/>
              <a:t>GRACIAS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407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A3648-BFEA-65C7-635F-4BC8F71F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I.1 EQUIDAD DE GÉNERO Y DIVERSIDAD SEXUAL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A381FA-D7AE-5C72-7896-BD48B9A4A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ACCIONES</a:t>
            </a:r>
            <a:endParaRPr lang="es-MX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Difusión del Protocolo para atender la violencia de género en la Universidad Veracruzana, a los diferentes grupos de la Facultad de Enfermería, un total de 108 alumnos.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Participación en el curso taller “Primeros auxilios psicológicos” por parte del enlace académico y estudiantil, consejero alumno y directora de la entidad académica.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Difusión de los días conmemorativos al día de la </a:t>
            </a: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violencia</a:t>
            </a: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 la Facultad de Enfermería y la página web y otros medios de difusión.</a:t>
            </a:r>
            <a:endParaRPr lang="es-MX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073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A3648-BFEA-65C7-635F-4BC8F71F6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A381FA-D7AE-5C72-7896-BD48B9A4A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“Aprendiendo a través de experiencia” actividad realizada con estudiantes de la EE sexualidad humana en coordinación con institución de salud de primer nivel de atención, con las siguientes temáticas: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 046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a la violencia contra las mujeres y niñas; trato digno para la mujer; yo me quiero, yo me cuido, yo soy mujer</a:t>
            </a:r>
            <a:endParaRPr lang="es-MX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Protocolo para atender la violencia de género</a:t>
            </a:r>
            <a:r>
              <a:rPr lang="es-MX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Profilaxis contra el VIH por parte del CAPACIT.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/>
              <a:t>Conmemoración del día internacional de la lucha contra la homofobia y el día internacional de la diversidad cultural.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438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A7B2B-9C66-4E63-129A-3639426B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1.3 Igualdad sustantiva, inclusión y no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discriminació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46863-8F3A-E732-E56C-5ECEBB49A6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ACCIONES</a:t>
            </a:r>
          </a:p>
          <a:p>
            <a:r>
              <a:rPr lang="es-MX" dirty="0"/>
              <a:t>Organización de equipo de trabajo,  participación de consejero alumno y representantes de generación para la difusión del programa de apoyo, recorridos por las aulas.</a:t>
            </a:r>
          </a:p>
          <a:p>
            <a:r>
              <a:rPr lang="es-MX" dirty="0"/>
              <a:t>Publicación del programa en la página de la Facultad y redes sociales</a:t>
            </a:r>
          </a:p>
          <a:p>
            <a:r>
              <a:rPr lang="es-MX" dirty="0"/>
              <a:t>Tutores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0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Tema 1.3 Igualdad sustantiva, inclusión y no 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discriminació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399371"/>
              </p:ext>
            </p:extLst>
          </p:nvPr>
        </p:nvGraphicFramePr>
        <p:xfrm>
          <a:off x="2195783" y="1943100"/>
          <a:ext cx="5408071" cy="2131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719">
                  <a:extLst>
                    <a:ext uri="{9D8B030D-6E8A-4147-A177-3AD203B41FA5}">
                      <a16:colId xmlns:a16="http://schemas.microsoft.com/office/drawing/2014/main" val="625043618"/>
                    </a:ext>
                  </a:extLst>
                </a:gridCol>
                <a:gridCol w="2116719">
                  <a:extLst>
                    <a:ext uri="{9D8B030D-6E8A-4147-A177-3AD203B41FA5}">
                      <a16:colId xmlns:a16="http://schemas.microsoft.com/office/drawing/2014/main" val="2275436998"/>
                    </a:ext>
                  </a:extLst>
                </a:gridCol>
                <a:gridCol w="1174633">
                  <a:extLst>
                    <a:ext uri="{9D8B030D-6E8A-4147-A177-3AD203B41FA5}">
                      <a16:colId xmlns:a16="http://schemas.microsoft.com/office/drawing/2014/main" val="2696772537"/>
                    </a:ext>
                  </a:extLst>
                </a:gridCol>
              </a:tblGrid>
              <a:tr h="2667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Tabla 1. Estudiantes beneficiados  programa  Apoyo a grupos vulnerables.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077589"/>
                  </a:ext>
                </a:extLst>
              </a:tr>
              <a:tr h="266700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Matrícula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Número de estudiantes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525642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Mujeres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Hombres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442693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S1700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-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635775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S1900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7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-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51918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S2000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5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58538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>
                          <a:effectLst/>
                        </a:rPr>
                        <a:t>S2100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14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</a:t>
                      </a:r>
                      <a:endParaRPr lang="es-ES" sz="11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35669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100" dirty="0">
                          <a:effectLst/>
                        </a:rPr>
                        <a:t>Total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27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3</a:t>
                      </a:r>
                      <a:endParaRPr lang="es-ES" sz="11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84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82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A94A2-6CFF-59C6-27CE-1A2C99D0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TEMA 1.4 CULTURA DE LA PAZ Y LA NO VIOLENCIA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94614A-3961-6D5F-C57C-4C09954B4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endParaRPr lang="es-MX" sz="24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MX" sz="2800" dirty="0"/>
              <a:t>ACCIONES</a:t>
            </a:r>
            <a:endParaRPr lang="es-MX" sz="2400" dirty="0"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effectLst/>
                <a:ea typeface="Calibri" panose="020F0502020204030204" pitchFamily="34" charset="0"/>
              </a:rPr>
              <a:t>Implementación del taller para la “Prevención de la violencia de género” con la participación de 56 estudiantes, 17 hombres y 39 mujeres.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ea typeface="Calibri" panose="020F0502020204030204" pitchFamily="34" charset="0"/>
              </a:rPr>
              <a:t>Actividad de reflexión en el marco del día internacional de la lucha contra la homofobia y el día internacional de la diversidad cultural.</a:t>
            </a:r>
            <a:endParaRPr lang="es-MX" sz="2400" dirty="0">
              <a:effectLst/>
              <a:ea typeface="Calibri" panose="020F0502020204030204" pitchFamily="34" charset="0"/>
            </a:endParaRPr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1213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FA41D-E6E5-BE37-5E94-459273B3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3" y="989820"/>
            <a:ext cx="8033892" cy="286625"/>
          </a:xfrm>
        </p:spPr>
        <p:txBody>
          <a:bodyPr/>
          <a:lstStyle/>
          <a:p>
            <a:r>
              <a:rPr lang="es-MX" dirty="0"/>
              <a:t>TEMA 1.5 ARTE Y CREATIVIDAD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FEB0BE-BD2D-EEB1-9705-33BCA09AC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5ADA06-C9C1-B02E-BAA1-22B1C7B38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71980"/>
              </p:ext>
            </p:extLst>
          </p:nvPr>
        </p:nvGraphicFramePr>
        <p:xfrm>
          <a:off x="1294771" y="1476415"/>
          <a:ext cx="7209902" cy="2895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1956">
                  <a:extLst>
                    <a:ext uri="{9D8B030D-6E8A-4147-A177-3AD203B41FA5}">
                      <a16:colId xmlns:a16="http://schemas.microsoft.com/office/drawing/2014/main" val="3452256990"/>
                    </a:ext>
                  </a:extLst>
                </a:gridCol>
                <a:gridCol w="2821956">
                  <a:extLst>
                    <a:ext uri="{9D8B030D-6E8A-4147-A177-3AD203B41FA5}">
                      <a16:colId xmlns:a16="http://schemas.microsoft.com/office/drawing/2014/main" val="3016158937"/>
                    </a:ext>
                  </a:extLst>
                </a:gridCol>
                <a:gridCol w="1565990">
                  <a:extLst>
                    <a:ext uri="{9D8B030D-6E8A-4147-A177-3AD203B41FA5}">
                      <a16:colId xmlns:a16="http://schemas.microsoft.com/office/drawing/2014/main" val="1302559569"/>
                    </a:ext>
                  </a:extLst>
                </a:gridCol>
              </a:tblGrid>
              <a:tr h="4136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Gill Sans MT" panose="020B0502020104020203" pitchFamily="34" charset="0"/>
                        </a:rPr>
                        <a:t>Tabla 1. Estudiantes cursan EE Taller libre de Artes.</a:t>
                      </a:r>
                      <a:endParaRPr lang="es-MX" sz="14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50540"/>
                  </a:ext>
                </a:extLst>
              </a:tr>
              <a:tr h="413648">
                <a:tc row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400">
                          <a:effectLst/>
                          <a:latin typeface="Gill Sans MT" panose="020B0502020104020203" pitchFamily="34" charset="0"/>
                        </a:rPr>
                        <a:t>Período escolar</a:t>
                      </a:r>
                      <a:endParaRPr lang="es-MX" sz="14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  <a:latin typeface="Gill Sans MT" panose="020B0502020104020203" pitchFamily="34" charset="0"/>
                        </a:rPr>
                        <a:t>Número de estudiantes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82230"/>
                  </a:ext>
                </a:extLst>
              </a:tr>
              <a:tr h="41364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effectLst/>
                          <a:latin typeface="Gill Sans MT" panose="020B0502020104020203" pitchFamily="34" charset="0"/>
                        </a:rPr>
                        <a:t>Mujeres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effectLst/>
                          <a:latin typeface="Gill Sans MT" panose="020B0502020104020203" pitchFamily="34" charset="0"/>
                        </a:rPr>
                        <a:t>Hombres 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308801"/>
                  </a:ext>
                </a:extLst>
              </a:tr>
              <a:tr h="41069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400">
                          <a:effectLst/>
                          <a:latin typeface="Gill Sans MT" panose="020B0502020104020203" pitchFamily="34" charset="0"/>
                        </a:rPr>
                        <a:t>Agosto 2022 -enero 2023</a:t>
                      </a:r>
                      <a:endParaRPr lang="es-MX" sz="14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 dirty="0">
                          <a:effectLst/>
                          <a:latin typeface="Gill Sans MT" panose="020B0502020104020203" pitchFamily="34" charset="0"/>
                        </a:rPr>
                        <a:t>70</a:t>
                      </a:r>
                      <a:endParaRPr lang="es-MX" sz="14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>
                          <a:effectLst/>
                          <a:latin typeface="Gill Sans MT" panose="020B0502020104020203" pitchFamily="34" charset="0"/>
                        </a:rPr>
                        <a:t>17</a:t>
                      </a:r>
                      <a:endParaRPr lang="es-MX" sz="14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745483"/>
                  </a:ext>
                </a:extLst>
              </a:tr>
              <a:tr h="410694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s-ES_tradnl" sz="1400">
                          <a:effectLst/>
                          <a:latin typeface="Gill Sans MT" panose="020B0502020104020203" pitchFamily="34" charset="0"/>
                        </a:rPr>
                        <a:t>Intersemestral de invierno</a:t>
                      </a:r>
                      <a:endParaRPr lang="es-MX" sz="14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>
                          <a:effectLst/>
                          <a:latin typeface="Gill Sans MT" panose="020B0502020104020203" pitchFamily="34" charset="0"/>
                        </a:rPr>
                        <a:t>28</a:t>
                      </a:r>
                      <a:endParaRPr lang="es-MX" sz="14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 dirty="0">
                          <a:effectLst/>
                          <a:latin typeface="Gill Sans MT" panose="020B0502020104020203" pitchFamily="34" charset="0"/>
                        </a:rPr>
                        <a:t>4</a:t>
                      </a:r>
                      <a:endParaRPr lang="es-MX" sz="14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043880"/>
                  </a:ext>
                </a:extLst>
              </a:tr>
              <a:tr h="416603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400">
                          <a:effectLst/>
                          <a:latin typeface="Gill Sans MT" panose="020B0502020104020203" pitchFamily="34" charset="0"/>
                        </a:rPr>
                        <a:t>Febrero – julio 2023</a:t>
                      </a:r>
                      <a:endParaRPr lang="es-MX" sz="14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>
                          <a:effectLst/>
                          <a:latin typeface="Gill Sans MT" panose="020B0502020104020203" pitchFamily="34" charset="0"/>
                        </a:rPr>
                        <a:t>64</a:t>
                      </a:r>
                      <a:endParaRPr lang="es-MX" sz="140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 dirty="0">
                          <a:effectLst/>
                          <a:latin typeface="Gill Sans MT" panose="020B0502020104020203" pitchFamily="34" charset="0"/>
                        </a:rPr>
                        <a:t>30</a:t>
                      </a:r>
                      <a:endParaRPr lang="es-MX" sz="14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405558"/>
                  </a:ext>
                </a:extLst>
              </a:tr>
              <a:tr h="416603">
                <a:tc>
                  <a:txBody>
                    <a:bodyPr/>
                    <a:lstStyle/>
                    <a:p>
                      <a:pPr algn="just">
                        <a:tabLst>
                          <a:tab pos="2806065" algn="ctr"/>
                          <a:tab pos="5612130" algn="r"/>
                        </a:tabLst>
                      </a:pPr>
                      <a:r>
                        <a:rPr lang="es-MX" sz="1400">
                          <a:effectLst/>
                          <a:latin typeface="Gill Sans MT" panose="020B0502020104020203" pitchFamily="34" charset="0"/>
                        </a:rPr>
                        <a:t>Total</a:t>
                      </a:r>
                      <a:endParaRPr lang="es-MX" sz="140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 dirty="0">
                          <a:effectLst/>
                          <a:latin typeface="Gill Sans MT" panose="020B0502020104020203" pitchFamily="34" charset="0"/>
                        </a:rPr>
                        <a:t>162</a:t>
                      </a:r>
                      <a:endParaRPr lang="es-MX" sz="14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s-ES_tradnl" sz="1400" dirty="0">
                          <a:effectLst/>
                          <a:latin typeface="Gill Sans MT" panose="020B0502020104020203" pitchFamily="34" charset="0"/>
                        </a:rPr>
                        <a:t>51</a:t>
                      </a:r>
                      <a:endParaRPr lang="es-MX" sz="1400" dirty="0">
                        <a:solidFill>
                          <a:srgbClr val="4B4B4D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  <a:cs typeface="Gill Sans MT" panose="020B05020201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965042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026741D-B47C-E1F6-B6AD-21015DD02E04}"/>
              </a:ext>
            </a:extLst>
          </p:cNvPr>
          <p:cNvSpPr txBox="1"/>
          <p:nvPr/>
        </p:nvSpPr>
        <p:spPr>
          <a:xfrm>
            <a:off x="7524328" y="4659982"/>
            <a:ext cx="980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n=213</a:t>
            </a:r>
          </a:p>
        </p:txBody>
      </p:sp>
    </p:spTree>
    <p:extLst>
      <p:ext uri="{BB962C8B-B14F-4D97-AF65-F5344CB8AC3E}">
        <p14:creationId xmlns:p14="http://schemas.microsoft.com/office/powerpoint/2010/main" val="3100892875"/>
      </p:ext>
    </p:extLst>
  </p:cSld>
  <p:clrMapOvr>
    <a:masterClrMapping/>
  </p:clrMapOvr>
</p:sld>
</file>

<file path=ppt/theme/theme1.xml><?xml version="1.0" encoding="utf-8"?>
<a:theme xmlns:a="http://schemas.openxmlformats.org/drawingml/2006/main" name="3234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IL23 PPT Entidades y Dependencias_16 a 9" id="{76C985B3-CD6C-4FD0-9DAA-EB1530E735CB}" vid="{9F59D16B-9D07-4424-8C31-044FE79AB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2IL23 PPT Entidades y Dependencias_16 a 9</Template>
  <TotalTime>398</TotalTime>
  <Words>1858</Words>
  <Application>Microsoft Office PowerPoint</Application>
  <PresentationFormat>Presentación en pantalla (16:9)</PresentationFormat>
  <Paragraphs>282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Times New Roman</vt:lpstr>
      <vt:lpstr>Wingdings</vt:lpstr>
      <vt:lpstr>3234 Presentacion PPT_16 a 9</vt:lpstr>
      <vt:lpstr>Presentación de PowerPoint</vt:lpstr>
      <vt:lpstr>INTRODUCCIÓN</vt:lpstr>
      <vt:lpstr>EJE I DERECHOS HUMANOS</vt:lpstr>
      <vt:lpstr>TEMA I.1 EQUIDAD DE GÉNERO Y DIVERSIDAD SEXUAL</vt:lpstr>
      <vt:lpstr>ACCIONES</vt:lpstr>
      <vt:lpstr>Tema 1.3 Igualdad sustantiva, inclusión y no discriminación</vt:lpstr>
      <vt:lpstr>Tema 1.3 Igualdad sustantiva, inclusión y no discriminación</vt:lpstr>
      <vt:lpstr>TEMA 1.4 CULTURA DE LA PAZ Y LA NO VIOLENCIA</vt:lpstr>
      <vt:lpstr>TEMA 1.5 ARTE Y CREATIVIDAD</vt:lpstr>
      <vt:lpstr>TEMA 1.6 SALUD Y DEPORTE</vt:lpstr>
      <vt:lpstr>ACCIONES</vt:lpstr>
      <vt:lpstr>TEMA 1.7 PARTICIPACIÓN</vt:lpstr>
      <vt:lpstr>EJE 2 SUSTENTABILIDAD</vt:lpstr>
      <vt:lpstr>TEMA 2.1 RIESGO Y VULNERABILIDAD</vt:lpstr>
      <vt:lpstr>TEMA 2.2. CRISIS CLIMÁTICA Y RESILIENCIA SOCIAL</vt:lpstr>
      <vt:lpstr>Presentación de PowerPoint</vt:lpstr>
      <vt:lpstr>TEMA 3.3 FORMACIÓN INTEGRAL DEL ESTUDIANTE</vt:lpstr>
      <vt:lpstr>TEMA 3.3 FORMACIÓN INTEGRAL DEL ESTUDIANTE</vt:lpstr>
      <vt:lpstr>TEMA 3.3 FORMACIÓN INTEGRAL DEL ESTUDIANTE</vt:lpstr>
      <vt:lpstr>Tema 3.6 Personal académico. </vt:lpstr>
      <vt:lpstr>EJE 4 INVESTIGACIÓN E INNOVACIÓN</vt:lpstr>
      <vt:lpstr>TEMA 4.1 INVESTIGACIÓN Y POSGRADO </vt:lpstr>
      <vt:lpstr>TEMA 4.2 INVESTIGACIÓN CON IMPACTO SOCIAL </vt:lpstr>
      <vt:lpstr>EJE 5 DIFUSIÓN DE LA CULTURA Y EXTENSIÓN DE LOS SERVICIOS </vt:lpstr>
      <vt:lpstr>TEMA 5.1 DIFUSIÓN DE LA CULTURA</vt:lpstr>
      <vt:lpstr>Presentación de PowerPoint</vt:lpstr>
      <vt:lpstr>Presentación de PowerPoint</vt:lpstr>
      <vt:lpstr>TEMA 5.2 VINCULACIÓN UNIVERSITARIA </vt:lpstr>
      <vt:lpstr>TEMA 5.2 VINCULACIÓN UNIVERSITARIA</vt:lpstr>
      <vt:lpstr>EJE 6. ADMINISTRACIÓN Y GESTIÓN INSTITUCIONAL </vt:lpstr>
      <vt:lpstr>Tema 6.1 Autonomía y Gobierno Universitario </vt:lpstr>
      <vt:lpstr>TEMA 6.2 FINANCIAMIENTO Y FUNCIONES SUSTANTIVAS UNIVERSITARIAS</vt:lpstr>
      <vt:lpstr>Tema 6.1 Autonomía y Gobierno Universitario</vt:lpstr>
      <vt:lpstr>Tema 6.3 Descentralización universitaria. </vt:lpstr>
      <vt:lpstr>Tema 6.4 Transparencia y rendición de cuentas  </vt:lpstr>
      <vt:lpstr>TEMA 6.5 INFRAESTRUCTURA FÍSICA Y TECNOLÓGICA </vt:lpstr>
      <vt:lpstr>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Urbina Sanchez Laura Elena</dc:creator>
  <cp:lastModifiedBy>Lenovo</cp:lastModifiedBy>
  <cp:revision>96</cp:revision>
  <dcterms:created xsi:type="dcterms:W3CDTF">2023-09-18T02:14:33Z</dcterms:created>
  <dcterms:modified xsi:type="dcterms:W3CDTF">2023-10-09T14:09:45Z</dcterms:modified>
</cp:coreProperties>
</file>