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256" r:id="rId4"/>
    <p:sldId id="259" r:id="rId5"/>
    <p:sldId id="273"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296" r:id="rId43"/>
    <p:sldId id="299" r:id="rId44"/>
    <p:sldId id="300" r:id="rId45"/>
    <p:sldId id="301" r:id="rId46"/>
    <p:sldId id="302" r:id="rId4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6" autoAdjust="0"/>
    <p:restoredTop sz="93594" autoAdjust="0"/>
  </p:normalViewPr>
  <p:slideViewPr>
    <p:cSldViewPr>
      <p:cViewPr>
        <p:scale>
          <a:sx n="100" d="100"/>
          <a:sy n="100" d="100"/>
        </p:scale>
        <p:origin x="-444" y="-72"/>
      </p:cViewPr>
      <p:guideLst>
        <p:guide orient="horz" pos="2160"/>
        <p:guide pos="2880"/>
      </p:guideLst>
    </p:cSldViewPr>
  </p:slideViewPr>
  <p:notesTextViewPr>
    <p:cViewPr>
      <p:scale>
        <a:sx n="1" d="1"/>
        <a:sy n="1" d="1"/>
      </p:scale>
      <p:origin x="0" y="0"/>
    </p:cViewPr>
  </p:notesTextViewPr>
  <p:sorterViewPr>
    <p:cViewPr>
      <p:scale>
        <a:sx n="100" d="100"/>
        <a:sy n="100" d="100"/>
      </p:scale>
      <p:origin x="0" y="230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edalid\Documents\informacionparavicerrectoriasolicitada\apoyospara%20el%20informe\CONCENTRADO%20PLANTILLA%20DE%20MAESTR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dalid\Documents\informacionparavicerrectoriasolicitada\apoyospara%20el%20informe\CONCENTRADO%20PLANTILLA%20DE%20MAESTROS.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6.1883962210826475E-3"/>
                  <c:y val="0.24624323751096094"/>
                </c:manualLayout>
              </c:layout>
              <c:showLegendKey val="0"/>
              <c:showVal val="1"/>
              <c:showCatName val="0"/>
              <c:showSerName val="0"/>
              <c:showPercent val="0"/>
              <c:showBubbleSize val="0"/>
            </c:dLbl>
            <c:dLbl>
              <c:idx val="1"/>
              <c:layout>
                <c:manualLayout>
                  <c:x val="2.1659386773789268E-2"/>
                  <c:y val="7.5380582911518626E-2"/>
                </c:manualLayout>
              </c:layout>
              <c:showLegendKey val="0"/>
              <c:showVal val="1"/>
              <c:showCatName val="0"/>
              <c:showSerName val="0"/>
              <c:showPercent val="0"/>
              <c:showBubbleSize val="0"/>
            </c:dLbl>
            <c:txPr>
              <a:bodyPr/>
              <a:lstStyle/>
              <a:p>
                <a:pPr>
                  <a:defRPr sz="1400">
                    <a:solidFill>
                      <a:schemeClr val="bg1"/>
                    </a:solidFill>
                  </a:defRPr>
                </a:pPr>
                <a:endParaRPr lang="es-MX"/>
              </a:p>
            </c:txPr>
            <c:showLegendKey val="0"/>
            <c:showVal val="1"/>
            <c:showCatName val="0"/>
            <c:showSerName val="0"/>
            <c:showPercent val="0"/>
            <c:showBubbleSize val="0"/>
            <c:showLeaderLines val="0"/>
          </c:dLbls>
          <c:cat>
            <c:strRef>
              <c:f>'gráfico13ptc por PE'!$A$2:$A$3</c:f>
              <c:strCache>
                <c:ptCount val="2"/>
                <c:pt idx="0">
                  <c:v>Licenciatura en Contaduría</c:v>
                </c:pt>
                <c:pt idx="1">
                  <c:v>Licenciatura en Gestión y Dirección de Negocios</c:v>
                </c:pt>
              </c:strCache>
            </c:strRef>
          </c:cat>
          <c:val>
            <c:numRef>
              <c:f>'gráfico13ptc por PE'!$B$2:$B$3</c:f>
              <c:numCache>
                <c:formatCode>General</c:formatCode>
                <c:ptCount val="2"/>
                <c:pt idx="0">
                  <c:v>11</c:v>
                </c:pt>
                <c:pt idx="1">
                  <c:v>1</c:v>
                </c:pt>
              </c:numCache>
            </c:numRef>
          </c:val>
        </c:ser>
        <c:dLbls>
          <c:showLegendKey val="0"/>
          <c:showVal val="1"/>
          <c:showCatName val="0"/>
          <c:showSerName val="0"/>
          <c:showPercent val="0"/>
          <c:showBubbleSize val="0"/>
        </c:dLbls>
        <c:gapWidth val="150"/>
        <c:shape val="box"/>
        <c:axId val="43867136"/>
        <c:axId val="87363968"/>
        <c:axId val="0"/>
      </c:bar3DChart>
      <c:catAx>
        <c:axId val="43867136"/>
        <c:scaling>
          <c:orientation val="minMax"/>
        </c:scaling>
        <c:delete val="0"/>
        <c:axPos val="b"/>
        <c:majorTickMark val="none"/>
        <c:minorTickMark val="none"/>
        <c:tickLblPos val="nextTo"/>
        <c:crossAx val="87363968"/>
        <c:crosses val="autoZero"/>
        <c:auto val="1"/>
        <c:lblAlgn val="ctr"/>
        <c:lblOffset val="100"/>
        <c:noMultiLvlLbl val="0"/>
      </c:catAx>
      <c:valAx>
        <c:axId val="87363968"/>
        <c:scaling>
          <c:orientation val="minMax"/>
        </c:scaling>
        <c:delete val="1"/>
        <c:axPos val="l"/>
        <c:numFmt formatCode="General" sourceLinked="1"/>
        <c:majorTickMark val="none"/>
        <c:minorTickMark val="none"/>
        <c:tickLblPos val="nextTo"/>
        <c:crossAx val="43867136"/>
        <c:crosses val="autoZero"/>
        <c:crossBetween val="between"/>
      </c:valAx>
    </c:plotArea>
    <c:legend>
      <c:legendPos val="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Distribución</a:t>
            </a:r>
            <a:r>
              <a:rPr lang="en-US" baseline="0"/>
              <a:t> de</a:t>
            </a:r>
            <a:r>
              <a:rPr lang="en-US"/>
              <a:t> profesores por tipo de Contratación</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7962962962962965E-2"/>
          <c:y val="0.35138805350747454"/>
          <c:w val="0.91203703703703709"/>
          <c:h val="0.55695416178387502"/>
        </c:manualLayout>
      </c:layout>
      <c:pie3DChart>
        <c:varyColors val="1"/>
        <c:ser>
          <c:idx val="0"/>
          <c:order val="0"/>
          <c:tx>
            <c:strRef>
              <c:f>Hoja1!$B$1</c:f>
              <c:strCache>
                <c:ptCount val="1"/>
                <c:pt idx="0">
                  <c:v>Número de profesores</c:v>
                </c:pt>
              </c:strCache>
            </c:strRef>
          </c:tx>
          <c:explosion val="25"/>
          <c:dPt>
            <c:idx val="1"/>
            <c:bubble3D val="0"/>
            <c:spPr>
              <a:solidFill>
                <a:schemeClr val="accent3"/>
              </a:solidFill>
            </c:spPr>
          </c:dPt>
          <c:dLbls>
            <c:dLbl>
              <c:idx val="0"/>
              <c:spPr/>
              <c:txPr>
                <a:bodyPr/>
                <a:lstStyle/>
                <a:p>
                  <a:pPr>
                    <a:defRPr sz="1400">
                      <a:solidFill>
                        <a:schemeClr val="bg1"/>
                      </a:solidFill>
                    </a:defRPr>
                  </a:pPr>
                  <a:endParaRPr lang="es-MX"/>
                </a:p>
              </c:txPr>
              <c:showLegendKey val="0"/>
              <c:showVal val="0"/>
              <c:showCatName val="0"/>
              <c:showSerName val="0"/>
              <c:showPercent val="1"/>
              <c:showBubbleSize val="0"/>
            </c:dLbl>
            <c:dLbl>
              <c:idx val="1"/>
              <c:spPr/>
              <c:txPr>
                <a:bodyPr/>
                <a:lstStyle/>
                <a:p>
                  <a:pPr>
                    <a:defRPr sz="1400">
                      <a:solidFill>
                        <a:schemeClr val="bg1"/>
                      </a:solidFill>
                    </a:defRPr>
                  </a:pPr>
                  <a:endParaRPr lang="es-MX"/>
                </a:p>
              </c:txPr>
              <c:showLegendKey val="0"/>
              <c:showVal val="0"/>
              <c:showCatName val="0"/>
              <c:showSerName val="0"/>
              <c:showPercent val="1"/>
              <c:showBubbleSize val="0"/>
            </c:dLbl>
            <c:txPr>
              <a:bodyPr/>
              <a:lstStyle/>
              <a:p>
                <a:pPr>
                  <a:defRPr sz="1400"/>
                </a:pPr>
                <a:endParaRPr lang="es-MX"/>
              </a:p>
            </c:txPr>
            <c:showLegendKey val="0"/>
            <c:showVal val="0"/>
            <c:showCatName val="0"/>
            <c:showSerName val="0"/>
            <c:showPercent val="1"/>
            <c:showBubbleSize val="0"/>
            <c:showLeaderLines val="1"/>
          </c:dLbls>
          <c:cat>
            <c:strRef>
              <c:f>Hoja1!$A$2:$A$5</c:f>
              <c:strCache>
                <c:ptCount val="2"/>
                <c:pt idx="0">
                  <c:v>PTC</c:v>
                </c:pt>
                <c:pt idx="1">
                  <c:v>Profesores por Asignatura</c:v>
                </c:pt>
              </c:strCache>
            </c:strRef>
          </c:cat>
          <c:val>
            <c:numRef>
              <c:f>Hoja1!$B$2:$B$5</c:f>
              <c:numCache>
                <c:formatCode>General</c:formatCode>
                <c:ptCount val="4"/>
                <c:pt idx="0">
                  <c:v>12</c:v>
                </c:pt>
                <c:pt idx="1">
                  <c:v>19</c:v>
                </c:pt>
              </c:numCache>
            </c:numRef>
          </c:val>
        </c:ser>
        <c:dLbls>
          <c:showLegendKey val="0"/>
          <c:showVal val="0"/>
          <c:showCatName val="0"/>
          <c:showSerName val="0"/>
          <c:showPercent val="1"/>
          <c:showBubbleSize val="0"/>
          <c:showLeaderLines val="1"/>
        </c:dLbls>
      </c:pie3DChart>
    </c:plotArea>
    <c:legend>
      <c:legendPos val="t"/>
      <c:legendEntry>
        <c:idx val="2"/>
        <c:delete val="1"/>
      </c:legendEntry>
      <c:legendEntry>
        <c:idx val="3"/>
        <c:delete val="1"/>
      </c:legendEntry>
      <c:layout/>
      <c:overlay val="0"/>
      <c:txPr>
        <a:bodyPr/>
        <a:lstStyle/>
        <a:p>
          <a:pPr>
            <a:defRPr sz="140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5512904636920383E-2"/>
          <c:y val="0.19360736157980252"/>
          <c:w val="0.675236585010207"/>
          <c:h val="0.70792432195975508"/>
        </c:manualLayout>
      </c:layout>
      <c:pie3DChart>
        <c:varyColors val="1"/>
        <c:ser>
          <c:idx val="0"/>
          <c:order val="0"/>
          <c:tx>
            <c:strRef>
              <c:f>Hoja1!$B$1</c:f>
              <c:strCache>
                <c:ptCount val="1"/>
                <c:pt idx="0">
                  <c:v>Antigüedad Laboral de los PTC en la UV</c:v>
                </c:pt>
              </c:strCache>
            </c:strRef>
          </c:tx>
          <c:explosion val="25"/>
          <c:dLbls>
            <c:txPr>
              <a:bodyPr/>
              <a:lstStyle/>
              <a:p>
                <a:pPr>
                  <a:defRPr sz="2000"/>
                </a:pPr>
                <a:endParaRPr lang="es-MX"/>
              </a:p>
            </c:txPr>
            <c:showLegendKey val="0"/>
            <c:showVal val="1"/>
            <c:showCatName val="0"/>
            <c:showSerName val="0"/>
            <c:showPercent val="1"/>
            <c:showBubbleSize val="0"/>
            <c:showLeaderLines val="1"/>
          </c:dLbls>
          <c:cat>
            <c:strRef>
              <c:f>Hoja1!$A$2:$A$5</c:f>
              <c:strCache>
                <c:ptCount val="4"/>
                <c:pt idx="0">
                  <c:v>de 0 a 13 años</c:v>
                </c:pt>
                <c:pt idx="1">
                  <c:v>14 a 16 años</c:v>
                </c:pt>
                <c:pt idx="2">
                  <c:v>20 a 30 años</c:v>
                </c:pt>
                <c:pt idx="3">
                  <c:v>mas de 30 años</c:v>
                </c:pt>
              </c:strCache>
            </c:strRef>
          </c:cat>
          <c:val>
            <c:numRef>
              <c:f>Hoja1!$B$2:$B$5</c:f>
              <c:numCache>
                <c:formatCode>General</c:formatCode>
                <c:ptCount val="4"/>
                <c:pt idx="0">
                  <c:v>1</c:v>
                </c:pt>
                <c:pt idx="1">
                  <c:v>3</c:v>
                </c:pt>
                <c:pt idx="2">
                  <c:v>6</c:v>
                </c:pt>
                <c:pt idx="3">
                  <c:v>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23077146709209"/>
          <c:y val="0.69820986163607612"/>
          <c:w val="0.31634820497352611"/>
          <c:h val="0.25724558508321876"/>
        </c:manualLayout>
      </c:layout>
      <c:overlay val="0"/>
      <c:txPr>
        <a:bodyPr/>
        <a:lstStyle/>
        <a:p>
          <a:pPr>
            <a:defRPr sz="1400"/>
          </a:pPr>
          <a:endParaRPr lang="es-MX"/>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ndard"/>
        <c:varyColors val="0"/>
        <c:ser>
          <c:idx val="0"/>
          <c:order val="0"/>
          <c:tx>
            <c:strRef>
              <c:f>Hoja1!$B$1</c:f>
              <c:strCache>
                <c:ptCount val="1"/>
                <c:pt idx="0">
                  <c:v>Cantidad de PTC</c:v>
                </c:pt>
              </c:strCache>
            </c:strRef>
          </c:tx>
          <c:invertIfNegative val="0"/>
          <c:cat>
            <c:strRef>
              <c:f>Hoja1!$A$2:$A$6</c:f>
              <c:strCache>
                <c:ptCount val="5"/>
                <c:pt idx="0">
                  <c:v>40 a 50</c:v>
                </c:pt>
                <c:pt idx="1">
                  <c:v>51 a 60</c:v>
                </c:pt>
                <c:pt idx="2">
                  <c:v>61 a 70</c:v>
                </c:pt>
                <c:pt idx="3">
                  <c:v>71 a 80</c:v>
                </c:pt>
                <c:pt idx="4">
                  <c:v>Rangos de edad de los PTC</c:v>
                </c:pt>
              </c:strCache>
            </c:strRef>
          </c:cat>
          <c:val>
            <c:numRef>
              <c:f>Hoja1!$B$2:$B$6</c:f>
              <c:numCache>
                <c:formatCode>General</c:formatCode>
                <c:ptCount val="5"/>
                <c:pt idx="0">
                  <c:v>3</c:v>
                </c:pt>
                <c:pt idx="1">
                  <c:v>7</c:v>
                </c:pt>
                <c:pt idx="2">
                  <c:v>1</c:v>
                </c:pt>
                <c:pt idx="3">
                  <c:v>1</c:v>
                </c:pt>
              </c:numCache>
            </c:numRef>
          </c:val>
        </c:ser>
        <c:ser>
          <c:idx val="1"/>
          <c:order val="1"/>
          <c:tx>
            <c:strRef>
              <c:f>Hoja1!$C$1</c:f>
              <c:strCache>
                <c:ptCount val="1"/>
                <c:pt idx="0">
                  <c:v>Columna2</c:v>
                </c:pt>
              </c:strCache>
            </c:strRef>
          </c:tx>
          <c:invertIfNegative val="0"/>
          <c:cat>
            <c:strRef>
              <c:f>Hoja1!$A$2:$A$6</c:f>
              <c:strCache>
                <c:ptCount val="5"/>
                <c:pt idx="0">
                  <c:v>40 a 50</c:v>
                </c:pt>
                <c:pt idx="1">
                  <c:v>51 a 60</c:v>
                </c:pt>
                <c:pt idx="2">
                  <c:v>61 a 70</c:v>
                </c:pt>
                <c:pt idx="3">
                  <c:v>71 a 80</c:v>
                </c:pt>
                <c:pt idx="4">
                  <c:v>Rangos de edad de los PTC</c:v>
                </c:pt>
              </c:strCache>
            </c:strRef>
          </c:cat>
          <c:val>
            <c:numRef>
              <c:f>Hoja1!$C$2:$C$6</c:f>
              <c:numCache>
                <c:formatCode>General</c:formatCode>
                <c:ptCount val="5"/>
              </c:numCache>
            </c:numRef>
          </c:val>
        </c:ser>
        <c:ser>
          <c:idx val="2"/>
          <c:order val="2"/>
          <c:tx>
            <c:strRef>
              <c:f>Hoja1!$D$1</c:f>
              <c:strCache>
                <c:ptCount val="1"/>
                <c:pt idx="0">
                  <c:v>Columna1</c:v>
                </c:pt>
              </c:strCache>
            </c:strRef>
          </c:tx>
          <c:invertIfNegative val="0"/>
          <c:cat>
            <c:strRef>
              <c:f>Hoja1!$A$2:$A$6</c:f>
              <c:strCache>
                <c:ptCount val="5"/>
                <c:pt idx="0">
                  <c:v>40 a 50</c:v>
                </c:pt>
                <c:pt idx="1">
                  <c:v>51 a 60</c:v>
                </c:pt>
                <c:pt idx="2">
                  <c:v>61 a 70</c:v>
                </c:pt>
                <c:pt idx="3">
                  <c:v>71 a 80</c:v>
                </c:pt>
                <c:pt idx="4">
                  <c:v>Rangos de edad de los PTC</c:v>
                </c:pt>
              </c:strCache>
            </c:strRef>
          </c:cat>
          <c:val>
            <c:numRef>
              <c:f>Hoja1!$D$2:$D$6</c:f>
              <c:numCache>
                <c:formatCode>General</c:formatCode>
                <c:ptCount val="5"/>
              </c:numCache>
            </c:numRef>
          </c:val>
        </c:ser>
        <c:dLbls>
          <c:showLegendKey val="0"/>
          <c:showVal val="1"/>
          <c:showCatName val="0"/>
          <c:showSerName val="0"/>
          <c:showPercent val="0"/>
          <c:showBubbleSize val="0"/>
        </c:dLbls>
        <c:gapWidth val="75"/>
        <c:shape val="cylinder"/>
        <c:axId val="43341312"/>
        <c:axId val="43342848"/>
        <c:axId val="43327488"/>
      </c:bar3DChart>
      <c:catAx>
        <c:axId val="43341312"/>
        <c:scaling>
          <c:orientation val="minMax"/>
        </c:scaling>
        <c:delete val="0"/>
        <c:axPos val="b"/>
        <c:majorTickMark val="none"/>
        <c:minorTickMark val="none"/>
        <c:tickLblPos val="nextTo"/>
        <c:crossAx val="43342848"/>
        <c:crosses val="autoZero"/>
        <c:auto val="1"/>
        <c:lblAlgn val="ctr"/>
        <c:lblOffset val="100"/>
        <c:noMultiLvlLbl val="0"/>
      </c:catAx>
      <c:valAx>
        <c:axId val="43342848"/>
        <c:scaling>
          <c:orientation val="minMax"/>
        </c:scaling>
        <c:delete val="0"/>
        <c:axPos val="l"/>
        <c:numFmt formatCode="General" sourceLinked="1"/>
        <c:majorTickMark val="none"/>
        <c:minorTickMark val="none"/>
        <c:tickLblPos val="nextTo"/>
        <c:crossAx val="43341312"/>
        <c:crosses val="autoZero"/>
        <c:crossBetween val="between"/>
      </c:valAx>
      <c:serAx>
        <c:axId val="43327488"/>
        <c:scaling>
          <c:orientation val="minMax"/>
        </c:scaling>
        <c:delete val="1"/>
        <c:axPos val="b"/>
        <c:majorTickMark val="out"/>
        <c:minorTickMark val="none"/>
        <c:tickLblPos val="nextTo"/>
        <c:crossAx val="43342848"/>
        <c:crosses val="autoZero"/>
      </c:serAx>
    </c:plotArea>
    <c:legend>
      <c:legendPos val="b"/>
      <c:legendEntry>
        <c:idx val="1"/>
        <c:delete val="1"/>
      </c:legendEntry>
      <c:legendEntry>
        <c:idx val="2"/>
        <c:delete val="1"/>
      </c:legendEntry>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s-ES" sz="1800" b="1" i="0" u="none" strike="noStrike" kern="1200" baseline="0">
                <a:solidFill>
                  <a:prstClr val="black"/>
                </a:solidFill>
                <a:latin typeface="+mn-lt"/>
                <a:ea typeface="+mn-ea"/>
                <a:cs typeface="+mn-cs"/>
              </a:defRPr>
            </a:pPr>
            <a:r>
              <a:rPr lang="es-ES" sz="1800" b="1" i="0" u="none" strike="noStrike" kern="1200" baseline="0" dirty="0">
                <a:solidFill>
                  <a:prstClr val="black"/>
                </a:solidFill>
                <a:latin typeface="+mn-lt"/>
                <a:ea typeface="+mn-ea"/>
                <a:cs typeface="+mn-cs"/>
              </a:rPr>
              <a:t>Concentrado de Plantilla Masculina de  la Facultad de Contaduría</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'[CONCENTRADO PLANTILLA DE MAESTROS.xlsx]Hoja1'!$F$13</c:f>
              <c:strCache>
                <c:ptCount val="1"/>
                <c:pt idx="0">
                  <c:v>Total</c:v>
                </c:pt>
              </c:strCache>
            </c:strRef>
          </c:tx>
          <c:explosion val="25"/>
          <c:dLbls>
            <c:dLbl>
              <c:idx val="0"/>
              <c:spPr/>
              <c:txPr>
                <a:bodyPr/>
                <a:lstStyle/>
                <a:p>
                  <a:pPr>
                    <a:defRPr sz="2800"/>
                  </a:pPr>
                  <a:endParaRPr lang="es-MX"/>
                </a:p>
              </c:txPr>
              <c:showLegendKey val="0"/>
              <c:showVal val="0"/>
              <c:showCatName val="0"/>
              <c:showSerName val="0"/>
              <c:showPercent val="1"/>
              <c:showBubbleSize val="0"/>
            </c:dLbl>
            <c:txPr>
              <a:bodyPr/>
              <a:lstStyle/>
              <a:p>
                <a:pPr>
                  <a:defRPr sz="4000"/>
                </a:pPr>
                <a:endParaRPr lang="es-MX"/>
              </a:p>
            </c:txPr>
            <c:showLegendKey val="0"/>
            <c:showVal val="0"/>
            <c:showCatName val="0"/>
            <c:showSerName val="0"/>
            <c:showPercent val="1"/>
            <c:showBubbleSize val="0"/>
            <c:showLeaderLines val="1"/>
          </c:dLbls>
          <c:cat>
            <c:multiLvlStrRef>
              <c:f>'[CONCENTRADO PLANTILLA DE MAESTROS.xlsx]Hoja1'!$D$14:$F$15</c:f>
              <c:multiLvlStrCache>
                <c:ptCount val="2"/>
                <c:lvl>
                  <c:pt idx="0">
                    <c:v>8</c:v>
                  </c:pt>
                  <c:pt idx="1">
                    <c:v>14</c:v>
                  </c:pt>
                </c:lvl>
                <c:lvl>
                  <c:pt idx="0">
                    <c:v>TC</c:v>
                  </c:pt>
                  <c:pt idx="1">
                    <c:v>Por asignatura</c:v>
                  </c:pt>
                </c:lvl>
              </c:multiLvlStrCache>
            </c:multiLvlStrRef>
          </c:cat>
          <c:val>
            <c:numRef>
              <c:f>'[CONCENTRADO PLANTILLA DE MAESTROS.xlsx]Hoja1'!$F$14:$F$15</c:f>
              <c:numCache>
                <c:formatCode>General</c:formatCode>
                <c:ptCount val="2"/>
                <c:pt idx="0">
                  <c:v>8</c:v>
                </c:pt>
                <c:pt idx="1">
                  <c:v>14</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sz="2400"/>
          </a:pPr>
          <a:endParaRPr lang="es-MX"/>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s-ES" sz="1800" b="1" i="0" baseline="0" dirty="0" smtClean="0">
                <a:effectLst/>
              </a:rPr>
              <a:t>Concentrado de </a:t>
            </a:r>
            <a:r>
              <a:rPr lang="es-ES" sz="1800" b="1" i="0" baseline="0" dirty="0" err="1" smtClean="0">
                <a:effectLst/>
              </a:rPr>
              <a:t>Plantillla</a:t>
            </a:r>
            <a:r>
              <a:rPr lang="es-ES" sz="1800" b="1" i="0" baseline="0" dirty="0" smtClean="0">
                <a:effectLst/>
              </a:rPr>
              <a:t> Femenina  d e  la Facultad de Contaduría</a:t>
            </a:r>
            <a:endParaRPr lang="es-MX"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endParaRPr lang="es-MX" dirty="0"/>
          </a:p>
        </c:rich>
      </c:tx>
      <c:layout>
        <c:manualLayout>
          <c:xMode val="edge"/>
          <c:yMode val="edge"/>
          <c:x val="0.19207633420822398"/>
          <c:y val="6.8782641437102734E-2"/>
        </c:manualLayout>
      </c:layout>
      <c:overlay val="0"/>
    </c:title>
    <c:autoTitleDeleted val="0"/>
    <c:plotArea>
      <c:layout/>
      <c:pieChart>
        <c:varyColors val="1"/>
        <c:ser>
          <c:idx val="0"/>
          <c:order val="0"/>
          <c:tx>
            <c:strRef>
              <c:f>Hoja1!$F$17</c:f>
              <c:strCache>
                <c:ptCount val="1"/>
                <c:pt idx="0">
                  <c:v>Total</c:v>
                </c:pt>
              </c:strCache>
            </c:strRef>
          </c:tx>
          <c:explosion val="24"/>
          <c:dLbls>
            <c:showLegendKey val="0"/>
            <c:showVal val="1"/>
            <c:showCatName val="0"/>
            <c:showSerName val="0"/>
            <c:showPercent val="1"/>
            <c:showBubbleSize val="0"/>
            <c:showLeaderLines val="1"/>
          </c:dLbls>
          <c:cat>
            <c:strRef>
              <c:f>Hoja1!$E$18:$E$19</c:f>
              <c:strCache>
                <c:ptCount val="2"/>
                <c:pt idx="0">
                  <c:v>TC</c:v>
                </c:pt>
                <c:pt idx="1">
                  <c:v>Por asignatura</c:v>
                </c:pt>
              </c:strCache>
            </c:strRef>
          </c:cat>
          <c:val>
            <c:numRef>
              <c:f>Hoja1!$F$18:$F$19</c:f>
              <c:numCache>
                <c:formatCode>General</c:formatCode>
                <c:ptCount val="2"/>
                <c:pt idx="0">
                  <c:v>4</c:v>
                </c:pt>
                <c:pt idx="1">
                  <c:v>5</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MX" sz="1400"/>
              <a:t>Distribución</a:t>
            </a:r>
            <a:r>
              <a:rPr lang="es-MX" sz="1400" baseline="0"/>
              <a:t> de la matricula por plan y PE</a:t>
            </a:r>
            <a:endParaRPr lang="es-MX" sz="1400"/>
          </a:p>
        </c:rich>
      </c:tx>
      <c:layout/>
      <c:overlay val="0"/>
    </c:title>
    <c:autoTitleDeleted val="0"/>
    <c:plotArea>
      <c:layout/>
      <c:barChart>
        <c:barDir val="col"/>
        <c:grouping val="clustered"/>
        <c:varyColors val="0"/>
        <c:ser>
          <c:idx val="0"/>
          <c:order val="0"/>
          <c:tx>
            <c:strRef>
              <c:f>Hoja1!$B$1</c:f>
              <c:strCache>
                <c:ptCount val="1"/>
                <c:pt idx="0">
                  <c:v>LC</c:v>
                </c:pt>
              </c:strCache>
            </c:strRef>
          </c:tx>
          <c:invertIfNegative val="0"/>
          <c:cat>
            <c:strRef>
              <c:f>Hoja1!$A$2:$A$5</c:f>
              <c:strCache>
                <c:ptCount val="3"/>
                <c:pt idx="0">
                  <c:v>PLAN 2003</c:v>
                </c:pt>
                <c:pt idx="1">
                  <c:v>PLAN2011</c:v>
                </c:pt>
                <c:pt idx="2">
                  <c:v>PLAN 2007</c:v>
                </c:pt>
              </c:strCache>
            </c:strRef>
          </c:cat>
          <c:val>
            <c:numRef>
              <c:f>Hoja1!$B$2:$B$5</c:f>
              <c:numCache>
                <c:formatCode>General</c:formatCode>
                <c:ptCount val="4"/>
                <c:pt idx="0">
                  <c:v>165</c:v>
                </c:pt>
                <c:pt idx="1">
                  <c:v>82</c:v>
                </c:pt>
              </c:numCache>
            </c:numRef>
          </c:val>
        </c:ser>
        <c:ser>
          <c:idx val="1"/>
          <c:order val="1"/>
          <c:tx>
            <c:strRef>
              <c:f>Hoja1!$C$1</c:f>
              <c:strCache>
                <c:ptCount val="1"/>
                <c:pt idx="0">
                  <c:v>LGDN</c:v>
                </c:pt>
              </c:strCache>
            </c:strRef>
          </c:tx>
          <c:invertIfNegative val="0"/>
          <c:cat>
            <c:strRef>
              <c:f>Hoja1!$A$2:$A$5</c:f>
              <c:strCache>
                <c:ptCount val="3"/>
                <c:pt idx="0">
                  <c:v>PLAN 2003</c:v>
                </c:pt>
                <c:pt idx="1">
                  <c:v>PLAN2011</c:v>
                </c:pt>
                <c:pt idx="2">
                  <c:v>PLAN 2007</c:v>
                </c:pt>
              </c:strCache>
            </c:strRef>
          </c:cat>
          <c:val>
            <c:numRef>
              <c:f>Hoja1!$C$2:$C$5</c:f>
              <c:numCache>
                <c:formatCode>General</c:formatCode>
                <c:ptCount val="4"/>
                <c:pt idx="2">
                  <c:v>109</c:v>
                </c:pt>
              </c:numCache>
            </c:numRef>
          </c:val>
        </c:ser>
        <c:ser>
          <c:idx val="2"/>
          <c:order val="2"/>
          <c:tx>
            <c:strRef>
              <c:f>Hoja1!$D$1</c:f>
              <c:strCache>
                <c:ptCount val="1"/>
                <c:pt idx="0">
                  <c:v>LSCA</c:v>
                </c:pt>
              </c:strCache>
            </c:strRef>
          </c:tx>
          <c:invertIfNegative val="0"/>
          <c:cat>
            <c:strRef>
              <c:f>Hoja1!$A$2:$A$5</c:f>
              <c:strCache>
                <c:ptCount val="3"/>
                <c:pt idx="0">
                  <c:v>PLAN 2003</c:v>
                </c:pt>
                <c:pt idx="1">
                  <c:v>PLAN2011</c:v>
                </c:pt>
                <c:pt idx="2">
                  <c:v>PLAN 2007</c:v>
                </c:pt>
              </c:strCache>
            </c:strRef>
          </c:cat>
          <c:val>
            <c:numRef>
              <c:f>Hoja1!$D$2:$D$5</c:f>
              <c:numCache>
                <c:formatCode>General</c:formatCode>
                <c:ptCount val="4"/>
                <c:pt idx="0">
                  <c:v>72</c:v>
                </c:pt>
                <c:pt idx="1">
                  <c:v>37</c:v>
                </c:pt>
              </c:numCache>
            </c:numRef>
          </c:val>
        </c:ser>
        <c:dLbls>
          <c:showLegendKey val="0"/>
          <c:showVal val="0"/>
          <c:showCatName val="0"/>
          <c:showSerName val="0"/>
          <c:showPercent val="0"/>
          <c:showBubbleSize val="0"/>
        </c:dLbls>
        <c:gapWidth val="150"/>
        <c:axId val="46716032"/>
        <c:axId val="46717568"/>
      </c:barChart>
      <c:catAx>
        <c:axId val="46716032"/>
        <c:scaling>
          <c:orientation val="minMax"/>
        </c:scaling>
        <c:delete val="0"/>
        <c:axPos val="b"/>
        <c:majorTickMark val="none"/>
        <c:minorTickMark val="none"/>
        <c:tickLblPos val="nextTo"/>
        <c:crossAx val="46717568"/>
        <c:crosses val="autoZero"/>
        <c:auto val="1"/>
        <c:lblAlgn val="ctr"/>
        <c:lblOffset val="100"/>
        <c:noMultiLvlLbl val="0"/>
      </c:catAx>
      <c:valAx>
        <c:axId val="46717568"/>
        <c:scaling>
          <c:orientation val="minMax"/>
        </c:scaling>
        <c:delete val="0"/>
        <c:axPos val="l"/>
        <c:majorGridlines/>
        <c:numFmt formatCode="General" sourceLinked="1"/>
        <c:majorTickMark val="none"/>
        <c:minorTickMark val="none"/>
        <c:tickLblPos val="nextTo"/>
        <c:crossAx val="467160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s-MX"/>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1679557238023429"/>
          <c:y val="0.24063376322982355"/>
          <c:w val="0.84538465724035539"/>
          <c:h val="0.68089520507234147"/>
        </c:manualLayout>
      </c:layout>
      <c:pie3DChart>
        <c:varyColors val="1"/>
        <c:ser>
          <c:idx val="0"/>
          <c:order val="0"/>
          <c:tx>
            <c:strRef>
              <c:f>Hoja1!$B$1</c:f>
              <c:strCache>
                <c:ptCount val="1"/>
                <c:pt idx="0">
                  <c:v>PARTICIPACION EN TUTORIAS</c:v>
                </c:pt>
              </c:strCache>
            </c:strRef>
          </c:tx>
          <c:explosion val="25"/>
          <c:dLbls>
            <c:showLegendKey val="0"/>
            <c:showVal val="1"/>
            <c:showCatName val="0"/>
            <c:showSerName val="0"/>
            <c:showPercent val="1"/>
            <c:showBubbleSize val="0"/>
            <c:showLeaderLines val="1"/>
          </c:dLbls>
          <c:cat>
            <c:strRef>
              <c:f>Hoja1!$A$2:$A$5</c:f>
              <c:strCache>
                <c:ptCount val="3"/>
                <c:pt idx="0">
                  <c:v>PTC TUTORES12</c:v>
                </c:pt>
                <c:pt idx="1">
                  <c:v>PA TUTORES</c:v>
                </c:pt>
                <c:pt idx="2">
                  <c:v>PA QUE NO PARTICIPAN</c:v>
                </c:pt>
              </c:strCache>
            </c:strRef>
          </c:cat>
          <c:val>
            <c:numRef>
              <c:f>Hoja1!$B$2:$B$5</c:f>
              <c:numCache>
                <c:formatCode>General</c:formatCode>
                <c:ptCount val="4"/>
                <c:pt idx="0">
                  <c:v>12</c:v>
                </c:pt>
                <c:pt idx="1">
                  <c:v>11</c:v>
                </c:pt>
                <c:pt idx="2">
                  <c:v>8</c:v>
                </c:pt>
              </c:numCache>
            </c:numRef>
          </c:val>
        </c:ser>
        <c:dLbls>
          <c:showLegendKey val="0"/>
          <c:showVal val="0"/>
          <c:showCatName val="0"/>
          <c:showSerName val="0"/>
          <c:showPercent val="1"/>
          <c:showBubbleSize val="0"/>
          <c:showLeaderLines val="1"/>
        </c:dLbls>
      </c:pie3DChart>
    </c:plotArea>
    <c:legend>
      <c:legendPos val="t"/>
      <c:legendEntry>
        <c:idx val="3"/>
        <c:delete val="1"/>
      </c:legendEntry>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0.22115</cdr:x>
      <cdr:y>0.17096</cdr:y>
    </cdr:from>
    <cdr:to>
      <cdr:x>1</cdr:x>
      <cdr:y>0.28557</cdr:y>
    </cdr:to>
    <cdr:sp macro="" textlink="">
      <cdr:nvSpPr>
        <cdr:cNvPr id="2" name="1 CuadroTexto"/>
        <cdr:cNvSpPr txBox="1"/>
      </cdr:nvSpPr>
      <cdr:spPr>
        <a:xfrm xmlns:a="http://schemas.openxmlformats.org/drawingml/2006/main">
          <a:off x="907701" y="432048"/>
          <a:ext cx="3196755" cy="2896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200" dirty="0" smtClean="0"/>
            <a:t>Número de PTC por Programa</a:t>
          </a:r>
          <a:r>
            <a:rPr lang="es-MX" sz="1200" baseline="0" dirty="0" smtClean="0"/>
            <a:t> Educativo</a:t>
          </a:r>
          <a:endParaRPr lang="es-MX"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555499-C06D-4099-8532-CE54EC7CF0CD}" type="datetimeFigureOut">
              <a:rPr lang="es-MX" smtClean="0"/>
              <a:t>17/10/2012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DCA4A-FDB6-403D-9F18-435B3F971CE5}" type="slidenum">
              <a:rPr lang="es-MX" smtClean="0"/>
              <a:t>‹Nº›</a:t>
            </a:fld>
            <a:endParaRPr lang="es-MX"/>
          </a:p>
        </p:txBody>
      </p:sp>
    </p:spTree>
    <p:extLst>
      <p:ext uri="{BB962C8B-B14F-4D97-AF65-F5344CB8AC3E}">
        <p14:creationId xmlns:p14="http://schemas.microsoft.com/office/powerpoint/2010/main" val="176413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55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235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B50EF5-5EF9-4654-B254-32F8EE1C8811}" type="slidenum">
              <a:rPr lang="es-MX"/>
              <a:pPr fontAlgn="base">
                <a:spcBef>
                  <a:spcPct val="0"/>
                </a:spcBef>
                <a:spcAft>
                  <a:spcPct val="0"/>
                </a:spcAft>
              </a:pPr>
              <a:t>1</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F3C008C-8F9D-4156-8474-1BCE8DB4FEC3}" type="datetimeFigureOut">
              <a:rPr lang="es-MX" smtClean="0"/>
              <a:t>17/10/2012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BD1A1F-F8ED-4679-AF1E-0BEC1D1165D3}" type="slidenum">
              <a:rPr lang="es-MX" smtClean="0"/>
              <a:t>‹Nº›</a:t>
            </a:fld>
            <a:endParaRPr lang="es-MX"/>
          </a:p>
        </p:txBody>
      </p:sp>
    </p:spTree>
    <p:extLst>
      <p:ext uri="{BB962C8B-B14F-4D97-AF65-F5344CB8AC3E}">
        <p14:creationId xmlns:p14="http://schemas.microsoft.com/office/powerpoint/2010/main" val="374392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F3C008C-8F9D-4156-8474-1BCE8DB4FEC3}" type="datetimeFigureOut">
              <a:rPr lang="es-MX" smtClean="0"/>
              <a:t>17/10/2012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BD1A1F-F8ED-4679-AF1E-0BEC1D1165D3}" type="slidenum">
              <a:rPr lang="es-MX" smtClean="0"/>
              <a:t>‹Nº›</a:t>
            </a:fld>
            <a:endParaRPr lang="es-MX"/>
          </a:p>
        </p:txBody>
      </p:sp>
    </p:spTree>
    <p:extLst>
      <p:ext uri="{BB962C8B-B14F-4D97-AF65-F5344CB8AC3E}">
        <p14:creationId xmlns:p14="http://schemas.microsoft.com/office/powerpoint/2010/main" val="96548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F3C008C-8F9D-4156-8474-1BCE8DB4FEC3}" type="datetimeFigureOut">
              <a:rPr lang="es-MX" smtClean="0"/>
              <a:t>17/10/2012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BD1A1F-F8ED-4679-AF1E-0BEC1D1165D3}" type="slidenum">
              <a:rPr lang="es-MX" smtClean="0"/>
              <a:t>‹Nº›</a:t>
            </a:fld>
            <a:endParaRPr lang="es-MX"/>
          </a:p>
        </p:txBody>
      </p:sp>
    </p:spTree>
    <p:extLst>
      <p:ext uri="{BB962C8B-B14F-4D97-AF65-F5344CB8AC3E}">
        <p14:creationId xmlns:p14="http://schemas.microsoft.com/office/powerpoint/2010/main" val="3270602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4" name="5 Marcador de número de diapositiva"/>
          <p:cNvSpPr txBox="1">
            <a:spLocks/>
          </p:cNvSpPr>
          <p:nvPr userDrawn="1"/>
        </p:nvSpPr>
        <p:spPr>
          <a:xfrm>
            <a:off x="8243888" y="6421438"/>
            <a:ext cx="828675" cy="365125"/>
          </a:xfrm>
          <a:prstGeom prst="rect">
            <a:avLst/>
          </a:prstGeom>
        </p:spPr>
        <p:txBody>
          <a:bodyPr anchor="ctr"/>
          <a:lstStyle>
            <a:lvl1pPr>
              <a:defRPr cap="small" normalizeH="1" baseline="0">
                <a:solidFill>
                  <a:schemeClr val="bg1"/>
                </a:solidFill>
                <a:latin typeface="Times New Roman" pitchFamily="18" charset="0"/>
              </a:defRPr>
            </a:lvl1pPr>
          </a:lstStyle>
          <a:p>
            <a:pPr algn="r" fontAlgn="auto">
              <a:spcBef>
                <a:spcPts val="0"/>
              </a:spcBef>
              <a:spcAft>
                <a:spcPts val="0"/>
              </a:spcAft>
              <a:defRPr/>
            </a:pPr>
            <a:fld id="{845F24AC-469E-4D62-9803-86A9189956D1}" type="slidenum">
              <a:rPr lang="es-ES" sz="1200" smtClean="0"/>
              <a:pPr algn="r" fontAlgn="auto">
                <a:spcBef>
                  <a:spcPts val="0"/>
                </a:spcBef>
                <a:spcAft>
                  <a:spcPts val="0"/>
                </a:spcAft>
                <a:defRPr/>
              </a:pPr>
              <a:t>‹Nº›</a:t>
            </a:fld>
            <a:endParaRPr lang="es-ES" sz="1200" dirty="0" smtClean="0"/>
          </a:p>
        </p:txBody>
      </p:sp>
      <p:grpSp>
        <p:nvGrpSpPr>
          <p:cNvPr id="5" name="10 Grupo"/>
          <p:cNvGrpSpPr>
            <a:grpSpLocks/>
          </p:cNvGrpSpPr>
          <p:nvPr userDrawn="1"/>
        </p:nvGrpSpPr>
        <p:grpSpPr bwMode="auto">
          <a:xfrm>
            <a:off x="0" y="0"/>
            <a:ext cx="9163050" cy="1552575"/>
            <a:chOff x="0" y="-24"/>
            <a:chExt cx="9163050" cy="1552575"/>
          </a:xfrm>
        </p:grpSpPr>
        <p:pic>
          <p:nvPicPr>
            <p:cNvPr id="6" name="Picture 2"/>
            <p:cNvPicPr>
              <a:picLocks noChangeAspect="1" noChangeArrowheads="1"/>
            </p:cNvPicPr>
            <p:nvPr userDrawn="1"/>
          </p:nvPicPr>
          <p:blipFill>
            <a:blip r:embed="rId2" cstate="print"/>
            <a:srcRect/>
            <a:stretch>
              <a:fillRect/>
            </a:stretch>
          </p:blipFill>
          <p:spPr bwMode="auto">
            <a:xfrm>
              <a:off x="0" y="-24"/>
              <a:ext cx="9163050" cy="1552575"/>
            </a:xfrm>
            <a:prstGeom prst="rect">
              <a:avLst/>
            </a:prstGeom>
            <a:noFill/>
            <a:ln w="9525">
              <a:noFill/>
              <a:miter lim="800000"/>
              <a:headEnd/>
              <a:tailEnd/>
            </a:ln>
          </p:spPr>
        </p:pic>
        <p:sp>
          <p:nvSpPr>
            <p:cNvPr id="7" name="6 Rectángulo"/>
            <p:cNvSpPr/>
            <p:nvPr userDrawn="1"/>
          </p:nvSpPr>
          <p:spPr>
            <a:xfrm>
              <a:off x="928688" y="342876"/>
              <a:ext cx="8215312" cy="368300"/>
            </a:xfrm>
            <a:prstGeom prst="rect">
              <a:avLst/>
            </a:prstGeom>
          </p:spPr>
          <p:txBody>
            <a:bodyPr anchor="ctr">
              <a:spAutoFit/>
            </a:bodyPr>
            <a:lstStyle/>
            <a:p>
              <a:pPr algn="ctr" fontAlgn="auto">
                <a:spcAft>
                  <a:spcPts val="0"/>
                </a:spcAft>
                <a:defRPr/>
              </a:pPr>
              <a:r>
                <a:rPr lang="es-ES" b="1" dirty="0">
                  <a:solidFill>
                    <a:srgbClr val="009F47"/>
                  </a:solidFill>
                  <a:latin typeface="Times New Roman" pitchFamily="18" charset="0"/>
                  <a:ea typeface="+mj-ea"/>
                  <a:cs typeface="Times New Roman" pitchFamily="18" charset="0"/>
                </a:rPr>
                <a:t>Taller para la adecuación del Programa de trabajo 2009-2013</a:t>
              </a:r>
            </a:p>
          </p:txBody>
        </p:sp>
      </p:grpSp>
      <p:sp>
        <p:nvSpPr>
          <p:cNvPr id="8" name="7 Rectángulo"/>
          <p:cNvSpPr/>
          <p:nvPr userDrawn="1"/>
        </p:nvSpPr>
        <p:spPr>
          <a:xfrm>
            <a:off x="0" y="0"/>
            <a:ext cx="9144000" cy="185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s-MX" dirty="0"/>
          </a:p>
        </p:txBody>
      </p:sp>
      <p:sp>
        <p:nvSpPr>
          <p:cNvPr id="9" name="1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E1D892B-7627-4D70-AC4A-02D0FB3E9700}" type="datetime1">
              <a:rPr lang="es-ES"/>
              <a:pPr>
                <a:defRPr/>
              </a:pPr>
              <a:t>17/10/2012</a:t>
            </a:fld>
            <a:endParaRPr lang="es-ES"/>
          </a:p>
        </p:txBody>
      </p:sp>
      <p:sp>
        <p:nvSpPr>
          <p:cNvPr id="10" name="15 Marcador de número de diapositiva"/>
          <p:cNvSpPr>
            <a:spLocks noGrp="1"/>
          </p:cNvSpPr>
          <p:nvPr>
            <p:ph type="sldNum" sz="quarter" idx="11"/>
          </p:nvPr>
        </p:nvSpPr>
        <p:spPr>
          <a:xfrm>
            <a:off x="7929563" y="6421438"/>
            <a:ext cx="1143000" cy="365125"/>
          </a:xfrm>
        </p:spPr>
        <p:txBody>
          <a:bodyPr/>
          <a:lstStyle>
            <a:lvl1pPr algn="ctr">
              <a:defRPr sz="2800" b="0" i="1" cap="small" baseline="0" smtClean="0">
                <a:solidFill>
                  <a:srgbClr val="034694"/>
                </a:solidFill>
                <a:latin typeface="Times New Roman" pitchFamily="18" charset="0"/>
                <a:cs typeface="Times New Roman" pitchFamily="18" charset="0"/>
              </a:defRPr>
            </a:lvl1pPr>
          </a:lstStyle>
          <a:p>
            <a:pPr>
              <a:defRPr/>
            </a:pPr>
            <a:fld id="{5882FF47-DC1D-45FD-9B0E-C7030D862DA0}" type="slidenum">
              <a:rPr lang="es-ES"/>
              <a:pPr>
                <a:defRPr/>
              </a:pPr>
              <a:t>‹Nº›</a:t>
            </a:fld>
            <a:endParaRPr lang="es-ES"/>
          </a:p>
        </p:txBody>
      </p:sp>
      <p:sp>
        <p:nvSpPr>
          <p:cNvPr id="11" name="16 Marcador de pie de página"/>
          <p:cNvSpPr>
            <a:spLocks noGrp="1"/>
          </p:cNvSpPr>
          <p:nvPr>
            <p:ph type="ftr" sz="quarter" idx="12"/>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Tree>
    <p:extLst>
      <p:ext uri="{BB962C8B-B14F-4D97-AF65-F5344CB8AC3E}">
        <p14:creationId xmlns:p14="http://schemas.microsoft.com/office/powerpoint/2010/main" val="5662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F3C008C-8F9D-4156-8474-1BCE8DB4FEC3}" type="datetimeFigureOut">
              <a:rPr lang="es-MX" smtClean="0"/>
              <a:t>17/10/2012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BD1A1F-F8ED-4679-AF1E-0BEC1D1165D3}" type="slidenum">
              <a:rPr lang="es-MX" smtClean="0"/>
              <a:t>‹Nº›</a:t>
            </a:fld>
            <a:endParaRPr lang="es-MX"/>
          </a:p>
        </p:txBody>
      </p:sp>
    </p:spTree>
    <p:extLst>
      <p:ext uri="{BB962C8B-B14F-4D97-AF65-F5344CB8AC3E}">
        <p14:creationId xmlns:p14="http://schemas.microsoft.com/office/powerpoint/2010/main" val="118456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F3C008C-8F9D-4156-8474-1BCE8DB4FEC3}" type="datetimeFigureOut">
              <a:rPr lang="es-MX" smtClean="0"/>
              <a:t>17/10/2012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BD1A1F-F8ED-4679-AF1E-0BEC1D1165D3}" type="slidenum">
              <a:rPr lang="es-MX" smtClean="0"/>
              <a:t>‹Nº›</a:t>
            </a:fld>
            <a:endParaRPr lang="es-MX"/>
          </a:p>
        </p:txBody>
      </p:sp>
    </p:spTree>
    <p:extLst>
      <p:ext uri="{BB962C8B-B14F-4D97-AF65-F5344CB8AC3E}">
        <p14:creationId xmlns:p14="http://schemas.microsoft.com/office/powerpoint/2010/main" val="229556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F3C008C-8F9D-4156-8474-1BCE8DB4FEC3}" type="datetimeFigureOut">
              <a:rPr lang="es-MX" smtClean="0"/>
              <a:t>17/10/2012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BBD1A1F-F8ED-4679-AF1E-0BEC1D1165D3}" type="slidenum">
              <a:rPr lang="es-MX" smtClean="0"/>
              <a:t>‹Nº›</a:t>
            </a:fld>
            <a:endParaRPr lang="es-MX"/>
          </a:p>
        </p:txBody>
      </p:sp>
    </p:spTree>
    <p:extLst>
      <p:ext uri="{BB962C8B-B14F-4D97-AF65-F5344CB8AC3E}">
        <p14:creationId xmlns:p14="http://schemas.microsoft.com/office/powerpoint/2010/main" val="217078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F3C008C-8F9D-4156-8474-1BCE8DB4FEC3}" type="datetimeFigureOut">
              <a:rPr lang="es-MX" smtClean="0"/>
              <a:t>17/10/2012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BBD1A1F-F8ED-4679-AF1E-0BEC1D1165D3}" type="slidenum">
              <a:rPr lang="es-MX" smtClean="0"/>
              <a:t>‹Nº›</a:t>
            </a:fld>
            <a:endParaRPr lang="es-MX"/>
          </a:p>
        </p:txBody>
      </p:sp>
    </p:spTree>
    <p:extLst>
      <p:ext uri="{BB962C8B-B14F-4D97-AF65-F5344CB8AC3E}">
        <p14:creationId xmlns:p14="http://schemas.microsoft.com/office/powerpoint/2010/main" val="362586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F3C008C-8F9D-4156-8474-1BCE8DB4FEC3}" type="datetimeFigureOut">
              <a:rPr lang="es-MX" smtClean="0"/>
              <a:t>17/10/2012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BBD1A1F-F8ED-4679-AF1E-0BEC1D1165D3}" type="slidenum">
              <a:rPr lang="es-MX" smtClean="0"/>
              <a:t>‹Nº›</a:t>
            </a:fld>
            <a:endParaRPr lang="es-MX"/>
          </a:p>
        </p:txBody>
      </p:sp>
    </p:spTree>
    <p:extLst>
      <p:ext uri="{BB962C8B-B14F-4D97-AF65-F5344CB8AC3E}">
        <p14:creationId xmlns:p14="http://schemas.microsoft.com/office/powerpoint/2010/main" val="5159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3C008C-8F9D-4156-8474-1BCE8DB4FEC3}" type="datetimeFigureOut">
              <a:rPr lang="es-MX" smtClean="0"/>
              <a:t>17/10/2012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BBD1A1F-F8ED-4679-AF1E-0BEC1D1165D3}" type="slidenum">
              <a:rPr lang="es-MX" smtClean="0"/>
              <a:t>‹Nº›</a:t>
            </a:fld>
            <a:endParaRPr lang="es-MX"/>
          </a:p>
        </p:txBody>
      </p:sp>
    </p:spTree>
    <p:extLst>
      <p:ext uri="{BB962C8B-B14F-4D97-AF65-F5344CB8AC3E}">
        <p14:creationId xmlns:p14="http://schemas.microsoft.com/office/powerpoint/2010/main" val="320336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3C008C-8F9D-4156-8474-1BCE8DB4FEC3}" type="datetimeFigureOut">
              <a:rPr lang="es-MX" smtClean="0"/>
              <a:t>17/10/2012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BBD1A1F-F8ED-4679-AF1E-0BEC1D1165D3}" type="slidenum">
              <a:rPr lang="es-MX" smtClean="0"/>
              <a:t>‹Nº›</a:t>
            </a:fld>
            <a:endParaRPr lang="es-MX"/>
          </a:p>
        </p:txBody>
      </p:sp>
    </p:spTree>
    <p:extLst>
      <p:ext uri="{BB962C8B-B14F-4D97-AF65-F5344CB8AC3E}">
        <p14:creationId xmlns:p14="http://schemas.microsoft.com/office/powerpoint/2010/main" val="193619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3C008C-8F9D-4156-8474-1BCE8DB4FEC3}" type="datetimeFigureOut">
              <a:rPr lang="es-MX" smtClean="0"/>
              <a:t>17/10/2012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BBD1A1F-F8ED-4679-AF1E-0BEC1D1165D3}" type="slidenum">
              <a:rPr lang="es-MX" smtClean="0"/>
              <a:t>‹Nº›</a:t>
            </a:fld>
            <a:endParaRPr lang="es-MX"/>
          </a:p>
        </p:txBody>
      </p:sp>
    </p:spTree>
    <p:extLst>
      <p:ext uri="{BB962C8B-B14F-4D97-AF65-F5344CB8AC3E}">
        <p14:creationId xmlns:p14="http://schemas.microsoft.com/office/powerpoint/2010/main" val="339546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C008C-8F9D-4156-8474-1BCE8DB4FEC3}" type="datetimeFigureOut">
              <a:rPr lang="es-MX" smtClean="0"/>
              <a:t>17/10/2012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D1A1F-F8ED-4679-AF1E-0BEC1D1165D3}" type="slidenum">
              <a:rPr lang="es-MX" smtClean="0"/>
              <a:t>‹Nº›</a:t>
            </a:fld>
            <a:endParaRPr lang="es-MX"/>
          </a:p>
        </p:txBody>
      </p:sp>
    </p:spTree>
    <p:extLst>
      <p:ext uri="{BB962C8B-B14F-4D97-AF65-F5344CB8AC3E}">
        <p14:creationId xmlns:p14="http://schemas.microsoft.com/office/powerpoint/2010/main" val="2862896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informe/detalle%20de%20informacion%20financiera.pdf"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juanluisagrocom.files.wordpress.com/2010/07/image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5" y="0"/>
            <a:ext cx="4344591"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4373495" y="2564904"/>
            <a:ext cx="4788024" cy="704507"/>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MX" b="1" dirty="0" smtClean="0">
                <a:solidFill>
                  <a:schemeClr val="bg1"/>
                </a:solidFill>
              </a:rPr>
              <a:t>FACULTAD DE  CONTADURIA</a:t>
            </a:r>
          </a:p>
        </p:txBody>
      </p:sp>
      <p:pic>
        <p:nvPicPr>
          <p:cNvPr id="13314" name="9 Imagen" descr="uv normal.jpg"/>
          <p:cNvPicPr>
            <a:picLocks noChangeAspect="1"/>
          </p:cNvPicPr>
          <p:nvPr/>
        </p:nvPicPr>
        <p:blipFill>
          <a:blip r:embed="rId4" cstate="print"/>
          <a:srcRect/>
          <a:stretch>
            <a:fillRect/>
          </a:stretch>
        </p:blipFill>
        <p:spPr bwMode="auto">
          <a:xfrm>
            <a:off x="6228184" y="476672"/>
            <a:ext cx="1603299" cy="1426510"/>
          </a:xfrm>
          <a:prstGeom prst="rect">
            <a:avLst/>
          </a:prstGeom>
          <a:noFill/>
          <a:ln w="9525">
            <a:noFill/>
            <a:miter lim="800000"/>
            <a:headEnd/>
            <a:tailEnd/>
          </a:ln>
        </p:spPr>
      </p:pic>
      <p:sp>
        <p:nvSpPr>
          <p:cNvPr id="13318" name="6 CuadroTexto"/>
          <p:cNvSpPr txBox="1">
            <a:spLocks noChangeArrowheads="1"/>
          </p:cNvSpPr>
          <p:nvPr/>
        </p:nvSpPr>
        <p:spPr bwMode="auto">
          <a:xfrm>
            <a:off x="4897710" y="6309320"/>
            <a:ext cx="4030298" cy="646331"/>
          </a:xfrm>
          <a:prstGeom prst="rect">
            <a:avLst/>
          </a:prstGeom>
          <a:noFill/>
          <a:ln w="9525">
            <a:noFill/>
            <a:miter lim="800000"/>
            <a:headEnd/>
            <a:tailEnd/>
          </a:ln>
        </p:spPr>
        <p:txBody>
          <a:bodyPr wrap="square">
            <a:spAutoFit/>
          </a:bodyPr>
          <a:lstStyle/>
          <a:p>
            <a:pPr algn="r"/>
            <a:r>
              <a:rPr lang="es-ES" dirty="0" smtClean="0">
                <a:latin typeface="Book Antiqua" pitchFamily="18" charset="0"/>
                <a:cs typeface="Times New Roman" pitchFamily="18" charset="0"/>
              </a:rPr>
              <a:t>Tuxpan de Rodríguez Cano, Ver.   Octubre 2012</a:t>
            </a:r>
            <a:endParaRPr lang="es-ES" dirty="0">
              <a:latin typeface="Book Antiqua" pitchFamily="18" charset="0"/>
              <a:cs typeface="Times New Roman" pitchFamily="18" charset="0"/>
            </a:endParaRPr>
          </a:p>
        </p:txBody>
      </p:sp>
      <p:sp>
        <p:nvSpPr>
          <p:cNvPr id="11" name="Rectangle 8"/>
          <p:cNvSpPr>
            <a:spLocks noChangeArrowheads="1"/>
          </p:cNvSpPr>
          <p:nvPr/>
        </p:nvSpPr>
        <p:spPr bwMode="auto">
          <a:xfrm>
            <a:off x="4355976" y="3304055"/>
            <a:ext cx="4788024" cy="707886"/>
          </a:xfrm>
          <a:prstGeom prst="rect">
            <a:avLst/>
          </a:prstGeom>
          <a:solidFill>
            <a:srgbClr val="002060"/>
          </a:solidFill>
          <a:ln w="9525">
            <a:noFill/>
            <a:miter lim="800000"/>
            <a:headEnd/>
            <a:tailEnd/>
          </a:ln>
        </p:spPr>
        <p:txBody>
          <a:bodyPr wrap="square">
            <a:spAutoFit/>
          </a:bodyPr>
          <a:lstStyle/>
          <a:p>
            <a:pPr algn="ctr"/>
            <a:r>
              <a:rPr lang="es-MX" sz="2000" b="1" dirty="0" smtClean="0">
                <a:solidFill>
                  <a:schemeClr val="bg1"/>
                </a:solidFill>
              </a:rPr>
              <a:t>Región Poza Rica-Tuxpan</a:t>
            </a:r>
          </a:p>
          <a:p>
            <a:pPr algn="ctr"/>
            <a:endParaRPr lang="es-MX" sz="2000" b="1" dirty="0">
              <a:solidFill>
                <a:schemeClr val="bg1"/>
              </a:solidFill>
            </a:endParaRPr>
          </a:p>
        </p:txBody>
      </p:sp>
      <p:sp>
        <p:nvSpPr>
          <p:cNvPr id="8" name="7 CuadroTexto"/>
          <p:cNvSpPr txBox="1"/>
          <p:nvPr/>
        </p:nvSpPr>
        <p:spPr>
          <a:xfrm>
            <a:off x="4877672" y="4365103"/>
            <a:ext cx="3978172" cy="830997"/>
          </a:xfrm>
          <a:prstGeom prst="rect">
            <a:avLst/>
          </a:prstGeom>
          <a:noFill/>
        </p:spPr>
        <p:txBody>
          <a:bodyPr wrap="square" rtlCol="0">
            <a:spAutoFit/>
          </a:bodyPr>
          <a:lstStyle/>
          <a:p>
            <a:pPr algn="ctr"/>
            <a:r>
              <a:rPr lang="es-MX" sz="2400" b="1" dirty="0" smtClean="0"/>
              <a:t>INFORME DE ACTIVIDADES 2011-2012</a:t>
            </a:r>
            <a:endParaRPr lang="es-MX" sz="2400" b="1" dirty="0"/>
          </a:p>
        </p:txBody>
      </p:sp>
      <p:sp>
        <p:nvSpPr>
          <p:cNvPr id="2" name="1 CuadroTexto"/>
          <p:cNvSpPr txBox="1"/>
          <p:nvPr/>
        </p:nvSpPr>
        <p:spPr>
          <a:xfrm>
            <a:off x="4572000" y="5550042"/>
            <a:ext cx="4356008" cy="430887"/>
          </a:xfrm>
          <a:prstGeom prst="rect">
            <a:avLst/>
          </a:prstGeom>
          <a:noFill/>
        </p:spPr>
        <p:txBody>
          <a:bodyPr wrap="square" rtlCol="0">
            <a:spAutoFit/>
          </a:bodyPr>
          <a:lstStyle/>
          <a:p>
            <a:pPr algn="r"/>
            <a:r>
              <a:rPr lang="es-MX" sz="2200" b="1" i="1" dirty="0" smtClean="0"/>
              <a:t>Mtra. Edalid Álvarez Velázquez</a:t>
            </a:r>
            <a:endParaRPr lang="es-MX" sz="2200" b="1" i="1" dirty="0"/>
          </a:p>
        </p:txBody>
      </p:sp>
    </p:spTree>
    <p:extLst>
      <p:ext uri="{BB962C8B-B14F-4D97-AF65-F5344CB8AC3E}">
        <p14:creationId xmlns:p14="http://schemas.microsoft.com/office/powerpoint/2010/main" val="769468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20394" y="0"/>
            <a:ext cx="9123606" cy="838128"/>
            <a:chOff x="20394" y="0"/>
            <a:chExt cx="9123606" cy="838128"/>
          </a:xfrm>
        </p:grpSpPr>
        <p:sp>
          <p:nvSpPr>
            <p:cNvPr id="5" name="4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9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8" name="7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9" name="8 Rectángulo"/>
          <p:cNvSpPr/>
          <p:nvPr/>
        </p:nvSpPr>
        <p:spPr>
          <a:xfrm>
            <a:off x="323528" y="908720"/>
            <a:ext cx="8157298" cy="923330"/>
          </a:xfrm>
          <a:prstGeom prst="rect">
            <a:avLst/>
          </a:prstGeom>
        </p:spPr>
        <p:txBody>
          <a:bodyPr wrap="square">
            <a:spAutoFit/>
          </a:bodyPr>
          <a:lstStyle/>
          <a:p>
            <a:r>
              <a:rPr lang="es-ES_tradnl" b="1" dirty="0" smtClean="0"/>
              <a:t>Comportamiento del ingreso y egreso de estudiantes al menos en los últimos cinco años.  Programa Educativo  Sistemas Computacionales Administrativos( Apertura en 2008)</a:t>
            </a:r>
            <a:endParaRPr lang="es-MX" b="1" dirty="0"/>
          </a:p>
        </p:txBody>
      </p:sp>
      <p:graphicFrame>
        <p:nvGraphicFramePr>
          <p:cNvPr id="10" name="9 Tabla"/>
          <p:cNvGraphicFramePr>
            <a:graphicFrameLocks noGrp="1"/>
          </p:cNvGraphicFramePr>
          <p:nvPr>
            <p:extLst>
              <p:ext uri="{D42A27DB-BD31-4B8C-83A1-F6EECF244321}">
                <p14:modId xmlns:p14="http://schemas.microsoft.com/office/powerpoint/2010/main" val="2969235252"/>
              </p:ext>
            </p:extLst>
          </p:nvPr>
        </p:nvGraphicFramePr>
        <p:xfrm>
          <a:off x="395536" y="1832050"/>
          <a:ext cx="7950027" cy="1682496"/>
        </p:xfrm>
        <a:graphic>
          <a:graphicData uri="http://schemas.openxmlformats.org/drawingml/2006/table">
            <a:tbl>
              <a:tblPr firstRow="1" firstCol="1" bandRow="1">
                <a:tableStyleId>{5C22544A-7EE6-4342-B048-85BDC9FD1C3A}</a:tableStyleId>
              </a:tblPr>
              <a:tblGrid>
                <a:gridCol w="1005004"/>
                <a:gridCol w="840003"/>
                <a:gridCol w="1020003"/>
                <a:gridCol w="1050004"/>
                <a:gridCol w="1035003"/>
                <a:gridCol w="1035003"/>
                <a:gridCol w="1065004"/>
                <a:gridCol w="900003"/>
              </a:tblGrid>
              <a:tr h="571500">
                <a:tc>
                  <a:txBody>
                    <a:bodyPr/>
                    <a:lstStyle/>
                    <a:p>
                      <a:pPr algn="just">
                        <a:lnSpc>
                          <a:spcPct val="115000"/>
                        </a:lnSpc>
                        <a:spcAft>
                          <a:spcPts val="1000"/>
                        </a:spcAft>
                      </a:pPr>
                      <a:r>
                        <a:rPr lang="es-MX" sz="1200" dirty="0">
                          <a:effectLst/>
                        </a:rPr>
                        <a:t>GENERACIÓN</a:t>
                      </a:r>
                      <a:endParaRPr lang="es-MX" sz="1200" dirty="0">
                        <a:effectLst/>
                        <a:latin typeface="Calibri"/>
                        <a:ea typeface="Calibri"/>
                        <a:cs typeface="Times New Roman"/>
                      </a:endParaRPr>
                    </a:p>
                  </a:txBody>
                  <a:tcPr marL="44450" marR="44450" marT="0" marB="0" anchor="ctr"/>
                </a:tc>
                <a:tc>
                  <a:txBody>
                    <a:bodyPr/>
                    <a:lstStyle/>
                    <a:p>
                      <a:pPr algn="just">
                        <a:lnSpc>
                          <a:spcPct val="115000"/>
                        </a:lnSpc>
                        <a:spcAft>
                          <a:spcPts val="1000"/>
                        </a:spcAft>
                      </a:pPr>
                      <a:r>
                        <a:rPr lang="es-MX" sz="1200" dirty="0">
                          <a:effectLst/>
                        </a:rPr>
                        <a:t>INGRESO</a:t>
                      </a:r>
                      <a:endParaRPr lang="es-MX" sz="1200" dirty="0">
                        <a:effectLst/>
                        <a:latin typeface="Calibri"/>
                        <a:ea typeface="Calibri"/>
                        <a:cs typeface="Times New Roman"/>
                      </a:endParaRPr>
                    </a:p>
                  </a:txBody>
                  <a:tcPr marL="44450" marR="44450" marT="0" marB="0" anchor="ctr"/>
                </a:tc>
                <a:tc>
                  <a:txBody>
                    <a:bodyPr/>
                    <a:lstStyle/>
                    <a:p>
                      <a:pPr algn="just">
                        <a:lnSpc>
                          <a:spcPct val="115000"/>
                        </a:lnSpc>
                        <a:spcAft>
                          <a:spcPts val="1000"/>
                        </a:spcAft>
                      </a:pPr>
                      <a:r>
                        <a:rPr lang="es-MX" sz="1200">
                          <a:effectLst/>
                        </a:rPr>
                        <a:t>TITULACIÓN POR COHORTE (MENOS DE 4 AÑOS)</a:t>
                      </a:r>
                      <a:endParaRPr lang="es-MX" sz="1200">
                        <a:effectLst/>
                        <a:latin typeface="Calibri"/>
                        <a:ea typeface="Calibri"/>
                        <a:cs typeface="Times New Roman"/>
                      </a:endParaRPr>
                    </a:p>
                  </a:txBody>
                  <a:tcPr marL="44450" marR="44450" marT="0" marB="0" anchor="ctr"/>
                </a:tc>
                <a:tc>
                  <a:txBody>
                    <a:bodyPr/>
                    <a:lstStyle/>
                    <a:p>
                      <a:pPr algn="just">
                        <a:lnSpc>
                          <a:spcPct val="115000"/>
                        </a:lnSpc>
                        <a:spcAft>
                          <a:spcPts val="1000"/>
                        </a:spcAft>
                      </a:pPr>
                      <a:r>
                        <a:rPr lang="es-MX" sz="1200">
                          <a:effectLst/>
                        </a:rPr>
                        <a:t>TITULACIÓN POR COHORTE (4 AÑOS)</a:t>
                      </a:r>
                      <a:endParaRPr lang="es-MX" sz="1200">
                        <a:effectLst/>
                        <a:latin typeface="Calibri"/>
                        <a:ea typeface="Calibri"/>
                        <a:cs typeface="Times New Roman"/>
                      </a:endParaRPr>
                    </a:p>
                  </a:txBody>
                  <a:tcPr marL="44450" marR="44450" marT="0" marB="0" anchor="ctr"/>
                </a:tc>
                <a:tc>
                  <a:txBody>
                    <a:bodyPr/>
                    <a:lstStyle/>
                    <a:p>
                      <a:pPr algn="just">
                        <a:lnSpc>
                          <a:spcPct val="115000"/>
                        </a:lnSpc>
                        <a:spcAft>
                          <a:spcPts val="1000"/>
                        </a:spcAft>
                      </a:pPr>
                      <a:r>
                        <a:rPr lang="es-MX" sz="1200">
                          <a:effectLst/>
                        </a:rPr>
                        <a:t>TITULACIÓN MAS DE 4 AÑOS</a:t>
                      </a:r>
                      <a:endParaRPr lang="es-MX" sz="1200">
                        <a:effectLst/>
                        <a:latin typeface="Calibri"/>
                        <a:ea typeface="Calibri"/>
                        <a:cs typeface="Times New Roman"/>
                      </a:endParaRPr>
                    </a:p>
                  </a:txBody>
                  <a:tcPr marL="44450" marR="44450" marT="0" marB="0" anchor="ctr"/>
                </a:tc>
                <a:tc>
                  <a:txBody>
                    <a:bodyPr/>
                    <a:lstStyle/>
                    <a:p>
                      <a:pPr algn="just">
                        <a:lnSpc>
                          <a:spcPct val="115000"/>
                        </a:lnSpc>
                        <a:spcAft>
                          <a:spcPts val="1000"/>
                        </a:spcAft>
                      </a:pPr>
                      <a:r>
                        <a:rPr lang="es-MX" sz="1200">
                          <a:effectLst/>
                        </a:rPr>
                        <a:t>% DE TITULACION MENOS DE 4 AÑOS</a:t>
                      </a:r>
                      <a:endParaRPr lang="es-MX" sz="1200">
                        <a:effectLst/>
                        <a:latin typeface="Calibri"/>
                        <a:ea typeface="Calibri"/>
                        <a:cs typeface="Times New Roman"/>
                      </a:endParaRPr>
                    </a:p>
                  </a:txBody>
                  <a:tcPr marL="44450" marR="44450" marT="0" marB="0" anchor="ctr"/>
                </a:tc>
                <a:tc>
                  <a:txBody>
                    <a:bodyPr/>
                    <a:lstStyle/>
                    <a:p>
                      <a:pPr algn="just">
                        <a:lnSpc>
                          <a:spcPct val="115000"/>
                        </a:lnSpc>
                        <a:spcAft>
                          <a:spcPts val="1000"/>
                        </a:spcAft>
                      </a:pPr>
                      <a:r>
                        <a:rPr lang="es-MX" sz="1200">
                          <a:effectLst/>
                        </a:rPr>
                        <a:t>% DE TITULACIÓN ESTÁNDAR</a:t>
                      </a:r>
                      <a:endParaRPr lang="es-MX" sz="1200">
                        <a:effectLst/>
                        <a:latin typeface="Calibri"/>
                        <a:ea typeface="Calibri"/>
                        <a:cs typeface="Times New Roman"/>
                      </a:endParaRPr>
                    </a:p>
                  </a:txBody>
                  <a:tcPr marL="44450" marR="44450" marT="0" marB="0" anchor="ctr"/>
                </a:tc>
                <a:tc>
                  <a:txBody>
                    <a:bodyPr/>
                    <a:lstStyle/>
                    <a:p>
                      <a:pPr algn="just">
                        <a:lnSpc>
                          <a:spcPct val="115000"/>
                        </a:lnSpc>
                        <a:spcAft>
                          <a:spcPts val="1000"/>
                        </a:spcAft>
                      </a:pPr>
                      <a:r>
                        <a:rPr lang="es-MX" sz="1200">
                          <a:effectLst/>
                        </a:rPr>
                        <a:t>% DE TITULACIÓN MAS DE 4 AÑOS</a:t>
                      </a:r>
                      <a:endParaRPr lang="es-MX" sz="1200">
                        <a:effectLst/>
                        <a:latin typeface="Calibri"/>
                        <a:ea typeface="Calibri"/>
                        <a:cs typeface="Times New Roman"/>
                      </a:endParaRPr>
                    </a:p>
                  </a:txBody>
                  <a:tcPr marL="44450" marR="44450" marT="0" marB="0" anchor="ctr"/>
                </a:tc>
              </a:tr>
              <a:tr h="190500">
                <a:tc>
                  <a:txBody>
                    <a:bodyPr/>
                    <a:lstStyle/>
                    <a:p>
                      <a:pPr algn="just">
                        <a:lnSpc>
                          <a:spcPct val="115000"/>
                        </a:lnSpc>
                        <a:spcAft>
                          <a:spcPts val="1000"/>
                        </a:spcAft>
                      </a:pPr>
                      <a:r>
                        <a:rPr lang="es-MX" sz="1200">
                          <a:effectLst/>
                        </a:rPr>
                        <a:t>2008</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42</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22</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3</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 </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dirty="0">
                          <a:effectLst/>
                        </a:rPr>
                        <a:t>52%</a:t>
                      </a:r>
                      <a:endParaRPr lang="es-MX" sz="1200" dirty="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7%</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 </a:t>
                      </a:r>
                      <a:endParaRPr lang="es-MX" sz="1200">
                        <a:effectLst/>
                        <a:latin typeface="Calibri"/>
                        <a:ea typeface="Calibri"/>
                        <a:cs typeface="Times New Roman"/>
                      </a:endParaRPr>
                    </a:p>
                  </a:txBody>
                  <a:tcPr marL="44450" marR="44450" marT="0" marB="0" anchor="b"/>
                </a:tc>
              </a:tr>
              <a:tr h="190500">
                <a:tc>
                  <a:txBody>
                    <a:bodyPr/>
                    <a:lstStyle/>
                    <a:p>
                      <a:pPr algn="just">
                        <a:lnSpc>
                          <a:spcPct val="115000"/>
                        </a:lnSpc>
                        <a:spcAft>
                          <a:spcPts val="1000"/>
                        </a:spcAft>
                      </a:pPr>
                      <a:r>
                        <a:rPr lang="es-MX" sz="1200" dirty="0">
                          <a:effectLst/>
                        </a:rPr>
                        <a:t>2009</a:t>
                      </a:r>
                      <a:endParaRPr lang="es-MX" sz="1200" dirty="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38</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 </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 </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 </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 </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 </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 </a:t>
                      </a:r>
                      <a:endParaRPr lang="es-MX" sz="1200">
                        <a:effectLst/>
                        <a:latin typeface="Calibri"/>
                        <a:ea typeface="Calibri"/>
                        <a:cs typeface="Times New Roman"/>
                      </a:endParaRPr>
                    </a:p>
                  </a:txBody>
                  <a:tcPr marL="44450" marR="44450" marT="0" marB="0" anchor="b"/>
                </a:tc>
              </a:tr>
              <a:tr h="190500">
                <a:tc>
                  <a:txBody>
                    <a:bodyPr/>
                    <a:lstStyle/>
                    <a:p>
                      <a:pPr algn="just">
                        <a:lnSpc>
                          <a:spcPct val="115000"/>
                        </a:lnSpc>
                        <a:spcAft>
                          <a:spcPts val="1000"/>
                        </a:spcAft>
                      </a:pPr>
                      <a:r>
                        <a:rPr lang="es-MX" sz="1200">
                          <a:effectLst/>
                        </a:rPr>
                        <a:t>2010</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39</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 </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 </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 </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 </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 </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 </a:t>
                      </a:r>
                      <a:endParaRPr lang="es-MX" sz="1200">
                        <a:effectLst/>
                        <a:latin typeface="Calibri"/>
                        <a:ea typeface="Calibri"/>
                        <a:cs typeface="Times New Roman"/>
                      </a:endParaRPr>
                    </a:p>
                  </a:txBody>
                  <a:tcPr marL="44450" marR="44450" marT="0" marB="0" anchor="b"/>
                </a:tc>
              </a:tr>
              <a:tr h="190500">
                <a:tc>
                  <a:txBody>
                    <a:bodyPr/>
                    <a:lstStyle/>
                    <a:p>
                      <a:pPr algn="just">
                        <a:lnSpc>
                          <a:spcPct val="115000"/>
                        </a:lnSpc>
                        <a:spcAft>
                          <a:spcPts val="1000"/>
                        </a:spcAft>
                      </a:pPr>
                      <a:r>
                        <a:rPr lang="es-MX" sz="1200" dirty="0">
                          <a:effectLst/>
                        </a:rPr>
                        <a:t>2011</a:t>
                      </a:r>
                      <a:endParaRPr lang="es-MX" sz="1200" dirty="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dirty="0">
                          <a:effectLst/>
                        </a:rPr>
                        <a:t>39</a:t>
                      </a:r>
                      <a:endParaRPr lang="es-MX" sz="1200" dirty="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dirty="0">
                          <a:effectLst/>
                        </a:rPr>
                        <a:t> </a:t>
                      </a:r>
                      <a:endParaRPr lang="es-MX" sz="1200" dirty="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dirty="0">
                          <a:effectLst/>
                        </a:rPr>
                        <a:t> </a:t>
                      </a:r>
                      <a:endParaRPr lang="es-MX" sz="1200" dirty="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dirty="0">
                          <a:effectLst/>
                        </a:rPr>
                        <a:t> </a:t>
                      </a:r>
                      <a:endParaRPr lang="es-MX" sz="1200" dirty="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dirty="0">
                          <a:effectLst/>
                        </a:rPr>
                        <a:t> </a:t>
                      </a:r>
                      <a:endParaRPr lang="es-MX" sz="1200" dirty="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dirty="0">
                          <a:effectLst/>
                        </a:rPr>
                        <a:t> </a:t>
                      </a:r>
                      <a:endParaRPr lang="es-MX" sz="1200" dirty="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dirty="0">
                          <a:effectLst/>
                        </a:rPr>
                        <a:t> </a:t>
                      </a:r>
                      <a:endParaRPr lang="es-MX" sz="1200" dirty="0">
                        <a:effectLst/>
                        <a:latin typeface="Calibri"/>
                        <a:ea typeface="Calibri"/>
                        <a:cs typeface="Times New Roman"/>
                      </a:endParaRPr>
                    </a:p>
                  </a:txBody>
                  <a:tcPr marL="44450" marR="44450" marT="0" marB="0" anchor="b"/>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408013211"/>
              </p:ext>
            </p:extLst>
          </p:nvPr>
        </p:nvGraphicFramePr>
        <p:xfrm>
          <a:off x="6250062" y="3808204"/>
          <a:ext cx="2095500" cy="1584176"/>
        </p:xfrm>
        <a:graphic>
          <a:graphicData uri="http://schemas.openxmlformats.org/drawingml/2006/table">
            <a:tbl>
              <a:tblPr firstRow="1" firstCol="1" bandRow="1">
                <a:tableStyleId>{5C22544A-7EE6-4342-B048-85BDC9FD1C3A}</a:tableStyleId>
              </a:tblPr>
              <a:tblGrid>
                <a:gridCol w="1016000"/>
                <a:gridCol w="1079500"/>
              </a:tblGrid>
              <a:tr h="442428">
                <a:tc>
                  <a:txBody>
                    <a:bodyPr/>
                    <a:lstStyle/>
                    <a:p>
                      <a:pPr algn="just">
                        <a:lnSpc>
                          <a:spcPct val="115000"/>
                        </a:lnSpc>
                        <a:spcAft>
                          <a:spcPts val="1000"/>
                        </a:spcAft>
                      </a:pPr>
                      <a:r>
                        <a:rPr lang="es-MX" sz="1200" dirty="0">
                          <a:effectLst/>
                        </a:rPr>
                        <a:t>GENERACIÓN</a:t>
                      </a:r>
                      <a:endParaRPr lang="es-MX" sz="1200" dirty="0">
                        <a:effectLst/>
                        <a:latin typeface="Calibri"/>
                        <a:ea typeface="Calibri"/>
                        <a:cs typeface="Times New Roman"/>
                      </a:endParaRPr>
                    </a:p>
                  </a:txBody>
                  <a:tcPr marL="44450" marR="44450" marT="0" marB="0" anchor="ctr"/>
                </a:tc>
                <a:tc>
                  <a:txBody>
                    <a:bodyPr/>
                    <a:lstStyle/>
                    <a:p>
                      <a:pPr algn="just">
                        <a:lnSpc>
                          <a:spcPct val="115000"/>
                        </a:lnSpc>
                        <a:spcAft>
                          <a:spcPts val="1000"/>
                        </a:spcAft>
                      </a:pPr>
                      <a:r>
                        <a:rPr lang="es-MX" sz="1200">
                          <a:effectLst/>
                        </a:rPr>
                        <a:t>%</a:t>
                      </a:r>
                      <a:endParaRPr lang="es-MX" sz="1200">
                        <a:effectLst/>
                        <a:latin typeface="Calibri"/>
                        <a:ea typeface="Calibri"/>
                        <a:cs typeface="Times New Roman"/>
                      </a:endParaRPr>
                    </a:p>
                  </a:txBody>
                  <a:tcPr marL="44450" marR="44450" marT="0" marB="0" anchor="ctr"/>
                </a:tc>
              </a:tr>
              <a:tr h="285437">
                <a:tc>
                  <a:txBody>
                    <a:bodyPr/>
                    <a:lstStyle/>
                    <a:p>
                      <a:pPr algn="just">
                        <a:lnSpc>
                          <a:spcPct val="115000"/>
                        </a:lnSpc>
                        <a:spcAft>
                          <a:spcPts val="1000"/>
                        </a:spcAft>
                      </a:pPr>
                      <a:r>
                        <a:rPr lang="es-MX" sz="1200">
                          <a:effectLst/>
                        </a:rPr>
                        <a:t>2008-2012</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16.27</a:t>
                      </a:r>
                      <a:endParaRPr lang="es-MX" sz="1200">
                        <a:effectLst/>
                        <a:latin typeface="Calibri"/>
                        <a:ea typeface="Calibri"/>
                        <a:cs typeface="Times New Roman"/>
                      </a:endParaRPr>
                    </a:p>
                  </a:txBody>
                  <a:tcPr marL="44450" marR="44450" marT="0" marB="0" anchor="b"/>
                </a:tc>
              </a:tr>
              <a:tr h="285437">
                <a:tc>
                  <a:txBody>
                    <a:bodyPr/>
                    <a:lstStyle/>
                    <a:p>
                      <a:pPr algn="just">
                        <a:lnSpc>
                          <a:spcPct val="115000"/>
                        </a:lnSpc>
                        <a:spcAft>
                          <a:spcPts val="1000"/>
                        </a:spcAft>
                      </a:pPr>
                      <a:r>
                        <a:rPr lang="es-MX" sz="1200">
                          <a:effectLst/>
                        </a:rPr>
                        <a:t>2009-2013</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7.89</a:t>
                      </a:r>
                      <a:endParaRPr lang="es-MX" sz="1200">
                        <a:effectLst/>
                        <a:latin typeface="Calibri"/>
                        <a:ea typeface="Calibri"/>
                        <a:cs typeface="Times New Roman"/>
                      </a:endParaRPr>
                    </a:p>
                  </a:txBody>
                  <a:tcPr marL="44450" marR="44450" marT="0" marB="0" anchor="b"/>
                </a:tc>
              </a:tr>
              <a:tr h="285437">
                <a:tc>
                  <a:txBody>
                    <a:bodyPr/>
                    <a:lstStyle/>
                    <a:p>
                      <a:pPr algn="just">
                        <a:lnSpc>
                          <a:spcPct val="115000"/>
                        </a:lnSpc>
                        <a:spcAft>
                          <a:spcPts val="1000"/>
                        </a:spcAft>
                      </a:pPr>
                      <a:r>
                        <a:rPr lang="es-MX" sz="1200">
                          <a:effectLst/>
                        </a:rPr>
                        <a:t>2010-2014</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2.56</a:t>
                      </a:r>
                      <a:endParaRPr lang="es-MX" sz="1200">
                        <a:effectLst/>
                        <a:latin typeface="Calibri"/>
                        <a:ea typeface="Calibri"/>
                        <a:cs typeface="Times New Roman"/>
                      </a:endParaRPr>
                    </a:p>
                  </a:txBody>
                  <a:tcPr marL="44450" marR="44450" marT="0" marB="0" anchor="b"/>
                </a:tc>
              </a:tr>
              <a:tr h="285437">
                <a:tc>
                  <a:txBody>
                    <a:bodyPr/>
                    <a:lstStyle/>
                    <a:p>
                      <a:pPr algn="just">
                        <a:lnSpc>
                          <a:spcPct val="115000"/>
                        </a:lnSpc>
                        <a:spcAft>
                          <a:spcPts val="1000"/>
                        </a:spcAft>
                      </a:pPr>
                      <a:r>
                        <a:rPr lang="es-MX" sz="1200" dirty="0">
                          <a:effectLst/>
                        </a:rPr>
                        <a:t>2011-2015</a:t>
                      </a:r>
                      <a:endParaRPr lang="es-MX" sz="1200" dirty="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dirty="0">
                          <a:effectLst/>
                        </a:rPr>
                        <a:t>15.38</a:t>
                      </a:r>
                      <a:endParaRPr lang="es-MX" sz="1200" dirty="0">
                        <a:effectLst/>
                        <a:latin typeface="Calibri"/>
                        <a:ea typeface="Calibri"/>
                        <a:cs typeface="Times New Roman"/>
                      </a:endParaRPr>
                    </a:p>
                  </a:txBody>
                  <a:tcPr marL="44450" marR="44450" marT="0" marB="0" anchor="b"/>
                </a:tc>
              </a:tr>
            </a:tbl>
          </a:graphicData>
        </a:graphic>
      </p:graphicFrame>
      <p:sp>
        <p:nvSpPr>
          <p:cNvPr id="12" name="11 Rectángulo"/>
          <p:cNvSpPr/>
          <p:nvPr/>
        </p:nvSpPr>
        <p:spPr>
          <a:xfrm>
            <a:off x="320502" y="3808204"/>
            <a:ext cx="5688632" cy="523220"/>
          </a:xfrm>
          <a:prstGeom prst="rect">
            <a:avLst/>
          </a:prstGeom>
        </p:spPr>
        <p:txBody>
          <a:bodyPr wrap="square">
            <a:spAutoFit/>
          </a:bodyPr>
          <a:lstStyle/>
          <a:p>
            <a:pPr algn="just"/>
            <a:r>
              <a:rPr lang="es-MX" sz="1400" b="1" dirty="0"/>
              <a:t>INDICE DE DESERCIÓN  ESCOLAR DEL PROGRAMA DE </a:t>
            </a:r>
            <a:r>
              <a:rPr lang="es-MX" sz="1400" b="1" dirty="0" smtClean="0"/>
              <a:t>SISTEMAS  </a:t>
            </a:r>
            <a:r>
              <a:rPr lang="es-MX" sz="1400" b="1" dirty="0"/>
              <a:t>COMPUTACIONALES ADMINISTRATIVOS</a:t>
            </a:r>
          </a:p>
        </p:txBody>
      </p:sp>
    </p:spTree>
    <p:extLst>
      <p:ext uri="{BB962C8B-B14F-4D97-AF65-F5344CB8AC3E}">
        <p14:creationId xmlns:p14="http://schemas.microsoft.com/office/powerpoint/2010/main" val="1880590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20394" y="0"/>
            <a:ext cx="9123606" cy="838128"/>
            <a:chOff x="20394" y="0"/>
            <a:chExt cx="9123606" cy="838128"/>
          </a:xfrm>
        </p:grpSpPr>
        <p:sp>
          <p:nvSpPr>
            <p:cNvPr id="5" name="4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9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8" name="7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graphicFrame>
        <p:nvGraphicFramePr>
          <p:cNvPr id="9" name="8 Tabla"/>
          <p:cNvGraphicFramePr>
            <a:graphicFrameLocks noGrp="1"/>
          </p:cNvGraphicFramePr>
          <p:nvPr>
            <p:extLst>
              <p:ext uri="{D42A27DB-BD31-4B8C-83A1-F6EECF244321}">
                <p14:modId xmlns:p14="http://schemas.microsoft.com/office/powerpoint/2010/main" val="1906155195"/>
              </p:ext>
            </p:extLst>
          </p:nvPr>
        </p:nvGraphicFramePr>
        <p:xfrm>
          <a:off x="971600" y="1628800"/>
          <a:ext cx="4536505" cy="1350645"/>
        </p:xfrm>
        <a:graphic>
          <a:graphicData uri="http://schemas.openxmlformats.org/drawingml/2006/table">
            <a:tbl>
              <a:tblPr>
                <a:tableStyleId>{5C22544A-7EE6-4342-B048-85BDC9FD1C3A}</a:tableStyleId>
              </a:tblPr>
              <a:tblGrid>
                <a:gridCol w="3620039"/>
                <a:gridCol w="916466"/>
              </a:tblGrid>
              <a:tr h="200025">
                <a:tc>
                  <a:txBody>
                    <a:bodyPr/>
                    <a:lstStyle/>
                    <a:p>
                      <a:pPr algn="just" fontAlgn="t"/>
                      <a:r>
                        <a:rPr lang="es-MX" sz="1200" u="none" strike="noStrike" dirty="0">
                          <a:effectLst/>
                        </a:rPr>
                        <a:t>Licenciatura en Contaduría (plan 2003)</a:t>
                      </a:r>
                      <a:endParaRPr lang="es-MX" sz="1200" b="0" i="0" u="none" strike="noStrike" dirty="0">
                        <a:solidFill>
                          <a:srgbClr val="000000"/>
                        </a:solidFill>
                        <a:effectLst/>
                        <a:latin typeface="Arial"/>
                      </a:endParaRPr>
                    </a:p>
                  </a:txBody>
                  <a:tcPr marL="9525" marR="9525" marT="9525" marB="0"/>
                </a:tc>
                <a:tc>
                  <a:txBody>
                    <a:bodyPr/>
                    <a:lstStyle/>
                    <a:p>
                      <a:pPr algn="ctr" fontAlgn="t"/>
                      <a:r>
                        <a:rPr lang="es-MX" sz="1200" u="none" strike="noStrike" dirty="0">
                          <a:effectLst/>
                        </a:rPr>
                        <a:t>165</a:t>
                      </a:r>
                      <a:endParaRPr lang="es-MX" sz="1200" b="0" i="0" u="none" strike="noStrike" dirty="0">
                        <a:solidFill>
                          <a:srgbClr val="000000"/>
                        </a:solidFill>
                        <a:effectLst/>
                        <a:latin typeface="Arial"/>
                      </a:endParaRPr>
                    </a:p>
                  </a:txBody>
                  <a:tcPr marL="9525" marR="9525" marT="9525" marB="0"/>
                </a:tc>
              </a:tr>
              <a:tr h="200025">
                <a:tc>
                  <a:txBody>
                    <a:bodyPr/>
                    <a:lstStyle/>
                    <a:p>
                      <a:pPr algn="just" fontAlgn="t"/>
                      <a:r>
                        <a:rPr lang="es-MX" sz="1200" u="none" strike="noStrike">
                          <a:effectLst/>
                        </a:rPr>
                        <a:t>Licenciatura en Contaduría (plan 2011)</a:t>
                      </a:r>
                      <a:endParaRPr lang="es-MX" sz="1200" b="0" i="0" u="none" strike="noStrike">
                        <a:solidFill>
                          <a:srgbClr val="000000"/>
                        </a:solidFill>
                        <a:effectLst/>
                        <a:latin typeface="Arial"/>
                      </a:endParaRPr>
                    </a:p>
                  </a:txBody>
                  <a:tcPr marL="9525" marR="9525" marT="9525" marB="0"/>
                </a:tc>
                <a:tc>
                  <a:txBody>
                    <a:bodyPr/>
                    <a:lstStyle/>
                    <a:p>
                      <a:pPr algn="ctr" fontAlgn="t"/>
                      <a:r>
                        <a:rPr lang="es-MX" sz="1200" u="none" strike="noStrike" dirty="0">
                          <a:effectLst/>
                        </a:rPr>
                        <a:t>82</a:t>
                      </a:r>
                      <a:endParaRPr lang="es-MX" sz="1200" b="0" i="0" u="none" strike="noStrike" dirty="0">
                        <a:solidFill>
                          <a:srgbClr val="000000"/>
                        </a:solidFill>
                        <a:effectLst/>
                        <a:latin typeface="Arial"/>
                      </a:endParaRPr>
                    </a:p>
                  </a:txBody>
                  <a:tcPr marL="9525" marR="9525" marT="9525" marB="0"/>
                </a:tc>
              </a:tr>
              <a:tr h="200025">
                <a:tc>
                  <a:txBody>
                    <a:bodyPr/>
                    <a:lstStyle/>
                    <a:p>
                      <a:pPr algn="just" fontAlgn="t"/>
                      <a:r>
                        <a:rPr lang="es-MX" sz="1200" u="none" strike="noStrike">
                          <a:effectLst/>
                        </a:rPr>
                        <a:t>Licenciatura en Gestión y Dirección de Negocios</a:t>
                      </a:r>
                      <a:endParaRPr lang="es-MX" sz="1200" b="0" i="0" u="none" strike="noStrike">
                        <a:solidFill>
                          <a:srgbClr val="000000"/>
                        </a:solidFill>
                        <a:effectLst/>
                        <a:latin typeface="Arial"/>
                      </a:endParaRPr>
                    </a:p>
                  </a:txBody>
                  <a:tcPr marL="9525" marR="9525" marT="9525" marB="0"/>
                </a:tc>
                <a:tc>
                  <a:txBody>
                    <a:bodyPr/>
                    <a:lstStyle/>
                    <a:p>
                      <a:pPr algn="ctr" fontAlgn="t"/>
                      <a:r>
                        <a:rPr lang="es-MX" sz="1200" u="none" strike="noStrike" dirty="0">
                          <a:effectLst/>
                        </a:rPr>
                        <a:t>109</a:t>
                      </a:r>
                      <a:endParaRPr lang="es-MX" sz="1200" b="0" i="0" u="none" strike="noStrike" dirty="0">
                        <a:solidFill>
                          <a:srgbClr val="000000"/>
                        </a:solidFill>
                        <a:effectLst/>
                        <a:latin typeface="Arial"/>
                      </a:endParaRPr>
                    </a:p>
                  </a:txBody>
                  <a:tcPr marL="9525" marR="9525" marT="9525" marB="0"/>
                </a:tc>
              </a:tr>
              <a:tr h="342900">
                <a:tc>
                  <a:txBody>
                    <a:bodyPr/>
                    <a:lstStyle/>
                    <a:p>
                      <a:pPr algn="just" fontAlgn="t"/>
                      <a:r>
                        <a:rPr lang="es-MX" sz="1200" u="none" strike="noStrike" dirty="0">
                          <a:effectLst/>
                        </a:rPr>
                        <a:t>Licenciatura en Sistemas Computacionales Administrativos (plan 2003)</a:t>
                      </a:r>
                      <a:endParaRPr lang="es-MX" sz="1200" b="0" i="0" u="none" strike="noStrike" dirty="0">
                        <a:solidFill>
                          <a:srgbClr val="000000"/>
                        </a:solidFill>
                        <a:effectLst/>
                        <a:latin typeface="Arial"/>
                      </a:endParaRPr>
                    </a:p>
                  </a:txBody>
                  <a:tcPr marL="9525" marR="9525" marT="9525" marB="0"/>
                </a:tc>
                <a:tc>
                  <a:txBody>
                    <a:bodyPr/>
                    <a:lstStyle/>
                    <a:p>
                      <a:pPr algn="ctr" fontAlgn="t"/>
                      <a:r>
                        <a:rPr lang="es-MX" sz="1200" u="none" strike="noStrike" dirty="0">
                          <a:effectLst/>
                        </a:rPr>
                        <a:t>72</a:t>
                      </a:r>
                      <a:endParaRPr lang="es-MX" sz="1200" b="0" i="0" u="none" strike="noStrike" dirty="0">
                        <a:solidFill>
                          <a:srgbClr val="000000"/>
                        </a:solidFill>
                        <a:effectLst/>
                        <a:latin typeface="Arial"/>
                      </a:endParaRPr>
                    </a:p>
                  </a:txBody>
                  <a:tcPr marL="9525" marR="9525" marT="9525" marB="0"/>
                </a:tc>
              </a:tr>
              <a:tr h="342900">
                <a:tc>
                  <a:txBody>
                    <a:bodyPr/>
                    <a:lstStyle/>
                    <a:p>
                      <a:pPr algn="just" fontAlgn="t"/>
                      <a:r>
                        <a:rPr lang="es-MX" sz="1200" u="none" strike="noStrike">
                          <a:effectLst/>
                        </a:rPr>
                        <a:t>Licenciatura en Sistemas Computacionales Administrativos (plan 2011)</a:t>
                      </a:r>
                      <a:endParaRPr lang="es-MX" sz="1200" b="0" i="0" u="none" strike="noStrike">
                        <a:solidFill>
                          <a:srgbClr val="000000"/>
                        </a:solidFill>
                        <a:effectLst/>
                        <a:latin typeface="Arial"/>
                      </a:endParaRPr>
                    </a:p>
                  </a:txBody>
                  <a:tcPr marL="9525" marR="9525" marT="9525" marB="0"/>
                </a:tc>
                <a:tc>
                  <a:txBody>
                    <a:bodyPr/>
                    <a:lstStyle/>
                    <a:p>
                      <a:pPr algn="ctr" fontAlgn="t"/>
                      <a:r>
                        <a:rPr lang="es-MX" sz="1200" u="none" strike="noStrike" dirty="0">
                          <a:effectLst/>
                        </a:rPr>
                        <a:t>37</a:t>
                      </a:r>
                      <a:endParaRPr lang="es-MX" sz="1200" b="0" i="0" u="none" strike="noStrike" dirty="0">
                        <a:solidFill>
                          <a:srgbClr val="000000"/>
                        </a:solidFill>
                        <a:effectLst/>
                        <a:latin typeface="Arial"/>
                      </a:endParaRPr>
                    </a:p>
                  </a:txBody>
                  <a:tcPr marL="9525" marR="9525" marT="9525" marB="0"/>
                </a:tc>
              </a:tr>
            </a:tbl>
          </a:graphicData>
        </a:graphic>
      </p:graphicFrame>
      <p:sp>
        <p:nvSpPr>
          <p:cNvPr id="10" name="9 CuadroTexto"/>
          <p:cNvSpPr txBox="1"/>
          <p:nvPr/>
        </p:nvSpPr>
        <p:spPr>
          <a:xfrm>
            <a:off x="3491880" y="1014522"/>
            <a:ext cx="2160240" cy="369332"/>
          </a:xfrm>
          <a:prstGeom prst="rect">
            <a:avLst/>
          </a:prstGeom>
          <a:noFill/>
        </p:spPr>
        <p:txBody>
          <a:bodyPr wrap="square" rtlCol="0">
            <a:spAutoFit/>
          </a:bodyPr>
          <a:lstStyle/>
          <a:p>
            <a:pPr algn="ctr"/>
            <a:r>
              <a:rPr lang="es-MX" b="1" dirty="0" smtClean="0"/>
              <a:t>Tutorías</a:t>
            </a:r>
            <a:endParaRPr lang="es-MX" b="1" dirty="0"/>
          </a:p>
        </p:txBody>
      </p:sp>
      <p:graphicFrame>
        <p:nvGraphicFramePr>
          <p:cNvPr id="11" name="10 Gráfico"/>
          <p:cNvGraphicFramePr/>
          <p:nvPr>
            <p:extLst>
              <p:ext uri="{D42A27DB-BD31-4B8C-83A1-F6EECF244321}">
                <p14:modId xmlns:p14="http://schemas.microsoft.com/office/powerpoint/2010/main" val="1273683848"/>
              </p:ext>
            </p:extLst>
          </p:nvPr>
        </p:nvGraphicFramePr>
        <p:xfrm>
          <a:off x="848375" y="3429000"/>
          <a:ext cx="4803745" cy="1804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11 Gráfico"/>
          <p:cNvGraphicFramePr/>
          <p:nvPr>
            <p:extLst>
              <p:ext uri="{D42A27DB-BD31-4B8C-83A1-F6EECF244321}">
                <p14:modId xmlns:p14="http://schemas.microsoft.com/office/powerpoint/2010/main" val="4018297059"/>
              </p:ext>
            </p:extLst>
          </p:nvPr>
        </p:nvGraphicFramePr>
        <p:xfrm>
          <a:off x="5940152" y="1369392"/>
          <a:ext cx="3096344" cy="46518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44920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052735"/>
            <a:ext cx="7560840"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MX" dirty="0"/>
              <a:t> </a:t>
            </a:r>
          </a:p>
          <a:p>
            <a:pPr algn="ctr"/>
            <a:r>
              <a:rPr lang="es-MX" b="1" dirty="0">
                <a:solidFill>
                  <a:schemeClr val="tx1"/>
                </a:solidFill>
              </a:rPr>
              <a:t>Profesores incorporados al proyecto </a:t>
            </a:r>
            <a:r>
              <a:rPr lang="es-MX" b="1" dirty="0" smtClean="0">
                <a:solidFill>
                  <a:schemeClr val="tx1"/>
                </a:solidFill>
              </a:rPr>
              <a:t>aula</a:t>
            </a:r>
          </a:p>
          <a:p>
            <a:pPr algn="just"/>
            <a:r>
              <a:rPr lang="es-MX" dirty="0"/>
              <a:t>Al 2011 solo se habían </a:t>
            </a:r>
            <a:r>
              <a:rPr lang="es-MX" dirty="0" smtClean="0"/>
              <a:t>incorporado   </a:t>
            </a:r>
            <a:r>
              <a:rPr lang="es-MX" dirty="0"/>
              <a:t>20 académicos de un total de </a:t>
            </a:r>
            <a:r>
              <a:rPr lang="es-MX" dirty="0" smtClean="0"/>
              <a:t>31,   al mes de agosto </a:t>
            </a:r>
            <a:r>
              <a:rPr lang="es-MX" dirty="0"/>
              <a:t>de </a:t>
            </a:r>
            <a:r>
              <a:rPr lang="es-MX" dirty="0" smtClean="0"/>
              <a:t>2012 se </a:t>
            </a:r>
            <a:r>
              <a:rPr lang="es-MX" dirty="0"/>
              <a:t>incrementó a 25 </a:t>
            </a:r>
            <a:r>
              <a:rPr lang="es-MX" dirty="0" smtClean="0"/>
              <a:t>académicos, que </a:t>
            </a:r>
            <a:r>
              <a:rPr lang="es-MX" dirty="0"/>
              <a:t>representa el </a:t>
            </a:r>
            <a:r>
              <a:rPr lang="es-MX" dirty="0" smtClean="0"/>
              <a:t>84.64% , </a:t>
            </a:r>
            <a:r>
              <a:rPr lang="es-MX" dirty="0"/>
              <a:t>distribuidos de la siguiente manera :     </a:t>
            </a:r>
            <a:r>
              <a:rPr lang="es-MX" dirty="0" smtClean="0"/>
              <a:t>12    </a:t>
            </a:r>
            <a:r>
              <a:rPr lang="es-MX" dirty="0"/>
              <a:t>P.T.C.  y     </a:t>
            </a:r>
            <a:r>
              <a:rPr lang="es-MX" dirty="0" smtClean="0"/>
              <a:t>13    P.A.</a:t>
            </a:r>
            <a:endParaRPr lang="es-MX" dirty="0"/>
          </a:p>
        </p:txBody>
      </p:sp>
      <p:grpSp>
        <p:nvGrpSpPr>
          <p:cNvPr id="3" name="2 Grupo"/>
          <p:cNvGrpSpPr/>
          <p:nvPr/>
        </p:nvGrpSpPr>
        <p:grpSpPr>
          <a:xfrm>
            <a:off x="20394" y="0"/>
            <a:ext cx="9123606" cy="838128"/>
            <a:chOff x="20394" y="0"/>
            <a:chExt cx="9123606" cy="838128"/>
          </a:xfrm>
        </p:grpSpPr>
        <p:sp>
          <p:nvSpPr>
            <p:cNvPr id="4" name="3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9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7" name="6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8" name="7 Rectángulo"/>
          <p:cNvSpPr/>
          <p:nvPr/>
        </p:nvSpPr>
        <p:spPr>
          <a:xfrm>
            <a:off x="2123728" y="2812421"/>
            <a:ext cx="4680520" cy="369332"/>
          </a:xfrm>
          <a:prstGeom prst="rect">
            <a:avLst/>
          </a:prstGeom>
        </p:spPr>
        <p:txBody>
          <a:bodyPr wrap="square">
            <a:spAutoFit/>
          </a:bodyPr>
          <a:lstStyle/>
          <a:p>
            <a:r>
              <a:rPr lang="es-MX" b="1" dirty="0"/>
              <a:t>Las E.E. registradas bajo este </a:t>
            </a:r>
            <a:r>
              <a:rPr lang="es-MX" b="1" dirty="0" smtClean="0"/>
              <a:t>enfoque</a:t>
            </a:r>
            <a:endParaRPr lang="es-MX" dirty="0"/>
          </a:p>
        </p:txBody>
      </p:sp>
      <p:graphicFrame>
        <p:nvGraphicFramePr>
          <p:cNvPr id="9" name="8 Tabla"/>
          <p:cNvGraphicFramePr>
            <a:graphicFrameLocks noGrp="1"/>
          </p:cNvGraphicFramePr>
          <p:nvPr>
            <p:extLst>
              <p:ext uri="{D42A27DB-BD31-4B8C-83A1-F6EECF244321}">
                <p14:modId xmlns:p14="http://schemas.microsoft.com/office/powerpoint/2010/main" val="2140802583"/>
              </p:ext>
            </p:extLst>
          </p:nvPr>
        </p:nvGraphicFramePr>
        <p:xfrm>
          <a:off x="379466" y="3302712"/>
          <a:ext cx="7966095" cy="1682496"/>
        </p:xfrm>
        <a:graphic>
          <a:graphicData uri="http://schemas.openxmlformats.org/drawingml/2006/table">
            <a:tbl>
              <a:tblPr firstRow="1" firstCol="1" bandRow="1">
                <a:tableStyleId>{5C22544A-7EE6-4342-B048-85BDC9FD1C3A}</a:tableStyleId>
              </a:tblPr>
              <a:tblGrid>
                <a:gridCol w="1593219"/>
                <a:gridCol w="1593219"/>
                <a:gridCol w="1593219"/>
                <a:gridCol w="1593219"/>
                <a:gridCol w="1593219"/>
              </a:tblGrid>
              <a:tr h="0">
                <a:tc>
                  <a:txBody>
                    <a:bodyPr/>
                    <a:lstStyle/>
                    <a:p>
                      <a:pPr algn="just">
                        <a:lnSpc>
                          <a:spcPct val="115000"/>
                        </a:lnSpc>
                        <a:spcAft>
                          <a:spcPts val="0"/>
                        </a:spcAft>
                      </a:pPr>
                      <a:r>
                        <a:rPr lang="es-MX" sz="1200" dirty="0">
                          <a:effectLst/>
                        </a:rPr>
                        <a:t>Programas</a:t>
                      </a:r>
                      <a:endParaRPr lang="es-MX" sz="1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dirty="0">
                          <a:effectLst/>
                        </a:rPr>
                        <a:t>Plan</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E.E. diseñadas a Febrero 2012</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E.E. diseñadas en Agosto 2012</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Total E.E. Diseñadas</a:t>
                      </a:r>
                      <a:endParaRPr lang="es-MX" sz="1200" dirty="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MX" sz="1200" dirty="0">
                          <a:effectLst/>
                        </a:rPr>
                        <a:t>Contaduría</a:t>
                      </a:r>
                      <a:endParaRPr lang="es-MX" sz="1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dirty="0">
                          <a:effectLst/>
                        </a:rPr>
                        <a:t>2011</a:t>
                      </a:r>
                      <a:endParaRPr lang="es-MX" sz="1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a:effectLst/>
                        </a:rPr>
                        <a:t>5</a:t>
                      </a:r>
                      <a:endParaRPr lang="es-MX" sz="1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a:effectLst/>
                        </a:rPr>
                        <a:t>15</a:t>
                      </a:r>
                      <a:endParaRPr lang="es-MX" sz="1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dirty="0">
                          <a:effectLst/>
                        </a:rPr>
                        <a:t>20</a:t>
                      </a:r>
                      <a:endParaRPr lang="es-MX" sz="1200" dirty="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MX" sz="1200">
                          <a:effectLst/>
                        </a:rPr>
                        <a:t>Sistemas</a:t>
                      </a:r>
                      <a:endParaRPr lang="es-MX" sz="1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dirty="0">
                          <a:effectLst/>
                        </a:rPr>
                        <a:t>2011</a:t>
                      </a:r>
                      <a:endParaRPr lang="es-MX" sz="1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a:effectLst/>
                        </a:rPr>
                        <a:t>9</a:t>
                      </a:r>
                      <a:endParaRPr lang="es-MX" sz="1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a:effectLst/>
                        </a:rPr>
                        <a:t>8</a:t>
                      </a:r>
                      <a:endParaRPr lang="es-MX" sz="1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a:effectLst/>
                        </a:rPr>
                        <a:t>17</a:t>
                      </a:r>
                      <a:endParaRPr lang="es-MX" sz="12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MX" sz="1200">
                          <a:effectLst/>
                        </a:rPr>
                        <a:t>Gestión </a:t>
                      </a:r>
                      <a:endParaRPr lang="es-MX" sz="1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dirty="0">
                          <a:effectLst/>
                        </a:rPr>
                        <a:t>2007</a:t>
                      </a:r>
                      <a:endParaRPr lang="es-MX" sz="1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a:effectLst/>
                        </a:rPr>
                        <a:t>5</a:t>
                      </a:r>
                      <a:endParaRPr lang="es-MX" sz="1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a:effectLst/>
                        </a:rPr>
                        <a:t>10</a:t>
                      </a:r>
                      <a:endParaRPr lang="es-MX" sz="1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a:effectLst/>
                        </a:rPr>
                        <a:t>15</a:t>
                      </a:r>
                      <a:endParaRPr lang="es-MX" sz="12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MX" sz="1200">
                          <a:effectLst/>
                        </a:rPr>
                        <a:t>Contaduría </a:t>
                      </a:r>
                      <a:endParaRPr lang="es-MX" sz="1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dirty="0">
                          <a:effectLst/>
                        </a:rPr>
                        <a:t>2003</a:t>
                      </a:r>
                      <a:endParaRPr lang="es-MX" sz="1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dirty="0">
                          <a:effectLst/>
                        </a:rPr>
                        <a:t>7</a:t>
                      </a:r>
                      <a:endParaRPr lang="es-MX" sz="1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a:effectLst/>
                        </a:rPr>
                        <a:t>0</a:t>
                      </a:r>
                      <a:endParaRPr lang="es-MX" sz="1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a:effectLst/>
                        </a:rPr>
                        <a:t>7</a:t>
                      </a:r>
                      <a:endParaRPr lang="es-MX" sz="12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MX" sz="1200">
                          <a:effectLst/>
                        </a:rPr>
                        <a:t>Sistemas </a:t>
                      </a:r>
                      <a:endParaRPr lang="es-MX" sz="1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a:effectLst/>
                        </a:rPr>
                        <a:t>2008</a:t>
                      </a:r>
                      <a:endParaRPr lang="es-MX" sz="1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dirty="0">
                          <a:effectLst/>
                        </a:rPr>
                        <a:t>1</a:t>
                      </a:r>
                      <a:endParaRPr lang="es-MX" sz="1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dirty="0">
                          <a:effectLst/>
                        </a:rPr>
                        <a:t>3</a:t>
                      </a:r>
                      <a:endParaRPr lang="es-MX" sz="1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a:effectLst/>
                        </a:rPr>
                        <a:t>4</a:t>
                      </a:r>
                      <a:endParaRPr lang="es-MX" sz="1200">
                        <a:effectLst/>
                        <a:latin typeface="Calibri"/>
                        <a:ea typeface="Calibri"/>
                        <a:cs typeface="Times New Roman"/>
                      </a:endParaRPr>
                    </a:p>
                  </a:txBody>
                  <a:tcPr marL="68580" marR="68580" marT="0" marB="0"/>
                </a:tc>
              </a:tr>
              <a:tr h="0">
                <a:tc>
                  <a:txBody>
                    <a:bodyPr/>
                    <a:lstStyle/>
                    <a:p>
                      <a:pPr marL="457200" algn="just">
                        <a:lnSpc>
                          <a:spcPct val="115000"/>
                        </a:lnSpc>
                        <a:spcAft>
                          <a:spcPts val="0"/>
                        </a:spcAft>
                      </a:pPr>
                      <a:r>
                        <a:rPr lang="es-MX" sz="1200">
                          <a:effectLst/>
                        </a:rPr>
                        <a:t>Totales</a:t>
                      </a:r>
                      <a:endParaRPr lang="es-MX" sz="1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dirty="0">
                          <a:effectLst/>
                        </a:rPr>
                        <a:t>27</a:t>
                      </a:r>
                      <a:endParaRPr lang="es-MX" sz="1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dirty="0">
                          <a:effectLst/>
                        </a:rPr>
                        <a:t>36</a:t>
                      </a:r>
                      <a:endParaRPr lang="es-MX" sz="1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MX" sz="1200" dirty="0">
                          <a:effectLst/>
                        </a:rPr>
                        <a:t>63</a:t>
                      </a:r>
                      <a:endParaRPr lang="es-MX" sz="1200" dirty="0">
                        <a:effectLst/>
                        <a:latin typeface="Calibri"/>
                        <a:ea typeface="Calibri"/>
                        <a:cs typeface="Times New Roman"/>
                      </a:endParaRPr>
                    </a:p>
                  </a:txBody>
                  <a:tcPr marL="68580" marR="68580" marT="0" marB="0"/>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663100261"/>
              </p:ext>
            </p:extLst>
          </p:nvPr>
        </p:nvGraphicFramePr>
        <p:xfrm>
          <a:off x="1732136" y="5589240"/>
          <a:ext cx="6096000" cy="1029712"/>
        </p:xfrm>
        <a:graphic>
          <a:graphicData uri="http://schemas.openxmlformats.org/drawingml/2006/table">
            <a:tbl>
              <a:tblPr firstRow="1" bandRow="1">
                <a:tableStyleId>{5C22544A-7EE6-4342-B048-85BDC9FD1C3A}</a:tableStyleId>
              </a:tblPr>
              <a:tblGrid>
                <a:gridCol w="3048000"/>
                <a:gridCol w="3048000"/>
              </a:tblGrid>
              <a:tr h="658872">
                <a:tc>
                  <a:txBody>
                    <a:bodyPr/>
                    <a:lstStyle/>
                    <a:p>
                      <a:r>
                        <a:rPr lang="es-MX" dirty="0" smtClean="0">
                          <a:solidFill>
                            <a:schemeClr val="bg1"/>
                          </a:solidFill>
                        </a:rPr>
                        <a:t>A Diciembre</a:t>
                      </a:r>
                      <a:r>
                        <a:rPr lang="es-MX" baseline="0" dirty="0" smtClean="0">
                          <a:solidFill>
                            <a:schemeClr val="bg1"/>
                          </a:solidFill>
                        </a:rPr>
                        <a:t> 2011</a:t>
                      </a:r>
                      <a:endParaRPr lang="es-MX" dirty="0">
                        <a:solidFill>
                          <a:schemeClr val="bg1"/>
                        </a:solidFill>
                      </a:endParaRPr>
                    </a:p>
                  </a:txBody>
                  <a:tcPr/>
                </a:tc>
                <a:tc>
                  <a:txBody>
                    <a:bodyPr/>
                    <a:lstStyle/>
                    <a:p>
                      <a:r>
                        <a:rPr lang="es-MX" dirty="0" smtClean="0"/>
                        <a:t>A </a:t>
                      </a:r>
                      <a:r>
                        <a:rPr lang="es-MX" baseline="0" dirty="0" smtClean="0"/>
                        <a:t> Agosto 2012</a:t>
                      </a:r>
                      <a:endParaRPr lang="es-MX" dirty="0"/>
                    </a:p>
                  </a:txBody>
                  <a:tcPr/>
                </a:tc>
              </a:tr>
              <a:tr h="370840">
                <a:tc>
                  <a:txBody>
                    <a:bodyPr/>
                    <a:lstStyle/>
                    <a:p>
                      <a:r>
                        <a:rPr lang="es-MX" dirty="0" smtClean="0"/>
                        <a:t>6 diseños instruccionales</a:t>
                      </a:r>
                      <a:endParaRPr lang="es-MX" dirty="0"/>
                    </a:p>
                  </a:txBody>
                  <a:tcPr/>
                </a:tc>
                <a:tc>
                  <a:txBody>
                    <a:bodyPr/>
                    <a:lstStyle/>
                    <a:p>
                      <a:r>
                        <a:rPr lang="es-MX" dirty="0" smtClean="0"/>
                        <a:t> 63 Diseños instruccionales</a:t>
                      </a:r>
                      <a:endParaRPr lang="es-MX" dirty="0"/>
                    </a:p>
                  </a:txBody>
                  <a:tcPr/>
                </a:tc>
              </a:tr>
            </a:tbl>
          </a:graphicData>
        </a:graphic>
      </p:graphicFrame>
      <p:sp>
        <p:nvSpPr>
          <p:cNvPr id="11" name="10 CuadroTexto"/>
          <p:cNvSpPr txBox="1"/>
          <p:nvPr/>
        </p:nvSpPr>
        <p:spPr>
          <a:xfrm>
            <a:off x="2123728" y="5044534"/>
            <a:ext cx="4680520" cy="369332"/>
          </a:xfrm>
          <a:prstGeom prst="rect">
            <a:avLst/>
          </a:prstGeom>
          <a:noFill/>
        </p:spPr>
        <p:txBody>
          <a:bodyPr wrap="square" rtlCol="0">
            <a:spAutoFit/>
          </a:bodyPr>
          <a:lstStyle/>
          <a:p>
            <a:r>
              <a:rPr lang="es-MX" b="1" dirty="0" smtClean="0"/>
              <a:t>Incremento de Diseños Instruccionales por año</a:t>
            </a:r>
            <a:endParaRPr lang="es-MX" b="1" dirty="0"/>
          </a:p>
        </p:txBody>
      </p:sp>
    </p:spTree>
    <p:extLst>
      <p:ext uri="{BB962C8B-B14F-4D97-AF65-F5344CB8AC3E}">
        <p14:creationId xmlns:p14="http://schemas.microsoft.com/office/powerpoint/2010/main" val="3564488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394" y="0"/>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9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7" name="6 Rectángulo"/>
          <p:cNvSpPr/>
          <p:nvPr/>
        </p:nvSpPr>
        <p:spPr>
          <a:xfrm>
            <a:off x="323528" y="1700808"/>
            <a:ext cx="4248472" cy="4616648"/>
          </a:xfrm>
          <a:prstGeom prst="rect">
            <a:avLst/>
          </a:prstGeom>
        </p:spPr>
        <p:txBody>
          <a:bodyPr wrap="square">
            <a:spAutoFit/>
          </a:bodyPr>
          <a:lstStyle/>
          <a:p>
            <a:r>
              <a:rPr lang="es-ES_tradnl" sz="1200" b="1" dirty="0"/>
              <a:t> </a:t>
            </a:r>
            <a:r>
              <a:rPr lang="es-MX" sz="1200" b="1" dirty="0"/>
              <a:t>Fiscal</a:t>
            </a:r>
            <a:endParaRPr lang="es-MX" sz="1200" dirty="0"/>
          </a:p>
          <a:p>
            <a:r>
              <a:rPr lang="es-MX" dirty="0"/>
              <a:t> </a:t>
            </a:r>
            <a:r>
              <a:rPr lang="es-MX" sz="1200" dirty="0" smtClean="0"/>
              <a:t>Impuestos </a:t>
            </a:r>
            <a:r>
              <a:rPr lang="es-MX" sz="1200" dirty="0"/>
              <a:t>indirectos y contribuciones estatales y locales</a:t>
            </a:r>
          </a:p>
          <a:p>
            <a:r>
              <a:rPr lang="es-MX" sz="1200" dirty="0"/>
              <a:t>ISR personas físicas </a:t>
            </a:r>
          </a:p>
          <a:p>
            <a:r>
              <a:rPr lang="es-MX" sz="1200" dirty="0"/>
              <a:t>ISR personas morales</a:t>
            </a:r>
          </a:p>
          <a:p>
            <a:r>
              <a:rPr lang="es-MX" sz="1200" dirty="0"/>
              <a:t> </a:t>
            </a:r>
            <a:r>
              <a:rPr lang="es-MX" sz="1200" b="1" dirty="0" smtClean="0"/>
              <a:t>Administración</a:t>
            </a:r>
            <a:endParaRPr lang="es-MX" sz="1200" dirty="0"/>
          </a:p>
          <a:p>
            <a:r>
              <a:rPr lang="es-MX" sz="1200" b="1" dirty="0"/>
              <a:t> </a:t>
            </a:r>
            <a:r>
              <a:rPr lang="es-MX" sz="1200" dirty="0" smtClean="0"/>
              <a:t>Fundamentos </a:t>
            </a:r>
            <a:r>
              <a:rPr lang="es-MX" sz="1200" dirty="0"/>
              <a:t>de administración</a:t>
            </a:r>
          </a:p>
          <a:p>
            <a:r>
              <a:rPr lang="es-MX" sz="1200" dirty="0"/>
              <a:t>Desarrollo de habilidades directivas</a:t>
            </a:r>
          </a:p>
          <a:p>
            <a:r>
              <a:rPr lang="es-MX" sz="1200" dirty="0"/>
              <a:t>Recursos Humanos</a:t>
            </a:r>
          </a:p>
          <a:p>
            <a:r>
              <a:rPr lang="es-MX" sz="1200" dirty="0"/>
              <a:t>Administración Contemporánea</a:t>
            </a:r>
          </a:p>
          <a:p>
            <a:r>
              <a:rPr lang="es-MX" sz="1200" dirty="0"/>
              <a:t>Gestión del talento Humano</a:t>
            </a:r>
          </a:p>
          <a:p>
            <a:r>
              <a:rPr lang="es-MX" sz="1200" dirty="0"/>
              <a:t>Mercadotecnia</a:t>
            </a:r>
          </a:p>
          <a:p>
            <a:r>
              <a:rPr lang="es-MX" sz="1200" dirty="0"/>
              <a:t>Técnicas de organización</a:t>
            </a:r>
          </a:p>
          <a:p>
            <a:r>
              <a:rPr lang="es-MX" sz="1200" dirty="0"/>
              <a:t>Planeación estratégica</a:t>
            </a:r>
          </a:p>
          <a:p>
            <a:r>
              <a:rPr lang="es-MX" sz="1200" dirty="0"/>
              <a:t>Ética en los negocios</a:t>
            </a:r>
          </a:p>
          <a:p>
            <a:r>
              <a:rPr lang="es-MX" sz="1200" dirty="0"/>
              <a:t> </a:t>
            </a:r>
            <a:r>
              <a:rPr lang="es-MX" sz="1200" b="1" dirty="0" smtClean="0"/>
              <a:t>Informática</a:t>
            </a:r>
            <a:endParaRPr lang="es-MX" sz="1200" dirty="0"/>
          </a:p>
          <a:p>
            <a:r>
              <a:rPr lang="es-MX" sz="1200" dirty="0"/>
              <a:t> </a:t>
            </a:r>
            <a:r>
              <a:rPr lang="es-MX" sz="1200" dirty="0" smtClean="0"/>
              <a:t>Soluciones </a:t>
            </a:r>
            <a:r>
              <a:rPr lang="es-MX" sz="1200" dirty="0"/>
              <a:t>Tecnológicas aplicables a la organización</a:t>
            </a:r>
          </a:p>
          <a:p>
            <a:r>
              <a:rPr lang="es-MX" sz="1200" dirty="0"/>
              <a:t>Software de aplicación estadística  </a:t>
            </a:r>
          </a:p>
          <a:p>
            <a:r>
              <a:rPr lang="es-MX" sz="1200" dirty="0"/>
              <a:t>Programación</a:t>
            </a:r>
          </a:p>
          <a:p>
            <a:r>
              <a:rPr lang="es-MX" sz="1200" dirty="0"/>
              <a:t>Sistemas Integrales</a:t>
            </a:r>
          </a:p>
          <a:p>
            <a:r>
              <a:rPr lang="es-MX" sz="1200" dirty="0"/>
              <a:t>Sistemas de apoyo a la toma de decisiones</a:t>
            </a:r>
          </a:p>
          <a:p>
            <a:r>
              <a:rPr lang="es-MX" sz="1200" dirty="0"/>
              <a:t>Administración de las </a:t>
            </a:r>
            <a:r>
              <a:rPr lang="es-MX" sz="1200" dirty="0" err="1"/>
              <a:t>TIC´s</a:t>
            </a:r>
            <a:endParaRPr lang="es-MX" sz="1200" dirty="0"/>
          </a:p>
          <a:p>
            <a:r>
              <a:rPr lang="es-MX" dirty="0"/>
              <a:t> </a:t>
            </a:r>
          </a:p>
          <a:p>
            <a:endParaRPr lang="es-MX" b="1" dirty="0"/>
          </a:p>
        </p:txBody>
      </p:sp>
      <p:sp>
        <p:nvSpPr>
          <p:cNvPr id="9" name="8 Rectángulo"/>
          <p:cNvSpPr/>
          <p:nvPr/>
        </p:nvSpPr>
        <p:spPr>
          <a:xfrm>
            <a:off x="4572000" y="1654369"/>
            <a:ext cx="3240360" cy="3600986"/>
          </a:xfrm>
          <a:prstGeom prst="rect">
            <a:avLst/>
          </a:prstGeom>
        </p:spPr>
        <p:txBody>
          <a:bodyPr wrap="square">
            <a:spAutoFit/>
          </a:bodyPr>
          <a:lstStyle/>
          <a:p>
            <a:r>
              <a:rPr lang="es-MX" sz="1200" b="1" dirty="0"/>
              <a:t>Contabilidad</a:t>
            </a:r>
            <a:endParaRPr lang="es-MX" sz="1200" dirty="0"/>
          </a:p>
          <a:p>
            <a:r>
              <a:rPr lang="es-MX" sz="1200" dirty="0"/>
              <a:t> </a:t>
            </a:r>
            <a:r>
              <a:rPr lang="es-MX" sz="1200" dirty="0" smtClean="0"/>
              <a:t>Contabilidad </a:t>
            </a:r>
            <a:r>
              <a:rPr lang="es-MX" sz="1200" dirty="0"/>
              <a:t>Intermedia I</a:t>
            </a:r>
          </a:p>
          <a:p>
            <a:r>
              <a:rPr lang="es-MX" sz="1200" dirty="0"/>
              <a:t>Contabilidad intermedia II,</a:t>
            </a:r>
          </a:p>
          <a:p>
            <a:r>
              <a:rPr lang="es-MX" sz="1200" dirty="0"/>
              <a:t>Contabilidad empresarial </a:t>
            </a:r>
          </a:p>
          <a:p>
            <a:r>
              <a:rPr lang="es-MX" sz="1200" dirty="0"/>
              <a:t>Sistemas de información contable</a:t>
            </a:r>
          </a:p>
          <a:p>
            <a:r>
              <a:rPr lang="es-MX" sz="1200" dirty="0"/>
              <a:t> </a:t>
            </a:r>
            <a:r>
              <a:rPr lang="es-MX" sz="1200" b="1" dirty="0" smtClean="0"/>
              <a:t>Costos</a:t>
            </a:r>
            <a:endParaRPr lang="es-MX" sz="1200" dirty="0"/>
          </a:p>
          <a:p>
            <a:r>
              <a:rPr lang="es-MX" sz="1200" dirty="0"/>
              <a:t>Costos 1</a:t>
            </a:r>
          </a:p>
          <a:p>
            <a:r>
              <a:rPr lang="es-MX" sz="1200" dirty="0"/>
              <a:t>Costos 2</a:t>
            </a:r>
          </a:p>
          <a:p>
            <a:r>
              <a:rPr lang="es-MX" sz="1200" dirty="0"/>
              <a:t>Contabilidad administrativa </a:t>
            </a:r>
          </a:p>
          <a:p>
            <a:r>
              <a:rPr lang="es-MX" sz="1200" dirty="0"/>
              <a:t> </a:t>
            </a:r>
            <a:r>
              <a:rPr lang="es-MX" sz="1200" b="1" dirty="0" smtClean="0"/>
              <a:t>Finanzas</a:t>
            </a:r>
            <a:endParaRPr lang="es-MX" sz="1200" dirty="0"/>
          </a:p>
          <a:p>
            <a:r>
              <a:rPr lang="es-MX" sz="1200" dirty="0"/>
              <a:t> </a:t>
            </a:r>
            <a:r>
              <a:rPr lang="es-MX" sz="1200" dirty="0" smtClean="0"/>
              <a:t>Mercados </a:t>
            </a:r>
            <a:r>
              <a:rPr lang="es-MX" sz="1200" dirty="0"/>
              <a:t>e Instituciones Financieras</a:t>
            </a:r>
          </a:p>
          <a:p>
            <a:r>
              <a:rPr lang="es-MX" sz="1200" dirty="0"/>
              <a:t>Fundamentos de Administración Financiera</a:t>
            </a:r>
          </a:p>
          <a:p>
            <a:r>
              <a:rPr lang="es-MX" sz="1200" dirty="0"/>
              <a:t>Finanzas Corporativas</a:t>
            </a:r>
          </a:p>
          <a:p>
            <a:r>
              <a:rPr lang="es-MX" sz="1200" dirty="0"/>
              <a:t>Proyectos de </a:t>
            </a:r>
            <a:r>
              <a:rPr lang="es-MX" sz="1200" dirty="0" err="1"/>
              <a:t>inversion</a:t>
            </a:r>
            <a:endParaRPr lang="es-MX" sz="1200" dirty="0"/>
          </a:p>
          <a:p>
            <a:r>
              <a:rPr lang="es-MX" sz="1200" dirty="0"/>
              <a:t>Diseño de plan de negocios</a:t>
            </a:r>
          </a:p>
          <a:p>
            <a:r>
              <a:rPr lang="es-MX" sz="1200" dirty="0"/>
              <a:t>Gestión Financiera 1</a:t>
            </a:r>
          </a:p>
          <a:p>
            <a:r>
              <a:rPr lang="es-MX" sz="1200" dirty="0"/>
              <a:t> </a:t>
            </a:r>
          </a:p>
          <a:p>
            <a:r>
              <a:rPr lang="es-MX" sz="1200" dirty="0"/>
              <a:t> </a:t>
            </a:r>
          </a:p>
          <a:p>
            <a:r>
              <a:rPr lang="es-MX" sz="1200" dirty="0"/>
              <a:t> </a:t>
            </a:r>
          </a:p>
        </p:txBody>
      </p:sp>
      <p:sp>
        <p:nvSpPr>
          <p:cNvPr id="10" name="9 Rectángulo"/>
          <p:cNvSpPr/>
          <p:nvPr/>
        </p:nvSpPr>
        <p:spPr>
          <a:xfrm>
            <a:off x="971600" y="1058766"/>
            <a:ext cx="6840760" cy="646331"/>
          </a:xfrm>
          <a:prstGeom prst="rect">
            <a:avLst/>
          </a:prstGeom>
        </p:spPr>
        <p:txBody>
          <a:bodyPr wrap="square">
            <a:spAutoFit/>
          </a:bodyPr>
          <a:lstStyle/>
          <a:p>
            <a:r>
              <a:rPr lang="es-ES_tradnl" b="1" dirty="0"/>
              <a:t>Experiencias educativas que pueden ser incorporadas al proceso multimodal. </a:t>
            </a:r>
            <a:endParaRPr lang="es-MX" b="1" dirty="0"/>
          </a:p>
        </p:txBody>
      </p:sp>
    </p:spTree>
    <p:extLst>
      <p:ext uri="{BB962C8B-B14F-4D97-AF65-F5344CB8AC3E}">
        <p14:creationId xmlns:p14="http://schemas.microsoft.com/office/powerpoint/2010/main" val="3318628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034" y="980728"/>
            <a:ext cx="9100965" cy="369332"/>
          </a:xfrm>
          <a:prstGeom prst="rect">
            <a:avLst/>
          </a:prstGeom>
        </p:spPr>
        <p:txBody>
          <a:bodyPr wrap="square">
            <a:spAutoFit/>
          </a:bodyPr>
          <a:lstStyle/>
          <a:p>
            <a:r>
              <a:rPr lang="es-ES_tradnl" b="1" dirty="0"/>
              <a:t>Recursos del PIFI y su destino para el desarrollo docente y estudiantil.</a:t>
            </a:r>
            <a:endParaRPr lang="es-MX" b="1" dirty="0"/>
          </a:p>
        </p:txBody>
      </p:sp>
      <p:grpSp>
        <p:nvGrpSpPr>
          <p:cNvPr id="3" name="2 Grupo"/>
          <p:cNvGrpSpPr/>
          <p:nvPr/>
        </p:nvGrpSpPr>
        <p:grpSpPr>
          <a:xfrm>
            <a:off x="20394" y="0"/>
            <a:ext cx="9123606" cy="838128"/>
            <a:chOff x="20394" y="0"/>
            <a:chExt cx="9123606" cy="838128"/>
          </a:xfrm>
        </p:grpSpPr>
        <p:sp>
          <p:nvSpPr>
            <p:cNvPr id="4" name="3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9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7" name="6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graphicFrame>
        <p:nvGraphicFramePr>
          <p:cNvPr id="8" name="7 Tabla"/>
          <p:cNvGraphicFramePr>
            <a:graphicFrameLocks noGrp="1"/>
          </p:cNvGraphicFramePr>
          <p:nvPr>
            <p:extLst>
              <p:ext uri="{D42A27DB-BD31-4B8C-83A1-F6EECF244321}">
                <p14:modId xmlns:p14="http://schemas.microsoft.com/office/powerpoint/2010/main" val="2600386635"/>
              </p:ext>
            </p:extLst>
          </p:nvPr>
        </p:nvGraphicFramePr>
        <p:xfrm>
          <a:off x="1497891" y="4293096"/>
          <a:ext cx="6191250" cy="1406160"/>
        </p:xfrm>
        <a:graphic>
          <a:graphicData uri="http://schemas.openxmlformats.org/drawingml/2006/table">
            <a:tbl>
              <a:tblPr firstRow="1" firstCol="1" bandRow="1">
                <a:tableStyleId>{5C22544A-7EE6-4342-B048-85BDC9FD1C3A}</a:tableStyleId>
              </a:tblPr>
              <a:tblGrid>
                <a:gridCol w="6191250"/>
              </a:tblGrid>
              <a:tr h="422664">
                <a:tc>
                  <a:txBody>
                    <a:bodyPr/>
                    <a:lstStyle/>
                    <a:p>
                      <a:pPr algn="just">
                        <a:lnSpc>
                          <a:spcPct val="115000"/>
                        </a:lnSpc>
                        <a:spcAft>
                          <a:spcPts val="0"/>
                        </a:spcAft>
                      </a:pPr>
                      <a:r>
                        <a:rPr lang="es-MX" sz="1600" dirty="0">
                          <a:effectLst/>
                        </a:rPr>
                        <a:t>Fortalecer el desarrollo del CA y la planta académica de la DES</a:t>
                      </a:r>
                      <a:endParaRPr lang="es-MX" sz="1600" dirty="0">
                        <a:effectLst/>
                        <a:latin typeface="Calibri"/>
                        <a:ea typeface="Times New Roman"/>
                        <a:cs typeface="Times New Roman"/>
                      </a:endParaRPr>
                    </a:p>
                  </a:txBody>
                  <a:tcPr marL="68580" marR="68580" marT="0" marB="0"/>
                </a:tc>
              </a:tr>
              <a:tr h="422664">
                <a:tc>
                  <a:txBody>
                    <a:bodyPr/>
                    <a:lstStyle/>
                    <a:p>
                      <a:pPr algn="just">
                        <a:lnSpc>
                          <a:spcPct val="115000"/>
                        </a:lnSpc>
                        <a:spcAft>
                          <a:spcPts val="0"/>
                        </a:spcAft>
                      </a:pPr>
                      <a:r>
                        <a:rPr lang="es-MX" sz="1600" dirty="0">
                          <a:effectLst/>
                        </a:rPr>
                        <a:t>Incrementar PTC de los CA de la DES a Perfil Deseable PROMEP</a:t>
                      </a:r>
                      <a:endParaRPr lang="es-MX" sz="1600" dirty="0">
                        <a:effectLst/>
                        <a:latin typeface="Calibri"/>
                        <a:ea typeface="Times New Roman"/>
                        <a:cs typeface="Times New Roman"/>
                      </a:endParaRPr>
                    </a:p>
                  </a:txBody>
                  <a:tcPr marL="68580" marR="68580" marT="0" marB="0"/>
                </a:tc>
              </a:tr>
              <a:tr h="422664">
                <a:tc>
                  <a:txBody>
                    <a:bodyPr/>
                    <a:lstStyle/>
                    <a:p>
                      <a:pPr algn="just">
                        <a:lnSpc>
                          <a:spcPct val="115000"/>
                        </a:lnSpc>
                        <a:spcAft>
                          <a:spcPts val="0"/>
                        </a:spcAft>
                      </a:pPr>
                      <a:r>
                        <a:rPr lang="es-MX" sz="1600" dirty="0">
                          <a:effectLst/>
                        </a:rPr>
                        <a:t>Establecer redes de colaboración entre PTC adscritos a CA para movilidad estudiantil</a:t>
                      </a:r>
                      <a:endParaRPr lang="es-MX" sz="1600" dirty="0">
                        <a:effectLst/>
                        <a:latin typeface="Calibri"/>
                        <a:ea typeface="Times New Roman"/>
                        <a:cs typeface="Times New Roman"/>
                      </a:endParaRPr>
                    </a:p>
                  </a:txBody>
                  <a:tcPr marL="68580" marR="68580" marT="0" marB="0"/>
                </a:tc>
              </a:tr>
            </a:tbl>
          </a:graphicData>
        </a:graphic>
      </p:graphicFrame>
      <p:sp>
        <p:nvSpPr>
          <p:cNvPr id="9" name="8 Rectángulo"/>
          <p:cNvSpPr/>
          <p:nvPr/>
        </p:nvSpPr>
        <p:spPr>
          <a:xfrm>
            <a:off x="395536" y="1720840"/>
            <a:ext cx="7632848" cy="2031325"/>
          </a:xfrm>
          <a:prstGeom prst="rect">
            <a:avLst/>
          </a:prstGeom>
        </p:spPr>
        <p:txBody>
          <a:bodyPr wrap="square">
            <a:spAutoFit/>
          </a:bodyPr>
          <a:lstStyle/>
          <a:p>
            <a:pPr algn="just"/>
            <a:r>
              <a:rPr lang="es-MX" dirty="0"/>
              <a:t>De 2005 al 2011 la facultad de contaduría, no ha sido aprobada en sus proyectos  integrales de fortalecimiento institucional (PIFI), </a:t>
            </a:r>
            <a:endParaRPr lang="es-MX" dirty="0" smtClean="0"/>
          </a:p>
          <a:p>
            <a:pPr algn="just"/>
            <a:r>
              <a:rPr lang="es-MX" dirty="0" smtClean="0"/>
              <a:t>En </a:t>
            </a:r>
            <a:r>
              <a:rPr lang="es-MX" dirty="0"/>
              <a:t>Enero de 2012, fue sometido  a la convocatoria el proyecto PIFI 2012-2013, mismo que fue notificado aprobado sin necesidad de réplica, el monto asignado fue de: $710,874.00, para ser distribuidos en los siguientes términos:</a:t>
            </a:r>
          </a:p>
          <a:p>
            <a:pPr lvl="0" algn="just"/>
            <a:r>
              <a:rPr lang="es-MX" dirty="0"/>
              <a:t>Objetivo particular 1 $190,394.00</a:t>
            </a:r>
          </a:p>
          <a:p>
            <a:pPr lvl="0" algn="just"/>
            <a:r>
              <a:rPr lang="es-MX" dirty="0"/>
              <a:t>Objetivo particular 2 $520,480.00</a:t>
            </a:r>
          </a:p>
        </p:txBody>
      </p:sp>
      <p:sp>
        <p:nvSpPr>
          <p:cNvPr id="10" name="9 Rectángulo"/>
          <p:cNvSpPr/>
          <p:nvPr/>
        </p:nvSpPr>
        <p:spPr>
          <a:xfrm>
            <a:off x="3611013" y="3721958"/>
            <a:ext cx="2205540" cy="369332"/>
          </a:xfrm>
          <a:prstGeom prst="rect">
            <a:avLst/>
          </a:prstGeom>
        </p:spPr>
        <p:txBody>
          <a:bodyPr wrap="none">
            <a:spAutoFit/>
          </a:bodyPr>
          <a:lstStyle/>
          <a:p>
            <a:r>
              <a:rPr lang="es-MX" b="1" dirty="0"/>
              <a:t>Objetivo particular </a:t>
            </a:r>
            <a:r>
              <a:rPr lang="es-MX" b="1" dirty="0" smtClean="0"/>
              <a:t> 1</a:t>
            </a:r>
            <a:endParaRPr lang="es-MX" b="1" dirty="0"/>
          </a:p>
        </p:txBody>
      </p:sp>
    </p:spTree>
    <p:extLst>
      <p:ext uri="{BB962C8B-B14F-4D97-AF65-F5344CB8AC3E}">
        <p14:creationId xmlns:p14="http://schemas.microsoft.com/office/powerpoint/2010/main" val="513949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394" y="0"/>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9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7" name="6 CuadroTexto"/>
          <p:cNvSpPr txBox="1"/>
          <p:nvPr/>
        </p:nvSpPr>
        <p:spPr>
          <a:xfrm>
            <a:off x="2627784" y="1268760"/>
            <a:ext cx="2520280" cy="369332"/>
          </a:xfrm>
          <a:prstGeom prst="rect">
            <a:avLst/>
          </a:prstGeom>
          <a:noFill/>
        </p:spPr>
        <p:txBody>
          <a:bodyPr wrap="square" rtlCol="0">
            <a:spAutoFit/>
          </a:bodyPr>
          <a:lstStyle/>
          <a:p>
            <a:r>
              <a:rPr lang="es-MX" b="1" dirty="0" smtClean="0"/>
              <a:t>Objetivo Particular 2</a:t>
            </a:r>
            <a:endParaRPr lang="es-MX" b="1" dirty="0"/>
          </a:p>
        </p:txBody>
      </p:sp>
      <p:graphicFrame>
        <p:nvGraphicFramePr>
          <p:cNvPr id="8" name="7 Tabla"/>
          <p:cNvGraphicFramePr>
            <a:graphicFrameLocks noGrp="1"/>
          </p:cNvGraphicFramePr>
          <p:nvPr>
            <p:extLst>
              <p:ext uri="{D42A27DB-BD31-4B8C-83A1-F6EECF244321}">
                <p14:modId xmlns:p14="http://schemas.microsoft.com/office/powerpoint/2010/main" val="767475874"/>
              </p:ext>
            </p:extLst>
          </p:nvPr>
        </p:nvGraphicFramePr>
        <p:xfrm>
          <a:off x="899592" y="1916832"/>
          <a:ext cx="7581234" cy="2839212"/>
        </p:xfrm>
        <a:graphic>
          <a:graphicData uri="http://schemas.openxmlformats.org/drawingml/2006/table">
            <a:tbl>
              <a:tblPr firstRow="1" firstCol="1" bandRow="1">
                <a:tableStyleId>{5C22544A-7EE6-4342-B048-85BDC9FD1C3A}</a:tableStyleId>
              </a:tblPr>
              <a:tblGrid>
                <a:gridCol w="7581234"/>
              </a:tblGrid>
              <a:tr h="37465">
                <a:tc>
                  <a:txBody>
                    <a:bodyPr/>
                    <a:lstStyle/>
                    <a:p>
                      <a:pPr algn="just">
                        <a:lnSpc>
                          <a:spcPct val="115000"/>
                        </a:lnSpc>
                        <a:spcAft>
                          <a:spcPts val="0"/>
                        </a:spcAft>
                      </a:pPr>
                      <a:r>
                        <a:rPr lang="es-MX" sz="1800" dirty="0">
                          <a:effectLst/>
                        </a:rPr>
                        <a:t>Garantizar la atención y formación integral de los estudiantes, mejorando su desempeño académico a través de estudios de trayectoria estudiantil; en el Programa Institucional de Tutorías, la movilidad nacional o internacional.</a:t>
                      </a:r>
                      <a:endParaRPr lang="es-MX" sz="1800" dirty="0">
                        <a:effectLst/>
                        <a:latin typeface="Calibri"/>
                        <a:ea typeface="Times New Roman"/>
                        <a:cs typeface="Times New Roman"/>
                      </a:endParaRPr>
                    </a:p>
                  </a:txBody>
                  <a:tcPr marL="68580" marR="68580" marT="0" marB="0"/>
                </a:tc>
              </a:tr>
              <a:tr h="36830">
                <a:tc>
                  <a:txBody>
                    <a:bodyPr/>
                    <a:lstStyle/>
                    <a:p>
                      <a:pPr algn="just">
                        <a:lnSpc>
                          <a:spcPct val="115000"/>
                        </a:lnSpc>
                        <a:spcAft>
                          <a:spcPts val="0"/>
                        </a:spcAft>
                      </a:pPr>
                      <a:r>
                        <a:rPr lang="es-MX" sz="1800" dirty="0">
                          <a:effectLst/>
                        </a:rPr>
                        <a:t>Garantizar la movilidad nacional o internacional: lograr que </a:t>
                      </a:r>
                      <a:r>
                        <a:rPr lang="es-MX" sz="1800" dirty="0" smtClean="0">
                          <a:effectLst/>
                        </a:rPr>
                        <a:t> </a:t>
                      </a:r>
                      <a:r>
                        <a:rPr lang="es-MX" sz="1800" dirty="0">
                          <a:effectLst/>
                        </a:rPr>
                        <a:t>el 100% de los PE de la DES al menos un estudiante lleve a cabo  una movilidad nacional o internacional cada periodo,  y que al menos un docente de la DES lleve a cabo una estancia corta cada periodo.</a:t>
                      </a:r>
                      <a:endParaRPr lang="es-MX" sz="1800" dirty="0">
                        <a:effectLst/>
                        <a:latin typeface="Calibri"/>
                        <a:ea typeface="Times New Roman"/>
                        <a:cs typeface="Times New Roman"/>
                      </a:endParaRPr>
                    </a:p>
                  </a:txBody>
                  <a:tcPr marL="68580" marR="68580" marT="0" marB="0"/>
                </a:tc>
              </a:tr>
              <a:tr h="36830">
                <a:tc>
                  <a:txBody>
                    <a:bodyPr/>
                    <a:lstStyle/>
                    <a:p>
                      <a:pPr algn="just">
                        <a:lnSpc>
                          <a:spcPct val="115000"/>
                        </a:lnSpc>
                        <a:spcAft>
                          <a:spcPts val="0"/>
                        </a:spcAft>
                      </a:pPr>
                      <a:r>
                        <a:rPr lang="es-MX" sz="1800" dirty="0">
                          <a:effectLst/>
                        </a:rPr>
                        <a:t>Incorporar al 100% a los profesores (PTC y por asignatura) en la elaboración, aplicación y evaluación de Diseños Instruccionales.</a:t>
                      </a:r>
                      <a:endParaRPr lang="es-MX" sz="18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117398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394" y="838128"/>
            <a:ext cx="9123606" cy="646331"/>
          </a:xfrm>
          <a:prstGeom prst="rect">
            <a:avLst/>
          </a:prstGeom>
        </p:spPr>
        <p:txBody>
          <a:bodyPr wrap="square">
            <a:spAutoFit/>
          </a:bodyPr>
          <a:lstStyle/>
          <a:p>
            <a:pPr algn="ctr"/>
            <a:r>
              <a:rPr lang="es-ES_tradnl" b="1" dirty="0" smtClean="0"/>
              <a:t>Sustentabilidad</a:t>
            </a:r>
          </a:p>
          <a:p>
            <a:r>
              <a:rPr lang="es-ES_tradnl" b="1" dirty="0" smtClean="0"/>
              <a:t>          Incorporación </a:t>
            </a:r>
            <a:r>
              <a:rPr lang="es-ES_tradnl" b="1" dirty="0"/>
              <a:t>de la sustentabilidad a las experiencias educativas.</a:t>
            </a:r>
            <a:endParaRPr lang="es-MX" b="1" dirty="0"/>
          </a:p>
        </p:txBody>
      </p:sp>
      <p:grpSp>
        <p:nvGrpSpPr>
          <p:cNvPr id="3" name="2 Grupo"/>
          <p:cNvGrpSpPr/>
          <p:nvPr/>
        </p:nvGrpSpPr>
        <p:grpSpPr>
          <a:xfrm>
            <a:off x="20394" y="0"/>
            <a:ext cx="9123606" cy="838128"/>
            <a:chOff x="20394" y="0"/>
            <a:chExt cx="9123606" cy="838128"/>
          </a:xfrm>
        </p:grpSpPr>
        <p:sp>
          <p:nvSpPr>
            <p:cNvPr id="4" name="3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9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7" name="6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8" name="7 Rectángulo"/>
          <p:cNvSpPr/>
          <p:nvPr/>
        </p:nvSpPr>
        <p:spPr>
          <a:xfrm>
            <a:off x="559946" y="1556792"/>
            <a:ext cx="7920880" cy="501675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MX" sz="2000" dirty="0"/>
              <a:t>Los Programas Educativos que operan en esta entidad nacen con apartados de la sustentabilidad, específicamente con la sustentabilidad y/o responsabilidad social interna la cual va referida al análisis de las relaciones laborales de las </a:t>
            </a:r>
            <a:r>
              <a:rPr lang="es-MX" sz="2000" dirty="0" smtClean="0"/>
              <a:t>organizaciones</a:t>
            </a:r>
            <a:r>
              <a:rPr lang="es-MX" sz="2000" dirty="0"/>
              <a:t> </a:t>
            </a:r>
            <a:r>
              <a:rPr lang="es-MX" sz="2000" dirty="0" smtClean="0"/>
              <a:t>tomando como base </a:t>
            </a:r>
            <a:r>
              <a:rPr lang="es-MX" sz="2000" dirty="0"/>
              <a:t>el código de ética y el cumplimiento de las distintas leyes que involucran una relación obrero patronal, así  mismo como parte  de esta responsabilidad  social  se analiza  el compromiso de las organizaciones en función de involucrarse con planes y programas de apoyo social a sus trabajadores y familias, así como del entorno en el que se </a:t>
            </a:r>
            <a:r>
              <a:rPr lang="es-MX" sz="2000" dirty="0" smtClean="0"/>
              <a:t>encuentra.</a:t>
            </a:r>
          </a:p>
          <a:p>
            <a:r>
              <a:rPr lang="es-MX" sz="2000" dirty="0"/>
              <a:t>N</a:t>
            </a:r>
            <a:r>
              <a:rPr lang="es-MX" sz="2000" dirty="0" smtClean="0"/>
              <a:t>o </a:t>
            </a:r>
            <a:r>
              <a:rPr lang="es-MX" sz="2000" dirty="0"/>
              <a:t>se contemplan en la curricula de los PE y en sus distintas EE de carácter disciplinario que los conforman, apartados de expresión literal de sustentabilidad o de sus principios básicos, de cuidado medioambiental.</a:t>
            </a:r>
          </a:p>
          <a:p>
            <a:r>
              <a:rPr lang="es-MX" sz="2000" dirty="0"/>
              <a:t>A pesar de lo anterior se observa que los académicos han considerado  las temáticas medioambientales, en proyectos académicos relacionados con sus experiencias educativas.</a:t>
            </a:r>
          </a:p>
          <a:p>
            <a:pPr algn="just"/>
            <a:endParaRPr lang="es-MX" sz="2000" dirty="0"/>
          </a:p>
        </p:txBody>
      </p:sp>
    </p:spTree>
    <p:extLst>
      <p:ext uri="{BB962C8B-B14F-4D97-AF65-F5344CB8AC3E}">
        <p14:creationId xmlns:p14="http://schemas.microsoft.com/office/powerpoint/2010/main" val="938290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394" y="0"/>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9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7" name="6 CuadroTexto"/>
          <p:cNvSpPr txBox="1"/>
          <p:nvPr/>
        </p:nvSpPr>
        <p:spPr>
          <a:xfrm>
            <a:off x="611560" y="1124744"/>
            <a:ext cx="7992888" cy="169277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MX" sz="2400" b="1" dirty="0" smtClean="0"/>
              <a:t>Actividades de sustentabilidad:</a:t>
            </a:r>
          </a:p>
          <a:p>
            <a:r>
              <a:rPr lang="es-MX" sz="2000" dirty="0" smtClean="0"/>
              <a:t>Hasta 2011 .La actividad de sustentabilidad  consistió en la participación  de un </a:t>
            </a:r>
            <a:r>
              <a:rPr lang="es-MX" sz="2000" dirty="0" err="1" smtClean="0"/>
              <a:t>ptc</a:t>
            </a:r>
            <a:r>
              <a:rPr lang="es-MX" sz="2000" dirty="0" smtClean="0"/>
              <a:t> en la comisión regional de sustentabilidad y 2 estudiantes  , la participación con la marina en el presupuesto  del plan de contingencias y la participación en la comisión interna de protección civil. </a:t>
            </a:r>
            <a:endParaRPr lang="es-MX" sz="2000" dirty="0"/>
          </a:p>
        </p:txBody>
      </p:sp>
      <p:sp>
        <p:nvSpPr>
          <p:cNvPr id="8" name="7 CuadroTexto"/>
          <p:cNvSpPr txBox="1"/>
          <p:nvPr/>
        </p:nvSpPr>
        <p:spPr>
          <a:xfrm>
            <a:off x="611560" y="3212976"/>
            <a:ext cx="6935564" cy="369332"/>
          </a:xfrm>
          <a:prstGeom prst="rect">
            <a:avLst/>
          </a:prstGeom>
          <a:noFill/>
        </p:spPr>
        <p:txBody>
          <a:bodyPr wrap="square" rtlCol="0">
            <a:spAutoFit/>
          </a:bodyPr>
          <a:lstStyle/>
          <a:p>
            <a:pPr algn="ctr"/>
            <a:r>
              <a:rPr lang="es-MX" b="1" dirty="0" smtClean="0"/>
              <a:t>En 2012 Se realizaron las siguientes  actividades</a:t>
            </a:r>
            <a:endParaRPr lang="es-MX" b="1" dirty="0"/>
          </a:p>
        </p:txBody>
      </p:sp>
      <p:sp>
        <p:nvSpPr>
          <p:cNvPr id="10" name="Rectangle 5"/>
          <p:cNvSpPr>
            <a:spLocks noChangeArrowheads="1"/>
          </p:cNvSpPr>
          <p:nvPr/>
        </p:nvSpPr>
        <p:spPr bwMode="auto">
          <a:xfrm>
            <a:off x="424643" y="3853496"/>
            <a:ext cx="606246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MX" sz="14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PROGRAMA INSTITUCIONAL ESPACIOS LIBRES DE HUMO</a:t>
            </a:r>
            <a:endParaRPr kumimoji="0" lang="es-MX" sz="14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Mes: FEBRERO</a:t>
            </a:r>
            <a:endParaRPr kumimoji="0" lang="es-MX" sz="14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facultad de contaduría se adhiere al programa institucional espacios libres de humo de tabaco, bajo el lema: POR UN DESARROLLO INTEGRAL SALUDABLE. Colocándose la señalética correspondiente en sitios estratégicos y difundiendo la información.</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Objetivo: Promover la salud en la comunidad universitaria</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Población atendida: 450 estudiantes, 36 Académicos, 16 integrantes de la plantilla de apoyo técnico, manual e intendencia</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Imagen 9" descr="DSCF10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585" y="3397642"/>
            <a:ext cx="1990725" cy="15430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0" y="200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pic>
        <p:nvPicPr>
          <p:cNvPr id="15" name="14 Imagen" descr="C:\Users\edalid\Pictures\libres de tabaco\Nueva carpeta\DSCF108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6687" y="5109169"/>
            <a:ext cx="2382520" cy="1551305"/>
          </a:xfrm>
          <a:prstGeom prst="rect">
            <a:avLst/>
          </a:prstGeom>
          <a:noFill/>
          <a:ln>
            <a:noFill/>
          </a:ln>
        </p:spPr>
      </p:pic>
    </p:spTree>
    <p:extLst>
      <p:ext uri="{BB962C8B-B14F-4D97-AF65-F5344CB8AC3E}">
        <p14:creationId xmlns:p14="http://schemas.microsoft.com/office/powerpoint/2010/main" val="3314562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26" descr="DSCF1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412776"/>
            <a:ext cx="2520280" cy="2376289"/>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29" descr="DSCF11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265" y="4170962"/>
            <a:ext cx="2622215" cy="2593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79512" y="1172480"/>
            <a:ext cx="619268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Mes: MARZO</a:t>
            </a:r>
            <a:endParaRPr kumimoji="0" lang="es-MX" sz="16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PRESENTACION DEL PROGRAMA REGIONAL DE SUSTENTABILIDAD.</a:t>
            </a:r>
            <a:endParaRPr kumimoji="0" lang="es-MX" sz="16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La Mtra. Aurora Galicia Badillo Coordinadora Regional del Programa de sustentabilidad, presenta en facultad el plan regional de trabajo.</a:t>
            </a:r>
            <a:endParaRPr kumimoji="0" lang="es-MX" sz="16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Aharoni" pitchFamily="2" charset="-79"/>
              <a:cs typeface="Aharoni" pitchFamily="2" charset="-79"/>
            </a:endParaRPr>
          </a:p>
        </p:txBody>
      </p:sp>
      <p:sp>
        <p:nvSpPr>
          <p:cNvPr id="3"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79512" y="2988362"/>
            <a:ext cx="61926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haroni" pitchFamily="2" charset="-79"/>
                <a:ea typeface="Calibri" pitchFamily="34" charset="0"/>
                <a:cs typeface="Aharoni" pitchFamily="2" charset="-79"/>
              </a:rPr>
              <a:t>Objetivo: Difundir la importancia de la sustentabilidad para la Universidad Veracruzana, y su reflejo en el quehacer de la vida diaria y quehacer académico.</a:t>
            </a:r>
            <a:endParaRPr kumimoji="0" lang="es-MX" sz="1400" b="1" i="0" u="none" strike="noStrike" cap="none" normalizeH="0" baseline="0" dirty="0" smtClean="0">
              <a:ln>
                <a:noFill/>
              </a:ln>
              <a:solidFill>
                <a:schemeClr val="tx1"/>
              </a:solidFill>
              <a:effectLst/>
              <a:latin typeface="Aharoni" pitchFamily="2" charset="-79"/>
              <a:cs typeface="Aharoni" pitchFamily="2" charset="-79"/>
            </a:endParaRPr>
          </a:p>
        </p:txBody>
      </p:sp>
      <p:grpSp>
        <p:nvGrpSpPr>
          <p:cNvPr id="7" name="6 Grupo"/>
          <p:cNvGrpSpPr/>
          <p:nvPr/>
        </p:nvGrpSpPr>
        <p:grpSpPr>
          <a:xfrm>
            <a:off x="0" y="0"/>
            <a:ext cx="9123606" cy="838128"/>
            <a:chOff x="20394" y="0"/>
            <a:chExt cx="9123606" cy="838128"/>
          </a:xfrm>
        </p:grpSpPr>
        <p:sp>
          <p:nvSpPr>
            <p:cNvPr id="8" name="7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9 Imagen" descr="uv normal.jpg"/>
            <p:cNvPicPr>
              <a:picLocks noChangeAspect="1"/>
            </p:cNvPicPr>
            <p:nvPr/>
          </p:nvPicPr>
          <p:blipFill>
            <a:blip r:embed="rId4" cstate="print"/>
            <a:srcRect/>
            <a:stretch>
              <a:fillRect/>
            </a:stretch>
          </p:blipFill>
          <p:spPr bwMode="auto">
            <a:xfrm>
              <a:off x="7547124" y="0"/>
              <a:ext cx="1596876" cy="838128"/>
            </a:xfrm>
            <a:prstGeom prst="rect">
              <a:avLst/>
            </a:prstGeom>
            <a:noFill/>
            <a:ln w="9525">
              <a:noFill/>
              <a:miter lim="800000"/>
              <a:headEnd/>
              <a:tailEnd/>
            </a:ln>
          </p:spPr>
        </p:pic>
        <p:sp>
          <p:nvSpPr>
            <p:cNvPr id="11" name="10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5" name="Rectangle 7"/>
          <p:cNvSpPr>
            <a:spLocks noChangeArrowheads="1"/>
          </p:cNvSpPr>
          <p:nvPr/>
        </p:nvSpPr>
        <p:spPr bwMode="auto">
          <a:xfrm>
            <a:off x="179512" y="3707740"/>
            <a:ext cx="585864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haroni" pitchFamily="2" charset="-79"/>
                <a:ea typeface="Calibri" pitchFamily="34" charset="0"/>
                <a:cs typeface="Aharoni" pitchFamily="2" charset="-79"/>
              </a:rPr>
              <a:t>Participantes: Maestros, estudiantes y personal de apoyo técnico, manual y administrativo</a:t>
            </a:r>
            <a:endParaRPr kumimoji="0" lang="es-MX" sz="1400" b="1"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400" b="1" i="0" u="none" strike="noStrike" cap="none" normalizeH="0" baseline="0" dirty="0" smtClean="0">
              <a:ln>
                <a:noFill/>
              </a:ln>
              <a:solidFill>
                <a:schemeClr val="tx1"/>
              </a:solidFill>
              <a:effectLst/>
              <a:latin typeface="Aharoni" pitchFamily="2" charset="-79"/>
              <a:cs typeface="Aharoni" pitchFamily="2" charset="-79"/>
            </a:endParaRPr>
          </a:p>
        </p:txBody>
      </p:sp>
      <p:pic>
        <p:nvPicPr>
          <p:cNvPr id="2054" name="Imagen 30" descr="DSCF1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2" y="4554311"/>
            <a:ext cx="6029325"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0" y="2667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79210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pic>
        <p:nvPicPr>
          <p:cNvPr id="3077" name="Imagen 1" descr="DSCF1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21009"/>
            <a:ext cx="3183961" cy="1647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2" descr="DSCF11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5815" y="2105025"/>
            <a:ext cx="29146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n 4" descr="DSCF1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191" y="3980833"/>
            <a:ext cx="23241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6" descr="DSCF11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2954" y="3946800"/>
            <a:ext cx="2790825" cy="1438275"/>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 de texto 2"/>
          <p:cNvSpPr txBox="1">
            <a:spLocks noChangeArrowheads="1"/>
          </p:cNvSpPr>
          <p:nvPr/>
        </p:nvSpPr>
        <p:spPr bwMode="auto">
          <a:xfrm>
            <a:off x="3635896" y="2320426"/>
            <a:ext cx="2224443" cy="144194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rot="0" vert="horz" wrap="square" lIns="91440" tIns="45720" rIns="91440" bIns="45720" anchor="t" anchorCtr="0">
            <a:noAutofit/>
          </a:bodyPr>
          <a:lstStyle/>
          <a:p>
            <a:pPr algn="just">
              <a:lnSpc>
                <a:spcPct val="115000"/>
              </a:lnSpc>
              <a:spcAft>
                <a:spcPts val="1000"/>
              </a:spcAft>
            </a:pPr>
            <a:r>
              <a:rPr lang="es-MX" sz="1400" b="1" dirty="0">
                <a:latin typeface="Calibri"/>
                <a:ea typeface="Calibri"/>
                <a:cs typeface="Times New Roman"/>
              </a:rPr>
              <a:t>Estudiantes del PE de Sistemas Computacionales, encargados de pintar la entrada principal de la Facultad</a:t>
            </a:r>
          </a:p>
        </p:txBody>
      </p:sp>
      <p:sp>
        <p:nvSpPr>
          <p:cNvPr id="12" name="Cuadro de texto 2"/>
          <p:cNvSpPr txBox="1">
            <a:spLocks noChangeArrowheads="1"/>
          </p:cNvSpPr>
          <p:nvPr/>
        </p:nvSpPr>
        <p:spPr bwMode="auto">
          <a:xfrm>
            <a:off x="6055815" y="3855446"/>
            <a:ext cx="2943927" cy="144576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rot="0" vert="horz" wrap="square" lIns="91440" tIns="45720" rIns="91440" bIns="45720" anchor="t" anchorCtr="0">
            <a:noAutofit/>
          </a:bodyPr>
          <a:lstStyle/>
          <a:p>
            <a:pPr algn="just">
              <a:lnSpc>
                <a:spcPct val="115000"/>
              </a:lnSpc>
              <a:spcAft>
                <a:spcPts val="1000"/>
              </a:spcAft>
            </a:pPr>
            <a:r>
              <a:rPr lang="es-MX" sz="1400" b="1" dirty="0">
                <a:effectLst/>
                <a:latin typeface="Calibri"/>
                <a:ea typeface="Calibri"/>
                <a:cs typeface="Times New Roman"/>
              </a:rPr>
              <a:t>Estudiantes del PE de Sistemas Computacionales, Realizan el logo la Universidad Veracruzana, con piedras recolectadas</a:t>
            </a:r>
          </a:p>
        </p:txBody>
      </p:sp>
      <p:sp>
        <p:nvSpPr>
          <p:cNvPr id="13" name="Cuadro de texto 2"/>
          <p:cNvSpPr txBox="1">
            <a:spLocks noChangeArrowheads="1"/>
          </p:cNvSpPr>
          <p:nvPr/>
        </p:nvSpPr>
        <p:spPr bwMode="auto">
          <a:xfrm>
            <a:off x="1129030" y="8024495"/>
            <a:ext cx="5541645" cy="6851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15000"/>
              </a:lnSpc>
              <a:spcAft>
                <a:spcPts val="1000"/>
              </a:spcAft>
            </a:pPr>
            <a:r>
              <a:rPr lang="es-MX" sz="1100">
                <a:effectLst/>
                <a:latin typeface="Calibri"/>
                <a:ea typeface="Calibri"/>
                <a:cs typeface="Times New Roman"/>
              </a:rPr>
              <a:t>Estudiantes del PE de Contaduría, Realizan la recolección del pasto que fue podado por el jardinero  de la facultad.</a:t>
            </a:r>
          </a:p>
        </p:txBody>
      </p:sp>
      <p:sp>
        <p:nvSpPr>
          <p:cNvPr id="7" name="Rectangle 8"/>
          <p:cNvSpPr>
            <a:spLocks noChangeArrowheads="1"/>
          </p:cNvSpPr>
          <p:nvPr/>
        </p:nvSpPr>
        <p:spPr bwMode="auto">
          <a:xfrm>
            <a:off x="128413" y="838128"/>
            <a:ext cx="86200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MX" sz="14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CAMPAÑA DE LIMPIEZA</a:t>
            </a:r>
            <a:endParaRPr kumimoji="0" lang="es-MX" sz="14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400" i="0" u="none" strike="noStrike" cap="none" normalizeH="0" baseline="0" dirty="0" smtClean="0">
                <a:ln>
                  <a:noFill/>
                </a:ln>
                <a:solidFill>
                  <a:schemeClr val="tx1"/>
                </a:solidFill>
                <a:effectLst/>
                <a:latin typeface="Arial" pitchFamily="34" charset="0"/>
                <a:ea typeface="Calibri" pitchFamily="34" charset="0"/>
                <a:cs typeface="Arial" pitchFamily="34" charset="0"/>
              </a:rPr>
              <a:t>Se realizó el programa de limpieza y mantenimiento de espacios de facultad.</a:t>
            </a:r>
            <a:endParaRPr kumimoji="0" lang="es-MX" sz="1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400" i="0" u="none" strike="noStrike" cap="none" normalizeH="0" baseline="0" dirty="0" smtClean="0">
                <a:ln>
                  <a:noFill/>
                </a:ln>
                <a:solidFill>
                  <a:schemeClr val="tx1"/>
                </a:solidFill>
                <a:effectLst/>
                <a:latin typeface="Arial" pitchFamily="34" charset="0"/>
                <a:ea typeface="Calibri" pitchFamily="34" charset="0"/>
                <a:cs typeface="Arial" pitchFamily="34" charset="0"/>
              </a:rPr>
              <a:t>Objetivo: Involucrar y concientizar a los estudiantes en el cuidado y preservación de  los activos de la institución y con ello establecer un sentido de apropiación de la entidad y la Universidad Misma.</a:t>
            </a:r>
            <a:endParaRPr kumimoji="0" lang="es-MX" sz="1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400" i="0" u="none" strike="noStrike" cap="none" normalizeH="0" baseline="0" dirty="0" smtClean="0">
                <a:ln>
                  <a:noFill/>
                </a:ln>
                <a:solidFill>
                  <a:schemeClr val="tx1"/>
                </a:solidFill>
                <a:effectLst/>
                <a:latin typeface="Arial" pitchFamily="34" charset="0"/>
                <a:ea typeface="Calibri" pitchFamily="34" charset="0"/>
                <a:cs typeface="Arial" pitchFamily="34" charset="0"/>
              </a:rPr>
              <a:t>Participantes: Los 3 PE Educativos : Contaduría, Sistemas Computacionales Administrativas y Gestión y Dirección de Negocios: Matrícula </a:t>
            </a:r>
            <a:r>
              <a:rPr kumimoji="0" lang="es-MX" sz="1400" i="0" u="none" strike="noStrike" cap="none" normalizeH="0" baseline="0" dirty="0" smtClean="0">
                <a:ln>
                  <a:noFill/>
                </a:ln>
                <a:solidFill>
                  <a:schemeClr val="tx1"/>
                </a:solidFill>
                <a:effectLst/>
                <a:latin typeface="Aharoni" pitchFamily="2" charset="-79"/>
                <a:ea typeface="Calibri" pitchFamily="34" charset="0"/>
                <a:cs typeface="Aharoni" pitchFamily="2" charset="-79"/>
              </a:rPr>
              <a:t>total 450 estudiantes</a:t>
            </a:r>
            <a:endParaRPr kumimoji="0" lang="es-MX" sz="140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400" i="0" u="none" strike="noStrike" cap="none" normalizeH="0" baseline="0" dirty="0" smtClean="0">
              <a:ln>
                <a:noFill/>
              </a:ln>
              <a:solidFill>
                <a:schemeClr val="tx1"/>
              </a:solidFill>
              <a:effectLst/>
              <a:latin typeface="Aharoni" pitchFamily="2" charset="-79"/>
              <a:cs typeface="Aharoni" pitchFamily="2" charset="-79"/>
            </a:endParaRPr>
          </a:p>
        </p:txBody>
      </p:sp>
      <p:sp>
        <p:nvSpPr>
          <p:cNvPr id="8"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9" name="Rectangle 10"/>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itchFamily="34" charset="0"/>
                <a:cs typeface="Arial" pitchFamily="34" charset="0"/>
              </a:rPr>
              <a:t> </a:t>
            </a:r>
          </a:p>
        </p:txBody>
      </p:sp>
      <p:sp>
        <p:nvSpPr>
          <p:cNvPr id="10" name="Rectangle 11"/>
          <p:cNvSpPr>
            <a:spLocks noChangeArrowheads="1"/>
          </p:cNvSpPr>
          <p:nvPr/>
        </p:nvSpPr>
        <p:spPr bwMode="auto">
          <a:xfrm>
            <a:off x="0" y="3762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0" y="4219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3"/>
          <p:cNvSpPr>
            <a:spLocks noChangeArrowheads="1"/>
          </p:cNvSpPr>
          <p:nvPr/>
        </p:nvSpPr>
        <p:spPr bwMode="auto">
          <a:xfrm>
            <a:off x="0" y="5695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itchFamily="34" charset="0"/>
                <a:cs typeface="Arial" pitchFamily="34" charset="0"/>
              </a:rPr>
              <a:t>               </a:t>
            </a:r>
          </a:p>
        </p:txBody>
      </p:sp>
      <p:sp>
        <p:nvSpPr>
          <p:cNvPr id="16" name="Rectangle 14"/>
          <p:cNvSpPr>
            <a:spLocks noChangeArrowheads="1"/>
          </p:cNvSpPr>
          <p:nvPr/>
        </p:nvSpPr>
        <p:spPr bwMode="auto">
          <a:xfrm>
            <a:off x="0" y="7134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20 Imagen" descr="C:\Users\edalid\Pictures\fotosfacultad\limpieza\DSCF116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141" y="5457208"/>
            <a:ext cx="3488771" cy="1205230"/>
          </a:xfrm>
          <a:prstGeom prst="rect">
            <a:avLst/>
          </a:prstGeom>
          <a:noFill/>
          <a:ln>
            <a:noFill/>
          </a:ln>
        </p:spPr>
      </p:pic>
      <p:sp>
        <p:nvSpPr>
          <p:cNvPr id="17" name="16 Rectángulo"/>
          <p:cNvSpPr/>
          <p:nvPr/>
        </p:nvSpPr>
        <p:spPr>
          <a:xfrm>
            <a:off x="6132083" y="5457818"/>
            <a:ext cx="2867660" cy="1231106"/>
          </a:xfrm>
          <a:prstGeom prst="rect">
            <a:avLst/>
          </a:prstGeom>
        </p:spPr>
        <p:txBody>
          <a:bodyPr wrap="square">
            <a:spAutoFit/>
          </a:bodyPr>
          <a:lstStyle/>
          <a:p>
            <a:pPr algn="just"/>
            <a:r>
              <a:rPr lang="es-MX" sz="1400" b="1" dirty="0">
                <a:latin typeface="Calibri"/>
                <a:ea typeface="Calibri"/>
                <a:cs typeface="Times New Roman"/>
              </a:rPr>
              <a:t>Alumnos del PE de Gestión y Dirección de Negocios encargados de delimitar espacios (desmontar) plantas</a:t>
            </a:r>
          </a:p>
          <a:p>
            <a:pPr algn="just"/>
            <a:r>
              <a:rPr lang="es-MX" dirty="0"/>
              <a:t> </a:t>
            </a:r>
          </a:p>
        </p:txBody>
      </p:sp>
      <p:pic>
        <p:nvPicPr>
          <p:cNvPr id="24" name="Picture 6" descr="C:\Users\edalid\Pictures\fotosfacultad\bajadasdemicel\IMG-20120418-0002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99852" y="5457208"/>
            <a:ext cx="1683927" cy="118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037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20394" y="0"/>
            <a:ext cx="9123606" cy="838128"/>
            <a:chOff x="20394" y="0"/>
            <a:chExt cx="9123606" cy="838128"/>
          </a:xfrm>
        </p:grpSpPr>
        <p:sp>
          <p:nvSpPr>
            <p:cNvPr id="5" name="4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9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9" name="8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2" name="1 CuadroTexto"/>
          <p:cNvSpPr txBox="1"/>
          <p:nvPr/>
        </p:nvSpPr>
        <p:spPr>
          <a:xfrm>
            <a:off x="2483768" y="838128"/>
            <a:ext cx="2592288" cy="461665"/>
          </a:xfrm>
          <a:prstGeom prst="rect">
            <a:avLst/>
          </a:prstGeom>
          <a:noFill/>
        </p:spPr>
        <p:txBody>
          <a:bodyPr wrap="square" rtlCol="0">
            <a:spAutoFit/>
          </a:bodyPr>
          <a:lstStyle/>
          <a:p>
            <a:pPr algn="ctr"/>
            <a:r>
              <a:rPr lang="es-MX" sz="2400" dirty="0" smtClean="0"/>
              <a:t>1. Docencia</a:t>
            </a:r>
            <a:endParaRPr lang="es-MX" sz="2400" dirty="0"/>
          </a:p>
        </p:txBody>
      </p:sp>
      <p:graphicFrame>
        <p:nvGraphicFramePr>
          <p:cNvPr id="4" name="3 Tabla"/>
          <p:cNvGraphicFramePr>
            <a:graphicFrameLocks noGrp="1"/>
          </p:cNvGraphicFramePr>
          <p:nvPr>
            <p:extLst>
              <p:ext uri="{D42A27DB-BD31-4B8C-83A1-F6EECF244321}">
                <p14:modId xmlns:p14="http://schemas.microsoft.com/office/powerpoint/2010/main" val="2701413092"/>
              </p:ext>
            </p:extLst>
          </p:nvPr>
        </p:nvGraphicFramePr>
        <p:xfrm>
          <a:off x="55891" y="1340768"/>
          <a:ext cx="8836590" cy="5336836"/>
        </p:xfrm>
        <a:graphic>
          <a:graphicData uri="http://schemas.openxmlformats.org/drawingml/2006/table">
            <a:tbl>
              <a:tblPr firstRow="1" firstCol="1" bandRow="1" bandCol="1">
                <a:tableStyleId>{5C22544A-7EE6-4342-B048-85BDC9FD1C3A}</a:tableStyleId>
              </a:tblPr>
              <a:tblGrid>
                <a:gridCol w="1767318"/>
                <a:gridCol w="1767318"/>
                <a:gridCol w="1767318"/>
                <a:gridCol w="1767318"/>
                <a:gridCol w="1767318"/>
              </a:tblGrid>
              <a:tr h="503518">
                <a:tc>
                  <a:txBody>
                    <a:bodyPr/>
                    <a:lstStyle/>
                    <a:p>
                      <a:pPr algn="ctr">
                        <a:lnSpc>
                          <a:spcPct val="115000"/>
                        </a:lnSpc>
                        <a:spcAft>
                          <a:spcPts val="0"/>
                        </a:spcAft>
                      </a:pPr>
                      <a:r>
                        <a:rPr lang="es-MX" sz="1000" dirty="0">
                          <a:effectLst/>
                        </a:rPr>
                        <a:t>NOMBRE Y NUMERO DE PERSONAL</a:t>
                      </a:r>
                      <a:endParaRPr lang="es-MX" sz="1000" dirty="0">
                        <a:effectLst/>
                        <a:latin typeface="Calibri"/>
                        <a:ea typeface="Calibri"/>
                        <a:cs typeface="Times New Roman"/>
                      </a:endParaRPr>
                    </a:p>
                  </a:txBody>
                  <a:tcPr marL="49260" marR="49260" marT="0" marB="0"/>
                </a:tc>
                <a:tc>
                  <a:txBody>
                    <a:bodyPr/>
                    <a:lstStyle/>
                    <a:p>
                      <a:pPr algn="ctr">
                        <a:lnSpc>
                          <a:spcPct val="115000"/>
                        </a:lnSpc>
                        <a:spcAft>
                          <a:spcPts val="0"/>
                        </a:spcAft>
                      </a:pPr>
                      <a:r>
                        <a:rPr lang="es-MX" sz="1000">
                          <a:effectLst/>
                        </a:rPr>
                        <a:t>GRADO ACADÉMICO Y NOMBRE DEL POSGRADO (EN CASO DE TENERLO)</a:t>
                      </a:r>
                      <a:endParaRPr lang="es-MX" sz="1000">
                        <a:effectLst/>
                        <a:latin typeface="Calibri"/>
                        <a:ea typeface="Calibri"/>
                        <a:cs typeface="Times New Roman"/>
                      </a:endParaRPr>
                    </a:p>
                  </a:txBody>
                  <a:tcPr marL="49260" marR="49260" marT="0" marB="0"/>
                </a:tc>
                <a:tc>
                  <a:txBody>
                    <a:bodyPr/>
                    <a:lstStyle/>
                    <a:p>
                      <a:pPr algn="ctr">
                        <a:lnSpc>
                          <a:spcPct val="115000"/>
                        </a:lnSpc>
                        <a:spcAft>
                          <a:spcPts val="0"/>
                        </a:spcAft>
                      </a:pPr>
                      <a:r>
                        <a:rPr lang="es-MX" sz="1000">
                          <a:effectLst/>
                        </a:rPr>
                        <a:t>FECHA DE CONCLUSIÓN DE POSGRADO</a:t>
                      </a:r>
                      <a:endParaRPr lang="es-MX" sz="1000">
                        <a:effectLst/>
                        <a:latin typeface="Calibri"/>
                        <a:ea typeface="Calibri"/>
                        <a:cs typeface="Times New Roman"/>
                      </a:endParaRPr>
                    </a:p>
                  </a:txBody>
                  <a:tcPr marL="49260" marR="49260" marT="0" marB="0"/>
                </a:tc>
                <a:tc>
                  <a:txBody>
                    <a:bodyPr/>
                    <a:lstStyle/>
                    <a:p>
                      <a:pPr algn="ctr">
                        <a:lnSpc>
                          <a:spcPct val="115000"/>
                        </a:lnSpc>
                        <a:spcAft>
                          <a:spcPts val="0"/>
                        </a:spcAft>
                      </a:pPr>
                      <a:r>
                        <a:rPr lang="es-MX" sz="1000">
                          <a:effectLst/>
                        </a:rPr>
                        <a:t>ANTIGÜEDAD EN LA UV</a:t>
                      </a:r>
                      <a:endParaRPr lang="es-MX" sz="1000">
                        <a:effectLst/>
                        <a:latin typeface="Calibri"/>
                        <a:ea typeface="Calibri"/>
                        <a:cs typeface="Times New Roman"/>
                      </a:endParaRPr>
                    </a:p>
                  </a:txBody>
                  <a:tcPr marL="49260" marR="49260" marT="0" marB="0"/>
                </a:tc>
                <a:tc>
                  <a:txBody>
                    <a:bodyPr/>
                    <a:lstStyle/>
                    <a:p>
                      <a:pPr algn="ctr">
                        <a:lnSpc>
                          <a:spcPct val="115000"/>
                        </a:lnSpc>
                        <a:spcAft>
                          <a:spcPts val="0"/>
                        </a:spcAft>
                      </a:pPr>
                      <a:r>
                        <a:rPr lang="es-MX" sz="1000">
                          <a:effectLst/>
                        </a:rPr>
                        <a:t>EDAD</a:t>
                      </a:r>
                      <a:endParaRPr lang="es-MX" sz="1000">
                        <a:effectLst/>
                        <a:latin typeface="Calibri"/>
                        <a:ea typeface="Calibri"/>
                        <a:cs typeface="Times New Roman"/>
                      </a:endParaRPr>
                    </a:p>
                  </a:txBody>
                  <a:tcPr marL="49260" marR="49260" marT="0" marB="0"/>
                </a:tc>
              </a:tr>
              <a:tr h="335679">
                <a:tc>
                  <a:txBody>
                    <a:bodyPr/>
                    <a:lstStyle/>
                    <a:p>
                      <a:pPr algn="l">
                        <a:lnSpc>
                          <a:spcPct val="115000"/>
                        </a:lnSpc>
                        <a:spcAft>
                          <a:spcPts val="1000"/>
                        </a:spcAft>
                      </a:pPr>
                      <a:r>
                        <a:rPr lang="es-ES" sz="1000">
                          <a:effectLst/>
                        </a:rPr>
                        <a:t>ORDUÑA GONZALEZ TERESA DE JESUS (1634)</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ES" sz="1000">
                          <a:effectLst/>
                        </a:rPr>
                        <a:t>MAESTRIA EN CIENCIAS DE LA ADMINISTRACIÓN</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ES" sz="1000">
                          <a:effectLst/>
                        </a:rPr>
                        <a:t>ENERO 2009</a:t>
                      </a:r>
                      <a:endParaRPr lang="es-MX" sz="1000">
                        <a:effectLst/>
                        <a:latin typeface="Calibri"/>
                        <a:ea typeface="Calibri"/>
                        <a:cs typeface="Times New Roman"/>
                      </a:endParaRPr>
                    </a:p>
                  </a:txBody>
                  <a:tcPr marL="49260" marR="49260" marT="0" marB="0"/>
                </a:tc>
                <a:tc>
                  <a:txBody>
                    <a:bodyPr/>
                    <a:lstStyle/>
                    <a:p>
                      <a:pPr algn="ctr">
                        <a:lnSpc>
                          <a:spcPct val="115000"/>
                        </a:lnSpc>
                        <a:spcAft>
                          <a:spcPts val="1000"/>
                        </a:spcAft>
                      </a:pPr>
                      <a:r>
                        <a:rPr lang="es-ES" sz="1000">
                          <a:effectLst/>
                        </a:rPr>
                        <a:t>21 AÑOS</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56</a:t>
                      </a:r>
                      <a:endParaRPr lang="es-MX" sz="1000">
                        <a:effectLst/>
                        <a:latin typeface="Calibri"/>
                        <a:ea typeface="Calibri"/>
                        <a:cs typeface="Times New Roman"/>
                      </a:endParaRPr>
                    </a:p>
                  </a:txBody>
                  <a:tcPr marL="49260" marR="49260" marT="0" marB="0"/>
                </a:tc>
              </a:tr>
              <a:tr h="335679">
                <a:tc>
                  <a:txBody>
                    <a:bodyPr/>
                    <a:lstStyle/>
                    <a:p>
                      <a:pPr algn="l">
                        <a:lnSpc>
                          <a:spcPct val="115000"/>
                        </a:lnSpc>
                        <a:spcAft>
                          <a:spcPts val="1000"/>
                        </a:spcAft>
                      </a:pPr>
                      <a:r>
                        <a:rPr lang="es-ES" sz="1000" dirty="0">
                          <a:effectLst/>
                        </a:rPr>
                        <a:t>CRUZ LUIS ESTEBAN (6691)</a:t>
                      </a:r>
                      <a:endParaRPr lang="es-MX" sz="1000" dirty="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MAESTRIA EN GESTION DE LA CALIDAD </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ES" sz="1000" dirty="0">
                          <a:effectLst/>
                        </a:rPr>
                        <a:t>MARZO 2007</a:t>
                      </a:r>
                      <a:endParaRPr lang="es-MX" sz="1000" dirty="0">
                        <a:effectLst/>
                        <a:latin typeface="Calibri"/>
                        <a:ea typeface="Calibri"/>
                        <a:cs typeface="Times New Roman"/>
                      </a:endParaRPr>
                    </a:p>
                  </a:txBody>
                  <a:tcPr marL="49260" marR="49260" marT="0" marB="0"/>
                </a:tc>
                <a:tc>
                  <a:txBody>
                    <a:bodyPr/>
                    <a:lstStyle/>
                    <a:p>
                      <a:pPr algn="ctr">
                        <a:lnSpc>
                          <a:spcPct val="115000"/>
                        </a:lnSpc>
                        <a:spcAft>
                          <a:spcPts val="1000"/>
                        </a:spcAft>
                      </a:pPr>
                      <a:r>
                        <a:rPr lang="es-ES" sz="1000">
                          <a:effectLst/>
                        </a:rPr>
                        <a:t>28 AÑOS</a:t>
                      </a:r>
                      <a:endParaRPr lang="es-MX" sz="1000">
                        <a:effectLst/>
                        <a:latin typeface="Calibri"/>
                        <a:ea typeface="Calibri"/>
                        <a:cs typeface="Times New Roman"/>
                      </a:endParaRPr>
                    </a:p>
                  </a:txBody>
                  <a:tcPr marL="49260" marR="49260" marT="0" marB="0"/>
                </a:tc>
                <a:tc>
                  <a:txBody>
                    <a:bodyPr/>
                    <a:lstStyle/>
                    <a:p>
                      <a:pPr algn="l">
                        <a:lnSpc>
                          <a:spcPct val="115000"/>
                        </a:lnSpc>
                        <a:spcAft>
                          <a:spcPts val="1000"/>
                        </a:spcAft>
                      </a:pPr>
                      <a:r>
                        <a:rPr lang="es-ES" sz="1000">
                          <a:effectLst/>
                        </a:rPr>
                        <a:t>54</a:t>
                      </a:r>
                      <a:endParaRPr lang="es-MX" sz="1000">
                        <a:effectLst/>
                        <a:latin typeface="Calibri"/>
                        <a:ea typeface="Calibri"/>
                        <a:cs typeface="Times New Roman"/>
                      </a:endParaRPr>
                    </a:p>
                  </a:txBody>
                  <a:tcPr marL="49260" marR="49260" marT="0" marB="0"/>
                </a:tc>
              </a:tr>
              <a:tr h="451739">
                <a:tc>
                  <a:txBody>
                    <a:bodyPr/>
                    <a:lstStyle/>
                    <a:p>
                      <a:pPr algn="l">
                        <a:lnSpc>
                          <a:spcPct val="115000"/>
                        </a:lnSpc>
                        <a:spcAft>
                          <a:spcPts val="1000"/>
                        </a:spcAft>
                      </a:pPr>
                      <a:r>
                        <a:rPr lang="es-ES" sz="1000">
                          <a:effectLst/>
                        </a:rPr>
                        <a:t>MENDOZA SANCHEZ AMADOR GUILLERMO(7406)</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MAESTRIA EN ADMINISTRACION </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ES" sz="1000">
                          <a:effectLst/>
                        </a:rPr>
                        <a:t>DICIEMBRE 1979</a:t>
                      </a:r>
                      <a:endParaRPr lang="es-MX" sz="1000">
                        <a:effectLst/>
                        <a:latin typeface="Calibri"/>
                        <a:ea typeface="Calibri"/>
                        <a:cs typeface="Times New Roman"/>
                      </a:endParaRPr>
                    </a:p>
                  </a:txBody>
                  <a:tcPr marL="49260" marR="49260" marT="0" marB="0"/>
                </a:tc>
                <a:tc>
                  <a:txBody>
                    <a:bodyPr/>
                    <a:lstStyle/>
                    <a:p>
                      <a:pPr algn="ctr">
                        <a:lnSpc>
                          <a:spcPct val="115000"/>
                        </a:lnSpc>
                        <a:spcAft>
                          <a:spcPts val="1000"/>
                        </a:spcAft>
                      </a:pPr>
                      <a:r>
                        <a:rPr lang="es-ES" sz="1000">
                          <a:effectLst/>
                        </a:rPr>
                        <a:t>31 AÑOS</a:t>
                      </a:r>
                      <a:endParaRPr lang="es-MX" sz="1000">
                        <a:effectLst/>
                        <a:latin typeface="Calibri"/>
                        <a:ea typeface="Calibri"/>
                        <a:cs typeface="Times New Roman"/>
                      </a:endParaRPr>
                    </a:p>
                  </a:txBody>
                  <a:tcPr marL="49260" marR="49260" marT="0" marB="0"/>
                </a:tc>
                <a:tc>
                  <a:txBody>
                    <a:bodyPr/>
                    <a:lstStyle/>
                    <a:p>
                      <a:pPr algn="l">
                        <a:lnSpc>
                          <a:spcPct val="115000"/>
                        </a:lnSpc>
                        <a:spcAft>
                          <a:spcPts val="1000"/>
                        </a:spcAft>
                      </a:pPr>
                      <a:r>
                        <a:rPr lang="es-ES" sz="1000">
                          <a:effectLst/>
                        </a:rPr>
                        <a:t>58</a:t>
                      </a:r>
                      <a:endParaRPr lang="es-MX" sz="1000">
                        <a:effectLst/>
                        <a:latin typeface="Calibri"/>
                        <a:ea typeface="Calibri"/>
                        <a:cs typeface="Times New Roman"/>
                      </a:endParaRPr>
                    </a:p>
                  </a:txBody>
                  <a:tcPr marL="49260" marR="49260" marT="0" marB="0"/>
                </a:tc>
              </a:tr>
              <a:tr h="335679">
                <a:tc>
                  <a:txBody>
                    <a:bodyPr/>
                    <a:lstStyle/>
                    <a:p>
                      <a:pPr algn="l">
                        <a:lnSpc>
                          <a:spcPct val="115000"/>
                        </a:lnSpc>
                        <a:spcAft>
                          <a:spcPts val="1000"/>
                        </a:spcAft>
                      </a:pPr>
                      <a:r>
                        <a:rPr lang="es-ES" sz="1000">
                          <a:effectLst/>
                        </a:rPr>
                        <a:t>PEREZ SEQUERA VALENTINA (10768)</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MAESTRIA EN CIENCIAS DE LA ADMINISTRACION </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NOVIEMBRE DEL 2006</a:t>
                      </a:r>
                      <a:endParaRPr lang="es-MX" sz="1000">
                        <a:effectLst/>
                        <a:latin typeface="Calibri"/>
                        <a:ea typeface="Calibri"/>
                        <a:cs typeface="Times New Roman"/>
                      </a:endParaRPr>
                    </a:p>
                  </a:txBody>
                  <a:tcPr marL="49260" marR="49260" marT="0" marB="0"/>
                </a:tc>
                <a:tc>
                  <a:txBody>
                    <a:bodyPr/>
                    <a:lstStyle/>
                    <a:p>
                      <a:pPr algn="ctr">
                        <a:lnSpc>
                          <a:spcPct val="115000"/>
                        </a:lnSpc>
                        <a:spcAft>
                          <a:spcPts val="1000"/>
                        </a:spcAft>
                      </a:pPr>
                      <a:r>
                        <a:rPr lang="es-ES" sz="1000">
                          <a:effectLst/>
                        </a:rPr>
                        <a:t>27 AÑOS</a:t>
                      </a:r>
                      <a:endParaRPr lang="es-MX" sz="1000">
                        <a:effectLst/>
                        <a:latin typeface="Calibri"/>
                        <a:ea typeface="Calibri"/>
                        <a:cs typeface="Times New Roman"/>
                      </a:endParaRPr>
                    </a:p>
                  </a:txBody>
                  <a:tcPr marL="49260" marR="49260" marT="0" marB="0"/>
                </a:tc>
                <a:tc>
                  <a:txBody>
                    <a:bodyPr/>
                    <a:lstStyle/>
                    <a:p>
                      <a:pPr algn="l">
                        <a:lnSpc>
                          <a:spcPct val="115000"/>
                        </a:lnSpc>
                        <a:spcAft>
                          <a:spcPts val="1000"/>
                        </a:spcAft>
                      </a:pPr>
                      <a:r>
                        <a:rPr lang="es-ES" sz="1000">
                          <a:effectLst/>
                        </a:rPr>
                        <a:t>54</a:t>
                      </a:r>
                      <a:endParaRPr lang="es-MX" sz="1000">
                        <a:effectLst/>
                        <a:latin typeface="Calibri"/>
                        <a:ea typeface="Calibri"/>
                        <a:cs typeface="Times New Roman"/>
                      </a:endParaRPr>
                    </a:p>
                  </a:txBody>
                  <a:tcPr marL="49260" marR="49260" marT="0" marB="0"/>
                </a:tc>
              </a:tr>
              <a:tr h="335679">
                <a:tc>
                  <a:txBody>
                    <a:bodyPr/>
                    <a:lstStyle/>
                    <a:p>
                      <a:pPr algn="l">
                        <a:lnSpc>
                          <a:spcPct val="115000"/>
                        </a:lnSpc>
                        <a:spcAft>
                          <a:spcPts val="1000"/>
                        </a:spcAft>
                      </a:pPr>
                      <a:r>
                        <a:rPr lang="es-ES" sz="1000" dirty="0">
                          <a:effectLst/>
                        </a:rPr>
                        <a:t>SOTO DEL ANGEL MARIO (10265)</a:t>
                      </a:r>
                      <a:endParaRPr lang="es-MX" sz="1000" dirty="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MAESTRIA EN AUDITORIA FINANCIERA</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ES" sz="1000">
                          <a:effectLst/>
                        </a:rPr>
                        <a:t>DICIEMBRE 2001</a:t>
                      </a:r>
                      <a:endParaRPr lang="es-MX" sz="1000">
                        <a:effectLst/>
                        <a:latin typeface="Calibri"/>
                        <a:ea typeface="Calibri"/>
                        <a:cs typeface="Times New Roman"/>
                      </a:endParaRPr>
                    </a:p>
                  </a:txBody>
                  <a:tcPr marL="49260" marR="49260" marT="0" marB="0"/>
                </a:tc>
                <a:tc>
                  <a:txBody>
                    <a:bodyPr/>
                    <a:lstStyle/>
                    <a:p>
                      <a:pPr algn="ctr">
                        <a:lnSpc>
                          <a:spcPct val="115000"/>
                        </a:lnSpc>
                        <a:spcAft>
                          <a:spcPts val="1000"/>
                        </a:spcAft>
                      </a:pPr>
                      <a:r>
                        <a:rPr lang="es-ES" sz="1000">
                          <a:effectLst/>
                        </a:rPr>
                        <a:t>28 AÑOS</a:t>
                      </a:r>
                      <a:endParaRPr lang="es-MX" sz="1000">
                        <a:effectLst/>
                        <a:latin typeface="Calibri"/>
                        <a:ea typeface="Calibri"/>
                        <a:cs typeface="Times New Roman"/>
                      </a:endParaRPr>
                    </a:p>
                  </a:txBody>
                  <a:tcPr marL="49260" marR="49260" marT="0" marB="0"/>
                </a:tc>
                <a:tc>
                  <a:txBody>
                    <a:bodyPr/>
                    <a:lstStyle/>
                    <a:p>
                      <a:pPr algn="l">
                        <a:lnSpc>
                          <a:spcPct val="115000"/>
                        </a:lnSpc>
                        <a:spcAft>
                          <a:spcPts val="1000"/>
                        </a:spcAft>
                      </a:pPr>
                      <a:r>
                        <a:rPr lang="es-ES" sz="1000">
                          <a:effectLst/>
                        </a:rPr>
                        <a:t>63</a:t>
                      </a:r>
                      <a:endParaRPr lang="es-MX" sz="1000">
                        <a:effectLst/>
                        <a:latin typeface="Calibri"/>
                        <a:ea typeface="Calibri"/>
                        <a:cs typeface="Times New Roman"/>
                      </a:endParaRPr>
                    </a:p>
                  </a:txBody>
                  <a:tcPr marL="49260" marR="49260" marT="0" marB="0"/>
                </a:tc>
              </a:tr>
              <a:tr h="335679">
                <a:tc>
                  <a:txBody>
                    <a:bodyPr/>
                    <a:lstStyle/>
                    <a:p>
                      <a:pPr algn="l">
                        <a:lnSpc>
                          <a:spcPct val="115000"/>
                        </a:lnSpc>
                        <a:spcAft>
                          <a:spcPts val="1000"/>
                        </a:spcAft>
                      </a:pPr>
                      <a:r>
                        <a:rPr lang="es-ES" sz="1000">
                          <a:effectLst/>
                        </a:rPr>
                        <a:t>VEGA COBOS PEDRO ERIC (13004)</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MAESTRIA EN TECNOLOGIA EDUCATIVA</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ES" sz="1000">
                          <a:effectLst/>
                        </a:rPr>
                        <a:t>SEPTIEMBRE 2007</a:t>
                      </a:r>
                      <a:endParaRPr lang="es-MX" sz="1000">
                        <a:effectLst/>
                        <a:latin typeface="Calibri"/>
                        <a:ea typeface="Calibri"/>
                        <a:cs typeface="Times New Roman"/>
                      </a:endParaRPr>
                    </a:p>
                  </a:txBody>
                  <a:tcPr marL="49260" marR="49260" marT="0" marB="0"/>
                </a:tc>
                <a:tc>
                  <a:txBody>
                    <a:bodyPr/>
                    <a:lstStyle/>
                    <a:p>
                      <a:pPr algn="ctr">
                        <a:lnSpc>
                          <a:spcPct val="115000"/>
                        </a:lnSpc>
                        <a:spcAft>
                          <a:spcPts val="1000"/>
                        </a:spcAft>
                      </a:pPr>
                      <a:r>
                        <a:rPr lang="es-ES" sz="1000">
                          <a:effectLst/>
                        </a:rPr>
                        <a:t>26 AÑOS</a:t>
                      </a:r>
                      <a:endParaRPr lang="es-MX" sz="1000">
                        <a:effectLst/>
                        <a:latin typeface="Calibri"/>
                        <a:ea typeface="Calibri"/>
                        <a:cs typeface="Times New Roman"/>
                      </a:endParaRPr>
                    </a:p>
                  </a:txBody>
                  <a:tcPr marL="49260" marR="49260" marT="0" marB="0"/>
                </a:tc>
                <a:tc>
                  <a:txBody>
                    <a:bodyPr/>
                    <a:lstStyle/>
                    <a:p>
                      <a:pPr algn="l">
                        <a:lnSpc>
                          <a:spcPct val="115000"/>
                        </a:lnSpc>
                        <a:spcAft>
                          <a:spcPts val="1000"/>
                        </a:spcAft>
                      </a:pPr>
                      <a:r>
                        <a:rPr lang="es-ES" sz="1000" dirty="0">
                          <a:effectLst/>
                        </a:rPr>
                        <a:t>74</a:t>
                      </a:r>
                      <a:endParaRPr lang="es-MX" sz="1000" dirty="0">
                        <a:effectLst/>
                        <a:latin typeface="Calibri"/>
                        <a:ea typeface="Calibri"/>
                        <a:cs typeface="Times New Roman"/>
                      </a:endParaRPr>
                    </a:p>
                  </a:txBody>
                  <a:tcPr marL="49260" marR="49260" marT="0" marB="0"/>
                </a:tc>
              </a:tr>
              <a:tr h="335679">
                <a:tc>
                  <a:txBody>
                    <a:bodyPr/>
                    <a:lstStyle/>
                    <a:p>
                      <a:pPr algn="l">
                        <a:lnSpc>
                          <a:spcPct val="115000"/>
                        </a:lnSpc>
                        <a:spcAft>
                          <a:spcPts val="1000"/>
                        </a:spcAft>
                      </a:pPr>
                      <a:r>
                        <a:rPr lang="es-ES" sz="1000">
                          <a:effectLst/>
                        </a:rPr>
                        <a:t>CARMONA RODRIGUEZ JORGE ARMANDO(14749)</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MAESTRIA EN CIENCIAS DE LA ADMINISTRACION </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NOVIEMBRE DEL 2006</a:t>
                      </a:r>
                      <a:endParaRPr lang="es-MX" sz="1000">
                        <a:effectLst/>
                        <a:latin typeface="Calibri"/>
                        <a:ea typeface="Calibri"/>
                        <a:cs typeface="Times New Roman"/>
                      </a:endParaRPr>
                    </a:p>
                  </a:txBody>
                  <a:tcPr marL="49260" marR="49260" marT="0" marB="0"/>
                </a:tc>
                <a:tc>
                  <a:txBody>
                    <a:bodyPr/>
                    <a:lstStyle/>
                    <a:p>
                      <a:pPr algn="ctr">
                        <a:lnSpc>
                          <a:spcPct val="115000"/>
                        </a:lnSpc>
                        <a:spcAft>
                          <a:spcPts val="1000"/>
                        </a:spcAft>
                      </a:pPr>
                      <a:r>
                        <a:rPr lang="es-ES" sz="1000">
                          <a:effectLst/>
                        </a:rPr>
                        <a:t>24 AÑOS</a:t>
                      </a:r>
                      <a:endParaRPr lang="es-MX" sz="1000">
                        <a:effectLst/>
                        <a:latin typeface="Calibri"/>
                        <a:ea typeface="Calibri"/>
                        <a:cs typeface="Times New Roman"/>
                      </a:endParaRPr>
                    </a:p>
                  </a:txBody>
                  <a:tcPr marL="49260" marR="49260" marT="0" marB="0"/>
                </a:tc>
                <a:tc>
                  <a:txBody>
                    <a:bodyPr/>
                    <a:lstStyle/>
                    <a:p>
                      <a:pPr algn="l">
                        <a:lnSpc>
                          <a:spcPct val="115000"/>
                        </a:lnSpc>
                        <a:spcAft>
                          <a:spcPts val="1000"/>
                        </a:spcAft>
                      </a:pPr>
                      <a:r>
                        <a:rPr lang="es-ES" sz="1000">
                          <a:effectLst/>
                        </a:rPr>
                        <a:t>59</a:t>
                      </a:r>
                      <a:endParaRPr lang="es-MX" sz="1000">
                        <a:effectLst/>
                        <a:latin typeface="Calibri"/>
                        <a:ea typeface="Calibri"/>
                        <a:cs typeface="Times New Roman"/>
                      </a:endParaRPr>
                    </a:p>
                  </a:txBody>
                  <a:tcPr marL="49260" marR="49260" marT="0" marB="0"/>
                </a:tc>
              </a:tr>
              <a:tr h="335679">
                <a:tc>
                  <a:txBody>
                    <a:bodyPr/>
                    <a:lstStyle/>
                    <a:p>
                      <a:pPr algn="l">
                        <a:lnSpc>
                          <a:spcPct val="115000"/>
                        </a:lnSpc>
                        <a:spcAft>
                          <a:spcPts val="1000"/>
                        </a:spcAft>
                      </a:pPr>
                      <a:r>
                        <a:rPr lang="es-ES" sz="1000">
                          <a:effectLst/>
                        </a:rPr>
                        <a:t>HIDALGO BARRIOS BLANCA VIANEY (15394)</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MAESTRIA EN CIENCIAS DE LA ADMINISTRACION</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 </a:t>
                      </a:r>
                      <a:endParaRPr lang="es-MX" sz="1000">
                        <a:effectLst/>
                        <a:latin typeface="Calibri"/>
                        <a:ea typeface="Calibri"/>
                        <a:cs typeface="Times New Roman"/>
                      </a:endParaRPr>
                    </a:p>
                  </a:txBody>
                  <a:tcPr marL="49260" marR="49260" marT="0" marB="0"/>
                </a:tc>
                <a:tc>
                  <a:txBody>
                    <a:bodyPr/>
                    <a:lstStyle/>
                    <a:p>
                      <a:pPr algn="ctr">
                        <a:lnSpc>
                          <a:spcPct val="115000"/>
                        </a:lnSpc>
                        <a:spcAft>
                          <a:spcPts val="1000"/>
                        </a:spcAft>
                      </a:pPr>
                      <a:r>
                        <a:rPr lang="es-ES" sz="1000">
                          <a:effectLst/>
                        </a:rPr>
                        <a:t>13 AÑOS</a:t>
                      </a:r>
                      <a:endParaRPr lang="es-MX" sz="1000">
                        <a:effectLst/>
                        <a:latin typeface="Calibri"/>
                        <a:ea typeface="Calibri"/>
                        <a:cs typeface="Times New Roman"/>
                      </a:endParaRPr>
                    </a:p>
                  </a:txBody>
                  <a:tcPr marL="49260" marR="49260" marT="0" marB="0"/>
                </a:tc>
                <a:tc>
                  <a:txBody>
                    <a:bodyPr/>
                    <a:lstStyle/>
                    <a:p>
                      <a:pPr algn="l">
                        <a:lnSpc>
                          <a:spcPct val="115000"/>
                        </a:lnSpc>
                        <a:spcAft>
                          <a:spcPts val="1000"/>
                        </a:spcAft>
                      </a:pPr>
                      <a:r>
                        <a:rPr lang="es-ES" sz="1000">
                          <a:effectLst/>
                        </a:rPr>
                        <a:t>44</a:t>
                      </a:r>
                      <a:endParaRPr lang="es-MX" sz="1000">
                        <a:effectLst/>
                        <a:latin typeface="Calibri"/>
                        <a:ea typeface="Calibri"/>
                        <a:cs typeface="Times New Roman"/>
                      </a:endParaRPr>
                    </a:p>
                  </a:txBody>
                  <a:tcPr marL="49260" marR="49260" marT="0" marB="0"/>
                </a:tc>
              </a:tr>
              <a:tr h="339251">
                <a:tc>
                  <a:txBody>
                    <a:bodyPr/>
                    <a:lstStyle/>
                    <a:p>
                      <a:pPr algn="l">
                        <a:lnSpc>
                          <a:spcPct val="115000"/>
                        </a:lnSpc>
                        <a:spcAft>
                          <a:spcPts val="1000"/>
                        </a:spcAft>
                      </a:pPr>
                      <a:r>
                        <a:rPr lang="es-ES" sz="1000">
                          <a:effectLst/>
                        </a:rPr>
                        <a:t>RAMIREZ VALLEJO JUAN LUIS (19336)*</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MAESTRIA EN CIENCIAS DE LA ADMINISTRACION</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ES" sz="1000">
                          <a:effectLst/>
                        </a:rPr>
                        <a:t>FEBRERO 2007</a:t>
                      </a:r>
                      <a:endParaRPr lang="es-MX" sz="1000">
                        <a:effectLst/>
                        <a:latin typeface="Calibri"/>
                        <a:ea typeface="Calibri"/>
                        <a:cs typeface="Times New Roman"/>
                      </a:endParaRPr>
                    </a:p>
                  </a:txBody>
                  <a:tcPr marL="49260" marR="49260" marT="0" marB="0"/>
                </a:tc>
                <a:tc>
                  <a:txBody>
                    <a:bodyPr/>
                    <a:lstStyle/>
                    <a:p>
                      <a:pPr algn="ctr">
                        <a:lnSpc>
                          <a:spcPct val="115000"/>
                        </a:lnSpc>
                        <a:spcAft>
                          <a:spcPts val="0"/>
                        </a:spcAft>
                      </a:pPr>
                      <a:r>
                        <a:rPr lang="es-ES" sz="1000">
                          <a:effectLst/>
                        </a:rPr>
                        <a:t>16 AÑOS</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57</a:t>
                      </a:r>
                      <a:endParaRPr lang="es-MX" sz="1000">
                        <a:effectLst/>
                        <a:latin typeface="Calibri"/>
                        <a:ea typeface="Calibri"/>
                        <a:cs typeface="Times New Roman"/>
                      </a:endParaRPr>
                    </a:p>
                  </a:txBody>
                  <a:tcPr marL="49260" marR="49260" marT="0" marB="0"/>
                </a:tc>
              </a:tr>
              <a:tr h="752898">
                <a:tc>
                  <a:txBody>
                    <a:bodyPr/>
                    <a:lstStyle/>
                    <a:p>
                      <a:pPr algn="l">
                        <a:lnSpc>
                          <a:spcPct val="115000"/>
                        </a:lnSpc>
                        <a:spcAft>
                          <a:spcPts val="1000"/>
                        </a:spcAft>
                      </a:pPr>
                      <a:r>
                        <a:rPr lang="es-ES" sz="1000">
                          <a:effectLst/>
                        </a:rPr>
                        <a:t>ALVAREZ VELAZQUEZ EDALID (19822)</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MAESTRIA EN ADMINISTRACION FINANCIERA  </a:t>
                      </a:r>
                    </a:p>
                    <a:p>
                      <a:pPr algn="l">
                        <a:lnSpc>
                          <a:spcPct val="115000"/>
                        </a:lnSpc>
                        <a:spcAft>
                          <a:spcPts val="0"/>
                        </a:spcAft>
                      </a:pPr>
                      <a:r>
                        <a:rPr lang="es-MX" sz="1000">
                          <a:effectLst/>
                        </a:rPr>
                        <a:t>MAESTRIA EN TECNOLOGIA EDUCATIVA</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ES" sz="1000">
                          <a:effectLst/>
                        </a:rPr>
                        <a:t>SEPTIEMBRE 1995</a:t>
                      </a:r>
                      <a:endParaRPr lang="es-MX" sz="1000">
                        <a:effectLst/>
                      </a:endParaRPr>
                    </a:p>
                    <a:p>
                      <a:pPr algn="l">
                        <a:lnSpc>
                          <a:spcPct val="115000"/>
                        </a:lnSpc>
                        <a:spcAft>
                          <a:spcPts val="1000"/>
                        </a:spcAft>
                      </a:pPr>
                      <a:r>
                        <a:rPr lang="es-ES" sz="1000">
                          <a:effectLst/>
                        </a:rPr>
                        <a:t>MARZO 2001 </a:t>
                      </a:r>
                      <a:endParaRPr lang="es-MX" sz="1000">
                        <a:effectLst/>
                        <a:latin typeface="Calibri"/>
                        <a:ea typeface="Calibri"/>
                        <a:cs typeface="Times New Roman"/>
                      </a:endParaRPr>
                    </a:p>
                  </a:txBody>
                  <a:tcPr marL="49260" marR="49260" marT="0" marB="0"/>
                </a:tc>
                <a:tc>
                  <a:txBody>
                    <a:bodyPr/>
                    <a:lstStyle/>
                    <a:p>
                      <a:pPr algn="ctr">
                        <a:lnSpc>
                          <a:spcPct val="115000"/>
                        </a:lnSpc>
                        <a:spcAft>
                          <a:spcPts val="0"/>
                        </a:spcAft>
                      </a:pPr>
                      <a:r>
                        <a:rPr lang="es-ES" sz="1000">
                          <a:effectLst/>
                        </a:rPr>
                        <a:t>16 AÑOS</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42</a:t>
                      </a:r>
                      <a:endParaRPr lang="es-MX" sz="1000">
                        <a:effectLst/>
                        <a:latin typeface="Calibri"/>
                        <a:ea typeface="Calibri"/>
                        <a:cs typeface="Times New Roman"/>
                      </a:endParaRPr>
                    </a:p>
                  </a:txBody>
                  <a:tcPr marL="49260" marR="49260" marT="0" marB="0"/>
                </a:tc>
              </a:tr>
              <a:tr h="451739">
                <a:tc>
                  <a:txBody>
                    <a:bodyPr/>
                    <a:lstStyle/>
                    <a:p>
                      <a:pPr algn="l">
                        <a:lnSpc>
                          <a:spcPct val="115000"/>
                        </a:lnSpc>
                        <a:spcAft>
                          <a:spcPts val="1000"/>
                        </a:spcAft>
                      </a:pPr>
                      <a:r>
                        <a:rPr lang="es-ES" sz="1000">
                          <a:effectLst/>
                        </a:rPr>
                        <a:t>FLORES BARRIOS LEONARDO (19882)</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MAESTRIA EN CIENCIAS EN INGENIERIA ADMINISTRATIVA</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ES" sz="1000">
                          <a:effectLst/>
                        </a:rPr>
                        <a:t>ENERO 2002</a:t>
                      </a:r>
                      <a:endParaRPr lang="es-MX" sz="1000">
                        <a:effectLst/>
                        <a:latin typeface="Calibri"/>
                        <a:ea typeface="Calibri"/>
                        <a:cs typeface="Times New Roman"/>
                      </a:endParaRPr>
                    </a:p>
                  </a:txBody>
                  <a:tcPr marL="49260" marR="49260" marT="0" marB="0"/>
                </a:tc>
                <a:tc>
                  <a:txBody>
                    <a:bodyPr/>
                    <a:lstStyle/>
                    <a:p>
                      <a:pPr algn="ctr">
                        <a:lnSpc>
                          <a:spcPct val="115000"/>
                        </a:lnSpc>
                        <a:spcAft>
                          <a:spcPts val="0"/>
                        </a:spcAft>
                      </a:pPr>
                      <a:r>
                        <a:rPr lang="es-ES" sz="1000">
                          <a:effectLst/>
                        </a:rPr>
                        <a:t>16 AÑOS</a:t>
                      </a:r>
                      <a:endParaRPr lang="es-MX" sz="100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a:effectLst/>
                        </a:rPr>
                        <a:t>41</a:t>
                      </a:r>
                      <a:endParaRPr lang="es-MX" sz="1000">
                        <a:effectLst/>
                        <a:latin typeface="Calibri"/>
                        <a:ea typeface="Calibri"/>
                        <a:cs typeface="Times New Roman"/>
                      </a:endParaRPr>
                    </a:p>
                  </a:txBody>
                  <a:tcPr marL="49260" marR="49260" marT="0" marB="0"/>
                </a:tc>
              </a:tr>
              <a:tr h="335679">
                <a:tc>
                  <a:txBody>
                    <a:bodyPr/>
                    <a:lstStyle/>
                    <a:p>
                      <a:pPr algn="l">
                        <a:lnSpc>
                          <a:spcPct val="115000"/>
                        </a:lnSpc>
                        <a:spcAft>
                          <a:spcPts val="1000"/>
                        </a:spcAft>
                      </a:pPr>
                      <a:r>
                        <a:rPr lang="es-ES" sz="1000" dirty="0">
                          <a:effectLst/>
                        </a:rPr>
                        <a:t>RERA REYES MARIO ALBERTO (8019)</a:t>
                      </a:r>
                      <a:endParaRPr lang="es-MX" sz="1000" dirty="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dirty="0">
                          <a:effectLst/>
                        </a:rPr>
                        <a:t>MAESTRIA EN CIENCIAS DE LA ADMINISTRACION </a:t>
                      </a:r>
                      <a:endParaRPr lang="es-MX" sz="1000" dirty="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dirty="0">
                          <a:effectLst/>
                        </a:rPr>
                        <a:t>NOVIEMBRE DEL 2006</a:t>
                      </a:r>
                      <a:endParaRPr lang="es-MX" sz="1000" dirty="0">
                        <a:effectLst/>
                        <a:latin typeface="Calibri"/>
                        <a:ea typeface="Calibri"/>
                        <a:cs typeface="Times New Roman"/>
                      </a:endParaRPr>
                    </a:p>
                  </a:txBody>
                  <a:tcPr marL="49260" marR="49260" marT="0" marB="0"/>
                </a:tc>
                <a:tc>
                  <a:txBody>
                    <a:bodyPr/>
                    <a:lstStyle/>
                    <a:p>
                      <a:pPr algn="ctr">
                        <a:lnSpc>
                          <a:spcPct val="115000"/>
                        </a:lnSpc>
                        <a:spcAft>
                          <a:spcPts val="0"/>
                        </a:spcAft>
                      </a:pPr>
                      <a:r>
                        <a:rPr lang="es-ES" sz="1000" dirty="0">
                          <a:effectLst/>
                        </a:rPr>
                        <a:t>31 AÑOS</a:t>
                      </a:r>
                      <a:endParaRPr lang="es-MX" sz="1000" dirty="0">
                        <a:effectLst/>
                        <a:latin typeface="Calibri"/>
                        <a:ea typeface="Calibri"/>
                        <a:cs typeface="Times New Roman"/>
                      </a:endParaRPr>
                    </a:p>
                  </a:txBody>
                  <a:tcPr marL="49260" marR="49260" marT="0" marB="0"/>
                </a:tc>
                <a:tc>
                  <a:txBody>
                    <a:bodyPr/>
                    <a:lstStyle/>
                    <a:p>
                      <a:pPr algn="l">
                        <a:lnSpc>
                          <a:spcPct val="115000"/>
                        </a:lnSpc>
                        <a:spcAft>
                          <a:spcPts val="0"/>
                        </a:spcAft>
                      </a:pPr>
                      <a:r>
                        <a:rPr lang="es-MX" sz="1000" dirty="0">
                          <a:effectLst/>
                        </a:rPr>
                        <a:t>55</a:t>
                      </a:r>
                      <a:endParaRPr lang="es-MX" sz="1000" dirty="0">
                        <a:effectLst/>
                        <a:latin typeface="Calibri"/>
                        <a:ea typeface="Calibri"/>
                        <a:cs typeface="Times New Roman"/>
                      </a:endParaRPr>
                    </a:p>
                  </a:txBody>
                  <a:tcPr marL="49260" marR="49260" marT="0" marB="0"/>
                </a:tc>
              </a:tr>
            </a:tbl>
          </a:graphicData>
        </a:graphic>
      </p:graphicFrame>
    </p:spTree>
    <p:extLst>
      <p:ext uri="{BB962C8B-B14F-4D97-AF65-F5344CB8AC3E}">
        <p14:creationId xmlns:p14="http://schemas.microsoft.com/office/powerpoint/2010/main" val="643450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7" name="6 Rectángulo"/>
          <p:cNvSpPr/>
          <p:nvPr/>
        </p:nvSpPr>
        <p:spPr>
          <a:xfrm>
            <a:off x="239688" y="1049489"/>
            <a:ext cx="8508776" cy="1169551"/>
          </a:xfrm>
          <a:prstGeom prst="rect">
            <a:avLst/>
          </a:prstGeom>
        </p:spPr>
        <p:txBody>
          <a:bodyPr wrap="square">
            <a:spAutoFit/>
          </a:bodyPr>
          <a:lstStyle/>
          <a:p>
            <a:pPr lvl="0" algn="just"/>
            <a:r>
              <a:rPr lang="es-MX" sz="1400" b="1" dirty="0"/>
              <a:t>CAMPAÑA DE PRESERVACION FORESTAL</a:t>
            </a:r>
          </a:p>
          <a:p>
            <a:pPr algn="just"/>
            <a:r>
              <a:rPr lang="es-MX" sz="1400" b="1" dirty="0"/>
              <a:t>Se solicita a Comisión Nacional Forestal ( CONAFOR) , la donación de especies, misma que fue aceptada otorgándonos 400 plantas  de nombre científico </a:t>
            </a:r>
            <a:r>
              <a:rPr lang="es-MX" sz="1400" b="1" dirty="0" err="1"/>
              <a:t>tabebuia</a:t>
            </a:r>
            <a:r>
              <a:rPr lang="es-MX" sz="1400" b="1" dirty="0"/>
              <a:t> rosea o mejor conocido en la región como palo de rosa, que fueron plantados principalmente en la periferia del terreno de la facultad con la intención de crear </a:t>
            </a:r>
            <a:r>
              <a:rPr lang="es-MX" sz="1400" b="1" dirty="0" smtClean="0"/>
              <a:t>una </a:t>
            </a:r>
            <a:r>
              <a:rPr lang="es-MX" sz="1400" b="1" dirty="0"/>
              <a:t>barda natural al carecer de ella la institución</a:t>
            </a:r>
          </a:p>
        </p:txBody>
      </p:sp>
      <p:pic>
        <p:nvPicPr>
          <p:cNvPr id="8" name="7 Imagen"/>
          <p:cNvPicPr/>
          <p:nvPr/>
        </p:nvPicPr>
        <p:blipFill>
          <a:blip r:embed="rId3"/>
          <a:stretch>
            <a:fillRect/>
          </a:stretch>
        </p:blipFill>
        <p:spPr>
          <a:xfrm>
            <a:off x="413026" y="2348880"/>
            <a:ext cx="3017520" cy="2377440"/>
          </a:xfrm>
          <a:prstGeom prst="rect">
            <a:avLst/>
          </a:prstGeom>
        </p:spPr>
      </p:pic>
      <p:pic>
        <p:nvPicPr>
          <p:cNvPr id="9" name="8 Imagen" descr="http://www.verarboles.com/Roble2/roble.jpg"/>
          <p:cNvPicPr/>
          <p:nvPr/>
        </p:nvPicPr>
        <p:blipFill>
          <a:blip r:embed="rId4">
            <a:extLst>
              <a:ext uri="{28A0092B-C50C-407E-A947-70E740481C1C}">
                <a14:useLocalDpi xmlns:a14="http://schemas.microsoft.com/office/drawing/2010/main" val="0"/>
              </a:ext>
            </a:extLst>
          </a:blip>
          <a:srcRect/>
          <a:stretch>
            <a:fillRect/>
          </a:stretch>
        </p:blipFill>
        <p:spPr bwMode="auto">
          <a:xfrm>
            <a:off x="4783530" y="2348880"/>
            <a:ext cx="2743200" cy="2385060"/>
          </a:xfrm>
          <a:prstGeom prst="rect">
            <a:avLst/>
          </a:prstGeom>
          <a:noFill/>
          <a:ln>
            <a:noFill/>
          </a:ln>
        </p:spPr>
      </p:pic>
      <p:sp>
        <p:nvSpPr>
          <p:cNvPr id="10" name="9 Rectángulo"/>
          <p:cNvSpPr/>
          <p:nvPr/>
        </p:nvSpPr>
        <p:spPr>
          <a:xfrm>
            <a:off x="373412" y="4761716"/>
            <a:ext cx="8375052" cy="954107"/>
          </a:xfrm>
          <a:prstGeom prst="rect">
            <a:avLst/>
          </a:prstGeom>
        </p:spPr>
        <p:txBody>
          <a:bodyPr wrap="square">
            <a:spAutoFit/>
          </a:bodyPr>
          <a:lstStyle/>
          <a:p>
            <a:pPr algn="just"/>
            <a:r>
              <a:rPr lang="es-MX" sz="1400" b="1" dirty="0"/>
              <a:t>Objetivo: preservar especies y al mismo tiempo aportar  bonos de carbono (también llamados "Créditos de Carbono") como  mecanismo internacional de descontaminación para reducir las emisiones contaminantes al medio ambiente.</a:t>
            </a:r>
          </a:p>
          <a:p>
            <a:pPr algn="just"/>
            <a:r>
              <a:rPr lang="es-MX" sz="1400" b="1" dirty="0"/>
              <a:t> </a:t>
            </a:r>
            <a:r>
              <a:rPr lang="es-MX" sz="1400" b="1" dirty="0" smtClean="0"/>
              <a:t>Participantes</a:t>
            </a:r>
            <a:r>
              <a:rPr lang="es-MX" sz="1400" b="1" dirty="0"/>
              <a:t>: Estudiantes y Maestros de los 3 PE de la facultad:</a:t>
            </a:r>
          </a:p>
        </p:txBody>
      </p:sp>
    </p:spTree>
    <p:extLst>
      <p:ext uri="{BB962C8B-B14F-4D97-AF65-F5344CB8AC3E}">
        <p14:creationId xmlns:p14="http://schemas.microsoft.com/office/powerpoint/2010/main" val="3079460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pic>
        <p:nvPicPr>
          <p:cNvPr id="7" name="6 Imagen" descr="C:\Users\edalid\Pictures\fotosfacultad\reforestación\DSCF115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68" y="980728"/>
            <a:ext cx="2186940" cy="2033905"/>
          </a:xfrm>
          <a:prstGeom prst="rect">
            <a:avLst/>
          </a:prstGeom>
          <a:noFill/>
          <a:ln>
            <a:noFill/>
          </a:ln>
        </p:spPr>
      </p:pic>
      <p:sp>
        <p:nvSpPr>
          <p:cNvPr id="8" name="Cuadro de texto 2"/>
          <p:cNvSpPr txBox="1">
            <a:spLocks noChangeArrowheads="1"/>
          </p:cNvSpPr>
          <p:nvPr/>
        </p:nvSpPr>
        <p:spPr bwMode="auto">
          <a:xfrm>
            <a:off x="145768" y="3302028"/>
            <a:ext cx="2186940" cy="8218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a:noAutofit/>
          </a:bodyPr>
          <a:lstStyle/>
          <a:p>
            <a:pPr algn="just">
              <a:lnSpc>
                <a:spcPct val="115000"/>
              </a:lnSpc>
              <a:spcAft>
                <a:spcPts val="1000"/>
              </a:spcAft>
            </a:pPr>
            <a:r>
              <a:rPr lang="es-MX" sz="1400" dirty="0" smtClean="0">
                <a:effectLst/>
                <a:latin typeface="Times New Roman"/>
                <a:ea typeface="Calibri"/>
                <a:cs typeface="Times New Roman"/>
              </a:rPr>
              <a:t>Entrega de las charolas de las 400 plantas por CONAFOR.</a:t>
            </a:r>
            <a:endParaRPr lang="es-MX" sz="1400" dirty="0">
              <a:effectLst/>
              <a:latin typeface="Calibri"/>
              <a:ea typeface="Calibri"/>
              <a:cs typeface="Times New Roman"/>
            </a:endParaRPr>
          </a:p>
        </p:txBody>
      </p:sp>
      <p:pic>
        <p:nvPicPr>
          <p:cNvPr id="9" name="8 Imagen" descr="C:\Users\edalid\Pictures\fotosfacultad\reforestación\DSCF115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2" y="1697009"/>
            <a:ext cx="2859924" cy="1155928"/>
          </a:xfrm>
          <a:prstGeom prst="rect">
            <a:avLst/>
          </a:prstGeom>
          <a:noFill/>
          <a:ln>
            <a:noFill/>
          </a:ln>
        </p:spPr>
      </p:pic>
      <p:sp>
        <p:nvSpPr>
          <p:cNvPr id="10" name="9 Rectángulo"/>
          <p:cNvSpPr/>
          <p:nvPr/>
        </p:nvSpPr>
        <p:spPr>
          <a:xfrm>
            <a:off x="2771802" y="992627"/>
            <a:ext cx="5832646" cy="37548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lnSpc>
                <a:spcPct val="115000"/>
              </a:lnSpc>
              <a:spcAft>
                <a:spcPts val="1000"/>
              </a:spcAft>
            </a:pPr>
            <a:r>
              <a:rPr lang="es-MX" sz="1600" dirty="0">
                <a:latin typeface="Times New Roman"/>
                <a:ea typeface="Calibri"/>
                <a:cs typeface="Times New Roman"/>
              </a:rPr>
              <a:t>Abajo inicio de la plantación por estudiantes de los diferentes PE</a:t>
            </a:r>
            <a:endParaRPr lang="es-MX" sz="1600" dirty="0">
              <a:ea typeface="Calibri"/>
              <a:cs typeface="Times New Roman"/>
            </a:endParaRPr>
          </a:p>
        </p:txBody>
      </p:sp>
      <p:pic>
        <p:nvPicPr>
          <p:cNvPr id="11" name="10 Imagen" descr="C:\Users\edalid\Pictures\fotosfacultad\reforestación\DSCF113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7372" y="1697008"/>
            <a:ext cx="2859434" cy="1155929"/>
          </a:xfrm>
          <a:prstGeom prst="rect">
            <a:avLst/>
          </a:prstGeom>
          <a:noFill/>
          <a:ln>
            <a:noFill/>
          </a:ln>
        </p:spPr>
      </p:pic>
      <p:pic>
        <p:nvPicPr>
          <p:cNvPr id="12" name="11 Imagen" descr="C:\Users\edalid\Pictures\fotosfacultad\limpieza\DSCF115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801" y="3014633"/>
            <a:ext cx="5997132" cy="880889"/>
          </a:xfrm>
          <a:prstGeom prst="rect">
            <a:avLst/>
          </a:prstGeom>
          <a:noFill/>
          <a:ln>
            <a:noFill/>
          </a:ln>
        </p:spPr>
      </p:pic>
      <p:sp>
        <p:nvSpPr>
          <p:cNvPr id="13" name="12 Rectángulo"/>
          <p:cNvSpPr/>
          <p:nvPr/>
        </p:nvSpPr>
        <p:spPr>
          <a:xfrm>
            <a:off x="2771802" y="4005064"/>
            <a:ext cx="5975004" cy="30777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s-MX" sz="1400" b="1" dirty="0" smtClean="0"/>
              <a:t>Los </a:t>
            </a:r>
            <a:r>
              <a:rPr lang="es-MX" sz="1400" b="1" dirty="0"/>
              <a:t>estudiantes donaron </a:t>
            </a:r>
            <a:r>
              <a:rPr lang="es-MX" sz="1400" b="1" dirty="0" smtClean="0"/>
              <a:t>plantas </a:t>
            </a:r>
            <a:r>
              <a:rPr lang="es-MX" sz="1400" b="1" dirty="0"/>
              <a:t>de ornato para los jardines de la facultad.</a:t>
            </a:r>
          </a:p>
        </p:txBody>
      </p:sp>
      <p:pic>
        <p:nvPicPr>
          <p:cNvPr id="14" name="13 Imagen" descr="C:\Users\edalid\Pictures\fotosfacultad\reforestación\DSCF1140.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4410898"/>
            <a:ext cx="2520282" cy="2018665"/>
          </a:xfrm>
          <a:prstGeom prst="rect">
            <a:avLst/>
          </a:prstGeom>
          <a:noFill/>
          <a:ln>
            <a:noFill/>
          </a:ln>
        </p:spPr>
      </p:pic>
      <p:pic>
        <p:nvPicPr>
          <p:cNvPr id="15" name="14 Imagen" descr="C:\Users\edalid\Pictures\fotosfacultad\limpieza\DSCF116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06407" y="4395517"/>
            <a:ext cx="5740399" cy="2011680"/>
          </a:xfrm>
          <a:prstGeom prst="rect">
            <a:avLst/>
          </a:prstGeom>
          <a:noFill/>
          <a:ln>
            <a:noFill/>
          </a:ln>
        </p:spPr>
      </p:pic>
    </p:spTree>
    <p:extLst>
      <p:ext uri="{BB962C8B-B14F-4D97-AF65-F5344CB8AC3E}">
        <p14:creationId xmlns:p14="http://schemas.microsoft.com/office/powerpoint/2010/main" val="206007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394" y="17464"/>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7" name="6 Rectángulo"/>
          <p:cNvSpPr/>
          <p:nvPr/>
        </p:nvSpPr>
        <p:spPr>
          <a:xfrm>
            <a:off x="110927" y="908720"/>
            <a:ext cx="8712968" cy="954107"/>
          </a:xfrm>
          <a:prstGeom prst="rect">
            <a:avLst/>
          </a:prstGeom>
        </p:spPr>
        <p:txBody>
          <a:bodyPr wrap="square">
            <a:spAutoFit/>
          </a:bodyPr>
          <a:lstStyle/>
          <a:p>
            <a:pPr lvl="0" algn="just"/>
            <a:r>
              <a:rPr lang="es-MX" sz="1400" dirty="0"/>
              <a:t>CAMPAÑA DE CONCIENCIACION EN SEPARACION DE RESIDUOS SOLIDOS.</a:t>
            </a:r>
          </a:p>
          <a:p>
            <a:pPr algn="just"/>
            <a:r>
              <a:rPr lang="es-MX" sz="1400" dirty="0"/>
              <a:t>Con el Apoyo de la Mtra. Ángeles Silva Mar. Coordinadora del programa de Residuos Sólidos en el área de humanidades de la región, se otorga una plática para compartir experiencias e impulsar la ejecución del programa en facultad.</a:t>
            </a:r>
          </a:p>
        </p:txBody>
      </p:sp>
      <p:pic>
        <p:nvPicPr>
          <p:cNvPr id="8" name="7 Imagen" descr="C:\Users\edalid\Pictures\fotosfacultad\separacionresiduos\DSCF116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77992"/>
            <a:ext cx="2331720" cy="2178685"/>
          </a:xfrm>
          <a:prstGeom prst="rect">
            <a:avLst/>
          </a:prstGeom>
          <a:noFill/>
          <a:ln>
            <a:noFill/>
          </a:ln>
        </p:spPr>
      </p:pic>
      <p:pic>
        <p:nvPicPr>
          <p:cNvPr id="9" name="8 Imagen" descr="C:\Users\edalid\Pictures\fotosfacultad\separacionresiduos\DSCF118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7005" y="1754411"/>
            <a:ext cx="2331720" cy="2171700"/>
          </a:xfrm>
          <a:prstGeom prst="rect">
            <a:avLst/>
          </a:prstGeom>
          <a:noFill/>
          <a:ln>
            <a:noFill/>
          </a:ln>
        </p:spPr>
      </p:pic>
      <p:sp>
        <p:nvSpPr>
          <p:cNvPr id="10" name="9 Rectángulo"/>
          <p:cNvSpPr/>
          <p:nvPr/>
        </p:nvSpPr>
        <p:spPr>
          <a:xfrm>
            <a:off x="2843808" y="2470929"/>
            <a:ext cx="3428920" cy="73866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s-MX" sz="1400" dirty="0"/>
              <a:t>Participantes: Maestros de la Facultad, Representantes de generación, personal administrativo, técnico y manual:</a:t>
            </a:r>
          </a:p>
        </p:txBody>
      </p:sp>
      <p:pic>
        <p:nvPicPr>
          <p:cNvPr id="11" name="10 Imagen" descr="C:\Users\edalid\Pictures\fotosfacultad\separacionresiduos\DSCF117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508" y="4293096"/>
            <a:ext cx="2303740" cy="1820545"/>
          </a:xfrm>
          <a:prstGeom prst="rect">
            <a:avLst/>
          </a:prstGeom>
          <a:noFill/>
          <a:ln>
            <a:noFill/>
          </a:ln>
        </p:spPr>
      </p:pic>
      <p:pic>
        <p:nvPicPr>
          <p:cNvPr id="12" name="11 Imagen" descr="C:\Users\edalid\Pictures\fotosfacultad\separacionresiduos\DSCF117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4317404"/>
            <a:ext cx="2676872" cy="1827530"/>
          </a:xfrm>
          <a:prstGeom prst="rect">
            <a:avLst/>
          </a:prstGeom>
          <a:noFill/>
          <a:ln>
            <a:noFill/>
          </a:ln>
        </p:spPr>
      </p:pic>
      <p:pic>
        <p:nvPicPr>
          <p:cNvPr id="13" name="12 Imagen" descr="C:\Users\edalid\Pictures\fotosfacultad\separacionresiduos\DSCF118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7005" y="4317404"/>
            <a:ext cx="2331720" cy="1828165"/>
          </a:xfrm>
          <a:prstGeom prst="rect">
            <a:avLst/>
          </a:prstGeom>
          <a:noFill/>
          <a:ln>
            <a:noFill/>
          </a:ln>
        </p:spPr>
      </p:pic>
    </p:spTree>
    <p:extLst>
      <p:ext uri="{BB962C8B-B14F-4D97-AF65-F5344CB8AC3E}">
        <p14:creationId xmlns:p14="http://schemas.microsoft.com/office/powerpoint/2010/main" val="1379683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394" y="17464"/>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7" name="6 Rectángulo"/>
          <p:cNvSpPr/>
          <p:nvPr/>
        </p:nvSpPr>
        <p:spPr>
          <a:xfrm>
            <a:off x="43660" y="980728"/>
            <a:ext cx="8704803" cy="1169551"/>
          </a:xfrm>
          <a:prstGeom prst="rect">
            <a:avLst/>
          </a:prstGeom>
        </p:spPr>
        <p:txBody>
          <a:bodyPr wrap="square">
            <a:spAutoFit/>
          </a:bodyPr>
          <a:lstStyle/>
          <a:p>
            <a:pPr lvl="0"/>
            <a:r>
              <a:rPr lang="es-MX" sz="1400" dirty="0"/>
              <a:t>DIAGNOSTICO DE CARGA ELECTRICA, PARA INCORPORARSE AL PROGRAMA AHORRO DE ENERGIA</a:t>
            </a:r>
          </a:p>
          <a:p>
            <a:r>
              <a:rPr lang="es-MX" sz="1400" dirty="0"/>
              <a:t> </a:t>
            </a:r>
          </a:p>
          <a:p>
            <a:r>
              <a:rPr lang="es-MX" sz="1400" dirty="0"/>
              <a:t>Con el apoyo de la Mtra. </a:t>
            </a:r>
            <a:r>
              <a:rPr lang="es-MX" sz="1400" dirty="0" err="1"/>
              <a:t>Y</a:t>
            </a:r>
            <a:r>
              <a:rPr lang="es-MX" sz="1400" dirty="0" err="1" smtClean="0"/>
              <a:t>azmín</a:t>
            </a:r>
            <a:r>
              <a:rPr lang="es-MX" sz="1400" dirty="0" smtClean="0"/>
              <a:t> </a:t>
            </a:r>
            <a:r>
              <a:rPr lang="es-MX" sz="1400" dirty="0"/>
              <a:t>Villagrán  de la Facultad de Mecánica Eléctrica, responsable del programa de ahorro de energía e integrante de la comisión regional de  sustentabilidad, así como de estudiantes de esa facultad, se inicia el diagnóstico de carga </a:t>
            </a:r>
            <a:r>
              <a:rPr lang="es-MX" sz="1400" dirty="0" smtClean="0"/>
              <a:t>eléctrica </a:t>
            </a:r>
            <a:r>
              <a:rPr lang="es-MX" sz="1400" dirty="0"/>
              <a:t>de la Facultad de Contaduría.</a:t>
            </a:r>
          </a:p>
        </p:txBody>
      </p:sp>
      <p:sp>
        <p:nvSpPr>
          <p:cNvPr id="8" name="7 Rectángulo"/>
          <p:cNvSpPr/>
          <p:nvPr/>
        </p:nvSpPr>
        <p:spPr>
          <a:xfrm>
            <a:off x="179512" y="2444750"/>
            <a:ext cx="8496944"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s-MX" sz="1400" dirty="0"/>
              <a:t>Objetivo: Obtener un diagnóstico de las instalaciones eléctricas de toda la facultad de contaduría, y con base en él incorporarse al programa ahorro de energía</a:t>
            </a:r>
            <a:r>
              <a:rPr lang="es-MX" sz="1400" dirty="0" smtClean="0"/>
              <a:t>.</a:t>
            </a:r>
            <a:r>
              <a:rPr lang="es-MX" sz="1400" dirty="0"/>
              <a:t> </a:t>
            </a:r>
          </a:p>
        </p:txBody>
      </p:sp>
      <p:pic>
        <p:nvPicPr>
          <p:cNvPr id="4099" name="Imagen 31" descr="DSCF11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29000"/>
            <a:ext cx="3096344" cy="15841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Imagen 288" descr="DSCF11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429000"/>
            <a:ext cx="2138714" cy="1636365"/>
          </a:xfrm>
          <a:prstGeom prst="rect">
            <a:avLst/>
          </a:prstGeom>
          <a:noFill/>
          <a:extLst>
            <a:ext uri="{909E8E84-426E-40DD-AFC4-6F175D3DCCD1}">
              <a14:hiddenFill xmlns:a14="http://schemas.microsoft.com/office/drawing/2010/main">
                <a:solidFill>
                  <a:srgbClr val="FFFFFF"/>
                </a:solidFill>
              </a14:hiddenFill>
            </a:ext>
          </a:extLst>
        </p:spPr>
      </p:pic>
      <p:pic>
        <p:nvPicPr>
          <p:cNvPr id="4097" name="Imagen 289" descr="DSCF11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7" y="3376810"/>
            <a:ext cx="2558331" cy="16363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0" name="Rectangle 5"/>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6"/>
          <p:cNvSpPr>
            <a:spLocks noChangeArrowheads="1"/>
          </p:cNvSpPr>
          <p:nvPr/>
        </p:nvSpPr>
        <p:spPr bwMode="auto">
          <a:xfrm>
            <a:off x="0" y="3114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44836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394" y="17464"/>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7" name="6 Rectángulo"/>
          <p:cNvSpPr/>
          <p:nvPr/>
        </p:nvSpPr>
        <p:spPr>
          <a:xfrm>
            <a:off x="251520" y="1124744"/>
            <a:ext cx="8496944" cy="2677656"/>
          </a:xfrm>
          <a:prstGeom prst="rect">
            <a:avLst/>
          </a:prstGeom>
        </p:spPr>
        <p:txBody>
          <a:bodyPr wrap="square">
            <a:spAutoFit/>
          </a:bodyPr>
          <a:lstStyle/>
          <a:p>
            <a:pPr lvl="0" algn="just"/>
            <a:r>
              <a:rPr lang="es-MX" sz="1400" dirty="0"/>
              <a:t>PRESENTACION DE TRABAJOS DE INVESTIGACION COLABORATIVA </a:t>
            </a:r>
            <a:r>
              <a:rPr lang="es-MX" sz="1400" dirty="0" smtClean="0"/>
              <a:t>: CONTADURIA-FACULTAD </a:t>
            </a:r>
            <a:r>
              <a:rPr lang="es-MX" sz="1400" dirty="0"/>
              <a:t>DE CIENCIAS QUIMICAS, EN LA LINEA DE TRABAJO RESONSABILIDAD SOCIAL EMPRESARIAL</a:t>
            </a:r>
            <a:r>
              <a:rPr lang="es-MX" sz="1400" dirty="0" smtClean="0"/>
              <a:t>. </a:t>
            </a:r>
            <a:r>
              <a:rPr lang="es-MX" sz="1400" dirty="0"/>
              <a:t>PROYECTOS AZOTEAS VERDES Y HUMEDALES ARTIFICIALES</a:t>
            </a:r>
          </a:p>
          <a:p>
            <a:pPr algn="just"/>
            <a:r>
              <a:rPr lang="es-MX" sz="1400" dirty="0"/>
              <a:t> </a:t>
            </a:r>
            <a:r>
              <a:rPr lang="es-MX" sz="1400" dirty="0" smtClean="0"/>
              <a:t>Con </a:t>
            </a:r>
            <a:r>
              <a:rPr lang="es-MX" sz="1400" dirty="0"/>
              <a:t>el apoyo de la Mtra. Aurora Galicia y </a:t>
            </a:r>
            <a:r>
              <a:rPr lang="es-MX" sz="1400" dirty="0" smtClean="0"/>
              <a:t>Mtro. </a:t>
            </a:r>
            <a:r>
              <a:rPr lang="es-MX" sz="1400" dirty="0"/>
              <a:t>Sergio </a:t>
            </a:r>
            <a:r>
              <a:rPr lang="es-MX" sz="1400" dirty="0" smtClean="0"/>
              <a:t>González Natán  </a:t>
            </a:r>
            <a:r>
              <a:rPr lang="es-MX" sz="1400" dirty="0"/>
              <a:t>ambos de la facultad de Ingeniería Química se presentaron ejemplos de proyectos sustentables para incorporarse a las actividades empresariales</a:t>
            </a:r>
          </a:p>
          <a:p>
            <a:pPr algn="just"/>
            <a:r>
              <a:rPr lang="es-MX" sz="1400" dirty="0"/>
              <a:t> </a:t>
            </a:r>
          </a:p>
          <a:p>
            <a:pPr algn="just"/>
            <a:r>
              <a:rPr lang="es-MX" sz="1400" dirty="0"/>
              <a:t>Objetivo: Impulsar la investigación en materia de sustentabilidad en las organizaciones con el fin de incrementar su competitividad y rentabilidad.</a:t>
            </a:r>
          </a:p>
          <a:p>
            <a:pPr algn="just"/>
            <a:r>
              <a:rPr lang="es-MX" sz="1400" dirty="0"/>
              <a:t> </a:t>
            </a:r>
          </a:p>
          <a:p>
            <a:pPr algn="just"/>
            <a:r>
              <a:rPr lang="es-MX" sz="1400" dirty="0"/>
              <a:t>Participantes: Maestros y Alumnos</a:t>
            </a:r>
          </a:p>
          <a:p>
            <a:pPr algn="just"/>
            <a:r>
              <a:rPr lang="es-MX" sz="1400" dirty="0"/>
              <a:t> </a:t>
            </a:r>
          </a:p>
          <a:p>
            <a:pPr algn="just"/>
            <a:r>
              <a:rPr lang="es-MX" sz="1400" dirty="0"/>
              <a:t>Humedales artificiales y azoteas verdes</a:t>
            </a:r>
          </a:p>
        </p:txBody>
      </p:sp>
      <p:pic>
        <p:nvPicPr>
          <p:cNvPr id="8195" name="Imagen 27" descr="DSCF11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69" y="4028331"/>
            <a:ext cx="2503339" cy="2425005"/>
          </a:xfrm>
          <a:prstGeom prst="rect">
            <a:avLst/>
          </a:prstGeom>
          <a:noFill/>
          <a:extLst>
            <a:ext uri="{909E8E84-426E-40DD-AFC4-6F175D3DCCD1}">
              <a14:hiddenFill xmlns:a14="http://schemas.microsoft.com/office/drawing/2010/main">
                <a:solidFill>
                  <a:srgbClr val="FFFFFF"/>
                </a:solidFill>
              </a14:hiddenFill>
            </a:ext>
          </a:extLst>
        </p:spPr>
      </p:pic>
      <p:pic>
        <p:nvPicPr>
          <p:cNvPr id="8194" name="Imagen 291" descr="DSCF1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057650"/>
            <a:ext cx="2612682" cy="2395686"/>
          </a:xfrm>
          <a:prstGeom prst="rect">
            <a:avLst/>
          </a:prstGeom>
          <a:noFill/>
          <a:extLst>
            <a:ext uri="{909E8E84-426E-40DD-AFC4-6F175D3DCCD1}">
              <a14:hiddenFill xmlns:a14="http://schemas.microsoft.com/office/drawing/2010/main">
                <a:solidFill>
                  <a:srgbClr val="FFFFFF"/>
                </a:solidFill>
              </a14:hiddenFill>
            </a:ext>
          </a:extLst>
        </p:spPr>
      </p:pic>
      <p:pic>
        <p:nvPicPr>
          <p:cNvPr id="8193" name="Imagen 292" descr="DSCF11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4042023"/>
            <a:ext cx="2190750" cy="24113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9" name="Rectangle 5"/>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47791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394" y="17464"/>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7" name="6 Rectángulo"/>
          <p:cNvSpPr/>
          <p:nvPr/>
        </p:nvSpPr>
        <p:spPr>
          <a:xfrm>
            <a:off x="855365" y="980728"/>
            <a:ext cx="707958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s-MX" dirty="0"/>
              <a:t>Artículos de investigación conjuntos en materia de sustentabilidad.</a:t>
            </a:r>
          </a:p>
        </p:txBody>
      </p:sp>
      <p:pic>
        <p:nvPicPr>
          <p:cNvPr id="8" name="7 Imagen"/>
          <p:cNvPicPr/>
          <p:nvPr/>
        </p:nvPicPr>
        <p:blipFill>
          <a:blip r:embed="rId3"/>
          <a:stretch>
            <a:fillRect/>
          </a:stretch>
        </p:blipFill>
        <p:spPr>
          <a:xfrm>
            <a:off x="827584" y="1562100"/>
            <a:ext cx="6840760" cy="1866900"/>
          </a:xfrm>
          <a:prstGeom prst="rect">
            <a:avLst/>
          </a:prstGeom>
        </p:spPr>
      </p:pic>
      <p:pic>
        <p:nvPicPr>
          <p:cNvPr id="9" name="8 Imagen"/>
          <p:cNvPicPr/>
          <p:nvPr/>
        </p:nvPicPr>
        <p:blipFill>
          <a:blip r:embed="rId4"/>
          <a:stretch>
            <a:fillRect/>
          </a:stretch>
        </p:blipFill>
        <p:spPr>
          <a:xfrm>
            <a:off x="1022179" y="3933056"/>
            <a:ext cx="6646166" cy="2507243"/>
          </a:xfrm>
          <a:prstGeom prst="rect">
            <a:avLst/>
          </a:prstGeom>
        </p:spPr>
      </p:pic>
    </p:spTree>
    <p:extLst>
      <p:ext uri="{BB962C8B-B14F-4D97-AF65-F5344CB8AC3E}">
        <p14:creationId xmlns:p14="http://schemas.microsoft.com/office/powerpoint/2010/main" val="305180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394" y="17464"/>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7" name="6 CuadroTexto"/>
          <p:cNvSpPr txBox="1"/>
          <p:nvPr/>
        </p:nvSpPr>
        <p:spPr>
          <a:xfrm>
            <a:off x="179512" y="1124744"/>
            <a:ext cx="7920880" cy="954107"/>
          </a:xfrm>
          <a:prstGeom prst="rect">
            <a:avLst/>
          </a:prstGeom>
          <a:noFill/>
        </p:spPr>
        <p:txBody>
          <a:bodyPr wrap="square" rtlCol="0">
            <a:spAutoFit/>
          </a:bodyPr>
          <a:lstStyle/>
          <a:p>
            <a:r>
              <a:rPr lang="es-MX" sz="1400" b="1" dirty="0" smtClean="0"/>
              <a:t>PLAN DE EMERGENCIA. DETECCION DE ZONAS DE RIESGOS.</a:t>
            </a:r>
          </a:p>
          <a:p>
            <a:r>
              <a:rPr lang="es-MX" sz="1400" dirty="0" smtClean="0"/>
              <a:t>Fue apoyado por estudiantes de la facultad de Arquitectura.</a:t>
            </a:r>
          </a:p>
          <a:p>
            <a:pPr algn="just"/>
            <a:r>
              <a:rPr lang="es-MX" sz="1400" b="1" dirty="0" smtClean="0"/>
              <a:t>Objetivo. </a:t>
            </a:r>
            <a:r>
              <a:rPr lang="es-MX" sz="1400" dirty="0" smtClean="0"/>
              <a:t>Determinar el estado  que guardan los accesos, instalaciones y generar las medidas de prevención correspondientes </a:t>
            </a:r>
            <a:endParaRPr lang="es-MX" sz="1400" dirty="0"/>
          </a:p>
        </p:txBody>
      </p:sp>
      <p:pic>
        <p:nvPicPr>
          <p:cNvPr id="9218" name="Picture 2" descr="C:\Users\edalid\Pictures\Fotos_PlandeEmergencias_Contaduria_160412\P10505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204865"/>
            <a:ext cx="367240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edalid\Pictures\Fotos_PlandeEmergencias_Contaduria_160412\P10505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5122" y="2204863"/>
            <a:ext cx="3960440" cy="18002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edalid\Pictures\Fotos_PlandeEmergencias_Contaduria_160412\P10505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831" y="4365104"/>
            <a:ext cx="8229305"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007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394" y="17464"/>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7" name="6 CuadroTexto"/>
          <p:cNvSpPr txBox="1"/>
          <p:nvPr/>
        </p:nvSpPr>
        <p:spPr>
          <a:xfrm>
            <a:off x="179512" y="1027738"/>
            <a:ext cx="8964488" cy="1077218"/>
          </a:xfrm>
          <a:prstGeom prst="rect">
            <a:avLst/>
          </a:prstGeom>
          <a:noFill/>
        </p:spPr>
        <p:txBody>
          <a:bodyPr wrap="square" rtlCol="0">
            <a:spAutoFit/>
          </a:bodyPr>
          <a:lstStyle/>
          <a:p>
            <a:pPr algn="just"/>
            <a:r>
              <a:rPr lang="es-MX" sz="1600" b="1" dirty="0" smtClean="0"/>
              <a:t>PLATICAS DE PREVENIR EXTORSION Y FRAUDE CIBERNETICO</a:t>
            </a:r>
            <a:r>
              <a:rPr lang="es-MX" sz="1600" dirty="0" smtClean="0"/>
              <a:t>.  </a:t>
            </a:r>
          </a:p>
          <a:p>
            <a:pPr algn="just"/>
            <a:r>
              <a:rPr lang="es-MX" sz="1600" dirty="0" smtClean="0"/>
              <a:t>Otorgado por la  Dirección de Desarrollo de Programas de  Gobierno del Estado a través de ´la policía Estatal</a:t>
            </a:r>
          </a:p>
          <a:p>
            <a:pPr algn="just"/>
            <a:r>
              <a:rPr lang="es-MX" sz="1600" dirty="0" smtClean="0"/>
              <a:t>Participantes: Estudiantes y Maestros</a:t>
            </a:r>
            <a:endParaRPr lang="es-MX" sz="1600" dirty="0"/>
          </a:p>
        </p:txBody>
      </p:sp>
      <p:pic>
        <p:nvPicPr>
          <p:cNvPr id="10242" name="Picture 2" descr="C:\Users\edalid\Pictures\fotosfacultad\bajadasdemicel\IMG-20120531-00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204864"/>
            <a:ext cx="388843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edalid\Pictures\fotosfacultad\bajadasdemicel\IMG-20120531-000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174751"/>
            <a:ext cx="3944830" cy="2550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022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394" y="17464"/>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7" name="6 Rectángulo"/>
          <p:cNvSpPr/>
          <p:nvPr/>
        </p:nvSpPr>
        <p:spPr>
          <a:xfrm>
            <a:off x="625392" y="1124744"/>
            <a:ext cx="3809056" cy="369332"/>
          </a:xfrm>
          <a:prstGeom prst="rect">
            <a:avLst/>
          </a:prstGeom>
        </p:spPr>
        <p:txBody>
          <a:bodyPr wrap="none">
            <a:spAutoFit/>
          </a:bodyPr>
          <a:lstStyle/>
          <a:p>
            <a:r>
              <a:rPr lang="es-MX" b="1" dirty="0" smtClean="0"/>
              <a:t>Investigación   :   Cuerpos Académicos</a:t>
            </a:r>
            <a:endParaRPr lang="es-MX" b="1" dirty="0"/>
          </a:p>
        </p:txBody>
      </p:sp>
      <p:sp>
        <p:nvSpPr>
          <p:cNvPr id="8" name="7 Rectángulo"/>
          <p:cNvSpPr/>
          <p:nvPr/>
        </p:nvSpPr>
        <p:spPr>
          <a:xfrm>
            <a:off x="755576" y="1772816"/>
            <a:ext cx="727280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dirty="0"/>
              <a:t>PROYECTOS DE INVERSIÓN EN LAS MICROS, PEQUEÑAS Y MEDIANAS EMPRESAS (UV-GC-177</a:t>
            </a:r>
            <a:r>
              <a:rPr lang="es-MX" dirty="0" smtClean="0"/>
              <a:t>). En restructuración</a:t>
            </a:r>
            <a:endParaRPr lang="es-MX" dirty="0"/>
          </a:p>
        </p:txBody>
      </p:sp>
      <p:sp>
        <p:nvSpPr>
          <p:cNvPr id="9" name="8 Rectángulo"/>
          <p:cNvSpPr/>
          <p:nvPr/>
        </p:nvSpPr>
        <p:spPr>
          <a:xfrm>
            <a:off x="798044" y="2924944"/>
            <a:ext cx="7272808"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MX" dirty="0"/>
              <a:t>CA SISTEMAS DE INFORMACIÓN: EDUCATIVOS Y DE GESTIÓN ECONOMICO - ADMINISTRATIVA BASADOS EN LA SUSTENTABILIDAD (UV-GC-154</a:t>
            </a:r>
            <a:r>
              <a:rPr lang="es-MX" dirty="0" smtClean="0"/>
              <a:t>). </a:t>
            </a:r>
            <a:r>
              <a:rPr lang="es-MX" dirty="0"/>
              <a:t> </a:t>
            </a:r>
            <a:r>
              <a:rPr lang="es-MX" b="1" dirty="0" smtClean="0"/>
              <a:t>Evaluado en agosto de 2012:</a:t>
            </a:r>
          </a:p>
          <a:p>
            <a:r>
              <a:rPr lang="es-MX" b="1" dirty="0" smtClean="0"/>
              <a:t> LGAC  que cultivan:</a:t>
            </a:r>
            <a:endParaRPr lang="es-MX" b="1" dirty="0"/>
          </a:p>
          <a:p>
            <a:pPr marL="285750" indent="-285750">
              <a:buFont typeface="Wingdings" pitchFamily="2" charset="2"/>
              <a:buChar char="v"/>
            </a:pPr>
            <a:r>
              <a:rPr lang="es-MX" dirty="0"/>
              <a:t>EDUCACION Y TECNOLOGIAS</a:t>
            </a:r>
          </a:p>
          <a:p>
            <a:pPr marL="285750" indent="-285750">
              <a:buFont typeface="Wingdings" pitchFamily="2" charset="2"/>
              <a:buChar char="v"/>
            </a:pPr>
            <a:r>
              <a:rPr lang="es-MX" dirty="0"/>
              <a:t>RESPONSABILIDAD SOCIAL</a:t>
            </a:r>
          </a:p>
          <a:p>
            <a:pPr marL="285750" indent="-285750">
              <a:buFont typeface="Wingdings" pitchFamily="2" charset="2"/>
              <a:buChar char="v"/>
            </a:pPr>
            <a:r>
              <a:rPr lang="es-MX" dirty="0"/>
              <a:t>INFORMACION Y GESTION ECONOMICO – </a:t>
            </a:r>
            <a:r>
              <a:rPr lang="es-MX" dirty="0" smtClean="0"/>
              <a:t>ADMINISTRATIVA </a:t>
            </a:r>
            <a:endParaRPr lang="es-MX" dirty="0"/>
          </a:p>
        </p:txBody>
      </p:sp>
    </p:spTree>
    <p:extLst>
      <p:ext uri="{BB962C8B-B14F-4D97-AF65-F5344CB8AC3E}">
        <p14:creationId xmlns:p14="http://schemas.microsoft.com/office/powerpoint/2010/main" val="3745410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31840" y="2022438"/>
            <a:ext cx="2696829" cy="307777"/>
          </a:xfrm>
          <a:prstGeom prst="rect">
            <a:avLst/>
          </a:prstGeom>
        </p:spPr>
        <p:txBody>
          <a:bodyPr wrap="none">
            <a:spAutoFit/>
          </a:bodyPr>
          <a:lstStyle/>
          <a:p>
            <a:r>
              <a:rPr lang="pt-BR" sz="1400" b="1" dirty="0"/>
              <a:t>No. de registro DGI: 19822201171</a:t>
            </a:r>
            <a:endParaRPr lang="es-MX" sz="1400" dirty="0"/>
          </a:p>
        </p:txBody>
      </p:sp>
      <p:grpSp>
        <p:nvGrpSpPr>
          <p:cNvPr id="3" name="2 Grupo"/>
          <p:cNvGrpSpPr/>
          <p:nvPr/>
        </p:nvGrpSpPr>
        <p:grpSpPr>
          <a:xfrm>
            <a:off x="20394" y="17464"/>
            <a:ext cx="9123606" cy="838128"/>
            <a:chOff x="20394" y="0"/>
            <a:chExt cx="9123606" cy="838128"/>
          </a:xfrm>
        </p:grpSpPr>
        <p:sp>
          <p:nvSpPr>
            <p:cNvPr id="4" name="3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7" name="6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8" name="7 CuadroTexto"/>
          <p:cNvSpPr txBox="1"/>
          <p:nvPr/>
        </p:nvSpPr>
        <p:spPr>
          <a:xfrm>
            <a:off x="395536" y="1124744"/>
            <a:ext cx="3456384" cy="369332"/>
          </a:xfrm>
          <a:prstGeom prst="rect">
            <a:avLst/>
          </a:prstGeom>
          <a:noFill/>
        </p:spPr>
        <p:txBody>
          <a:bodyPr wrap="square" rtlCol="0">
            <a:spAutoFit/>
          </a:bodyPr>
          <a:lstStyle/>
          <a:p>
            <a:r>
              <a:rPr lang="es-MX" b="1" dirty="0" smtClean="0"/>
              <a:t>PROYECTOS DE INVESTIGACION</a:t>
            </a:r>
            <a:endParaRPr lang="es-MX" b="1" dirty="0"/>
          </a:p>
        </p:txBody>
      </p:sp>
      <p:sp>
        <p:nvSpPr>
          <p:cNvPr id="9" name="8 Rectángulo"/>
          <p:cNvSpPr/>
          <p:nvPr/>
        </p:nvSpPr>
        <p:spPr>
          <a:xfrm>
            <a:off x="467544" y="1502738"/>
            <a:ext cx="7661994" cy="738664"/>
          </a:xfrm>
          <a:prstGeom prst="rect">
            <a:avLst/>
          </a:prstGeom>
        </p:spPr>
        <p:txBody>
          <a:bodyPr wrap="square">
            <a:spAutoFit/>
          </a:bodyPr>
          <a:lstStyle/>
          <a:p>
            <a:pPr algn="just"/>
            <a:r>
              <a:rPr lang="es-MX" sz="1400" dirty="0" smtClean="0"/>
              <a:t>1.SISTEMAS </a:t>
            </a:r>
            <a:r>
              <a:rPr lang="es-MX" sz="1400" dirty="0"/>
              <a:t>DE INFORMACION Y DE GESTION ECONOMICO-ADMINISTRATIVA BASADOS EN LA SUSTENTABILIDAD PARA LAS MICRO, PEQUEÑAS Y MEDIANAS EMPRESAS (MPYMES) DE LA REGION NORTE DEL ESTADO DE VERACRUZ</a:t>
            </a:r>
          </a:p>
        </p:txBody>
      </p:sp>
      <p:graphicFrame>
        <p:nvGraphicFramePr>
          <p:cNvPr id="11" name="10 Tabla"/>
          <p:cNvGraphicFramePr>
            <a:graphicFrameLocks noGrp="1"/>
          </p:cNvGraphicFramePr>
          <p:nvPr>
            <p:extLst>
              <p:ext uri="{D42A27DB-BD31-4B8C-83A1-F6EECF244321}">
                <p14:modId xmlns:p14="http://schemas.microsoft.com/office/powerpoint/2010/main" val="1306169253"/>
              </p:ext>
            </p:extLst>
          </p:nvPr>
        </p:nvGraphicFramePr>
        <p:xfrm>
          <a:off x="628405" y="2314192"/>
          <a:ext cx="7340272" cy="296164"/>
        </p:xfrm>
        <a:graphic>
          <a:graphicData uri="http://schemas.openxmlformats.org/drawingml/2006/table">
            <a:tbl>
              <a:tblPr firstRow="1" firstCol="1" bandRow="1">
                <a:tableStyleId>{7DF18680-E054-41AD-8BC1-D1AEF772440D}</a:tableStyleId>
              </a:tblPr>
              <a:tblGrid>
                <a:gridCol w="7340272"/>
              </a:tblGrid>
              <a:tr h="288032">
                <a:tc>
                  <a:txBody>
                    <a:bodyPr/>
                    <a:lstStyle/>
                    <a:p>
                      <a:pPr algn="ctr">
                        <a:lnSpc>
                          <a:spcPct val="115000"/>
                        </a:lnSpc>
                        <a:spcAft>
                          <a:spcPts val="0"/>
                        </a:spcAft>
                      </a:pPr>
                      <a:r>
                        <a:rPr lang="es-MX" sz="1400" dirty="0">
                          <a:effectLst/>
                        </a:rPr>
                        <a:t>PARTICIPANTES</a:t>
                      </a:r>
                      <a:endParaRPr lang="es-MX" sz="1400" dirty="0">
                        <a:effectLst/>
                        <a:latin typeface="Calibri"/>
                        <a:ea typeface="Calibri"/>
                        <a:cs typeface="Times New Roman"/>
                      </a:endParaRPr>
                    </a:p>
                  </a:txBody>
                  <a:tcPr marL="25400" marR="25400" marT="25400" marB="25400" anchor="ct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4077120254"/>
              </p:ext>
            </p:extLst>
          </p:nvPr>
        </p:nvGraphicFramePr>
        <p:xfrm>
          <a:off x="611559" y="2780928"/>
          <a:ext cx="3378915" cy="1425864"/>
        </p:xfrm>
        <a:graphic>
          <a:graphicData uri="http://schemas.openxmlformats.org/drawingml/2006/table">
            <a:tbl>
              <a:tblPr firstRow="1" firstCol="1" bandRow="1">
                <a:tableStyleId>{5C22544A-7EE6-4342-B048-85BDC9FD1C3A}</a:tableStyleId>
              </a:tblPr>
              <a:tblGrid>
                <a:gridCol w="3378915"/>
              </a:tblGrid>
              <a:tr h="210423">
                <a:tc>
                  <a:txBody>
                    <a:bodyPr/>
                    <a:lstStyle/>
                    <a:p>
                      <a:pPr algn="ctr" fontAlgn="b">
                        <a:lnSpc>
                          <a:spcPct val="115000"/>
                        </a:lnSpc>
                        <a:spcAft>
                          <a:spcPts val="0"/>
                        </a:spcAft>
                      </a:pPr>
                      <a:r>
                        <a:rPr lang="es-MX" sz="1200" dirty="0" smtClean="0">
                          <a:solidFill>
                            <a:schemeClr val="tx1"/>
                          </a:solidFill>
                          <a:effectLst/>
                        </a:rPr>
                        <a:t>ACADEMICOS</a:t>
                      </a:r>
                      <a:endParaRPr lang="es-MX" sz="1200" dirty="0">
                        <a:solidFill>
                          <a:schemeClr val="tx1"/>
                        </a:solidFill>
                        <a:effectLst/>
                        <a:latin typeface="Calibri"/>
                        <a:ea typeface="Calibri"/>
                        <a:cs typeface="Times New Roman"/>
                      </a:endParaRPr>
                    </a:p>
                  </a:txBody>
                  <a:tcPr marL="25400" marR="25400" marT="25400" marB="25400" anchor="b"/>
                </a:tc>
              </a:tr>
              <a:tr h="227363">
                <a:tc>
                  <a:txBody>
                    <a:bodyPr/>
                    <a:lstStyle/>
                    <a:p>
                      <a:pPr fontAlgn="t">
                        <a:lnSpc>
                          <a:spcPct val="115000"/>
                        </a:lnSpc>
                        <a:spcAft>
                          <a:spcPts val="0"/>
                        </a:spcAft>
                      </a:pPr>
                      <a:r>
                        <a:rPr lang="es-MX" sz="1200" b="1" dirty="0">
                          <a:effectLst/>
                        </a:rPr>
                        <a:t>BARRERA REYES MARIO ALBERTO</a:t>
                      </a:r>
                      <a:endParaRPr lang="es-MX" sz="1200" b="1" dirty="0">
                        <a:effectLst/>
                        <a:latin typeface="Calibri"/>
                        <a:ea typeface="Calibri"/>
                        <a:cs typeface="Times New Roman"/>
                      </a:endParaRPr>
                    </a:p>
                  </a:txBody>
                  <a:tcPr marL="25400" marR="25400" marT="25400" marB="25400"/>
                </a:tc>
              </a:tr>
              <a:tr h="285568">
                <a:tc>
                  <a:txBody>
                    <a:bodyPr/>
                    <a:lstStyle/>
                    <a:p>
                      <a:pPr fontAlgn="t">
                        <a:lnSpc>
                          <a:spcPct val="115000"/>
                        </a:lnSpc>
                        <a:spcAft>
                          <a:spcPts val="0"/>
                        </a:spcAft>
                      </a:pPr>
                      <a:r>
                        <a:rPr lang="es-MX" sz="1200" b="1" dirty="0">
                          <a:effectLst/>
                        </a:rPr>
                        <a:t>FLORES BARRIOS LEONARDO</a:t>
                      </a:r>
                      <a:endParaRPr lang="es-MX" sz="1200" b="1" dirty="0">
                        <a:effectLst/>
                        <a:latin typeface="Calibri"/>
                        <a:ea typeface="Calibri"/>
                        <a:cs typeface="Times New Roman"/>
                      </a:endParaRPr>
                    </a:p>
                  </a:txBody>
                  <a:tcPr marL="25400" marR="25400" marT="25400" marB="25400"/>
                </a:tc>
              </a:tr>
              <a:tr h="228454">
                <a:tc>
                  <a:txBody>
                    <a:bodyPr/>
                    <a:lstStyle/>
                    <a:p>
                      <a:pPr fontAlgn="t">
                        <a:lnSpc>
                          <a:spcPct val="115000"/>
                        </a:lnSpc>
                        <a:spcAft>
                          <a:spcPts val="0"/>
                        </a:spcAft>
                      </a:pPr>
                      <a:r>
                        <a:rPr lang="es-MX" sz="1200" b="1" dirty="0">
                          <a:effectLst/>
                        </a:rPr>
                        <a:t>VEGA COBOS PEDRO ERIC</a:t>
                      </a:r>
                      <a:endParaRPr lang="es-MX" sz="1200" b="1" dirty="0">
                        <a:effectLst/>
                        <a:latin typeface="Calibri"/>
                        <a:ea typeface="Calibri"/>
                        <a:cs typeface="Times New Roman"/>
                      </a:endParaRPr>
                    </a:p>
                  </a:txBody>
                  <a:tcPr marL="25400" marR="25400" marT="25400" marB="25400"/>
                </a:tc>
              </a:tr>
              <a:tr h="356960">
                <a:tc>
                  <a:txBody>
                    <a:bodyPr/>
                    <a:lstStyle/>
                    <a:p>
                      <a:pPr fontAlgn="t">
                        <a:lnSpc>
                          <a:spcPct val="115000"/>
                        </a:lnSpc>
                        <a:spcAft>
                          <a:spcPts val="0"/>
                        </a:spcAft>
                      </a:pPr>
                      <a:r>
                        <a:rPr lang="es-MX" sz="1200" b="1" dirty="0" smtClean="0">
                          <a:effectLst/>
                          <a:latin typeface="Calibri"/>
                          <a:ea typeface="Calibri"/>
                          <a:cs typeface="Times New Roman"/>
                        </a:rPr>
                        <a:t>EDALID</a:t>
                      </a:r>
                      <a:r>
                        <a:rPr lang="es-MX" sz="1200" b="1" baseline="0" dirty="0" smtClean="0">
                          <a:effectLst/>
                          <a:latin typeface="Calibri"/>
                          <a:ea typeface="Calibri"/>
                          <a:cs typeface="Times New Roman"/>
                        </a:rPr>
                        <a:t> ALVAREZ VELAZQUEZ</a:t>
                      </a:r>
                      <a:endParaRPr lang="es-MX" sz="1200" b="1" dirty="0">
                        <a:effectLst/>
                        <a:latin typeface="Calibri"/>
                        <a:ea typeface="Calibri"/>
                        <a:cs typeface="Times New Roman"/>
                      </a:endParaRPr>
                    </a:p>
                  </a:txBody>
                  <a:tcPr marL="25400" marR="25400" marT="25400" marB="25400"/>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1503193508"/>
              </p:ext>
            </p:extLst>
          </p:nvPr>
        </p:nvGraphicFramePr>
        <p:xfrm>
          <a:off x="4572000" y="2780928"/>
          <a:ext cx="3456384" cy="1352130"/>
        </p:xfrm>
        <a:graphic>
          <a:graphicData uri="http://schemas.openxmlformats.org/drawingml/2006/table">
            <a:tbl>
              <a:tblPr firstRow="1" firstCol="1" bandRow="1">
                <a:tableStyleId>{5C22544A-7EE6-4342-B048-85BDC9FD1C3A}</a:tableStyleId>
              </a:tblPr>
              <a:tblGrid>
                <a:gridCol w="3456384"/>
              </a:tblGrid>
              <a:tr h="200330">
                <a:tc>
                  <a:txBody>
                    <a:bodyPr/>
                    <a:lstStyle/>
                    <a:p>
                      <a:pPr fontAlgn="b">
                        <a:lnSpc>
                          <a:spcPct val="115000"/>
                        </a:lnSpc>
                        <a:spcAft>
                          <a:spcPts val="0"/>
                        </a:spcAft>
                      </a:pPr>
                      <a:r>
                        <a:rPr lang="es-MX" sz="1200" dirty="0">
                          <a:effectLst/>
                        </a:rPr>
                        <a:t>ALUMNOS DE LA UNIVERSIDAD </a:t>
                      </a:r>
                      <a:r>
                        <a:rPr lang="es-MX" sz="1200" dirty="0" smtClean="0">
                          <a:effectLst/>
                        </a:rPr>
                        <a:t> VERACRUZANA</a:t>
                      </a:r>
                      <a:r>
                        <a:rPr lang="es-MX" sz="1200" dirty="0">
                          <a:effectLst/>
                        </a:rPr>
                        <a:t>:</a:t>
                      </a:r>
                      <a:endParaRPr lang="es-MX" sz="1200" dirty="0">
                        <a:effectLst/>
                        <a:latin typeface="Calibri"/>
                        <a:ea typeface="Calibri"/>
                        <a:cs typeface="Times New Roman"/>
                      </a:endParaRPr>
                    </a:p>
                  </a:txBody>
                  <a:tcPr marL="25400" marR="25400" marT="25400" marB="0" anchor="b"/>
                </a:tc>
              </a:tr>
              <a:tr h="143873">
                <a:tc>
                  <a:txBody>
                    <a:bodyPr/>
                    <a:lstStyle/>
                    <a:p>
                      <a:pPr fontAlgn="b">
                        <a:lnSpc>
                          <a:spcPct val="115000"/>
                        </a:lnSpc>
                        <a:spcAft>
                          <a:spcPts val="0"/>
                        </a:spcAft>
                      </a:pPr>
                      <a:r>
                        <a:rPr lang="es-MX" sz="1200" dirty="0">
                          <a:effectLst/>
                        </a:rPr>
                        <a:t>ALUMNO</a:t>
                      </a:r>
                      <a:endParaRPr lang="es-MX" sz="1200" dirty="0">
                        <a:effectLst/>
                        <a:latin typeface="Calibri"/>
                        <a:ea typeface="Calibri"/>
                        <a:cs typeface="Times New Roman"/>
                      </a:endParaRPr>
                    </a:p>
                  </a:txBody>
                  <a:tcPr marL="25400" marR="25400" marT="0" marB="0" anchor="b"/>
                </a:tc>
              </a:tr>
              <a:tr h="322497">
                <a:tc>
                  <a:txBody>
                    <a:bodyPr/>
                    <a:lstStyle/>
                    <a:p>
                      <a:pPr fontAlgn="ctr">
                        <a:lnSpc>
                          <a:spcPct val="115000"/>
                        </a:lnSpc>
                        <a:spcAft>
                          <a:spcPts val="0"/>
                        </a:spcAft>
                      </a:pPr>
                      <a:r>
                        <a:rPr lang="es-MX" sz="1200">
                          <a:effectLst/>
                        </a:rPr>
                        <a:t>CRUZ RANGEL GRECIA ALONDRA</a:t>
                      </a:r>
                      <a:endParaRPr lang="es-MX" sz="1200">
                        <a:effectLst/>
                        <a:latin typeface="Calibri"/>
                        <a:ea typeface="Calibri"/>
                        <a:cs typeface="Times New Roman"/>
                      </a:endParaRPr>
                    </a:p>
                  </a:txBody>
                  <a:tcPr marL="25400" marR="25400" marT="25400" marB="25400" anchor="ctr"/>
                </a:tc>
              </a:tr>
              <a:tr h="322497">
                <a:tc>
                  <a:txBody>
                    <a:bodyPr/>
                    <a:lstStyle/>
                    <a:p>
                      <a:pPr fontAlgn="ctr">
                        <a:lnSpc>
                          <a:spcPct val="115000"/>
                        </a:lnSpc>
                        <a:spcAft>
                          <a:spcPts val="0"/>
                        </a:spcAft>
                      </a:pPr>
                      <a:r>
                        <a:rPr lang="es-MX" sz="1200">
                          <a:effectLst/>
                        </a:rPr>
                        <a:t>ORTEGA CRUZ MAYRA YANEET</a:t>
                      </a:r>
                      <a:endParaRPr lang="es-MX" sz="1200">
                        <a:effectLst/>
                        <a:latin typeface="Calibri"/>
                        <a:ea typeface="Calibri"/>
                        <a:cs typeface="Times New Roman"/>
                      </a:endParaRPr>
                    </a:p>
                  </a:txBody>
                  <a:tcPr marL="25400" marR="25400" marT="25400" marB="25400" anchor="ctr"/>
                </a:tc>
              </a:tr>
              <a:tr h="178625">
                <a:tc>
                  <a:txBody>
                    <a:bodyPr/>
                    <a:lstStyle/>
                    <a:p>
                      <a:pPr>
                        <a:lnSpc>
                          <a:spcPct val="115000"/>
                        </a:lnSpc>
                      </a:pPr>
                      <a:endParaRPr lang="es-MX" sz="1200" dirty="0">
                        <a:effectLst/>
                        <a:latin typeface="Calibri"/>
                        <a:cs typeface="Times New Roman"/>
                      </a:endParaRPr>
                    </a:p>
                  </a:txBody>
                  <a:tcPr marL="25400" marR="25400" marT="25400" marB="25400"/>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450943258"/>
              </p:ext>
            </p:extLst>
          </p:nvPr>
        </p:nvGraphicFramePr>
        <p:xfrm>
          <a:off x="611560" y="4437112"/>
          <a:ext cx="3507036" cy="1465072"/>
        </p:xfrm>
        <a:graphic>
          <a:graphicData uri="http://schemas.openxmlformats.org/drawingml/2006/table">
            <a:tbl>
              <a:tblPr firstRow="1" firstCol="1" bandRow="1">
                <a:tableStyleId>{7DF18680-E054-41AD-8BC1-D1AEF772440D}</a:tableStyleId>
              </a:tblPr>
              <a:tblGrid>
                <a:gridCol w="1753518"/>
                <a:gridCol w="1753518"/>
              </a:tblGrid>
              <a:tr h="84584">
                <a:tc gridSpan="2">
                  <a:txBody>
                    <a:bodyPr/>
                    <a:lstStyle/>
                    <a:p>
                      <a:pPr fontAlgn="t">
                        <a:lnSpc>
                          <a:spcPct val="115000"/>
                        </a:lnSpc>
                        <a:spcAft>
                          <a:spcPts val="0"/>
                        </a:spcAft>
                      </a:pPr>
                      <a:r>
                        <a:rPr lang="es-MX" sz="1200" dirty="0">
                          <a:effectLst/>
                        </a:rPr>
                        <a:t>PUBLICACIONES</a:t>
                      </a:r>
                      <a:endParaRPr lang="es-MX" sz="1200" dirty="0">
                        <a:effectLst/>
                        <a:latin typeface="Calibri"/>
                        <a:ea typeface="Calibri"/>
                        <a:cs typeface="Times New Roman"/>
                      </a:endParaRPr>
                    </a:p>
                  </a:txBody>
                  <a:tcPr marL="25400" marR="25400" marT="25400" marB="25400"/>
                </a:tc>
                <a:tc hMerge="1">
                  <a:txBody>
                    <a:bodyPr/>
                    <a:lstStyle/>
                    <a:p>
                      <a:endParaRPr lang="es-MX"/>
                    </a:p>
                  </a:txBody>
                  <a:tcPr/>
                </a:tc>
              </a:tr>
              <a:tr h="180340">
                <a:tc>
                  <a:txBody>
                    <a:bodyPr/>
                    <a:lstStyle/>
                    <a:p>
                      <a:pPr algn="ctr" fontAlgn="b">
                        <a:lnSpc>
                          <a:spcPct val="115000"/>
                        </a:lnSpc>
                        <a:spcAft>
                          <a:spcPts val="0"/>
                        </a:spcAft>
                      </a:pPr>
                      <a:r>
                        <a:rPr lang="es-MX" sz="1200">
                          <a:effectLst/>
                        </a:rPr>
                        <a:t>DESCRIPCIÓN</a:t>
                      </a:r>
                      <a:endParaRPr lang="es-MX" sz="1200">
                        <a:effectLst/>
                        <a:latin typeface="Calibri"/>
                        <a:ea typeface="Calibri"/>
                        <a:cs typeface="Times New Roman"/>
                      </a:endParaRPr>
                    </a:p>
                  </a:txBody>
                  <a:tcPr marL="25400" marR="25400" marT="25400" marB="25400" anchor="b"/>
                </a:tc>
                <a:tc>
                  <a:txBody>
                    <a:bodyPr/>
                    <a:lstStyle/>
                    <a:p>
                      <a:pPr algn="ctr" fontAlgn="b">
                        <a:lnSpc>
                          <a:spcPct val="115000"/>
                        </a:lnSpc>
                        <a:spcAft>
                          <a:spcPts val="0"/>
                        </a:spcAft>
                      </a:pPr>
                      <a:r>
                        <a:rPr lang="es-MX" sz="1200" dirty="0">
                          <a:effectLst/>
                        </a:rPr>
                        <a:t>CANT.</a:t>
                      </a:r>
                      <a:endParaRPr lang="es-MX" sz="1200" dirty="0">
                        <a:effectLst/>
                        <a:latin typeface="Calibri"/>
                        <a:ea typeface="Calibri"/>
                        <a:cs typeface="Times New Roman"/>
                      </a:endParaRPr>
                    </a:p>
                  </a:txBody>
                  <a:tcPr marL="25400" marR="25400" marT="25400" marB="25400" anchor="b"/>
                </a:tc>
              </a:tr>
              <a:tr h="191770">
                <a:tc>
                  <a:txBody>
                    <a:bodyPr/>
                    <a:lstStyle/>
                    <a:p>
                      <a:pPr fontAlgn="t">
                        <a:lnSpc>
                          <a:spcPct val="115000"/>
                        </a:lnSpc>
                        <a:spcAft>
                          <a:spcPts val="0"/>
                        </a:spcAft>
                      </a:pPr>
                      <a:r>
                        <a:rPr lang="es-MX" sz="1200">
                          <a:effectLst/>
                        </a:rPr>
                        <a:t>ARTÍCULO INDEXADO EN EL ÁMBITO NACIONAL</a:t>
                      </a:r>
                      <a:endParaRPr lang="es-MX" sz="1200">
                        <a:effectLst/>
                        <a:latin typeface="Calibri"/>
                        <a:ea typeface="Calibri"/>
                        <a:cs typeface="Times New Roman"/>
                      </a:endParaRPr>
                    </a:p>
                  </a:txBody>
                  <a:tcPr marL="25400" marR="25400" marT="25400" marB="25400"/>
                </a:tc>
                <a:tc>
                  <a:txBody>
                    <a:bodyPr/>
                    <a:lstStyle/>
                    <a:p>
                      <a:pPr algn="ctr" fontAlgn="t">
                        <a:lnSpc>
                          <a:spcPct val="115000"/>
                        </a:lnSpc>
                        <a:spcAft>
                          <a:spcPts val="0"/>
                        </a:spcAft>
                      </a:pPr>
                      <a:r>
                        <a:rPr lang="es-MX" sz="1200" dirty="0">
                          <a:effectLst/>
                        </a:rPr>
                        <a:t>2</a:t>
                      </a:r>
                      <a:endParaRPr lang="es-MX" sz="1200" dirty="0">
                        <a:effectLst/>
                        <a:latin typeface="Calibri"/>
                        <a:ea typeface="Calibri"/>
                        <a:cs typeface="Times New Roman"/>
                      </a:endParaRPr>
                    </a:p>
                  </a:txBody>
                  <a:tcPr marL="25400" marR="25400" marT="25400" marB="25400"/>
                </a:tc>
              </a:tr>
              <a:tr h="191770">
                <a:tc>
                  <a:txBody>
                    <a:bodyPr/>
                    <a:lstStyle/>
                    <a:p>
                      <a:pPr fontAlgn="t">
                        <a:lnSpc>
                          <a:spcPct val="115000"/>
                        </a:lnSpc>
                        <a:spcAft>
                          <a:spcPts val="0"/>
                        </a:spcAft>
                      </a:pPr>
                      <a:r>
                        <a:rPr lang="es-MX" sz="1200">
                          <a:effectLst/>
                        </a:rPr>
                        <a:t>CAPÍTULO DE LIBRO CON ARBITRAJE E ISBN</a:t>
                      </a:r>
                      <a:endParaRPr lang="es-MX" sz="1200">
                        <a:effectLst/>
                        <a:latin typeface="Calibri"/>
                        <a:ea typeface="Calibri"/>
                        <a:cs typeface="Times New Roman"/>
                      </a:endParaRPr>
                    </a:p>
                  </a:txBody>
                  <a:tcPr marL="25400" marR="25400" marT="25400" marB="25400"/>
                </a:tc>
                <a:tc>
                  <a:txBody>
                    <a:bodyPr/>
                    <a:lstStyle/>
                    <a:p>
                      <a:pPr algn="ctr" fontAlgn="t">
                        <a:lnSpc>
                          <a:spcPct val="115000"/>
                        </a:lnSpc>
                        <a:spcAft>
                          <a:spcPts val="0"/>
                        </a:spcAft>
                      </a:pPr>
                      <a:r>
                        <a:rPr lang="es-MX" sz="1200" dirty="0">
                          <a:effectLst/>
                        </a:rPr>
                        <a:t>1</a:t>
                      </a:r>
                      <a:endParaRPr lang="es-MX" sz="1200" dirty="0">
                        <a:effectLst/>
                        <a:latin typeface="Calibri"/>
                        <a:ea typeface="Calibri"/>
                        <a:cs typeface="Times New Roman"/>
                      </a:endParaRPr>
                    </a:p>
                  </a:txBody>
                  <a:tcPr marL="25400" marR="25400" marT="25400" marB="25400"/>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2535520076"/>
              </p:ext>
            </p:extLst>
          </p:nvPr>
        </p:nvGraphicFramePr>
        <p:xfrm>
          <a:off x="4480254" y="4437112"/>
          <a:ext cx="3387209" cy="1515872"/>
        </p:xfrm>
        <a:graphic>
          <a:graphicData uri="http://schemas.openxmlformats.org/drawingml/2006/table">
            <a:tbl>
              <a:tblPr firstRow="1" firstCol="1" bandRow="1">
                <a:tableStyleId>{7DF18680-E054-41AD-8BC1-D1AEF772440D}</a:tableStyleId>
              </a:tblPr>
              <a:tblGrid>
                <a:gridCol w="1712661"/>
                <a:gridCol w="1674548"/>
              </a:tblGrid>
              <a:tr h="228600">
                <a:tc gridSpan="2">
                  <a:txBody>
                    <a:bodyPr/>
                    <a:lstStyle/>
                    <a:p>
                      <a:pPr fontAlgn="t">
                        <a:lnSpc>
                          <a:spcPct val="115000"/>
                        </a:lnSpc>
                        <a:spcAft>
                          <a:spcPts val="0"/>
                        </a:spcAft>
                      </a:pPr>
                      <a:r>
                        <a:rPr lang="es-MX" sz="1200" dirty="0">
                          <a:effectLst/>
                        </a:rPr>
                        <a:t>OTROS PRODUCTOS</a:t>
                      </a:r>
                      <a:endParaRPr lang="es-MX" sz="1200" dirty="0">
                        <a:effectLst/>
                        <a:latin typeface="Calibri"/>
                        <a:ea typeface="Calibri"/>
                        <a:cs typeface="Times New Roman"/>
                      </a:endParaRPr>
                    </a:p>
                  </a:txBody>
                  <a:tcPr marL="25400" marR="25400" marT="25400" marB="25400"/>
                </a:tc>
                <a:tc hMerge="1">
                  <a:txBody>
                    <a:bodyPr/>
                    <a:lstStyle/>
                    <a:p>
                      <a:endParaRPr lang="es-MX"/>
                    </a:p>
                  </a:txBody>
                  <a:tcPr/>
                </a:tc>
              </a:tr>
              <a:tr h="180340">
                <a:tc>
                  <a:txBody>
                    <a:bodyPr/>
                    <a:lstStyle/>
                    <a:p>
                      <a:pPr algn="ctr" fontAlgn="b">
                        <a:lnSpc>
                          <a:spcPct val="115000"/>
                        </a:lnSpc>
                        <a:spcAft>
                          <a:spcPts val="0"/>
                        </a:spcAft>
                      </a:pPr>
                      <a:r>
                        <a:rPr lang="es-MX" sz="1200">
                          <a:effectLst/>
                        </a:rPr>
                        <a:t>DESCRIPCIÓN</a:t>
                      </a:r>
                      <a:endParaRPr lang="es-MX" sz="1200">
                        <a:effectLst/>
                        <a:latin typeface="Calibri"/>
                        <a:ea typeface="Calibri"/>
                        <a:cs typeface="Times New Roman"/>
                      </a:endParaRPr>
                    </a:p>
                  </a:txBody>
                  <a:tcPr marL="25400" marR="25400" marT="25400" marB="25400" anchor="b"/>
                </a:tc>
                <a:tc>
                  <a:txBody>
                    <a:bodyPr/>
                    <a:lstStyle/>
                    <a:p>
                      <a:pPr algn="ctr" fontAlgn="b">
                        <a:lnSpc>
                          <a:spcPct val="115000"/>
                        </a:lnSpc>
                        <a:spcAft>
                          <a:spcPts val="0"/>
                        </a:spcAft>
                      </a:pPr>
                      <a:r>
                        <a:rPr lang="es-MX" sz="1200">
                          <a:effectLst/>
                        </a:rPr>
                        <a:t>CANT.</a:t>
                      </a:r>
                      <a:endParaRPr lang="es-MX" sz="1200">
                        <a:effectLst/>
                        <a:latin typeface="Calibri"/>
                        <a:ea typeface="Calibri"/>
                        <a:cs typeface="Times New Roman"/>
                      </a:endParaRPr>
                    </a:p>
                  </a:txBody>
                  <a:tcPr marL="25400" marR="25400" marT="25400" marB="25400" anchor="b"/>
                </a:tc>
              </a:tr>
              <a:tr h="191770">
                <a:tc>
                  <a:txBody>
                    <a:bodyPr/>
                    <a:lstStyle/>
                    <a:p>
                      <a:pPr fontAlgn="t">
                        <a:lnSpc>
                          <a:spcPct val="115000"/>
                        </a:lnSpc>
                        <a:spcAft>
                          <a:spcPts val="0"/>
                        </a:spcAft>
                      </a:pPr>
                      <a:r>
                        <a:rPr lang="es-MX" sz="1200">
                          <a:effectLst/>
                        </a:rPr>
                        <a:t>MEMORIAS EN EXTENSO</a:t>
                      </a:r>
                      <a:endParaRPr lang="es-MX" sz="1200">
                        <a:effectLst/>
                        <a:latin typeface="Calibri"/>
                        <a:ea typeface="Calibri"/>
                        <a:cs typeface="Times New Roman"/>
                      </a:endParaRPr>
                    </a:p>
                  </a:txBody>
                  <a:tcPr marL="25400" marR="25400" marT="25400" marB="25400"/>
                </a:tc>
                <a:tc>
                  <a:txBody>
                    <a:bodyPr/>
                    <a:lstStyle/>
                    <a:p>
                      <a:pPr algn="ctr" fontAlgn="t">
                        <a:lnSpc>
                          <a:spcPct val="115000"/>
                        </a:lnSpc>
                        <a:spcAft>
                          <a:spcPts val="0"/>
                        </a:spcAft>
                      </a:pPr>
                      <a:r>
                        <a:rPr lang="es-MX" sz="1200">
                          <a:effectLst/>
                        </a:rPr>
                        <a:t>2</a:t>
                      </a:r>
                      <a:endParaRPr lang="es-MX" sz="1200">
                        <a:effectLst/>
                        <a:latin typeface="Calibri"/>
                        <a:ea typeface="Calibri"/>
                        <a:cs typeface="Times New Roman"/>
                      </a:endParaRPr>
                    </a:p>
                  </a:txBody>
                  <a:tcPr marL="25400" marR="25400" marT="25400" marB="25400"/>
                </a:tc>
              </a:tr>
              <a:tr h="191770">
                <a:tc>
                  <a:txBody>
                    <a:bodyPr/>
                    <a:lstStyle/>
                    <a:p>
                      <a:pPr fontAlgn="t">
                        <a:lnSpc>
                          <a:spcPct val="115000"/>
                        </a:lnSpc>
                        <a:spcAft>
                          <a:spcPts val="0"/>
                        </a:spcAft>
                      </a:pPr>
                      <a:r>
                        <a:rPr lang="es-MX" sz="1200">
                          <a:effectLst/>
                        </a:rPr>
                        <a:t>PONENCIAS EN FOROS ACADÉMICOS</a:t>
                      </a:r>
                      <a:endParaRPr lang="es-MX" sz="1200">
                        <a:effectLst/>
                        <a:latin typeface="Calibri"/>
                        <a:ea typeface="Calibri"/>
                        <a:cs typeface="Times New Roman"/>
                      </a:endParaRPr>
                    </a:p>
                  </a:txBody>
                  <a:tcPr marL="25400" marR="25400" marT="25400" marB="25400"/>
                </a:tc>
                <a:tc>
                  <a:txBody>
                    <a:bodyPr/>
                    <a:lstStyle/>
                    <a:p>
                      <a:pPr algn="ctr" fontAlgn="t">
                        <a:lnSpc>
                          <a:spcPct val="115000"/>
                        </a:lnSpc>
                        <a:spcAft>
                          <a:spcPts val="0"/>
                        </a:spcAft>
                      </a:pPr>
                      <a:r>
                        <a:rPr lang="es-MX" sz="1200">
                          <a:effectLst/>
                        </a:rPr>
                        <a:t>4</a:t>
                      </a:r>
                      <a:endParaRPr lang="es-MX" sz="1200">
                        <a:effectLst/>
                        <a:latin typeface="Calibri"/>
                        <a:ea typeface="Calibri"/>
                        <a:cs typeface="Times New Roman"/>
                      </a:endParaRPr>
                    </a:p>
                  </a:txBody>
                  <a:tcPr marL="25400" marR="25400" marT="25400" marB="25400"/>
                </a:tc>
              </a:tr>
              <a:tr h="191770">
                <a:tc>
                  <a:txBody>
                    <a:bodyPr/>
                    <a:lstStyle/>
                    <a:p>
                      <a:pPr fontAlgn="t">
                        <a:lnSpc>
                          <a:spcPct val="115000"/>
                        </a:lnSpc>
                        <a:spcAft>
                          <a:spcPts val="0"/>
                        </a:spcAft>
                      </a:pPr>
                      <a:r>
                        <a:rPr lang="es-MX" sz="1200">
                          <a:effectLst/>
                        </a:rPr>
                        <a:t>TESIS DIRIGIDAS</a:t>
                      </a:r>
                      <a:endParaRPr lang="es-MX" sz="1200">
                        <a:effectLst/>
                        <a:latin typeface="Calibri"/>
                        <a:ea typeface="Calibri"/>
                        <a:cs typeface="Times New Roman"/>
                      </a:endParaRPr>
                    </a:p>
                  </a:txBody>
                  <a:tcPr marL="25400" marR="25400" marT="25400" marB="25400"/>
                </a:tc>
                <a:tc>
                  <a:txBody>
                    <a:bodyPr/>
                    <a:lstStyle/>
                    <a:p>
                      <a:endParaRPr lang="es-MX" sz="1200" dirty="0"/>
                    </a:p>
                  </a:txBody>
                  <a:tcPr marL="0" marR="0" marT="0" marB="0"/>
                </a:tc>
              </a:tr>
            </a:tbl>
          </a:graphicData>
        </a:graphic>
      </p:graphicFrame>
    </p:spTree>
    <p:extLst>
      <p:ext uri="{BB962C8B-B14F-4D97-AF65-F5344CB8AC3E}">
        <p14:creationId xmlns:p14="http://schemas.microsoft.com/office/powerpoint/2010/main" val="1030966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20394" y="0"/>
            <a:ext cx="9123606" cy="838128"/>
            <a:chOff x="20394" y="0"/>
            <a:chExt cx="9123606" cy="838128"/>
          </a:xfrm>
        </p:grpSpPr>
        <p:sp>
          <p:nvSpPr>
            <p:cNvPr id="5" name="4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9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8" name="7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graphicFrame>
        <p:nvGraphicFramePr>
          <p:cNvPr id="10" name="9 Tabla"/>
          <p:cNvGraphicFramePr>
            <a:graphicFrameLocks noGrp="1"/>
          </p:cNvGraphicFramePr>
          <p:nvPr>
            <p:extLst>
              <p:ext uri="{D42A27DB-BD31-4B8C-83A1-F6EECF244321}">
                <p14:modId xmlns:p14="http://schemas.microsoft.com/office/powerpoint/2010/main" val="1495977385"/>
              </p:ext>
            </p:extLst>
          </p:nvPr>
        </p:nvGraphicFramePr>
        <p:xfrm>
          <a:off x="4067944" y="1916832"/>
          <a:ext cx="4824536" cy="3383280"/>
        </p:xfrm>
        <a:graphic>
          <a:graphicData uri="http://schemas.openxmlformats.org/drawingml/2006/table">
            <a:tbl>
              <a:tblPr firstRow="1" bandRow="1">
                <a:tableStyleId>{5C22544A-7EE6-4342-B048-85BDC9FD1C3A}</a:tableStyleId>
              </a:tblPr>
              <a:tblGrid>
                <a:gridCol w="2016224"/>
                <a:gridCol w="1584176"/>
                <a:gridCol w="1224136"/>
              </a:tblGrid>
              <a:tr h="665587">
                <a:tc>
                  <a:txBody>
                    <a:bodyPr/>
                    <a:lstStyle/>
                    <a:p>
                      <a:r>
                        <a:rPr lang="es-MX" sz="1600" dirty="0" smtClean="0"/>
                        <a:t>PTC con Maestría</a:t>
                      </a:r>
                      <a:endParaRPr lang="es-MX" sz="1600" dirty="0"/>
                    </a:p>
                  </a:txBody>
                  <a:tcPr/>
                </a:tc>
                <a:tc>
                  <a:txBody>
                    <a:bodyPr/>
                    <a:lstStyle/>
                    <a:p>
                      <a:r>
                        <a:rPr lang="es-MX" sz="1600" dirty="0" smtClean="0"/>
                        <a:t>PTC </a:t>
                      </a:r>
                      <a:r>
                        <a:rPr lang="es-MX" sz="1600" baseline="0" dirty="0" smtClean="0"/>
                        <a:t> candidatos a Doctor</a:t>
                      </a:r>
                      <a:endParaRPr lang="es-MX" sz="1600" dirty="0"/>
                    </a:p>
                  </a:txBody>
                  <a:tcPr/>
                </a:tc>
                <a:tc>
                  <a:txBody>
                    <a:bodyPr/>
                    <a:lstStyle/>
                    <a:p>
                      <a:r>
                        <a:rPr lang="es-MX" sz="1600" dirty="0" smtClean="0"/>
                        <a:t>PTC en estudios de Doctorado</a:t>
                      </a:r>
                      <a:endParaRPr lang="es-MX" sz="1600" dirty="0"/>
                    </a:p>
                  </a:txBody>
                  <a:tcPr/>
                </a:tc>
              </a:tr>
              <a:tr h="271165">
                <a:tc>
                  <a:txBody>
                    <a:bodyPr/>
                    <a:lstStyle/>
                    <a:p>
                      <a:r>
                        <a:rPr lang="es-MX" sz="1600" dirty="0" smtClean="0"/>
                        <a:t>12 (100%)</a:t>
                      </a:r>
                      <a:endParaRPr lang="es-MX" sz="1600" dirty="0"/>
                    </a:p>
                  </a:txBody>
                  <a:tcPr/>
                </a:tc>
                <a:tc>
                  <a:txBody>
                    <a:bodyPr/>
                    <a:lstStyle/>
                    <a:p>
                      <a:r>
                        <a:rPr lang="es-MX" sz="1600" dirty="0" smtClean="0"/>
                        <a:t>5 (41.67%)</a:t>
                      </a:r>
                      <a:endParaRPr lang="es-MX" sz="1600" dirty="0"/>
                    </a:p>
                  </a:txBody>
                  <a:tcPr/>
                </a:tc>
                <a:tc>
                  <a:txBody>
                    <a:bodyPr/>
                    <a:lstStyle/>
                    <a:p>
                      <a:r>
                        <a:rPr lang="es-MX" sz="1600" dirty="0" smtClean="0"/>
                        <a:t>1</a:t>
                      </a:r>
                      <a:endParaRPr lang="es-MX" sz="1600" dirty="0"/>
                    </a:p>
                  </a:txBody>
                  <a:tcPr/>
                </a:tc>
              </a:tr>
              <a:tr h="271165">
                <a:tc>
                  <a:txBody>
                    <a:bodyPr/>
                    <a:lstStyle/>
                    <a:p>
                      <a:endParaRPr lang="es-MX" sz="1600"/>
                    </a:p>
                  </a:txBody>
                  <a:tcPr/>
                </a:tc>
                <a:tc>
                  <a:txBody>
                    <a:bodyPr/>
                    <a:lstStyle/>
                    <a:p>
                      <a:endParaRPr lang="es-MX" sz="1600" dirty="0"/>
                    </a:p>
                  </a:txBody>
                  <a:tcPr/>
                </a:tc>
                <a:tc>
                  <a:txBody>
                    <a:bodyPr/>
                    <a:lstStyle/>
                    <a:p>
                      <a:endParaRPr lang="es-MX" sz="1600" dirty="0"/>
                    </a:p>
                  </a:txBody>
                  <a:tcPr/>
                </a:tc>
              </a:tr>
              <a:tr h="468376">
                <a:tc>
                  <a:txBody>
                    <a:bodyPr/>
                    <a:lstStyle/>
                    <a:p>
                      <a:r>
                        <a:rPr lang="es-MX" sz="1600" dirty="0" smtClean="0">
                          <a:solidFill>
                            <a:schemeClr val="bg1"/>
                          </a:solidFill>
                        </a:rPr>
                        <a:t>PTC   con perfil PROMEP</a:t>
                      </a:r>
                      <a:endParaRPr lang="es-MX" sz="1600" dirty="0">
                        <a:solidFill>
                          <a:schemeClr val="bg1"/>
                        </a:solidFill>
                      </a:endParaRPr>
                    </a:p>
                  </a:txBody>
                  <a:tcPr>
                    <a:solidFill>
                      <a:schemeClr val="accent1"/>
                    </a:solidFill>
                  </a:tcPr>
                </a:tc>
                <a:tc>
                  <a:txBody>
                    <a:bodyPr/>
                    <a:lstStyle/>
                    <a:p>
                      <a:endParaRPr lang="es-MX" sz="1600" dirty="0"/>
                    </a:p>
                  </a:txBody>
                  <a:tcPr>
                    <a:solidFill>
                      <a:schemeClr val="accent1"/>
                    </a:solidFill>
                  </a:tcPr>
                </a:tc>
                <a:tc>
                  <a:txBody>
                    <a:bodyPr/>
                    <a:lstStyle/>
                    <a:p>
                      <a:endParaRPr lang="es-MX" sz="1600" dirty="0"/>
                    </a:p>
                  </a:txBody>
                  <a:tcPr>
                    <a:solidFill>
                      <a:schemeClr val="accent1"/>
                    </a:solidFill>
                  </a:tcPr>
                </a:tc>
              </a:tr>
              <a:tr h="1060010">
                <a:tc>
                  <a:txBody>
                    <a:bodyPr/>
                    <a:lstStyle/>
                    <a:p>
                      <a:r>
                        <a:rPr lang="es-MX" sz="1600" dirty="0" smtClean="0"/>
                        <a:t> A l  </a:t>
                      </a:r>
                      <a:r>
                        <a:rPr lang="es-MX" sz="1600" baseline="0" dirty="0" smtClean="0"/>
                        <a:t>2011:  1 PTC   (8.3%)</a:t>
                      </a:r>
                    </a:p>
                    <a:p>
                      <a:endParaRPr lang="es-MX" sz="1600" baseline="0" dirty="0" smtClean="0"/>
                    </a:p>
                    <a:p>
                      <a:r>
                        <a:rPr lang="es-MX" sz="1600" baseline="0" dirty="0" smtClean="0"/>
                        <a:t>Al   2012:  5 PTC  (41.67%)</a:t>
                      </a:r>
                    </a:p>
                  </a:txBody>
                  <a:tcPr/>
                </a:tc>
                <a:tc>
                  <a:txBody>
                    <a:bodyPr/>
                    <a:lstStyle/>
                    <a:p>
                      <a:endParaRPr lang="es-MX" sz="1600" dirty="0"/>
                    </a:p>
                  </a:txBody>
                  <a:tcPr/>
                </a:tc>
                <a:tc>
                  <a:txBody>
                    <a:bodyPr/>
                    <a:lstStyle/>
                    <a:p>
                      <a:endParaRPr lang="es-MX" sz="1600" dirty="0"/>
                    </a:p>
                  </a:txBody>
                  <a:tcPr/>
                </a:tc>
              </a:tr>
            </a:tbl>
          </a:graphicData>
        </a:graphic>
      </p:graphicFrame>
      <p:sp>
        <p:nvSpPr>
          <p:cNvPr id="11" name="10 CuadroTexto"/>
          <p:cNvSpPr txBox="1"/>
          <p:nvPr/>
        </p:nvSpPr>
        <p:spPr>
          <a:xfrm>
            <a:off x="4250610" y="1196752"/>
            <a:ext cx="4230216" cy="369332"/>
          </a:xfrm>
          <a:prstGeom prst="rect">
            <a:avLst/>
          </a:prstGeom>
          <a:noFill/>
        </p:spPr>
        <p:txBody>
          <a:bodyPr wrap="square" rtlCol="0">
            <a:spAutoFit/>
          </a:bodyPr>
          <a:lstStyle/>
          <a:p>
            <a:pPr algn="ctr"/>
            <a:r>
              <a:rPr lang="es-MX" b="1" dirty="0" smtClean="0"/>
              <a:t>Nivel de Habilitación de  los PTC</a:t>
            </a:r>
            <a:endParaRPr lang="es-MX" b="1" dirty="0"/>
          </a:p>
        </p:txBody>
      </p:sp>
      <p:graphicFrame>
        <p:nvGraphicFramePr>
          <p:cNvPr id="12" name="1 Gráfico"/>
          <p:cNvGraphicFramePr>
            <a:graphicFrameLocks/>
          </p:cNvGraphicFramePr>
          <p:nvPr>
            <p:extLst>
              <p:ext uri="{D42A27DB-BD31-4B8C-83A1-F6EECF244321}">
                <p14:modId xmlns:p14="http://schemas.microsoft.com/office/powerpoint/2010/main" val="3295794374"/>
              </p:ext>
            </p:extLst>
          </p:nvPr>
        </p:nvGraphicFramePr>
        <p:xfrm>
          <a:off x="-108520" y="3717032"/>
          <a:ext cx="4104456" cy="2527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14 Gráfico"/>
          <p:cNvGraphicFramePr/>
          <p:nvPr>
            <p:extLst>
              <p:ext uri="{D42A27DB-BD31-4B8C-83A1-F6EECF244321}">
                <p14:modId xmlns:p14="http://schemas.microsoft.com/office/powerpoint/2010/main" val="2548674954"/>
              </p:ext>
            </p:extLst>
          </p:nvPr>
        </p:nvGraphicFramePr>
        <p:xfrm>
          <a:off x="32379" y="1187520"/>
          <a:ext cx="4107573" cy="27349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1064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394" y="0"/>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7" name="6 Rectángulo"/>
          <p:cNvSpPr/>
          <p:nvPr/>
        </p:nvSpPr>
        <p:spPr>
          <a:xfrm>
            <a:off x="395536" y="1120676"/>
            <a:ext cx="7560840" cy="1384995"/>
          </a:xfrm>
          <a:prstGeom prst="rect">
            <a:avLst/>
          </a:prstGeom>
        </p:spPr>
        <p:txBody>
          <a:bodyPr wrap="square">
            <a:spAutoFit/>
          </a:bodyPr>
          <a:lstStyle/>
          <a:p>
            <a:pPr lvl="0" algn="just"/>
            <a:r>
              <a:rPr lang="es-MX" sz="1400" b="1" dirty="0"/>
              <a:t>Publicaciones en revistas </a:t>
            </a:r>
            <a:r>
              <a:rPr lang="es-MX" sz="1400" b="1" dirty="0" smtClean="0"/>
              <a:t>indexadas. </a:t>
            </a:r>
            <a:endParaRPr lang="es-MX" sz="1400" b="1" dirty="0"/>
          </a:p>
          <a:p>
            <a:pPr algn="just"/>
            <a:r>
              <a:rPr lang="es-MX" sz="1400" dirty="0"/>
              <a:t>La investigación   hasta 2011 representaba una debilidad manifestada </a:t>
            </a:r>
            <a:r>
              <a:rPr lang="es-MX" sz="1400" dirty="0" smtClean="0"/>
              <a:t>en:</a:t>
            </a:r>
          </a:p>
          <a:p>
            <a:pPr marL="285750" indent="-285750" algn="just">
              <a:buFont typeface="Wingdings" pitchFamily="2" charset="2"/>
              <a:buChar char="ü"/>
            </a:pPr>
            <a:r>
              <a:rPr lang="es-MX" sz="1400" dirty="0" smtClean="0"/>
              <a:t> </a:t>
            </a:r>
            <a:r>
              <a:rPr lang="es-MX" sz="1400" dirty="0"/>
              <a:t>número de </a:t>
            </a:r>
            <a:r>
              <a:rPr lang="es-MX" sz="1400" dirty="0" smtClean="0"/>
              <a:t>investigaciones. </a:t>
            </a:r>
          </a:p>
          <a:p>
            <a:pPr marL="285750" indent="-285750" algn="just">
              <a:buFont typeface="Wingdings" pitchFamily="2" charset="2"/>
              <a:buChar char="ü"/>
            </a:pPr>
            <a:r>
              <a:rPr lang="es-MX" sz="1400" dirty="0" smtClean="0"/>
              <a:t>  </a:t>
            </a:r>
            <a:r>
              <a:rPr lang="es-MX" sz="1400" dirty="0"/>
              <a:t>5 PTC que </a:t>
            </a:r>
            <a:r>
              <a:rPr lang="es-MX" sz="1400" dirty="0" smtClean="0"/>
              <a:t>publicaban</a:t>
            </a:r>
          </a:p>
          <a:p>
            <a:pPr marL="285750" indent="-285750" algn="just">
              <a:buFont typeface="Wingdings" pitchFamily="2" charset="2"/>
              <a:buChar char="ü"/>
            </a:pPr>
            <a:r>
              <a:rPr lang="es-MX" sz="1400" dirty="0" smtClean="0"/>
              <a:t> </a:t>
            </a:r>
            <a:r>
              <a:rPr lang="es-MX" sz="1400" dirty="0"/>
              <a:t>obtención del reconocimiento en el perfil del programa de mejoramiento al profesorado (</a:t>
            </a:r>
            <a:r>
              <a:rPr lang="es-MX" sz="1400" dirty="0" err="1"/>
              <a:t>Promep</a:t>
            </a:r>
            <a:r>
              <a:rPr lang="es-MX" sz="1400" dirty="0"/>
              <a:t>) pues solo era de un PTC</a:t>
            </a:r>
          </a:p>
        </p:txBody>
      </p:sp>
      <p:sp>
        <p:nvSpPr>
          <p:cNvPr id="9" name="8 Rectángulo"/>
          <p:cNvSpPr/>
          <p:nvPr/>
        </p:nvSpPr>
        <p:spPr>
          <a:xfrm>
            <a:off x="3011339" y="2486323"/>
            <a:ext cx="4572000" cy="46166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r>
              <a:rPr lang="es-MX" sz="1200" b="1" dirty="0"/>
              <a:t>De  </a:t>
            </a:r>
            <a:r>
              <a:rPr lang="es-MX" sz="1200" b="1" dirty="0" smtClean="0"/>
              <a:t>Septiembre 2011  </a:t>
            </a:r>
            <a:r>
              <a:rPr lang="es-MX" sz="1200" b="1" dirty="0"/>
              <a:t>a  </a:t>
            </a:r>
            <a:r>
              <a:rPr lang="es-MX" sz="1200" b="1" dirty="0" smtClean="0"/>
              <a:t>Agosto </a:t>
            </a:r>
            <a:r>
              <a:rPr lang="es-MX" sz="1200" b="1" dirty="0"/>
              <a:t>del 2012 se realizaron las siguientes publicaciones:</a:t>
            </a:r>
            <a:endParaRPr lang="es-MX" sz="1200" dirty="0"/>
          </a:p>
        </p:txBody>
      </p:sp>
      <p:graphicFrame>
        <p:nvGraphicFramePr>
          <p:cNvPr id="10" name="9 Tabla"/>
          <p:cNvGraphicFramePr>
            <a:graphicFrameLocks noGrp="1"/>
          </p:cNvGraphicFramePr>
          <p:nvPr>
            <p:extLst>
              <p:ext uri="{D42A27DB-BD31-4B8C-83A1-F6EECF244321}">
                <p14:modId xmlns:p14="http://schemas.microsoft.com/office/powerpoint/2010/main" val="4052488100"/>
              </p:ext>
            </p:extLst>
          </p:nvPr>
        </p:nvGraphicFramePr>
        <p:xfrm>
          <a:off x="467544" y="3212976"/>
          <a:ext cx="8166050" cy="3023562"/>
        </p:xfrm>
        <a:graphic>
          <a:graphicData uri="http://schemas.openxmlformats.org/drawingml/2006/table">
            <a:tbl>
              <a:tblPr firstRow="1" bandRow="1">
                <a:tableStyleId>{5C22544A-7EE6-4342-B048-85BDC9FD1C3A}</a:tableStyleId>
              </a:tblPr>
              <a:tblGrid>
                <a:gridCol w="4032448"/>
                <a:gridCol w="4133602"/>
              </a:tblGrid>
              <a:tr h="331320">
                <a:tc>
                  <a:txBody>
                    <a:bodyPr/>
                    <a:lstStyle/>
                    <a:p>
                      <a:r>
                        <a:rPr lang="es-MX" dirty="0" smtClean="0"/>
                        <a:t>Nombre de la Publicación</a:t>
                      </a:r>
                      <a:endParaRPr lang="es-MX" dirty="0"/>
                    </a:p>
                  </a:txBody>
                  <a:tcPr/>
                </a:tc>
                <a:tc>
                  <a:txBody>
                    <a:bodyPr/>
                    <a:lstStyle/>
                    <a:p>
                      <a:r>
                        <a:rPr lang="es-MX" dirty="0" smtClean="0"/>
                        <a:t>Académicos </a:t>
                      </a:r>
                      <a:r>
                        <a:rPr lang="es-MX" dirty="0" err="1" smtClean="0"/>
                        <a:t>participates</a:t>
                      </a:r>
                      <a:endParaRPr lang="es-MX" dirty="0"/>
                    </a:p>
                  </a:txBody>
                  <a:tcPr/>
                </a:tc>
              </a:tr>
              <a:tr h="414150">
                <a:tc>
                  <a:txBody>
                    <a:bodyPr/>
                    <a:lstStyle/>
                    <a:p>
                      <a:r>
                        <a:rPr lang="es-MX" sz="1200" dirty="0" smtClean="0"/>
                        <a:t>1.Publicación: Impacto </a:t>
                      </a:r>
                      <a:r>
                        <a:rPr lang="es-MX" sz="1200" dirty="0" err="1" smtClean="0"/>
                        <a:t>antropogénico</a:t>
                      </a:r>
                      <a:r>
                        <a:rPr lang="es-MX" sz="1200" dirty="0" smtClean="0"/>
                        <a:t> en la calidad del agua en el río cazones, Veracruz. México</a:t>
                      </a:r>
                      <a:endParaRPr lang="es-MX" sz="1200" dirty="0"/>
                    </a:p>
                  </a:txBody>
                  <a:tcPr/>
                </a:tc>
                <a:tc>
                  <a:txBody>
                    <a:bodyPr/>
                    <a:lstStyle/>
                    <a:p>
                      <a:r>
                        <a:rPr lang="es-MX" sz="1200" kern="1200" dirty="0" smtClean="0">
                          <a:solidFill>
                            <a:schemeClr val="dk1"/>
                          </a:solidFill>
                          <a:latin typeface="+mn-lt"/>
                          <a:ea typeface="+mn-ea"/>
                          <a:cs typeface="+mn-cs"/>
                        </a:rPr>
                        <a:t>Mtra. Edalid Álvarez Velázquez. </a:t>
                      </a:r>
                      <a:endParaRPr lang="es-MX" sz="1200" kern="1200" dirty="0">
                        <a:solidFill>
                          <a:schemeClr val="dk1"/>
                        </a:solidFill>
                        <a:latin typeface="+mn-lt"/>
                        <a:ea typeface="+mn-ea"/>
                        <a:cs typeface="+mn-cs"/>
                      </a:endParaRPr>
                    </a:p>
                  </a:txBody>
                  <a:tcPr/>
                </a:tc>
              </a:tr>
              <a:tr h="579810">
                <a:tc>
                  <a:txBody>
                    <a:bodyPr/>
                    <a:lstStyle/>
                    <a:p>
                      <a:pPr algn="just"/>
                      <a:r>
                        <a:rPr lang="es-MX" sz="1200" kern="1200" dirty="0" smtClean="0">
                          <a:solidFill>
                            <a:schemeClr val="dk1"/>
                          </a:solidFill>
                          <a:latin typeface="+mn-lt"/>
                          <a:ea typeface="+mn-ea"/>
                          <a:cs typeface="+mn-cs"/>
                        </a:rPr>
                        <a:t>2.	Publicación: Propuesta de Estandarización para el Desarrollo de Software mediante la Utilización de Normas de Calidad en las Empresas de Tuxpan, Veracruz</a:t>
                      </a:r>
                      <a:endParaRPr lang="es-MX" sz="1200" kern="1200" dirty="0">
                        <a:solidFill>
                          <a:schemeClr val="dk1"/>
                        </a:solidFill>
                        <a:latin typeface="+mn-lt"/>
                        <a:ea typeface="+mn-ea"/>
                        <a:cs typeface="+mn-cs"/>
                      </a:endParaRPr>
                    </a:p>
                  </a:txBody>
                  <a:tcPr/>
                </a:tc>
                <a:tc>
                  <a:txBody>
                    <a:bodyPr/>
                    <a:lstStyle/>
                    <a:p>
                      <a:r>
                        <a:rPr lang="es-MX" sz="1200" kern="1200" dirty="0" smtClean="0">
                          <a:solidFill>
                            <a:schemeClr val="dk1"/>
                          </a:solidFill>
                          <a:latin typeface="+mn-lt"/>
                          <a:ea typeface="+mn-ea"/>
                          <a:cs typeface="+mn-cs"/>
                        </a:rPr>
                        <a:t>Mtra. Edalid Álvarez Velázquez. Mtro. Othón Darío Camacho Díaz, M.C. Leonardo Flores Barrios.</a:t>
                      </a:r>
                      <a:endParaRPr lang="es-MX" sz="1200" kern="1200" dirty="0">
                        <a:solidFill>
                          <a:schemeClr val="dk1"/>
                        </a:solidFill>
                        <a:latin typeface="+mn-lt"/>
                        <a:ea typeface="+mn-ea"/>
                        <a:cs typeface="+mn-cs"/>
                      </a:endParaRPr>
                    </a:p>
                  </a:txBody>
                  <a:tcPr/>
                </a:tc>
              </a:tr>
              <a:tr h="74547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latin typeface="+mn-lt"/>
                          <a:ea typeface="+mn-ea"/>
                          <a:cs typeface="+mn-cs"/>
                        </a:rPr>
                        <a:t>3.	Publicación: El Proyecto Aula Generador de Competencias en los Programas Educativos de la Universidad Veracruzana, Caso de Estudio: Facultad de Contaduría, región Poza Rica Tuxpan</a:t>
                      </a:r>
                      <a:endParaRPr lang="es-MX" dirty="0"/>
                    </a:p>
                  </a:txBody>
                  <a:tcPr/>
                </a:tc>
                <a:tc>
                  <a:txBody>
                    <a:bodyPr/>
                    <a:lstStyle/>
                    <a:p>
                      <a:r>
                        <a:rPr lang="es-MX" sz="1200" kern="1200" dirty="0" smtClean="0">
                          <a:solidFill>
                            <a:schemeClr val="dk1"/>
                          </a:solidFill>
                          <a:latin typeface="+mn-lt"/>
                          <a:ea typeface="+mn-ea"/>
                          <a:cs typeface="+mn-cs"/>
                        </a:rPr>
                        <a:t>Mtro. Esteban Cruz Luis, Mtro. Leonardo Flores Barrios</a:t>
                      </a:r>
                      <a:endParaRPr lang="es-MX" sz="1200" kern="1200" dirty="0">
                        <a:solidFill>
                          <a:schemeClr val="dk1"/>
                        </a:solidFill>
                        <a:latin typeface="+mn-lt"/>
                        <a:ea typeface="+mn-ea"/>
                        <a:cs typeface="+mn-cs"/>
                      </a:endParaRPr>
                    </a:p>
                  </a:txBody>
                  <a:tcPr/>
                </a:tc>
              </a:tr>
              <a:tr h="7375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latin typeface="+mn-lt"/>
                          <a:ea typeface="+mn-ea"/>
                          <a:cs typeface="+mn-cs"/>
                        </a:rPr>
                        <a:t>4. El mejoramiento Continuo en la Calidad de los Servicios que Ofrecen los Centros de Cómputo de la Universidad Veracruzana</a:t>
                      </a:r>
                      <a:endParaRPr lang="es-MX"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M.C. Leonardo Flores Barrios, Mtra. Edalid Álvarez Velázquez, Mtro. Esteban Cruz Luis</a:t>
                      </a:r>
                    </a:p>
                    <a:p>
                      <a:endParaRPr lang="es-MX" sz="12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913948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119683934"/>
              </p:ext>
            </p:extLst>
          </p:nvPr>
        </p:nvGraphicFramePr>
        <p:xfrm>
          <a:off x="179512" y="1052736"/>
          <a:ext cx="8640960" cy="5476240"/>
        </p:xfrm>
        <a:graphic>
          <a:graphicData uri="http://schemas.openxmlformats.org/drawingml/2006/table">
            <a:tbl>
              <a:tblPr firstRow="1" bandRow="1">
                <a:tableStyleId>{5C22544A-7EE6-4342-B048-85BDC9FD1C3A}</a:tableStyleId>
              </a:tblPr>
              <a:tblGrid>
                <a:gridCol w="4320480"/>
                <a:gridCol w="4320480"/>
              </a:tblGrid>
              <a:tr h="370840">
                <a:tc>
                  <a:txBody>
                    <a:bodyPr/>
                    <a:lstStyle/>
                    <a:p>
                      <a:pPr algn="ctr"/>
                      <a:r>
                        <a:rPr lang="es-MX" sz="1100" kern="1200" dirty="0" smtClean="0">
                          <a:solidFill>
                            <a:schemeClr val="bg1"/>
                          </a:solidFill>
                          <a:effectLst/>
                          <a:latin typeface="+mn-lt"/>
                          <a:ea typeface="+mn-ea"/>
                          <a:cs typeface="+mn-cs"/>
                        </a:rPr>
                        <a:t>PUBLICACIONES</a:t>
                      </a:r>
                      <a:endParaRPr lang="es-MX" sz="1100" kern="1200" dirty="0">
                        <a:solidFill>
                          <a:schemeClr val="bg1"/>
                        </a:solidFill>
                        <a:effectLst/>
                        <a:latin typeface="+mn-lt"/>
                        <a:ea typeface="+mn-ea"/>
                        <a:cs typeface="+mn-cs"/>
                      </a:endParaRPr>
                    </a:p>
                  </a:txBody>
                  <a:tcPr/>
                </a:tc>
                <a:tc>
                  <a:txBody>
                    <a:bodyPr/>
                    <a:lstStyle/>
                    <a:p>
                      <a:pPr algn="ctr"/>
                      <a:r>
                        <a:rPr lang="es-MX" sz="1100" kern="1200" dirty="0" smtClean="0">
                          <a:solidFill>
                            <a:schemeClr val="bg1"/>
                          </a:solidFill>
                          <a:effectLst/>
                          <a:latin typeface="+mn-lt"/>
                          <a:ea typeface="+mn-ea"/>
                          <a:cs typeface="+mn-cs"/>
                        </a:rPr>
                        <a:t>ACADEMICOS PARTICIPANTES</a:t>
                      </a:r>
                      <a:endParaRPr lang="es-MX" sz="1100" kern="1200" dirty="0">
                        <a:solidFill>
                          <a:schemeClr val="bg1"/>
                        </a:solidFill>
                        <a:effectLst/>
                        <a:latin typeface="+mn-lt"/>
                        <a:ea typeface="+mn-ea"/>
                        <a:cs typeface="+mn-cs"/>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effectLst/>
                          <a:latin typeface="+mn-lt"/>
                          <a:ea typeface="+mn-ea"/>
                          <a:cs typeface="+mn-cs"/>
                        </a:rPr>
                        <a:t>5Evaluación del Impacto de los Sistemas de Gestión de Seguridad de la Información Bajo la Serie ISO/IEC 27001 en Empresas de la Ciudad de Tuxpan Veracruz.</a:t>
                      </a:r>
                      <a:endParaRPr lang="es-MX" sz="1100" kern="1200" dirty="0">
                        <a:solidFill>
                          <a:schemeClr val="dk1"/>
                        </a:solidFill>
                        <a:effectLst/>
                        <a:latin typeface="+mn-lt"/>
                        <a:ea typeface="+mn-ea"/>
                        <a:cs typeface="+mn-cs"/>
                      </a:endParaRPr>
                    </a:p>
                  </a:txBody>
                  <a:tcPr/>
                </a:tc>
                <a:tc>
                  <a:txBody>
                    <a:bodyPr/>
                    <a:lstStyle/>
                    <a:p>
                      <a:r>
                        <a:rPr lang="es-MX" sz="1100" kern="1200" dirty="0" smtClean="0">
                          <a:solidFill>
                            <a:schemeClr val="dk1"/>
                          </a:solidFill>
                          <a:effectLst/>
                          <a:latin typeface="+mn-lt"/>
                          <a:ea typeface="+mn-ea"/>
                          <a:cs typeface="+mn-cs"/>
                        </a:rPr>
                        <a:t>M.C. Leonardo Flores Barrios. Mtro. Mario Soto del Ángel, Mtro. Othón D. Camacho Díaz. Mtro. Mario A. Barrera Reyes</a:t>
                      </a:r>
                      <a:endParaRPr lang="es-MX" sz="1100" kern="1200" dirty="0">
                        <a:solidFill>
                          <a:schemeClr val="dk1"/>
                        </a:solidFill>
                        <a:effectLst/>
                        <a:latin typeface="+mn-lt"/>
                        <a:ea typeface="+mn-ea"/>
                        <a:cs typeface="+mn-cs"/>
                      </a:endParaRPr>
                    </a:p>
                  </a:txBody>
                  <a:tcPr/>
                </a:tc>
              </a:tr>
              <a:tr h="370840">
                <a:tc>
                  <a:txBody>
                    <a:bodyPr/>
                    <a:lstStyle/>
                    <a:p>
                      <a:pPr algn="just"/>
                      <a:r>
                        <a:rPr lang="es-MX" sz="1100" kern="1200" dirty="0" smtClean="0">
                          <a:solidFill>
                            <a:schemeClr val="dk1"/>
                          </a:solidFill>
                          <a:effectLst/>
                          <a:latin typeface="+mn-lt"/>
                          <a:ea typeface="+mn-ea"/>
                          <a:cs typeface="+mn-cs"/>
                        </a:rPr>
                        <a:t>6. Acreditación del Programa Educativo de Contaduría en la Universidad Veracruzana y su Impacto para Implementar los Requisitos de la Norma ISO 9001:2008</a:t>
                      </a:r>
                      <a:endParaRPr lang="es-MX" sz="1100" kern="1200" dirty="0">
                        <a:solidFill>
                          <a:schemeClr val="dk1"/>
                        </a:solidFill>
                        <a:effectLst/>
                        <a:latin typeface="+mn-lt"/>
                        <a:ea typeface="+mn-ea"/>
                        <a:cs typeface="+mn-cs"/>
                      </a:endParaRPr>
                    </a:p>
                  </a:txBody>
                  <a:tcPr/>
                </a:tc>
                <a:tc>
                  <a:txBody>
                    <a:bodyPr/>
                    <a:lstStyle/>
                    <a:p>
                      <a:r>
                        <a:rPr lang="es-MX" sz="1100" kern="1200" dirty="0" smtClean="0">
                          <a:solidFill>
                            <a:schemeClr val="dk1"/>
                          </a:solidFill>
                          <a:effectLst/>
                          <a:latin typeface="+mn-lt"/>
                          <a:ea typeface="+mn-ea"/>
                          <a:cs typeface="+mn-cs"/>
                        </a:rPr>
                        <a:t>Mtro. Esteban Cruz Luis. Mtro. Leonardo Flores Barrios</a:t>
                      </a:r>
                      <a:endParaRPr lang="es-MX" sz="1100" kern="1200" dirty="0">
                        <a:solidFill>
                          <a:schemeClr val="dk1"/>
                        </a:solidFill>
                        <a:effectLst/>
                        <a:latin typeface="+mn-lt"/>
                        <a:ea typeface="+mn-ea"/>
                        <a:cs typeface="+mn-cs"/>
                      </a:endParaRPr>
                    </a:p>
                  </a:txBody>
                  <a:tcPr/>
                </a:tc>
              </a:tr>
              <a:tr h="52082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effectLst/>
                          <a:latin typeface="+mn-lt"/>
                          <a:ea typeface="+mn-ea"/>
                          <a:cs typeface="+mn-cs"/>
                        </a:rPr>
                        <a:t>7. Impacto de los Sistemas de Gestión de Seguridad de la Información bajo la Serie ISO/IEC 27001 en una muestra de Organizaciones en la Ciudad de Tuxpan, Veracruz</a:t>
                      </a:r>
                      <a:endParaRPr lang="es-MX" sz="1100" kern="1200" dirty="0">
                        <a:solidFill>
                          <a:schemeClr val="dk1"/>
                        </a:solidFill>
                        <a:effectLst/>
                        <a:latin typeface="+mn-lt"/>
                        <a:ea typeface="+mn-ea"/>
                        <a:cs typeface="+mn-cs"/>
                      </a:endParaRPr>
                    </a:p>
                  </a:txBody>
                  <a:tcPr/>
                </a:tc>
                <a:tc>
                  <a:txBody>
                    <a:bodyPr/>
                    <a:lstStyle/>
                    <a:p>
                      <a:r>
                        <a:rPr lang="es-MX" sz="1100" kern="1200" dirty="0" smtClean="0">
                          <a:solidFill>
                            <a:schemeClr val="dk1"/>
                          </a:solidFill>
                          <a:effectLst/>
                          <a:latin typeface="+mn-lt"/>
                          <a:ea typeface="+mn-ea"/>
                          <a:cs typeface="+mn-cs"/>
                        </a:rPr>
                        <a:t>M.C. Leonardo Flores Barrios. Mtro. Esteban Cruz Luis,  Othón Darío Camacho Díaz</a:t>
                      </a:r>
                      <a:endParaRPr lang="es-MX" sz="1100" kern="1200" dirty="0">
                        <a:solidFill>
                          <a:schemeClr val="dk1"/>
                        </a:solidFill>
                        <a:effectLst/>
                        <a:latin typeface="+mn-lt"/>
                        <a:ea typeface="+mn-ea"/>
                        <a:cs typeface="+mn-cs"/>
                      </a:endParaRPr>
                    </a:p>
                  </a:txBody>
                  <a:tcPr/>
                </a:tc>
              </a:tr>
              <a:tr h="370840">
                <a:tc>
                  <a:txBody>
                    <a:bodyPr/>
                    <a:lstStyle/>
                    <a:p>
                      <a:pPr algn="just"/>
                      <a:r>
                        <a:rPr lang="es-MX" sz="1100" kern="1200" dirty="0" smtClean="0">
                          <a:solidFill>
                            <a:schemeClr val="dk1"/>
                          </a:solidFill>
                          <a:effectLst/>
                          <a:latin typeface="+mn-lt"/>
                          <a:ea typeface="+mn-ea"/>
                          <a:cs typeface="+mn-cs"/>
                        </a:rPr>
                        <a:t>8.El impacto de la tecnología en una muestra de estudiantes universitarios.</a:t>
                      </a:r>
                      <a:endParaRPr lang="es-MX" sz="1100" kern="1200" dirty="0">
                        <a:solidFill>
                          <a:schemeClr val="dk1"/>
                        </a:solidFill>
                        <a:effectLst/>
                        <a:latin typeface="+mn-lt"/>
                        <a:ea typeface="+mn-ea"/>
                        <a:cs typeface="+mn-cs"/>
                      </a:endParaRPr>
                    </a:p>
                  </a:txBody>
                  <a:tcPr/>
                </a:tc>
                <a:tc>
                  <a:txBody>
                    <a:bodyPr/>
                    <a:lstStyle/>
                    <a:p>
                      <a:r>
                        <a:rPr lang="es-MX" sz="1100" kern="1200" dirty="0" smtClean="0">
                          <a:solidFill>
                            <a:schemeClr val="dk1"/>
                          </a:solidFill>
                          <a:effectLst/>
                          <a:latin typeface="+mn-lt"/>
                          <a:ea typeface="+mn-ea"/>
                          <a:cs typeface="+mn-cs"/>
                        </a:rPr>
                        <a:t>Mtra. Edalid Álvarez Velázquez, M.C. Leonardo Flores Barrios.</a:t>
                      </a:r>
                      <a:endParaRPr lang="es-MX" sz="1100" kern="1200" dirty="0">
                        <a:solidFill>
                          <a:schemeClr val="dk1"/>
                        </a:solidFill>
                        <a:effectLst/>
                        <a:latin typeface="+mn-lt"/>
                        <a:ea typeface="+mn-ea"/>
                        <a:cs typeface="+mn-cs"/>
                      </a:endParaRPr>
                    </a:p>
                  </a:txBody>
                  <a:tcPr/>
                </a:tc>
              </a:tr>
              <a:tr h="370840">
                <a:tc>
                  <a:txBody>
                    <a:bodyPr/>
                    <a:lstStyle/>
                    <a:p>
                      <a:r>
                        <a:rPr lang="es-MX" sz="1100" kern="1200" dirty="0" smtClean="0">
                          <a:solidFill>
                            <a:schemeClr val="dk1"/>
                          </a:solidFill>
                          <a:effectLst/>
                          <a:latin typeface="+mn-lt"/>
                          <a:ea typeface="+mn-ea"/>
                          <a:cs typeface="+mn-cs"/>
                        </a:rPr>
                        <a:t>9.El </a:t>
                      </a:r>
                      <a:r>
                        <a:rPr lang="es-MX" sz="1100" kern="1200" dirty="0" err="1" smtClean="0">
                          <a:solidFill>
                            <a:schemeClr val="dk1"/>
                          </a:solidFill>
                          <a:effectLst/>
                          <a:latin typeface="+mn-lt"/>
                          <a:ea typeface="+mn-ea"/>
                          <a:cs typeface="+mn-cs"/>
                        </a:rPr>
                        <a:t>podcasting</a:t>
                      </a:r>
                      <a:r>
                        <a:rPr lang="es-MX" sz="1100" kern="1200" dirty="0" smtClean="0">
                          <a:solidFill>
                            <a:schemeClr val="dk1"/>
                          </a:solidFill>
                          <a:effectLst/>
                          <a:latin typeface="+mn-lt"/>
                          <a:ea typeface="+mn-ea"/>
                          <a:cs typeface="+mn-cs"/>
                        </a:rPr>
                        <a:t> como apoyo al </a:t>
                      </a:r>
                      <a:r>
                        <a:rPr lang="es-MX" sz="1100" kern="1200" dirty="0" err="1" smtClean="0">
                          <a:solidFill>
                            <a:schemeClr val="dk1"/>
                          </a:solidFill>
                          <a:effectLst/>
                          <a:latin typeface="+mn-lt"/>
                          <a:ea typeface="+mn-ea"/>
                          <a:cs typeface="+mn-cs"/>
                        </a:rPr>
                        <a:t>Blended</a:t>
                      </a:r>
                      <a:r>
                        <a:rPr lang="es-MX" sz="1100" kern="1200" dirty="0" smtClean="0">
                          <a:solidFill>
                            <a:schemeClr val="dk1"/>
                          </a:solidFill>
                          <a:effectLst/>
                          <a:latin typeface="+mn-lt"/>
                          <a:ea typeface="+mn-ea"/>
                          <a:cs typeface="+mn-cs"/>
                        </a:rPr>
                        <a:t> </a:t>
                      </a:r>
                      <a:r>
                        <a:rPr lang="es-MX" sz="1100" kern="1200" dirty="0" err="1" smtClean="0">
                          <a:solidFill>
                            <a:schemeClr val="dk1"/>
                          </a:solidFill>
                          <a:effectLst/>
                          <a:latin typeface="+mn-lt"/>
                          <a:ea typeface="+mn-ea"/>
                          <a:cs typeface="+mn-cs"/>
                        </a:rPr>
                        <a:t>Learning</a:t>
                      </a:r>
                      <a:r>
                        <a:rPr lang="es-MX" sz="1100" kern="1200" dirty="0" smtClean="0">
                          <a:solidFill>
                            <a:schemeClr val="dk1"/>
                          </a:solidFill>
                          <a:effectLst/>
                          <a:latin typeface="+mn-lt"/>
                          <a:ea typeface="+mn-ea"/>
                          <a:cs typeface="+mn-cs"/>
                        </a:rPr>
                        <a:t> en Educación.</a:t>
                      </a:r>
                    </a:p>
                    <a:p>
                      <a:r>
                        <a:rPr lang="es-MX" sz="1100" kern="1200" dirty="0" smtClean="0">
                          <a:solidFill>
                            <a:schemeClr val="dk1"/>
                          </a:solidFill>
                          <a:effectLst/>
                          <a:latin typeface="+mn-lt"/>
                          <a:ea typeface="+mn-ea"/>
                          <a:cs typeface="+mn-cs"/>
                        </a:rPr>
                        <a:t>Académico:</a:t>
                      </a:r>
                      <a:endParaRPr lang="es-MX" sz="11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effectLst/>
                          <a:latin typeface="+mn-lt"/>
                          <a:ea typeface="+mn-ea"/>
                          <a:cs typeface="+mn-cs"/>
                        </a:rPr>
                        <a:t>Mtro. Leonardo Flores Barrios</a:t>
                      </a:r>
                    </a:p>
                    <a:p>
                      <a:endParaRPr lang="es-MX" sz="1100" kern="1200" dirty="0">
                        <a:solidFill>
                          <a:schemeClr val="dk1"/>
                        </a:solidFill>
                        <a:effectLst/>
                        <a:latin typeface="+mn-lt"/>
                        <a:ea typeface="+mn-ea"/>
                        <a:cs typeface="+mn-cs"/>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effectLst/>
                          <a:latin typeface="+mn-lt"/>
                          <a:ea typeface="+mn-ea"/>
                          <a:cs typeface="+mn-cs"/>
                        </a:rPr>
                        <a:t>10.Evaluación de la Plataforma EMINUS en la Maestría en Gestión de la Calidad de la Universidad Veracruzana</a:t>
                      </a:r>
                      <a:endParaRPr lang="es-MX" sz="11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effectLst/>
                          <a:latin typeface="+mn-lt"/>
                          <a:ea typeface="+mn-ea"/>
                          <a:cs typeface="+mn-cs"/>
                        </a:rPr>
                        <a:t>M.C. Leonardo Flores Barrios. </a:t>
                      </a:r>
                    </a:p>
                    <a:p>
                      <a:endParaRPr lang="es-MX" sz="1100" kern="1200" dirty="0">
                        <a:solidFill>
                          <a:schemeClr val="dk1"/>
                        </a:solidFill>
                        <a:effectLst/>
                        <a:latin typeface="+mn-lt"/>
                        <a:ea typeface="+mn-ea"/>
                        <a:cs typeface="+mn-cs"/>
                      </a:endParaRPr>
                    </a:p>
                  </a:txBody>
                  <a:tcPr/>
                </a:tc>
              </a:tr>
              <a:tr h="254104">
                <a:tc>
                  <a:txBody>
                    <a:bodyPr/>
                    <a:lstStyle/>
                    <a:p>
                      <a:pPr algn="just"/>
                      <a:r>
                        <a:rPr lang="es-MX" sz="1100" kern="1200" dirty="0" smtClean="0">
                          <a:solidFill>
                            <a:schemeClr val="dk1"/>
                          </a:solidFill>
                          <a:effectLst/>
                          <a:latin typeface="+mn-lt"/>
                          <a:ea typeface="+mn-ea"/>
                          <a:cs typeface="+mn-cs"/>
                        </a:rPr>
                        <a:t>11La Calidad de los Servicios Educativos en la Facultad de Contaduría, Campus Tuxpan de la Universidad Veracruzana</a:t>
                      </a:r>
                      <a:endParaRPr lang="es-MX" sz="1100" kern="1200" dirty="0">
                        <a:solidFill>
                          <a:schemeClr val="dk1"/>
                        </a:solidFill>
                        <a:effectLst/>
                        <a:latin typeface="+mn-lt"/>
                        <a:ea typeface="+mn-ea"/>
                        <a:cs typeface="+mn-cs"/>
                      </a:endParaRPr>
                    </a:p>
                  </a:txBody>
                  <a:tcPr/>
                </a:tc>
                <a:tc>
                  <a:txBody>
                    <a:bodyPr/>
                    <a:lstStyle/>
                    <a:p>
                      <a:r>
                        <a:rPr lang="es-MX" sz="1100" kern="1200" dirty="0" smtClean="0">
                          <a:solidFill>
                            <a:schemeClr val="dk1"/>
                          </a:solidFill>
                          <a:effectLst/>
                          <a:latin typeface="+mn-lt"/>
                          <a:ea typeface="+mn-ea"/>
                          <a:cs typeface="+mn-cs"/>
                        </a:rPr>
                        <a:t>M.C. Leonardo Flores Barrios</a:t>
                      </a:r>
                      <a:endParaRPr lang="es-MX" sz="1100" kern="1200" dirty="0">
                        <a:solidFill>
                          <a:schemeClr val="dk1"/>
                        </a:solidFill>
                        <a:effectLst/>
                        <a:latin typeface="+mn-lt"/>
                        <a:ea typeface="+mn-ea"/>
                        <a:cs typeface="+mn-cs"/>
                      </a:endParaRPr>
                    </a:p>
                  </a:txBody>
                  <a:tcPr/>
                </a:tc>
              </a:tr>
              <a:tr h="25410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effectLst/>
                          <a:latin typeface="+mn-lt"/>
                          <a:ea typeface="+mn-ea"/>
                          <a:cs typeface="+mn-cs"/>
                        </a:rPr>
                        <a:t>12. Propuesta de Viabilidad de los Humedales Artificiales en la Construcción de Conjuntos Habitacionales en el Estado de Veracruz</a:t>
                      </a:r>
                      <a:endParaRPr lang="es-MX" sz="1100" kern="1200" dirty="0">
                        <a:solidFill>
                          <a:schemeClr val="dk1"/>
                        </a:solidFill>
                        <a:effectLst/>
                        <a:latin typeface="+mn-lt"/>
                        <a:ea typeface="+mn-ea"/>
                        <a:cs typeface="+mn-cs"/>
                      </a:endParaRPr>
                    </a:p>
                  </a:txBody>
                  <a:tcPr/>
                </a:tc>
                <a:tc>
                  <a:txBody>
                    <a:bodyPr/>
                    <a:lstStyle/>
                    <a:p>
                      <a:r>
                        <a:rPr lang="es-MX" sz="1100" kern="1200" dirty="0" smtClean="0">
                          <a:solidFill>
                            <a:schemeClr val="dk1"/>
                          </a:solidFill>
                          <a:effectLst/>
                          <a:latin typeface="+mn-lt"/>
                          <a:ea typeface="+mn-ea"/>
                          <a:cs typeface="+mn-cs"/>
                        </a:rPr>
                        <a:t>Mtra. Edalid Álvarez Velázquez</a:t>
                      </a:r>
                      <a:endParaRPr lang="es-MX" sz="1100" kern="1200" dirty="0">
                        <a:solidFill>
                          <a:schemeClr val="dk1"/>
                        </a:solidFill>
                        <a:effectLst/>
                        <a:latin typeface="+mn-lt"/>
                        <a:ea typeface="+mn-ea"/>
                        <a:cs typeface="+mn-cs"/>
                      </a:endParaRPr>
                    </a:p>
                  </a:txBody>
                  <a:tcPr/>
                </a:tc>
              </a:tr>
              <a:tr h="25410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effectLst/>
                          <a:latin typeface="+mn-lt"/>
                          <a:ea typeface="+mn-ea"/>
                          <a:cs typeface="+mn-cs"/>
                        </a:rPr>
                        <a:t>13. Evaluación del Impacto de los Medios y Tecnologías de la Información y Comunicación en Estudiantes Universitarios de la Universidad Veracruzana</a:t>
                      </a:r>
                      <a:endParaRPr lang="es-MX" sz="11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effectLst/>
                          <a:latin typeface="+mn-lt"/>
                          <a:ea typeface="+mn-ea"/>
                          <a:cs typeface="+mn-cs"/>
                        </a:rPr>
                        <a:t> </a:t>
                      </a:r>
                      <a:r>
                        <a:rPr lang="es-MX" sz="1100" kern="1200" dirty="0" smtClean="0">
                          <a:solidFill>
                            <a:schemeClr val="dk1"/>
                          </a:solidFill>
                          <a:effectLst/>
                          <a:latin typeface="+mn-lt"/>
                          <a:ea typeface="+mn-ea"/>
                          <a:cs typeface="+mn-cs"/>
                        </a:rPr>
                        <a:t>M.C. Leonardo Flores Barrios, Mtra. Edalid Álvarez Velázquez</a:t>
                      </a:r>
                    </a:p>
                    <a:p>
                      <a:endParaRPr lang="es-MX" sz="1100" kern="1200" dirty="0">
                        <a:solidFill>
                          <a:schemeClr val="dk1"/>
                        </a:solidFill>
                        <a:effectLst/>
                        <a:latin typeface="+mn-lt"/>
                        <a:ea typeface="+mn-ea"/>
                        <a:cs typeface="+mn-cs"/>
                      </a:endParaRPr>
                    </a:p>
                  </a:txBody>
                  <a:tcPr/>
                </a:tc>
              </a:tr>
              <a:tr h="25410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effectLst/>
                          <a:latin typeface="+mn-lt"/>
                          <a:ea typeface="+mn-ea"/>
                          <a:cs typeface="+mn-cs"/>
                        </a:rPr>
                        <a:t>14. Las cajas de Ahorro: Alternativa de Financiamiento de las Micro y Pequeñas Empresas en México</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effectLst/>
                          <a:latin typeface="+mn-lt"/>
                          <a:ea typeface="+mn-ea"/>
                          <a:cs typeface="+mn-cs"/>
                        </a:rPr>
                        <a:t>Mtra. Edalid Álvarez Velázquez, Arq. Fidel Samuel Juárez, Mtro. Pedro Eric Vega Cobos. </a:t>
                      </a:r>
                    </a:p>
                    <a:p>
                      <a:endParaRPr lang="es-MX" sz="1100" kern="1200" dirty="0">
                        <a:solidFill>
                          <a:schemeClr val="dk1"/>
                        </a:solidFill>
                        <a:effectLst/>
                        <a:latin typeface="+mn-lt"/>
                        <a:ea typeface="+mn-ea"/>
                        <a:cs typeface="+mn-cs"/>
                      </a:endParaRPr>
                    </a:p>
                  </a:txBody>
                  <a:tcPr/>
                </a:tc>
              </a:tr>
            </a:tbl>
          </a:graphicData>
        </a:graphic>
      </p:graphicFrame>
      <p:grpSp>
        <p:nvGrpSpPr>
          <p:cNvPr id="3" name="2 Grupo"/>
          <p:cNvGrpSpPr/>
          <p:nvPr/>
        </p:nvGrpSpPr>
        <p:grpSpPr>
          <a:xfrm>
            <a:off x="20394" y="0"/>
            <a:ext cx="9123606" cy="838128"/>
            <a:chOff x="20394" y="0"/>
            <a:chExt cx="9123606" cy="838128"/>
          </a:xfrm>
        </p:grpSpPr>
        <p:sp>
          <p:nvSpPr>
            <p:cNvPr id="4" name="3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7" name="6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Tree>
    <p:extLst>
      <p:ext uri="{BB962C8B-B14F-4D97-AF65-F5344CB8AC3E}">
        <p14:creationId xmlns:p14="http://schemas.microsoft.com/office/powerpoint/2010/main" val="2475029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394" y="0"/>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7" name="6 Rectángulo"/>
          <p:cNvSpPr/>
          <p:nvPr/>
        </p:nvSpPr>
        <p:spPr>
          <a:xfrm>
            <a:off x="611560" y="1556792"/>
            <a:ext cx="7992888"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s-MX" b="1" dirty="0"/>
              <a:t>Capítulos de libro en editoriales de prestigio</a:t>
            </a:r>
            <a:r>
              <a:rPr lang="es-MX" b="1" dirty="0" smtClean="0"/>
              <a:t>.</a:t>
            </a:r>
          </a:p>
          <a:p>
            <a:pPr lvl="0"/>
            <a:endParaRPr lang="es-MX" b="1" dirty="0"/>
          </a:p>
          <a:p>
            <a:r>
              <a:rPr lang="es-MX" dirty="0"/>
              <a:t>Se tiene en proceso de arbitraje un </a:t>
            </a:r>
            <a:r>
              <a:rPr lang="es-MX" dirty="0" smtClean="0"/>
              <a:t> </a:t>
            </a:r>
            <a:r>
              <a:rPr lang="es-MX" dirty="0"/>
              <a:t>libro </a:t>
            </a:r>
            <a:r>
              <a:rPr lang="es-MX" dirty="0" smtClean="0"/>
              <a:t>desarrollado por integrantes del CA</a:t>
            </a:r>
          </a:p>
          <a:p>
            <a:endParaRPr lang="es-MX" dirty="0"/>
          </a:p>
          <a:p>
            <a:pPr marL="285750" indent="-285750">
              <a:buFont typeface="Wingdings" pitchFamily="2" charset="2"/>
              <a:buChar char="ü"/>
            </a:pPr>
            <a:r>
              <a:rPr lang="es-MX" dirty="0" smtClean="0"/>
              <a:t>Mtra. Edalid Álvarez Velázquez</a:t>
            </a:r>
          </a:p>
          <a:p>
            <a:pPr marL="285750" indent="-285750">
              <a:buFont typeface="Wingdings" pitchFamily="2" charset="2"/>
              <a:buChar char="ü"/>
            </a:pPr>
            <a:r>
              <a:rPr lang="es-MX" dirty="0" smtClean="0"/>
              <a:t>Mtro. Pedro Eric Vega Cobos</a:t>
            </a:r>
          </a:p>
          <a:p>
            <a:pPr marL="285750" indent="-285750">
              <a:buFont typeface="Wingdings" pitchFamily="2" charset="2"/>
              <a:buChar char="ü"/>
            </a:pPr>
            <a:r>
              <a:rPr lang="es-MX" dirty="0" smtClean="0"/>
              <a:t>Mtro. Leonardo Flores Barrios</a:t>
            </a:r>
          </a:p>
          <a:p>
            <a:pPr marL="285750" indent="-285750">
              <a:buFont typeface="Wingdings" pitchFamily="2" charset="2"/>
              <a:buChar char="ü"/>
            </a:pPr>
            <a:r>
              <a:rPr lang="es-MX" dirty="0" smtClean="0"/>
              <a:t>Dra. Teresa de J. </a:t>
            </a:r>
            <a:r>
              <a:rPr lang="es-MX" dirty="0" err="1" smtClean="0"/>
              <a:t>Mazadiego</a:t>
            </a:r>
            <a:r>
              <a:rPr lang="es-MX" dirty="0" smtClean="0"/>
              <a:t> Infante (colaborador externo)</a:t>
            </a:r>
          </a:p>
          <a:p>
            <a:pPr marL="285750" indent="-285750">
              <a:buFont typeface="Wingdings" pitchFamily="2" charset="2"/>
              <a:buChar char="ü"/>
            </a:pPr>
            <a:r>
              <a:rPr lang="es-MX" dirty="0" smtClean="0"/>
              <a:t>Mtra. Aurora Galicia Badillo </a:t>
            </a:r>
            <a:r>
              <a:rPr lang="es-MX" dirty="0"/>
              <a:t>(colaborador externo)</a:t>
            </a:r>
          </a:p>
          <a:p>
            <a:endParaRPr lang="es-MX" dirty="0"/>
          </a:p>
        </p:txBody>
      </p:sp>
    </p:spTree>
    <p:extLst>
      <p:ext uri="{BB962C8B-B14F-4D97-AF65-F5344CB8AC3E}">
        <p14:creationId xmlns:p14="http://schemas.microsoft.com/office/powerpoint/2010/main" val="3790344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5556" y="1191211"/>
            <a:ext cx="784887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s-MX" dirty="0"/>
              <a:t>Situación de acreditación ante los organismos respectivos (COPAES o CIESS). </a:t>
            </a:r>
          </a:p>
        </p:txBody>
      </p:sp>
      <p:grpSp>
        <p:nvGrpSpPr>
          <p:cNvPr id="3" name="2 Grupo"/>
          <p:cNvGrpSpPr/>
          <p:nvPr/>
        </p:nvGrpSpPr>
        <p:grpSpPr>
          <a:xfrm>
            <a:off x="20394" y="0"/>
            <a:ext cx="9123606" cy="838128"/>
            <a:chOff x="20394" y="0"/>
            <a:chExt cx="9123606" cy="838128"/>
          </a:xfrm>
        </p:grpSpPr>
        <p:sp>
          <p:nvSpPr>
            <p:cNvPr id="4" name="3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7" name="6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8" name="7 Rectángulo"/>
          <p:cNvSpPr/>
          <p:nvPr/>
        </p:nvSpPr>
        <p:spPr>
          <a:xfrm>
            <a:off x="395536" y="1844824"/>
            <a:ext cx="8208912" cy="1569660"/>
          </a:xfrm>
          <a:prstGeom prst="rect">
            <a:avLst/>
          </a:prstGeom>
        </p:spPr>
        <p:txBody>
          <a:bodyPr wrap="square">
            <a:spAutoFit/>
          </a:bodyPr>
          <a:lstStyle/>
          <a:p>
            <a:pPr algn="just"/>
            <a:r>
              <a:rPr lang="es-MX" sz="1600" dirty="0" smtClean="0"/>
              <a:t>PE de CONTADURIA .</a:t>
            </a:r>
            <a:r>
              <a:rPr lang="es-MX" sz="1600" dirty="0"/>
              <a:t> </a:t>
            </a:r>
            <a:r>
              <a:rPr lang="es-MX" sz="1600" dirty="0" smtClean="0"/>
              <a:t>El 19 </a:t>
            </a:r>
            <a:r>
              <a:rPr lang="es-MX" sz="1600" dirty="0"/>
              <a:t>de marzo del 2009, emitiendo el Dictamen de Acreditación con 61 </a:t>
            </a:r>
            <a:r>
              <a:rPr lang="es-MX" sz="1600" dirty="0" smtClean="0"/>
              <a:t>recomendaciones .Con </a:t>
            </a:r>
            <a:r>
              <a:rPr lang="es-MX" sz="1600" dirty="0"/>
              <a:t>fecha 5 de Enero de 2011 el comité evaluador consideró que el Avance a las Recomendaciones de la Acreditación es del 63.93%, equivalente a 39 recomendaciones cumplidas, faltando por cumplir 36.07% equivalente a 22 recomendaciones pendientes</a:t>
            </a:r>
            <a:r>
              <a:rPr lang="es-MX" sz="1600" dirty="0" smtClean="0"/>
              <a:t>.</a:t>
            </a:r>
          </a:p>
          <a:p>
            <a:pPr algn="just"/>
            <a:r>
              <a:rPr lang="es-MX" sz="1600" dirty="0" smtClean="0"/>
              <a:t>Las recomendaciones fueron solventadas  los día 13 y 14 de Septiembre del 2012, y se está en espera del Dictamen correspondiente.</a:t>
            </a:r>
            <a:endParaRPr lang="es-MX" sz="1600" dirty="0"/>
          </a:p>
        </p:txBody>
      </p:sp>
      <p:sp>
        <p:nvSpPr>
          <p:cNvPr id="10" name="9 CuadroTexto"/>
          <p:cNvSpPr txBox="1"/>
          <p:nvPr/>
        </p:nvSpPr>
        <p:spPr>
          <a:xfrm>
            <a:off x="485546" y="3428543"/>
            <a:ext cx="8028892"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MX" sz="1600" dirty="0" smtClean="0">
                <a:solidFill>
                  <a:schemeClr val="tx1"/>
                </a:solidFill>
              </a:rPr>
              <a:t>Maestros responsables de las carpetas que fueron evaluadas el 13 y 14 de Septiembre 2012</a:t>
            </a:r>
            <a:endParaRPr lang="es-MX" sz="1600" dirty="0">
              <a:solidFill>
                <a:schemeClr val="tx1"/>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val="1944494361"/>
              </p:ext>
            </p:extLst>
          </p:nvPr>
        </p:nvGraphicFramePr>
        <p:xfrm>
          <a:off x="466496" y="4221088"/>
          <a:ext cx="5701030" cy="1962912"/>
        </p:xfrm>
        <a:graphic>
          <a:graphicData uri="http://schemas.openxmlformats.org/drawingml/2006/table">
            <a:tbl>
              <a:tblPr firstRow="1" firstCol="1" bandRow="1">
                <a:tableStyleId>{5C22544A-7EE6-4342-B048-85BDC9FD1C3A}</a:tableStyleId>
              </a:tblPr>
              <a:tblGrid>
                <a:gridCol w="969010"/>
                <a:gridCol w="1979930"/>
                <a:gridCol w="2752090"/>
              </a:tblGrid>
              <a:tr h="270001">
                <a:tc>
                  <a:txBody>
                    <a:bodyPr/>
                    <a:lstStyle/>
                    <a:p>
                      <a:pPr algn="just">
                        <a:lnSpc>
                          <a:spcPct val="115000"/>
                        </a:lnSpc>
                        <a:spcAft>
                          <a:spcPts val="0"/>
                        </a:spcAft>
                      </a:pPr>
                      <a:r>
                        <a:rPr lang="es-MX" sz="1400" dirty="0">
                          <a:effectLst/>
                        </a:rPr>
                        <a:t>No. variable </a:t>
                      </a:r>
                      <a:endParaRPr lang="es-MX"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400">
                          <a:effectLst/>
                        </a:rPr>
                        <a:t>Nombre de la variable</a:t>
                      </a:r>
                      <a:endParaRPr lang="es-MX"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400">
                          <a:effectLst/>
                        </a:rPr>
                        <a:t>Nombre del Profesor Responsable</a:t>
                      </a:r>
                      <a:endParaRPr lang="es-MX" sz="14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MX" sz="1400" dirty="0">
                          <a:effectLst/>
                        </a:rPr>
                        <a:t>1</a:t>
                      </a:r>
                      <a:endParaRPr lang="es-MX"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400">
                          <a:effectLst/>
                        </a:rPr>
                        <a:t>Profesores</a:t>
                      </a:r>
                      <a:endParaRPr lang="es-MX"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400">
                          <a:effectLst/>
                        </a:rPr>
                        <a:t>Mtro. Mario Soto Del Ángel</a:t>
                      </a:r>
                      <a:endParaRPr lang="es-MX" sz="14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MX" sz="1400" dirty="0">
                          <a:effectLst/>
                        </a:rPr>
                        <a:t>3</a:t>
                      </a:r>
                      <a:endParaRPr lang="es-MX"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400" dirty="0">
                          <a:effectLst/>
                        </a:rPr>
                        <a:t>Programa de licenciatura</a:t>
                      </a:r>
                      <a:endParaRPr lang="es-MX"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400">
                          <a:effectLst/>
                        </a:rPr>
                        <a:t>Mtra. Valentina Pérez Sequera</a:t>
                      </a:r>
                      <a:endParaRPr lang="es-MX" sz="14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MX" sz="1400">
                          <a:effectLst/>
                        </a:rPr>
                        <a:t>4</a:t>
                      </a:r>
                      <a:endParaRPr lang="es-MX"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400" dirty="0">
                          <a:effectLst/>
                        </a:rPr>
                        <a:t>Formación integral</a:t>
                      </a:r>
                      <a:endParaRPr lang="es-MX"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400">
                          <a:effectLst/>
                        </a:rPr>
                        <a:t>Mtro. Leonardo Flores Barrios</a:t>
                      </a:r>
                      <a:endParaRPr lang="es-MX" sz="14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MX" sz="1400">
                          <a:effectLst/>
                        </a:rPr>
                        <a:t>5</a:t>
                      </a:r>
                      <a:endParaRPr lang="es-MX"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400" dirty="0">
                          <a:effectLst/>
                        </a:rPr>
                        <a:t>Recursos financieros</a:t>
                      </a:r>
                      <a:endParaRPr lang="es-MX"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400">
                          <a:effectLst/>
                        </a:rPr>
                        <a:t>Mtro. Pedro Eric Vega Cobos</a:t>
                      </a:r>
                      <a:endParaRPr lang="es-MX" sz="14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MX" sz="1400">
                          <a:effectLst/>
                        </a:rPr>
                        <a:t>6</a:t>
                      </a:r>
                      <a:endParaRPr lang="es-MX"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400" dirty="0">
                          <a:effectLst/>
                        </a:rPr>
                        <a:t>Recursos-eficiencia</a:t>
                      </a:r>
                      <a:endParaRPr lang="es-MX"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400">
                          <a:effectLst/>
                        </a:rPr>
                        <a:t>Mtra. Blanca Vianey Hidalgo Barrios</a:t>
                      </a:r>
                      <a:endParaRPr lang="es-MX" sz="14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MX" sz="1400">
                          <a:effectLst/>
                        </a:rPr>
                        <a:t>7</a:t>
                      </a:r>
                      <a:endParaRPr lang="es-MX"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400" dirty="0">
                          <a:effectLst/>
                        </a:rPr>
                        <a:t>Extensión-investigación</a:t>
                      </a:r>
                      <a:endParaRPr lang="es-MX"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400" dirty="0">
                          <a:effectLst/>
                        </a:rPr>
                        <a:t>Mtra. </a:t>
                      </a:r>
                      <a:r>
                        <a:rPr lang="es-MX" sz="1400" dirty="0" err="1">
                          <a:effectLst/>
                        </a:rPr>
                        <a:t>Edalid</a:t>
                      </a:r>
                      <a:r>
                        <a:rPr lang="es-MX" sz="1400" dirty="0">
                          <a:effectLst/>
                        </a:rPr>
                        <a:t> Álvarez Velázquez</a:t>
                      </a:r>
                      <a:endParaRPr lang="es-MX" sz="1400" dirty="0">
                        <a:effectLst/>
                        <a:latin typeface="Calibri"/>
                        <a:ea typeface="Calibri"/>
                        <a:cs typeface="Times New Roman"/>
                      </a:endParaRPr>
                    </a:p>
                  </a:txBody>
                  <a:tcPr marL="68580" marR="68580" marT="0" marB="0"/>
                </a:tc>
              </a:tr>
            </a:tbl>
          </a:graphicData>
        </a:graphic>
      </p:graphicFrame>
      <p:pic>
        <p:nvPicPr>
          <p:cNvPr id="1025" name="Picture 1" descr="C:\Users\edalid\Pictures\fotosfacultad\bajadasdemicel\IMG-20120913-00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933056"/>
            <a:ext cx="221424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9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17129" y="1556792"/>
            <a:ext cx="8136904" cy="329320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sz="1600" b="1" dirty="0" smtClean="0"/>
              <a:t>CIEES </a:t>
            </a:r>
            <a:r>
              <a:rPr lang="es-MX" sz="1600" b="1" dirty="0"/>
              <a:t>al PE de Gestión y Dirección de </a:t>
            </a:r>
            <a:r>
              <a:rPr lang="es-MX" sz="1600" b="1" dirty="0" smtClean="0"/>
              <a:t>Negocios</a:t>
            </a:r>
            <a:r>
              <a:rPr lang="es-MX" sz="1600" dirty="0" smtClean="0"/>
              <a:t> </a:t>
            </a:r>
            <a:r>
              <a:rPr lang="es-MX" sz="1600" dirty="0"/>
              <a:t> </a:t>
            </a:r>
          </a:p>
          <a:p>
            <a:pPr marL="285750" lvl="0" indent="-285750">
              <a:buFont typeface="Wingdings" pitchFamily="2" charset="2"/>
              <a:buChar char="Ø"/>
            </a:pPr>
            <a:r>
              <a:rPr lang="es-MX" sz="1600" dirty="0"/>
              <a:t>Se nombró  a un PTC bajo descarga académica en el periodo febrero-julio 2012  para la coordinación del proceso de evaluación CIEES</a:t>
            </a:r>
            <a:r>
              <a:rPr lang="es-MX" sz="1600" b="1" dirty="0" smtClean="0"/>
              <a:t>. Mtro. Mario Soto del Ángel</a:t>
            </a:r>
            <a:endParaRPr lang="es-MX" sz="1600" b="1" dirty="0"/>
          </a:p>
          <a:p>
            <a:pPr marL="285750" lvl="0" indent="-285750">
              <a:buFont typeface="Wingdings" pitchFamily="2" charset="2"/>
              <a:buChar char="Ø"/>
            </a:pPr>
            <a:r>
              <a:rPr lang="es-MX" sz="1600" dirty="0"/>
              <a:t>Se integro el archivo electrónico de documentos para el desarrollo de la evaluación.</a:t>
            </a:r>
          </a:p>
          <a:p>
            <a:pPr marL="285750" lvl="0" indent="-285750">
              <a:buFont typeface="Wingdings" pitchFamily="2" charset="2"/>
              <a:buChar char="Ø"/>
            </a:pPr>
            <a:r>
              <a:rPr lang="es-MX" sz="1600" dirty="0"/>
              <a:t>Se realizó la planeación de los trabajos a desarrollar,</a:t>
            </a:r>
          </a:p>
          <a:p>
            <a:pPr marL="285750" lvl="0" indent="-285750">
              <a:buFont typeface="Wingdings" pitchFamily="2" charset="2"/>
              <a:buChar char="Ø"/>
            </a:pPr>
            <a:r>
              <a:rPr lang="es-MX" sz="1600" dirty="0"/>
              <a:t>Se integro la Comisión de los profesores de esta Facultad, que participa en el proceso de evaluación,</a:t>
            </a:r>
          </a:p>
          <a:p>
            <a:pPr marL="285750" lvl="0" indent="-285750">
              <a:buFont typeface="Wingdings" pitchFamily="2" charset="2"/>
              <a:buChar char="Ø"/>
            </a:pPr>
            <a:r>
              <a:rPr lang="es-MX" sz="1600" dirty="0"/>
              <a:t>Atendiendo al Manual para la Autoevaluación, se asigno a cada profesor integrante de la comisión, los indicadores contenidos en la tabla guía. </a:t>
            </a:r>
          </a:p>
          <a:p>
            <a:pPr marL="285750" indent="-285750">
              <a:buFont typeface="Wingdings" pitchFamily="2" charset="2"/>
              <a:buChar char="Ø"/>
            </a:pPr>
            <a:r>
              <a:rPr lang="es-MX" sz="1600" dirty="0"/>
              <a:t> </a:t>
            </a:r>
            <a:r>
              <a:rPr lang="es-MX" sz="1600" dirty="0" smtClean="0"/>
              <a:t>Se </a:t>
            </a:r>
            <a:r>
              <a:rPr lang="es-MX" sz="1600" dirty="0"/>
              <a:t>le dio seguimiento a los trabajos desarrollados por los profesores en los indicadores asignados.</a:t>
            </a:r>
          </a:p>
          <a:p>
            <a:pPr marL="285750" lvl="0" indent="-285750">
              <a:buFont typeface="Wingdings" pitchFamily="2" charset="2"/>
              <a:buChar char="Ø"/>
            </a:pPr>
            <a:r>
              <a:rPr lang="es-ES" sz="1600" dirty="0"/>
              <a:t>Se </a:t>
            </a:r>
            <a:r>
              <a:rPr lang="es-ES" sz="1600" dirty="0" smtClean="0"/>
              <a:t>integró y fue enviada para su revisión </a:t>
            </a:r>
            <a:r>
              <a:rPr lang="es-ES" sz="1600" dirty="0"/>
              <a:t>la Tabla-Guía de indicadores, que servirá de base para la integración del Informe de autoevaluación del programa educativ</a:t>
            </a:r>
            <a:r>
              <a:rPr lang="es-ES" sz="1600" i="1" dirty="0"/>
              <a:t>o</a:t>
            </a:r>
            <a:r>
              <a:rPr lang="es-ES" sz="1600" dirty="0"/>
              <a:t>. </a:t>
            </a:r>
            <a:endParaRPr lang="es-MX" sz="1600" dirty="0"/>
          </a:p>
        </p:txBody>
      </p:sp>
      <p:grpSp>
        <p:nvGrpSpPr>
          <p:cNvPr id="5" name="4 Grupo"/>
          <p:cNvGrpSpPr/>
          <p:nvPr/>
        </p:nvGrpSpPr>
        <p:grpSpPr>
          <a:xfrm>
            <a:off x="20394" y="0"/>
            <a:ext cx="9123606" cy="838128"/>
            <a:chOff x="20394" y="0"/>
            <a:chExt cx="9123606" cy="838128"/>
          </a:xfrm>
        </p:grpSpPr>
        <p:sp>
          <p:nvSpPr>
            <p:cNvPr id="6" name="5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7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9" name="8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Tree>
    <p:extLst>
      <p:ext uri="{BB962C8B-B14F-4D97-AF65-F5344CB8AC3E}">
        <p14:creationId xmlns:p14="http://schemas.microsoft.com/office/powerpoint/2010/main" val="792259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42198" y="1196752"/>
            <a:ext cx="8206266" cy="2585323"/>
          </a:xfrm>
          <a:prstGeom prst="rect">
            <a:avLst/>
          </a:prstGeom>
          <a:noFill/>
        </p:spPr>
        <p:txBody>
          <a:bodyPr wrap="square" rtlCol="0">
            <a:spAutoFit/>
          </a:bodyPr>
          <a:lstStyle/>
          <a:p>
            <a:pPr algn="ctr"/>
            <a:r>
              <a:rPr lang="es-MX" b="1" dirty="0" smtClean="0"/>
              <a:t>Posgrado</a:t>
            </a:r>
          </a:p>
          <a:p>
            <a:pPr algn="just"/>
            <a:r>
              <a:rPr lang="es-MX" dirty="0"/>
              <a:t>Maestría en Ciencias Administrativas con el carácter de extensión del IIESCAUV, desde el 1 de agosto de </a:t>
            </a:r>
            <a:r>
              <a:rPr lang="es-MX" dirty="0" smtClean="0"/>
              <a:t>2011.</a:t>
            </a:r>
          </a:p>
          <a:p>
            <a:pPr algn="just"/>
            <a:r>
              <a:rPr lang="es-MX" dirty="0" smtClean="0"/>
              <a:t>En Septiembre del 2012, Pasó a ser considerada como una adscripción.</a:t>
            </a:r>
          </a:p>
          <a:p>
            <a:pPr algn="just"/>
            <a:r>
              <a:rPr lang="es-MX" dirty="0" smtClean="0"/>
              <a:t>2 grupos son atendidos.</a:t>
            </a:r>
          </a:p>
          <a:p>
            <a:pPr algn="just"/>
            <a:r>
              <a:rPr lang="es-MX" dirty="0" smtClean="0"/>
              <a:t>El núcleo conformado por académicos  de TC de la facultad.</a:t>
            </a:r>
          </a:p>
          <a:p>
            <a:pPr algn="just"/>
            <a:endParaRPr lang="es-MX" dirty="0"/>
          </a:p>
          <a:p>
            <a:pPr algn="just"/>
            <a:r>
              <a:rPr lang="es-MX" dirty="0" smtClean="0"/>
              <a:t>Se realiza a la fecha un estudio  por integrantes del CA para la conformación de una Maestría propia.</a:t>
            </a:r>
            <a:endParaRPr lang="es-MX" dirty="0"/>
          </a:p>
        </p:txBody>
      </p:sp>
      <p:grpSp>
        <p:nvGrpSpPr>
          <p:cNvPr id="3" name="2 Grupo"/>
          <p:cNvGrpSpPr/>
          <p:nvPr/>
        </p:nvGrpSpPr>
        <p:grpSpPr>
          <a:xfrm>
            <a:off x="20394" y="0"/>
            <a:ext cx="9123606" cy="838128"/>
            <a:chOff x="20394" y="0"/>
            <a:chExt cx="9123606" cy="838128"/>
          </a:xfrm>
        </p:grpSpPr>
        <p:sp>
          <p:nvSpPr>
            <p:cNvPr id="4" name="3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7" name="6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Tree>
    <p:extLst>
      <p:ext uri="{BB962C8B-B14F-4D97-AF65-F5344CB8AC3E}">
        <p14:creationId xmlns:p14="http://schemas.microsoft.com/office/powerpoint/2010/main" val="438009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79912" y="1052736"/>
            <a:ext cx="1289135" cy="369332"/>
          </a:xfrm>
          <a:prstGeom prst="rect">
            <a:avLst/>
          </a:prstGeom>
        </p:spPr>
        <p:txBody>
          <a:bodyPr wrap="none">
            <a:spAutoFit/>
          </a:bodyPr>
          <a:lstStyle/>
          <a:p>
            <a:r>
              <a:rPr lang="es-MX" b="1" dirty="0"/>
              <a:t>Vinculación</a:t>
            </a:r>
          </a:p>
        </p:txBody>
      </p:sp>
      <p:grpSp>
        <p:nvGrpSpPr>
          <p:cNvPr id="3" name="2 Grupo"/>
          <p:cNvGrpSpPr/>
          <p:nvPr/>
        </p:nvGrpSpPr>
        <p:grpSpPr>
          <a:xfrm>
            <a:off x="20394" y="0"/>
            <a:ext cx="9123606" cy="838128"/>
            <a:chOff x="20394" y="0"/>
            <a:chExt cx="9123606" cy="838128"/>
          </a:xfrm>
        </p:grpSpPr>
        <p:sp>
          <p:nvSpPr>
            <p:cNvPr id="4" name="3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7" name="6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8" name="7 Rectángulo"/>
          <p:cNvSpPr/>
          <p:nvPr/>
        </p:nvSpPr>
        <p:spPr>
          <a:xfrm>
            <a:off x="683568" y="1700808"/>
            <a:ext cx="7797258" cy="3754874"/>
          </a:xfrm>
          <a:prstGeom prst="rect">
            <a:avLst/>
          </a:prstGeom>
        </p:spPr>
        <p:txBody>
          <a:bodyPr wrap="square">
            <a:spAutoFit/>
          </a:bodyPr>
          <a:lstStyle/>
          <a:p>
            <a:pPr algn="just"/>
            <a:r>
              <a:rPr lang="es-MX" sz="1400" dirty="0"/>
              <a:t> </a:t>
            </a:r>
          </a:p>
          <a:p>
            <a:pPr algn="just"/>
            <a:r>
              <a:rPr lang="es-MX" sz="1400" dirty="0"/>
              <a:t> PROYECTO: SISTEMAS DE COSTEO PARA EMPRESAS DE TRANSFORMACIÓN AGOSTO 2011-ENERO 2012 . Con este se atendieron a 6 empresas con estudiantes de la licenciatura en gestión y dirección de negocios.</a:t>
            </a:r>
          </a:p>
          <a:p>
            <a:pPr algn="just"/>
            <a:r>
              <a:rPr lang="es-MX" sz="1400" dirty="0"/>
              <a:t> </a:t>
            </a:r>
          </a:p>
          <a:p>
            <a:pPr algn="just"/>
            <a:r>
              <a:rPr lang="es-MX" sz="1400" dirty="0"/>
              <a:t>SISTEMAS DE MERCADOTECNIA PARA Pymes HOTELERAS DE AGOSTO 2011-ENERO 2012 . Se atendieron 8 hoteles con  32 estudiantes de la licenciatura en sistemas computacionales administrativos</a:t>
            </a:r>
          </a:p>
          <a:p>
            <a:pPr algn="just"/>
            <a:r>
              <a:rPr lang="es-MX" sz="1400" dirty="0"/>
              <a:t> </a:t>
            </a:r>
          </a:p>
          <a:p>
            <a:pPr algn="just"/>
            <a:r>
              <a:rPr lang="es-MX" sz="1400" dirty="0"/>
              <a:t>ELABORACION DEL MANUAL DE ORGANIZACIÓN CONTABLE PERIODO FEBRERO-JULIO 2012 EN LA EE ORGANIZACIÓN CONTABLE DE LA LICENCIATURA EN CONTADURIA. En  este se atendió a  5 empresas con alrededor de 35 estudiantes.</a:t>
            </a:r>
          </a:p>
          <a:p>
            <a:pPr algn="just"/>
            <a:r>
              <a:rPr lang="es-MX" sz="1400" dirty="0"/>
              <a:t> </a:t>
            </a:r>
          </a:p>
          <a:p>
            <a:pPr algn="just"/>
            <a:r>
              <a:rPr lang="es-MX" sz="1400" dirty="0"/>
              <a:t>ELABORACION DEL MANUAL DE GESTION DE EMPRESAS DE SERVICIOS PERIDO FEBRERO-JULIO 2012 EN LA EE GESTION DE EMPRESAS DE SERVICIOS DE LA LICENCIATURA  EN GESTION Y DIRECCION DE NEGOCIOS. Se atendieron 4 empresas con participación de 30 estudiantes.</a:t>
            </a:r>
          </a:p>
          <a:p>
            <a:pPr algn="just"/>
            <a:r>
              <a:rPr lang="es-MX" sz="1400" dirty="0"/>
              <a:t> </a:t>
            </a:r>
          </a:p>
          <a:p>
            <a:pPr algn="just"/>
            <a:endParaRPr lang="es-MX" sz="1400" dirty="0"/>
          </a:p>
        </p:txBody>
      </p:sp>
    </p:spTree>
    <p:extLst>
      <p:ext uri="{BB962C8B-B14F-4D97-AF65-F5344CB8AC3E}">
        <p14:creationId xmlns:p14="http://schemas.microsoft.com/office/powerpoint/2010/main" val="1775906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0077" y="1988840"/>
            <a:ext cx="8424936" cy="4247317"/>
          </a:xfrm>
          <a:prstGeom prst="rect">
            <a:avLst/>
          </a:prstGeom>
        </p:spPr>
        <p:txBody>
          <a:bodyPr wrap="square">
            <a:spAutoFit/>
          </a:bodyPr>
          <a:lstStyle/>
          <a:p>
            <a:pPr algn="just"/>
            <a:r>
              <a:rPr lang="es-MX" dirty="0" smtClean="0"/>
              <a:t>En </a:t>
            </a:r>
            <a:r>
              <a:rPr lang="es-MX" dirty="0"/>
              <a:t>el periodo Febrero –Julio 2012  1 estudiante de la licenciatura en Contaduría, participó en  estancia académica en la Universidad Autónoma de Guadalajara</a:t>
            </a:r>
            <a:r>
              <a:rPr lang="es-MX" dirty="0" smtClean="0"/>
              <a:t>.</a:t>
            </a:r>
          </a:p>
          <a:p>
            <a:pPr algn="just"/>
            <a:endParaRPr lang="es-MX" dirty="0"/>
          </a:p>
          <a:p>
            <a:pPr algn="just"/>
            <a:r>
              <a:rPr lang="es-MX" dirty="0"/>
              <a:t>En el periodo </a:t>
            </a:r>
            <a:r>
              <a:rPr lang="es-MX" dirty="0" err="1"/>
              <a:t>intersemestral</a:t>
            </a:r>
            <a:r>
              <a:rPr lang="es-MX" dirty="0"/>
              <a:t>  Febrero –Julio 2012  1 estudiante de la licenciatura en contaduría participó en estancia de investigación en Xalapa con el Instituto de Investigaciones en Sociales</a:t>
            </a:r>
            <a:r>
              <a:rPr lang="es-MX" dirty="0" smtClean="0"/>
              <a:t>.</a:t>
            </a:r>
          </a:p>
          <a:p>
            <a:pPr algn="just"/>
            <a:endParaRPr lang="es-MX" dirty="0"/>
          </a:p>
          <a:p>
            <a:pPr algn="just"/>
            <a:r>
              <a:rPr lang="es-MX" dirty="0"/>
              <a:t>En el periodo agosto 2012 –Enero 2013: 2 estudiantes participan en estancia con la Universidad Autónoma de </a:t>
            </a:r>
            <a:r>
              <a:rPr lang="es-MX" dirty="0" smtClean="0"/>
              <a:t>Puebla</a:t>
            </a:r>
          </a:p>
          <a:p>
            <a:pPr algn="just"/>
            <a:endParaRPr lang="es-MX" dirty="0"/>
          </a:p>
          <a:p>
            <a:pPr algn="just"/>
            <a:r>
              <a:rPr lang="es-MX" dirty="0" smtClean="0"/>
              <a:t>Para el periodo </a:t>
            </a:r>
            <a:r>
              <a:rPr lang="es-MX" dirty="0" err="1" smtClean="0"/>
              <a:t>intersemestral</a:t>
            </a:r>
            <a:r>
              <a:rPr lang="es-MX" dirty="0" smtClean="0"/>
              <a:t> de invierno , por estancias cortas ya fueron aceptados 3 estudiantes:</a:t>
            </a:r>
          </a:p>
          <a:p>
            <a:pPr algn="just"/>
            <a:r>
              <a:rPr lang="es-MX" dirty="0" smtClean="0"/>
              <a:t>1 en la Universidad del Carmen</a:t>
            </a:r>
          </a:p>
          <a:p>
            <a:pPr algn="just"/>
            <a:r>
              <a:rPr lang="es-MX" dirty="0" smtClean="0"/>
              <a:t>1 en la  Universidad Autónoma de Puebla </a:t>
            </a:r>
          </a:p>
          <a:p>
            <a:pPr algn="just"/>
            <a:r>
              <a:rPr lang="es-MX" dirty="0" smtClean="0"/>
              <a:t>1 en la Facultad de administración en Veracruz</a:t>
            </a:r>
            <a:endParaRPr lang="es-MX" dirty="0"/>
          </a:p>
        </p:txBody>
      </p:sp>
      <p:sp>
        <p:nvSpPr>
          <p:cNvPr id="3" name="2 Rectángulo"/>
          <p:cNvSpPr/>
          <p:nvPr/>
        </p:nvSpPr>
        <p:spPr>
          <a:xfrm>
            <a:off x="2321893" y="1171612"/>
            <a:ext cx="4572000"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lvl="0" algn="ctr"/>
            <a:r>
              <a:rPr lang="es-MX" b="1" dirty="0"/>
              <a:t>Estudiantes y profesores participantes en intercambios y/o estancias. </a:t>
            </a:r>
          </a:p>
        </p:txBody>
      </p:sp>
      <p:grpSp>
        <p:nvGrpSpPr>
          <p:cNvPr id="4" name="3 Grupo"/>
          <p:cNvGrpSpPr/>
          <p:nvPr/>
        </p:nvGrpSpPr>
        <p:grpSpPr>
          <a:xfrm>
            <a:off x="20394" y="0"/>
            <a:ext cx="9123606" cy="838128"/>
            <a:chOff x="20394" y="0"/>
            <a:chExt cx="9123606" cy="838128"/>
          </a:xfrm>
        </p:grpSpPr>
        <p:sp>
          <p:nvSpPr>
            <p:cNvPr id="5" name="4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6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8" name="7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Tree>
    <p:extLst>
      <p:ext uri="{BB962C8B-B14F-4D97-AF65-F5344CB8AC3E}">
        <p14:creationId xmlns:p14="http://schemas.microsoft.com/office/powerpoint/2010/main" val="34965698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33538" y="1212136"/>
            <a:ext cx="3800849"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lvl="0"/>
            <a:r>
              <a:rPr lang="es-MX" dirty="0">
                <a:solidFill>
                  <a:schemeClr val="tx1"/>
                </a:solidFill>
              </a:rPr>
              <a:t>Participación en eventos académicos. </a:t>
            </a:r>
          </a:p>
        </p:txBody>
      </p:sp>
      <p:grpSp>
        <p:nvGrpSpPr>
          <p:cNvPr id="3" name="2 Grupo"/>
          <p:cNvGrpSpPr/>
          <p:nvPr/>
        </p:nvGrpSpPr>
        <p:grpSpPr>
          <a:xfrm>
            <a:off x="20394" y="0"/>
            <a:ext cx="9123606" cy="838128"/>
            <a:chOff x="20394" y="0"/>
            <a:chExt cx="9123606" cy="838128"/>
          </a:xfrm>
        </p:grpSpPr>
        <p:sp>
          <p:nvSpPr>
            <p:cNvPr id="4" name="3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7" name="6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8" name="7 CuadroTexto"/>
          <p:cNvSpPr txBox="1"/>
          <p:nvPr/>
        </p:nvSpPr>
        <p:spPr>
          <a:xfrm>
            <a:off x="467544" y="1916832"/>
            <a:ext cx="2376264" cy="369332"/>
          </a:xfrm>
          <a:prstGeom prst="rect">
            <a:avLst/>
          </a:prstGeom>
          <a:noFill/>
        </p:spPr>
        <p:txBody>
          <a:bodyPr wrap="square" rtlCol="0">
            <a:spAutoFit/>
          </a:bodyPr>
          <a:lstStyle/>
          <a:p>
            <a:r>
              <a:rPr lang="es-MX" dirty="0" smtClean="0"/>
              <a:t>1. Iniciativa </a:t>
            </a:r>
            <a:r>
              <a:rPr lang="es-MX" dirty="0" err="1" smtClean="0"/>
              <a:t>Tuxpam</a:t>
            </a:r>
            <a:r>
              <a:rPr lang="es-MX" dirty="0" smtClean="0"/>
              <a:t>:</a:t>
            </a:r>
            <a:endParaRPr lang="es-MX" dirty="0"/>
          </a:p>
        </p:txBody>
      </p:sp>
      <p:sp>
        <p:nvSpPr>
          <p:cNvPr id="11" name="10 Rectángulo"/>
          <p:cNvSpPr/>
          <p:nvPr/>
        </p:nvSpPr>
        <p:spPr>
          <a:xfrm>
            <a:off x="2817118" y="1732166"/>
            <a:ext cx="5770909" cy="738664"/>
          </a:xfrm>
          <a:prstGeom prst="rect">
            <a:avLst/>
          </a:prstGeom>
        </p:spPr>
        <p:txBody>
          <a:bodyPr wrap="square">
            <a:spAutoFit/>
          </a:bodyPr>
          <a:lstStyle/>
          <a:p>
            <a:pPr algn="just"/>
            <a:r>
              <a:rPr lang="es-ES" sz="1400" b="1" dirty="0"/>
              <a:t>“CONSTRUCCIÓN DE UN CENTRO DE DESARROLLO EMPRESARIAL PARA LA FACULTAD DE CONTADURÍA REGIÓN POZA RICA TUXPAN DE LA UNIVERSIDAD </a:t>
            </a:r>
            <a:r>
              <a:rPr lang="es-ES" sz="1400" b="1" dirty="0" smtClean="0"/>
              <a:t>VERACRUZANA”</a:t>
            </a:r>
            <a:endParaRPr lang="es-MX" sz="1400" dirty="0"/>
          </a:p>
        </p:txBody>
      </p:sp>
      <p:pic>
        <p:nvPicPr>
          <p:cNvPr id="2052" name="Picture 4" descr="C:\Users\edalid\Pictures\iniciativatuxpan\521921_2993582166953_1484147255_2025702_80619120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708920"/>
            <a:ext cx="30480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edalid\Pictures\iniciativatuxpan\DSCF12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9924" y="2698626"/>
            <a:ext cx="2895422" cy="20193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11 Grupo"/>
          <p:cNvGrpSpPr/>
          <p:nvPr/>
        </p:nvGrpSpPr>
        <p:grpSpPr>
          <a:xfrm>
            <a:off x="611561" y="4941166"/>
            <a:ext cx="8280918" cy="1845656"/>
            <a:chOff x="611561" y="4941166"/>
            <a:chExt cx="8280918" cy="1845656"/>
          </a:xfrm>
        </p:grpSpPr>
        <p:pic>
          <p:nvPicPr>
            <p:cNvPr id="2054" name="Picture 6" descr="C:\Users\edalid\Pictures\iniciativatuxpan\DSCF12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1" y="4941168"/>
              <a:ext cx="30480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edalid\Pictures\iniciativatuxpan\DSCF12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9561" y="4941167"/>
              <a:ext cx="3117145" cy="18456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edalid\Pictures\iniciativatuxpan\DSCF122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6706" y="4941166"/>
              <a:ext cx="2115773" cy="18002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3343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394" y="0"/>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7" name="6 CuadroTexto"/>
          <p:cNvSpPr txBox="1"/>
          <p:nvPr/>
        </p:nvSpPr>
        <p:spPr>
          <a:xfrm>
            <a:off x="1691680" y="940078"/>
            <a:ext cx="5472608"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MX" b="1" dirty="0" smtClean="0"/>
              <a:t>Tercer Foro Universitario  2012</a:t>
            </a:r>
          </a:p>
          <a:p>
            <a:pPr algn="ctr"/>
            <a:r>
              <a:rPr lang="es-MX" b="1" dirty="0" smtClean="0"/>
              <a:t>Liderazgos regionales y perspectivas globales</a:t>
            </a:r>
            <a:endParaRPr lang="es-MX" b="1" dirty="0"/>
          </a:p>
        </p:txBody>
      </p:sp>
      <p:sp>
        <p:nvSpPr>
          <p:cNvPr id="9" name="8 CuadroTexto"/>
          <p:cNvSpPr txBox="1"/>
          <p:nvPr/>
        </p:nvSpPr>
        <p:spPr>
          <a:xfrm>
            <a:off x="539552" y="1774556"/>
            <a:ext cx="7560840" cy="646331"/>
          </a:xfrm>
          <a:prstGeom prst="rect">
            <a:avLst/>
          </a:prstGeom>
          <a:noFill/>
        </p:spPr>
        <p:txBody>
          <a:bodyPr wrap="square" rtlCol="0">
            <a:spAutoFit/>
          </a:bodyPr>
          <a:lstStyle/>
          <a:p>
            <a:r>
              <a:rPr lang="es-MX" dirty="0" smtClean="0"/>
              <a:t>Se presentaron 22 ponencias  representando a esta facultad de contaduría,  estudiantes y maestros</a:t>
            </a:r>
            <a:endParaRPr lang="es-MX" dirty="0"/>
          </a:p>
        </p:txBody>
      </p:sp>
      <p:pic>
        <p:nvPicPr>
          <p:cNvPr id="1027" name="Picture 3" descr="C:\Users\edalid\Pictures\selaletica\DSCF1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254" y="2780928"/>
            <a:ext cx="2304256" cy="18667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dalid\Pictures\selaletica\DSCF14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1" y="2852936"/>
            <a:ext cx="2080531" cy="179478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dalid\Pictures\selaletica\DSCF137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8672" y="2819638"/>
            <a:ext cx="1962154" cy="186137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9 Grupo"/>
          <p:cNvGrpSpPr/>
          <p:nvPr/>
        </p:nvGrpSpPr>
        <p:grpSpPr>
          <a:xfrm>
            <a:off x="323528" y="5013176"/>
            <a:ext cx="8552557" cy="1844823"/>
            <a:chOff x="123899" y="5013176"/>
            <a:chExt cx="8552557" cy="1844823"/>
          </a:xfrm>
        </p:grpSpPr>
        <p:pic>
          <p:nvPicPr>
            <p:cNvPr id="1026" name="Picture 2" descr="C:\Users\edalid\Pictures\selaletica\DSCF14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899" y="5013176"/>
              <a:ext cx="3800029" cy="18448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edalid\Pictures\selaletica\DSCF142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928" y="5013176"/>
              <a:ext cx="4752528" cy="18433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63551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20394" y="0"/>
            <a:ext cx="9123606" cy="838128"/>
            <a:chOff x="20394" y="0"/>
            <a:chExt cx="9123606" cy="838128"/>
          </a:xfrm>
        </p:grpSpPr>
        <p:sp>
          <p:nvSpPr>
            <p:cNvPr id="5" name="4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9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8" name="7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graphicFrame>
        <p:nvGraphicFramePr>
          <p:cNvPr id="10" name="9 Marcador de contenido"/>
          <p:cNvGraphicFramePr>
            <a:graphicFrameLocks noGrp="1"/>
          </p:cNvGraphicFramePr>
          <p:nvPr>
            <p:ph idx="1"/>
            <p:extLst>
              <p:ext uri="{D42A27DB-BD31-4B8C-83A1-F6EECF244321}">
                <p14:modId xmlns:p14="http://schemas.microsoft.com/office/powerpoint/2010/main" val="939631094"/>
              </p:ext>
            </p:extLst>
          </p:nvPr>
        </p:nvGraphicFramePr>
        <p:xfrm>
          <a:off x="0" y="1196752"/>
          <a:ext cx="4104456"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0 Gráfico"/>
          <p:cNvGraphicFramePr/>
          <p:nvPr>
            <p:extLst>
              <p:ext uri="{D42A27DB-BD31-4B8C-83A1-F6EECF244321}">
                <p14:modId xmlns:p14="http://schemas.microsoft.com/office/powerpoint/2010/main" val="3231338751"/>
              </p:ext>
            </p:extLst>
          </p:nvPr>
        </p:nvGraphicFramePr>
        <p:xfrm>
          <a:off x="4125652" y="1988840"/>
          <a:ext cx="5018348" cy="3384376"/>
        </p:xfrm>
        <a:graphic>
          <a:graphicData uri="http://schemas.openxmlformats.org/drawingml/2006/chart">
            <c:chart xmlns:c="http://schemas.openxmlformats.org/drawingml/2006/chart" xmlns:r="http://schemas.openxmlformats.org/officeDocument/2006/relationships" r:id="rId4"/>
          </a:graphicData>
        </a:graphic>
      </p:graphicFrame>
      <p:sp>
        <p:nvSpPr>
          <p:cNvPr id="12" name="11 CuadroTexto"/>
          <p:cNvSpPr txBox="1"/>
          <p:nvPr/>
        </p:nvSpPr>
        <p:spPr>
          <a:xfrm>
            <a:off x="4932040" y="1340768"/>
            <a:ext cx="3413522" cy="369332"/>
          </a:xfrm>
          <a:prstGeom prst="rect">
            <a:avLst/>
          </a:prstGeom>
          <a:noFill/>
        </p:spPr>
        <p:txBody>
          <a:bodyPr wrap="square" rtlCol="0">
            <a:spAutoFit/>
          </a:bodyPr>
          <a:lstStyle/>
          <a:p>
            <a:r>
              <a:rPr lang="es-MX" b="1" dirty="0" smtClean="0"/>
              <a:t>Rangos de Edad de los PTC</a:t>
            </a:r>
            <a:endParaRPr lang="es-MX" b="1" dirty="0"/>
          </a:p>
        </p:txBody>
      </p:sp>
    </p:spTree>
    <p:extLst>
      <p:ext uri="{BB962C8B-B14F-4D97-AF65-F5344CB8AC3E}">
        <p14:creationId xmlns:p14="http://schemas.microsoft.com/office/powerpoint/2010/main" val="1932933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879785815"/>
              </p:ext>
            </p:extLst>
          </p:nvPr>
        </p:nvGraphicFramePr>
        <p:xfrm>
          <a:off x="251520" y="1268760"/>
          <a:ext cx="8496944" cy="4907280"/>
        </p:xfrm>
        <a:graphic>
          <a:graphicData uri="http://schemas.openxmlformats.org/drawingml/2006/table">
            <a:tbl>
              <a:tblPr firstRow="1" firstCol="1" bandRow="1">
                <a:tableStyleId>{5C22544A-7EE6-4342-B048-85BDC9FD1C3A}</a:tableStyleId>
              </a:tblPr>
              <a:tblGrid>
                <a:gridCol w="3262097"/>
                <a:gridCol w="5234847"/>
              </a:tblGrid>
              <a:tr h="141500">
                <a:tc>
                  <a:txBody>
                    <a:bodyPr/>
                    <a:lstStyle/>
                    <a:p>
                      <a:pPr algn="ctr">
                        <a:lnSpc>
                          <a:spcPct val="115000"/>
                        </a:lnSpc>
                        <a:spcAft>
                          <a:spcPts val="0"/>
                        </a:spcAft>
                      </a:pPr>
                      <a:r>
                        <a:rPr lang="es-MX" sz="1000" b="1" dirty="0">
                          <a:solidFill>
                            <a:schemeClr val="tx1"/>
                          </a:solidFill>
                          <a:effectLst/>
                        </a:rPr>
                        <a:t>Nombre del ponente</a:t>
                      </a:r>
                      <a:endParaRPr lang="es-MX" sz="1000" b="1" dirty="0">
                        <a:solidFill>
                          <a:schemeClr val="tx1"/>
                        </a:solidFill>
                        <a:effectLst/>
                        <a:latin typeface="Calibri"/>
                        <a:ea typeface="Calibri"/>
                        <a:cs typeface="Times New Roman"/>
                      </a:endParaRPr>
                    </a:p>
                  </a:txBody>
                  <a:tcPr marL="42167" marR="42167" marT="0" marB="0"/>
                </a:tc>
                <a:tc>
                  <a:txBody>
                    <a:bodyPr/>
                    <a:lstStyle/>
                    <a:p>
                      <a:pPr algn="ctr">
                        <a:lnSpc>
                          <a:spcPct val="115000"/>
                        </a:lnSpc>
                        <a:spcAft>
                          <a:spcPts val="0"/>
                        </a:spcAft>
                      </a:pPr>
                      <a:r>
                        <a:rPr lang="es-MX" sz="1000" b="1" dirty="0">
                          <a:solidFill>
                            <a:schemeClr val="tx1"/>
                          </a:solidFill>
                          <a:effectLst/>
                        </a:rPr>
                        <a:t>Titulo de la Ponencia</a:t>
                      </a:r>
                      <a:endParaRPr lang="es-MX" sz="1000" b="1" dirty="0">
                        <a:solidFill>
                          <a:schemeClr val="tx1"/>
                        </a:solidFill>
                        <a:effectLst/>
                        <a:latin typeface="Calibri"/>
                        <a:ea typeface="Calibri"/>
                        <a:cs typeface="Times New Roman"/>
                      </a:endParaRPr>
                    </a:p>
                  </a:txBody>
                  <a:tcPr marL="42167" marR="42167" marT="0" marB="0"/>
                </a:tc>
              </a:tr>
              <a:tr h="291824">
                <a:tc>
                  <a:txBody>
                    <a:bodyPr/>
                    <a:lstStyle/>
                    <a:p>
                      <a:pPr algn="just">
                        <a:lnSpc>
                          <a:spcPct val="115000"/>
                        </a:lnSpc>
                        <a:spcAft>
                          <a:spcPts val="0"/>
                        </a:spcAft>
                      </a:pPr>
                      <a:r>
                        <a:rPr lang="es-MX" sz="1000" dirty="0">
                          <a:effectLst/>
                        </a:rPr>
                        <a:t>Blanca </a:t>
                      </a:r>
                      <a:r>
                        <a:rPr lang="es-MX" sz="1000" dirty="0" err="1">
                          <a:effectLst/>
                        </a:rPr>
                        <a:t>Vianey</a:t>
                      </a:r>
                      <a:r>
                        <a:rPr lang="es-MX" sz="1000" dirty="0">
                          <a:effectLst/>
                        </a:rPr>
                        <a:t> Hidalgo Barrios</a:t>
                      </a:r>
                    </a:p>
                    <a:p>
                      <a:pPr algn="just">
                        <a:lnSpc>
                          <a:spcPct val="115000"/>
                        </a:lnSpc>
                        <a:spcAft>
                          <a:spcPts val="0"/>
                        </a:spcAft>
                      </a:pPr>
                      <a:r>
                        <a:rPr lang="es-MX" sz="1000" dirty="0">
                          <a:effectLst/>
                        </a:rPr>
                        <a:t> </a:t>
                      </a:r>
                      <a:endParaRPr lang="es-MX" sz="1000" dirty="0">
                        <a:effectLst/>
                        <a:latin typeface="Calibri"/>
                        <a:ea typeface="Calibri"/>
                        <a:cs typeface="Times New Roman"/>
                      </a:endParaRPr>
                    </a:p>
                  </a:txBody>
                  <a:tcPr marL="42167" marR="42167" marT="0" marB="0"/>
                </a:tc>
                <a:tc>
                  <a:txBody>
                    <a:bodyPr/>
                    <a:lstStyle/>
                    <a:p>
                      <a:pPr algn="just">
                        <a:lnSpc>
                          <a:spcPct val="115000"/>
                        </a:lnSpc>
                        <a:spcAft>
                          <a:spcPts val="0"/>
                        </a:spcAft>
                      </a:pPr>
                      <a:r>
                        <a:rPr lang="es-MX" sz="1000">
                          <a:effectLst/>
                        </a:rPr>
                        <a:t>Comparación de resultados de los DI aplicados como innovación educativa para el desarrollo de las competencias profesionales de los alumnos del 4to. Semestre de la LGDN</a:t>
                      </a:r>
                      <a:endParaRPr lang="es-MX" sz="1000">
                        <a:effectLst/>
                        <a:latin typeface="Calibri"/>
                        <a:ea typeface="Calibri"/>
                        <a:cs typeface="Times New Roman"/>
                      </a:endParaRPr>
                    </a:p>
                  </a:txBody>
                  <a:tcPr marL="42167" marR="42167" marT="0" marB="0"/>
                </a:tc>
              </a:tr>
              <a:tr h="502906">
                <a:tc>
                  <a:txBody>
                    <a:bodyPr/>
                    <a:lstStyle/>
                    <a:p>
                      <a:pPr algn="just">
                        <a:lnSpc>
                          <a:spcPct val="115000"/>
                        </a:lnSpc>
                        <a:spcAft>
                          <a:spcPts val="0"/>
                        </a:spcAft>
                      </a:pPr>
                      <a:r>
                        <a:rPr lang="es-ES" sz="1000" dirty="0">
                          <a:effectLst/>
                        </a:rPr>
                        <a:t>Álvarez Velázquez </a:t>
                      </a:r>
                      <a:r>
                        <a:rPr lang="es-ES" sz="1000" dirty="0" err="1" smtClean="0">
                          <a:effectLst/>
                        </a:rPr>
                        <a:t>Edalid</a:t>
                      </a:r>
                      <a:r>
                        <a:rPr lang="es-ES" sz="1000" dirty="0" smtClean="0">
                          <a:effectLst/>
                        </a:rPr>
                        <a:t>, Flores </a:t>
                      </a:r>
                      <a:r>
                        <a:rPr lang="es-ES" sz="1000" dirty="0">
                          <a:effectLst/>
                        </a:rPr>
                        <a:t>Barrios Leonardo</a:t>
                      </a:r>
                      <a:endParaRPr lang="es-MX" sz="1000" dirty="0">
                        <a:effectLst/>
                      </a:endParaRPr>
                    </a:p>
                    <a:p>
                      <a:pPr algn="just">
                        <a:lnSpc>
                          <a:spcPct val="115000"/>
                        </a:lnSpc>
                        <a:spcAft>
                          <a:spcPts val="0"/>
                        </a:spcAft>
                      </a:pPr>
                      <a:r>
                        <a:rPr lang="es-ES" sz="1000" dirty="0">
                          <a:effectLst/>
                        </a:rPr>
                        <a:t>Pérez </a:t>
                      </a:r>
                      <a:r>
                        <a:rPr lang="es-ES" sz="1000" dirty="0" err="1">
                          <a:effectLst/>
                        </a:rPr>
                        <a:t>Sequera</a:t>
                      </a:r>
                      <a:r>
                        <a:rPr lang="es-ES" sz="1000" dirty="0">
                          <a:effectLst/>
                        </a:rPr>
                        <a:t> </a:t>
                      </a:r>
                      <a:r>
                        <a:rPr lang="es-ES" sz="1000" dirty="0" smtClean="0">
                          <a:effectLst/>
                        </a:rPr>
                        <a:t>Valentina, Vega </a:t>
                      </a:r>
                      <a:r>
                        <a:rPr lang="es-ES" sz="1000" dirty="0">
                          <a:effectLst/>
                        </a:rPr>
                        <a:t>Cobos Pedro Eric</a:t>
                      </a:r>
                      <a:endParaRPr lang="es-MX" sz="1000" dirty="0">
                        <a:effectLst/>
                      </a:endParaRPr>
                    </a:p>
                    <a:p>
                      <a:pPr algn="just">
                        <a:lnSpc>
                          <a:spcPct val="115000"/>
                        </a:lnSpc>
                        <a:spcAft>
                          <a:spcPts val="0"/>
                        </a:spcAft>
                      </a:pPr>
                      <a:r>
                        <a:rPr lang="es-MX" sz="1000" dirty="0">
                          <a:effectLst/>
                        </a:rPr>
                        <a:t> </a:t>
                      </a:r>
                      <a:endParaRPr lang="es-MX" sz="1000" dirty="0">
                        <a:effectLst/>
                        <a:latin typeface="Calibri"/>
                        <a:ea typeface="Calibri"/>
                        <a:cs typeface="Times New Roman"/>
                      </a:endParaRPr>
                    </a:p>
                  </a:txBody>
                  <a:tcPr marL="42167" marR="42167" marT="0" marB="0"/>
                </a:tc>
                <a:tc>
                  <a:txBody>
                    <a:bodyPr/>
                    <a:lstStyle/>
                    <a:p>
                      <a:pPr algn="just">
                        <a:lnSpc>
                          <a:spcPct val="115000"/>
                        </a:lnSpc>
                        <a:spcAft>
                          <a:spcPts val="0"/>
                        </a:spcAft>
                      </a:pPr>
                      <a:r>
                        <a:rPr lang="es-MX" sz="1000" dirty="0">
                          <a:effectLst/>
                        </a:rPr>
                        <a:t>El uso de las Tics, en el Área de la contabilidad: Comparación de experiencias en las Licenciaturas de Contaduría, Gestión y Dirección de Negocios y Sistemas Computacionales Administrativos en proyecto aula</a:t>
                      </a:r>
                      <a:r>
                        <a:rPr lang="es-MX" sz="1000" dirty="0" smtClean="0">
                          <a:effectLst/>
                        </a:rPr>
                        <a:t>.</a:t>
                      </a:r>
                      <a:r>
                        <a:rPr lang="es-MX" sz="1000" dirty="0">
                          <a:effectLst/>
                        </a:rPr>
                        <a:t> </a:t>
                      </a:r>
                      <a:endParaRPr lang="es-MX" sz="1000" dirty="0">
                        <a:effectLst/>
                        <a:latin typeface="Calibri"/>
                        <a:ea typeface="Calibri"/>
                        <a:cs typeface="Times New Roman"/>
                      </a:endParaRPr>
                    </a:p>
                  </a:txBody>
                  <a:tcPr marL="42167" marR="42167" marT="0" marB="0"/>
                </a:tc>
              </a:tr>
              <a:tr h="442147">
                <a:tc>
                  <a:txBody>
                    <a:bodyPr/>
                    <a:lstStyle/>
                    <a:p>
                      <a:pPr algn="just">
                        <a:lnSpc>
                          <a:spcPct val="115000"/>
                        </a:lnSpc>
                        <a:spcAft>
                          <a:spcPts val="0"/>
                        </a:spcAft>
                      </a:pPr>
                      <a:r>
                        <a:rPr lang="es-MX" sz="1000">
                          <a:effectLst/>
                        </a:rPr>
                        <a:t>Ing. Fermín Solís Sánchez, I.S.C. Jessica Solís Franco</a:t>
                      </a:r>
                    </a:p>
                    <a:p>
                      <a:pPr algn="just">
                        <a:lnSpc>
                          <a:spcPct val="115000"/>
                        </a:lnSpc>
                        <a:spcAft>
                          <a:spcPts val="0"/>
                        </a:spcAft>
                      </a:pPr>
                      <a:r>
                        <a:rPr lang="es-MX" sz="1000">
                          <a:effectLst/>
                        </a:rPr>
                        <a:t> </a:t>
                      </a:r>
                      <a:endParaRPr lang="es-MX" sz="1000">
                        <a:effectLst/>
                        <a:latin typeface="Calibri"/>
                        <a:ea typeface="Calibri"/>
                        <a:cs typeface="Times New Roman"/>
                      </a:endParaRPr>
                    </a:p>
                  </a:txBody>
                  <a:tcPr marL="42167" marR="42167" marT="0" marB="0"/>
                </a:tc>
                <a:tc>
                  <a:txBody>
                    <a:bodyPr/>
                    <a:lstStyle/>
                    <a:p>
                      <a:pPr algn="just">
                        <a:lnSpc>
                          <a:spcPct val="115000"/>
                        </a:lnSpc>
                        <a:spcAft>
                          <a:spcPts val="0"/>
                        </a:spcAft>
                      </a:pPr>
                      <a:r>
                        <a:rPr lang="es-MX" sz="1000">
                          <a:effectLst/>
                        </a:rPr>
                        <a:t>Promover en los Estudiantes Conocimientos, Herramientas y Habilidades para la Creación de Modelos Matemáticos, su Aplicación y Uso en Problemas en Situaciones de la Vida Cotidiana para el Desarrollo de Competencias Profesionales en los Alumnos</a:t>
                      </a:r>
                      <a:endParaRPr lang="es-MX" sz="1000">
                        <a:effectLst/>
                        <a:latin typeface="Calibri"/>
                        <a:ea typeface="Calibri"/>
                        <a:cs typeface="Times New Roman"/>
                      </a:endParaRPr>
                    </a:p>
                  </a:txBody>
                  <a:tcPr marL="42167" marR="42167" marT="0" marB="0"/>
                </a:tc>
              </a:tr>
              <a:tr h="442147">
                <a:tc>
                  <a:txBody>
                    <a:bodyPr/>
                    <a:lstStyle/>
                    <a:p>
                      <a:pPr algn="just">
                        <a:lnSpc>
                          <a:spcPct val="115000"/>
                        </a:lnSpc>
                        <a:spcAft>
                          <a:spcPts val="0"/>
                        </a:spcAft>
                      </a:pPr>
                      <a:r>
                        <a:rPr lang="es-MX" sz="1000">
                          <a:effectLst/>
                        </a:rPr>
                        <a:t>I.S.C. Jessica Solís Franco, MC. Leonardo Flores Barrios, Ing. Fermín Solís Sánchez</a:t>
                      </a:r>
                      <a:endParaRPr lang="es-MX" sz="1000">
                        <a:effectLst/>
                        <a:latin typeface="Calibri"/>
                        <a:ea typeface="Calibri"/>
                        <a:cs typeface="Times New Roman"/>
                      </a:endParaRPr>
                    </a:p>
                  </a:txBody>
                  <a:tcPr marL="42167" marR="42167" marT="0" marB="0"/>
                </a:tc>
                <a:tc>
                  <a:txBody>
                    <a:bodyPr/>
                    <a:lstStyle/>
                    <a:p>
                      <a:pPr algn="just">
                        <a:lnSpc>
                          <a:spcPct val="115000"/>
                        </a:lnSpc>
                        <a:spcAft>
                          <a:spcPts val="0"/>
                        </a:spcAft>
                      </a:pPr>
                      <a:r>
                        <a:rPr lang="es-MX" sz="1000">
                          <a:effectLst/>
                        </a:rPr>
                        <a:t>Comunicación con Capacidad Emprendedora, Creadora e Innovadora Mediante la Implantación de la Multimedia que Contribuya al Aprendizaje Significativo y Desarrollo de Competencias Profesionales</a:t>
                      </a:r>
                      <a:endParaRPr lang="es-MX" sz="1000">
                        <a:effectLst/>
                        <a:latin typeface="Calibri"/>
                        <a:ea typeface="Calibri"/>
                        <a:cs typeface="Times New Roman"/>
                      </a:endParaRPr>
                    </a:p>
                  </a:txBody>
                  <a:tcPr marL="42167" marR="42167" marT="0" marB="0"/>
                </a:tc>
              </a:tr>
              <a:tr h="324579">
                <a:tc>
                  <a:txBody>
                    <a:bodyPr/>
                    <a:lstStyle/>
                    <a:p>
                      <a:pPr algn="just">
                        <a:lnSpc>
                          <a:spcPct val="115000"/>
                        </a:lnSpc>
                        <a:spcAft>
                          <a:spcPts val="0"/>
                        </a:spcAft>
                      </a:pPr>
                      <a:r>
                        <a:rPr lang="es-MX" sz="1000" dirty="0">
                          <a:effectLst/>
                        </a:rPr>
                        <a:t>M.C. Leonardo Flores </a:t>
                      </a:r>
                      <a:r>
                        <a:rPr lang="es-MX" sz="1000" dirty="0" smtClean="0">
                          <a:effectLst/>
                        </a:rPr>
                        <a:t>Barrios, Mtra</a:t>
                      </a:r>
                      <a:r>
                        <a:rPr lang="es-MX" sz="1000" dirty="0">
                          <a:effectLst/>
                        </a:rPr>
                        <a:t>. </a:t>
                      </a:r>
                      <a:r>
                        <a:rPr lang="es-MX" sz="1000" dirty="0" err="1">
                          <a:effectLst/>
                        </a:rPr>
                        <a:t>Edalid</a:t>
                      </a:r>
                      <a:r>
                        <a:rPr lang="es-MX" sz="1000" dirty="0">
                          <a:effectLst/>
                        </a:rPr>
                        <a:t> Álvarez </a:t>
                      </a:r>
                      <a:r>
                        <a:rPr lang="es-MX" sz="1000" dirty="0" smtClean="0">
                          <a:effectLst/>
                        </a:rPr>
                        <a:t>Velázquez, </a:t>
                      </a:r>
                      <a:r>
                        <a:rPr lang="pt-BR" sz="1000" dirty="0" err="1" smtClean="0">
                          <a:effectLst/>
                        </a:rPr>
                        <a:t>Mtro</a:t>
                      </a:r>
                      <a:r>
                        <a:rPr lang="pt-BR" sz="1000" dirty="0">
                          <a:effectLst/>
                        </a:rPr>
                        <a:t>. Pedro Eric Vega </a:t>
                      </a:r>
                      <a:r>
                        <a:rPr lang="pt-BR" sz="1000" dirty="0" err="1">
                          <a:effectLst/>
                        </a:rPr>
                        <a:t>Cobos</a:t>
                      </a:r>
                      <a:endParaRPr lang="es-MX" sz="1000" dirty="0">
                        <a:effectLst/>
                        <a:latin typeface="Calibri"/>
                        <a:ea typeface="Calibri"/>
                        <a:cs typeface="Times New Roman"/>
                      </a:endParaRPr>
                    </a:p>
                  </a:txBody>
                  <a:tcPr marL="42167" marR="42167" marT="0" marB="0"/>
                </a:tc>
                <a:tc>
                  <a:txBody>
                    <a:bodyPr/>
                    <a:lstStyle/>
                    <a:p>
                      <a:pPr algn="just">
                        <a:lnSpc>
                          <a:spcPct val="115000"/>
                        </a:lnSpc>
                        <a:spcAft>
                          <a:spcPts val="0"/>
                        </a:spcAft>
                      </a:pPr>
                      <a:r>
                        <a:rPr lang="es-MX" sz="1000" dirty="0">
                          <a:effectLst/>
                        </a:rPr>
                        <a:t>Uso de las </a:t>
                      </a:r>
                      <a:r>
                        <a:rPr lang="es-MX" sz="1000" dirty="0" err="1">
                          <a:effectLst/>
                        </a:rPr>
                        <a:t>TIC´s</a:t>
                      </a:r>
                      <a:r>
                        <a:rPr lang="es-MX" sz="1000" dirty="0">
                          <a:effectLst/>
                        </a:rPr>
                        <a:t> en la Experiencia Educativa sistemas de información en el PE Contaduría, Tuxpan bajo 	el Proyecto </a:t>
                      </a:r>
                      <a:r>
                        <a:rPr lang="es-MX" sz="1000" dirty="0" smtClean="0">
                          <a:effectLst/>
                        </a:rPr>
                        <a:t>Aula</a:t>
                      </a:r>
                      <a:r>
                        <a:rPr lang="es-MX" sz="1000" dirty="0">
                          <a:effectLst/>
                        </a:rPr>
                        <a:t> </a:t>
                      </a:r>
                      <a:endParaRPr lang="es-MX" sz="1000" dirty="0">
                        <a:effectLst/>
                        <a:latin typeface="Calibri"/>
                        <a:ea typeface="Calibri"/>
                        <a:cs typeface="Times New Roman"/>
                      </a:endParaRPr>
                    </a:p>
                  </a:txBody>
                  <a:tcPr marL="42167" marR="42167" marT="0" marB="0"/>
                </a:tc>
              </a:tr>
              <a:tr h="291824">
                <a:tc>
                  <a:txBody>
                    <a:bodyPr/>
                    <a:lstStyle/>
                    <a:p>
                      <a:pPr algn="just">
                        <a:lnSpc>
                          <a:spcPct val="115000"/>
                        </a:lnSpc>
                        <a:spcAft>
                          <a:spcPts val="0"/>
                        </a:spcAft>
                      </a:pPr>
                      <a:r>
                        <a:rPr lang="es-MX" sz="1000">
                          <a:effectLst/>
                        </a:rPr>
                        <a:t>Mario Soto del Ángel, Blanca Vianey Hidalgo Barrios, Mario A. Barrera Reyes y Othón D. Camacho Díaz.</a:t>
                      </a:r>
                      <a:endParaRPr lang="es-MX" sz="1000">
                        <a:effectLst/>
                        <a:latin typeface="Calibri"/>
                        <a:ea typeface="Calibri"/>
                        <a:cs typeface="Times New Roman"/>
                      </a:endParaRPr>
                    </a:p>
                  </a:txBody>
                  <a:tcPr marL="42167" marR="42167" marT="0" marB="0"/>
                </a:tc>
                <a:tc>
                  <a:txBody>
                    <a:bodyPr/>
                    <a:lstStyle/>
                    <a:p>
                      <a:pPr algn="l">
                        <a:lnSpc>
                          <a:spcPct val="115000"/>
                        </a:lnSpc>
                        <a:spcAft>
                          <a:spcPts val="0"/>
                        </a:spcAft>
                      </a:pPr>
                      <a:r>
                        <a:rPr lang="es-MX" sz="1000">
                          <a:effectLst/>
                        </a:rPr>
                        <a:t>Internet como herramienta de investigación</a:t>
                      </a:r>
                    </a:p>
                    <a:p>
                      <a:pPr algn="l">
                        <a:lnSpc>
                          <a:spcPct val="115000"/>
                        </a:lnSpc>
                        <a:spcAft>
                          <a:spcPts val="0"/>
                        </a:spcAft>
                      </a:pPr>
                      <a:r>
                        <a:rPr lang="es-MX" sz="1000">
                          <a:effectLst/>
                        </a:rPr>
                        <a:t> </a:t>
                      </a:r>
                      <a:endParaRPr lang="es-MX" sz="1000">
                        <a:effectLst/>
                        <a:latin typeface="Calibri"/>
                        <a:ea typeface="Calibri"/>
                        <a:cs typeface="Times New Roman"/>
                      </a:endParaRPr>
                    </a:p>
                  </a:txBody>
                  <a:tcPr marL="42167" marR="42167" marT="0" marB="0"/>
                </a:tc>
              </a:tr>
              <a:tr h="291824">
                <a:tc>
                  <a:txBody>
                    <a:bodyPr/>
                    <a:lstStyle/>
                    <a:p>
                      <a:pPr algn="just">
                        <a:lnSpc>
                          <a:spcPct val="115000"/>
                        </a:lnSpc>
                        <a:spcAft>
                          <a:spcPts val="0"/>
                        </a:spcAft>
                      </a:pPr>
                      <a:r>
                        <a:rPr lang="es-MX" sz="1000">
                          <a:effectLst/>
                        </a:rPr>
                        <a:t>Mtro. Othón Darío Camacho Díaz, I.S.C. Jesica Solís Franco, Mtro. Leonardo Flores Barrios y Mtro. Mario Soto del Ángel</a:t>
                      </a:r>
                      <a:endParaRPr lang="es-MX" sz="1000">
                        <a:effectLst/>
                        <a:latin typeface="Calibri"/>
                        <a:ea typeface="Calibri"/>
                        <a:cs typeface="Times New Roman"/>
                      </a:endParaRPr>
                    </a:p>
                  </a:txBody>
                  <a:tcPr marL="42167" marR="42167" marT="0" marB="0"/>
                </a:tc>
                <a:tc>
                  <a:txBody>
                    <a:bodyPr/>
                    <a:lstStyle/>
                    <a:p>
                      <a:pPr algn="just">
                        <a:lnSpc>
                          <a:spcPct val="115000"/>
                        </a:lnSpc>
                        <a:spcAft>
                          <a:spcPts val="0"/>
                        </a:spcAft>
                      </a:pPr>
                      <a:r>
                        <a:rPr lang="es-MX" sz="1000">
                          <a:effectLst/>
                        </a:rPr>
                        <a:t>Diagnóstico de la Administración de las Tics en las organizaciones como estrategia e implementación de casos prácticos para el desarrollo de competencias profesionales</a:t>
                      </a:r>
                      <a:endParaRPr lang="es-MX" sz="1000">
                        <a:effectLst/>
                        <a:latin typeface="Calibri"/>
                        <a:ea typeface="Calibri"/>
                        <a:cs typeface="Times New Roman"/>
                      </a:endParaRPr>
                    </a:p>
                  </a:txBody>
                  <a:tcPr marL="42167" marR="42167" marT="0" marB="0"/>
                </a:tc>
              </a:tr>
              <a:tr h="291824">
                <a:tc>
                  <a:txBody>
                    <a:bodyPr/>
                    <a:lstStyle/>
                    <a:p>
                      <a:pPr algn="just">
                        <a:lnSpc>
                          <a:spcPct val="115000"/>
                        </a:lnSpc>
                        <a:spcAft>
                          <a:spcPts val="0"/>
                        </a:spcAft>
                      </a:pPr>
                      <a:r>
                        <a:rPr lang="es-MX" sz="1000" dirty="0">
                          <a:effectLst/>
                        </a:rPr>
                        <a:t>Mtro. Esteban Cruz Luis y  Dra. Teresa de Jesús </a:t>
                      </a:r>
                      <a:r>
                        <a:rPr lang="es-MX" sz="1000" dirty="0" err="1">
                          <a:effectLst/>
                        </a:rPr>
                        <a:t>Mazadiego</a:t>
                      </a:r>
                      <a:r>
                        <a:rPr lang="es-MX" sz="1000" dirty="0">
                          <a:effectLst/>
                        </a:rPr>
                        <a:t> </a:t>
                      </a:r>
                      <a:r>
                        <a:rPr lang="es-MX" sz="1000" dirty="0" smtClean="0">
                          <a:effectLst/>
                        </a:rPr>
                        <a:t>Infante</a:t>
                      </a:r>
                      <a:r>
                        <a:rPr lang="es-MX" sz="1000" dirty="0">
                          <a:effectLst/>
                        </a:rPr>
                        <a:t> </a:t>
                      </a:r>
                      <a:endParaRPr lang="es-MX" sz="1000" dirty="0">
                        <a:effectLst/>
                        <a:latin typeface="Calibri"/>
                        <a:ea typeface="Calibri"/>
                        <a:cs typeface="Times New Roman"/>
                      </a:endParaRPr>
                    </a:p>
                  </a:txBody>
                  <a:tcPr marL="42167" marR="42167" marT="0" marB="0"/>
                </a:tc>
                <a:tc>
                  <a:txBody>
                    <a:bodyPr/>
                    <a:lstStyle/>
                    <a:p>
                      <a:pPr algn="just">
                        <a:lnSpc>
                          <a:spcPct val="115000"/>
                        </a:lnSpc>
                        <a:spcAft>
                          <a:spcPts val="0"/>
                        </a:spcAft>
                      </a:pPr>
                      <a:r>
                        <a:rPr lang="es-MX" sz="1000" dirty="0">
                          <a:effectLst/>
                        </a:rPr>
                        <a:t>El Proyecto Aula Generador de Competencias  en los alumnos de la Facultad de Contaduría Campus Tuxpan</a:t>
                      </a:r>
                      <a:endParaRPr lang="es-MX" sz="1000" dirty="0">
                        <a:effectLst/>
                        <a:latin typeface="Calibri"/>
                        <a:ea typeface="Calibri"/>
                        <a:cs typeface="Times New Roman"/>
                      </a:endParaRPr>
                    </a:p>
                  </a:txBody>
                  <a:tcPr marL="42167" marR="42167" marT="0" marB="0"/>
                </a:tc>
              </a:tr>
              <a:tr h="291824">
                <a:tc>
                  <a:txBody>
                    <a:bodyPr/>
                    <a:lstStyle/>
                    <a:p>
                      <a:pPr algn="just">
                        <a:lnSpc>
                          <a:spcPct val="115000"/>
                        </a:lnSpc>
                        <a:spcAft>
                          <a:spcPts val="0"/>
                        </a:spcAft>
                      </a:pPr>
                      <a:r>
                        <a:rPr lang="es-ES" sz="1000" dirty="0">
                          <a:effectLst/>
                        </a:rPr>
                        <a:t>Álvarez Velázquez </a:t>
                      </a:r>
                      <a:r>
                        <a:rPr lang="es-ES" sz="1000" dirty="0" err="1">
                          <a:effectLst/>
                        </a:rPr>
                        <a:t>Edalid</a:t>
                      </a:r>
                      <a:r>
                        <a:rPr lang="es-ES" sz="1000" dirty="0">
                          <a:effectLst/>
                        </a:rPr>
                        <a:t> </a:t>
                      </a:r>
                      <a:r>
                        <a:rPr lang="es-ES" sz="1000" dirty="0" err="1">
                          <a:effectLst/>
                        </a:rPr>
                        <a:t>Mtra</a:t>
                      </a:r>
                      <a:r>
                        <a:rPr lang="es-ES" sz="1000" dirty="0">
                          <a:effectLst/>
                        </a:rPr>
                        <a:t>, Flores Barrios Leonardo Mtro. Y Vega Cobos Pedro Eric Mtro</a:t>
                      </a:r>
                      <a:r>
                        <a:rPr lang="es-ES" sz="1000" dirty="0" smtClean="0">
                          <a:effectLst/>
                        </a:rPr>
                        <a:t>.</a:t>
                      </a:r>
                      <a:r>
                        <a:rPr lang="es-MX" sz="1000" dirty="0">
                          <a:effectLst/>
                        </a:rPr>
                        <a:t> </a:t>
                      </a:r>
                      <a:endParaRPr lang="es-MX" sz="1000" dirty="0">
                        <a:effectLst/>
                        <a:latin typeface="Calibri"/>
                        <a:ea typeface="Calibri"/>
                        <a:cs typeface="Times New Roman"/>
                      </a:endParaRPr>
                    </a:p>
                  </a:txBody>
                  <a:tcPr marL="42167" marR="42167" marT="0" marB="0"/>
                </a:tc>
                <a:tc>
                  <a:txBody>
                    <a:bodyPr/>
                    <a:lstStyle/>
                    <a:p>
                      <a:pPr algn="just">
                        <a:lnSpc>
                          <a:spcPct val="115000"/>
                        </a:lnSpc>
                        <a:spcAft>
                          <a:spcPts val="0"/>
                        </a:spcAft>
                      </a:pPr>
                      <a:r>
                        <a:rPr lang="es-MX" sz="1000">
                          <a:effectLst/>
                        </a:rPr>
                        <a:t>La ética en los negocios experiencia compartida en proyecto aula</a:t>
                      </a:r>
                    </a:p>
                    <a:p>
                      <a:pPr algn="just">
                        <a:lnSpc>
                          <a:spcPct val="115000"/>
                        </a:lnSpc>
                        <a:spcAft>
                          <a:spcPts val="0"/>
                        </a:spcAft>
                      </a:pPr>
                      <a:r>
                        <a:rPr lang="es-MX" sz="1000">
                          <a:effectLst/>
                        </a:rPr>
                        <a:t> </a:t>
                      </a:r>
                      <a:endParaRPr lang="es-MX" sz="1000">
                        <a:effectLst/>
                        <a:latin typeface="Calibri"/>
                        <a:ea typeface="Calibri"/>
                        <a:cs typeface="Times New Roman"/>
                      </a:endParaRPr>
                    </a:p>
                  </a:txBody>
                  <a:tcPr marL="42167" marR="42167" marT="0" marB="0"/>
                </a:tc>
              </a:tr>
              <a:tr h="141500">
                <a:tc>
                  <a:txBody>
                    <a:bodyPr/>
                    <a:lstStyle/>
                    <a:p>
                      <a:pPr algn="just">
                        <a:lnSpc>
                          <a:spcPct val="115000"/>
                        </a:lnSpc>
                        <a:spcAft>
                          <a:spcPts val="0"/>
                        </a:spcAft>
                      </a:pPr>
                      <a:r>
                        <a:rPr lang="es-MX" sz="1000">
                          <a:effectLst/>
                        </a:rPr>
                        <a:t>Juan Luis Ramírez Vallejo</a:t>
                      </a:r>
                      <a:endParaRPr lang="es-MX" sz="1000">
                        <a:effectLst/>
                        <a:latin typeface="Calibri"/>
                        <a:ea typeface="Calibri"/>
                        <a:cs typeface="Times New Roman"/>
                      </a:endParaRPr>
                    </a:p>
                  </a:txBody>
                  <a:tcPr marL="42167" marR="42167" marT="0" marB="0"/>
                </a:tc>
                <a:tc>
                  <a:txBody>
                    <a:bodyPr/>
                    <a:lstStyle/>
                    <a:p>
                      <a:pPr algn="just">
                        <a:lnSpc>
                          <a:spcPct val="115000"/>
                        </a:lnSpc>
                        <a:spcAft>
                          <a:spcPts val="0"/>
                        </a:spcAft>
                      </a:pPr>
                      <a:r>
                        <a:rPr lang="es-MX" sz="1000">
                          <a:effectLst/>
                        </a:rPr>
                        <a:t>El uso de las TIC como herramienta de apoyo a la EE de lectura y redacción</a:t>
                      </a:r>
                      <a:endParaRPr lang="es-MX" sz="1000">
                        <a:effectLst/>
                        <a:latin typeface="Calibri"/>
                        <a:ea typeface="Calibri"/>
                        <a:cs typeface="Times New Roman"/>
                      </a:endParaRPr>
                    </a:p>
                  </a:txBody>
                  <a:tcPr marL="42167" marR="42167" marT="0" marB="0"/>
                </a:tc>
              </a:tr>
              <a:tr h="291824">
                <a:tc>
                  <a:txBody>
                    <a:bodyPr/>
                    <a:lstStyle/>
                    <a:p>
                      <a:pPr algn="just">
                        <a:lnSpc>
                          <a:spcPct val="115000"/>
                        </a:lnSpc>
                        <a:spcAft>
                          <a:spcPts val="0"/>
                        </a:spcAft>
                      </a:pPr>
                      <a:r>
                        <a:rPr lang="es-MX" sz="1000">
                          <a:effectLst/>
                        </a:rPr>
                        <a:t>Mtra. Sonia Reyes Reyes, Mtra. Edalid Álvarez Velázquez e I.S.C. Jessica Solís Franco</a:t>
                      </a:r>
                      <a:endParaRPr lang="es-MX" sz="1000">
                        <a:effectLst/>
                        <a:latin typeface="Calibri"/>
                        <a:ea typeface="Calibri"/>
                        <a:cs typeface="Times New Roman"/>
                      </a:endParaRPr>
                    </a:p>
                  </a:txBody>
                  <a:tcPr marL="42167" marR="42167" marT="0" marB="0"/>
                </a:tc>
                <a:tc>
                  <a:txBody>
                    <a:bodyPr/>
                    <a:lstStyle/>
                    <a:p>
                      <a:pPr algn="just">
                        <a:lnSpc>
                          <a:spcPct val="115000"/>
                        </a:lnSpc>
                        <a:spcAft>
                          <a:spcPts val="0"/>
                        </a:spcAft>
                      </a:pPr>
                      <a:r>
                        <a:rPr lang="es-MX" sz="1000">
                          <a:effectLst/>
                        </a:rPr>
                        <a:t>Investigación en los Sistemas de Información Diseñados para Proyecto Aula</a:t>
                      </a:r>
                    </a:p>
                    <a:p>
                      <a:pPr algn="just">
                        <a:lnSpc>
                          <a:spcPct val="115000"/>
                        </a:lnSpc>
                        <a:spcAft>
                          <a:spcPts val="0"/>
                        </a:spcAft>
                      </a:pPr>
                      <a:r>
                        <a:rPr lang="es-MX" sz="1000">
                          <a:effectLst/>
                        </a:rPr>
                        <a:t> </a:t>
                      </a:r>
                      <a:endParaRPr lang="es-MX" sz="1000">
                        <a:effectLst/>
                        <a:latin typeface="Calibri"/>
                        <a:ea typeface="Calibri"/>
                        <a:cs typeface="Times New Roman"/>
                      </a:endParaRPr>
                    </a:p>
                  </a:txBody>
                  <a:tcPr marL="42167" marR="42167" marT="0" marB="0"/>
                </a:tc>
              </a:tr>
              <a:tr h="141500">
                <a:tc>
                  <a:txBody>
                    <a:bodyPr/>
                    <a:lstStyle/>
                    <a:p>
                      <a:pPr algn="just">
                        <a:lnSpc>
                          <a:spcPct val="115000"/>
                        </a:lnSpc>
                        <a:spcAft>
                          <a:spcPts val="0"/>
                        </a:spcAft>
                      </a:pPr>
                      <a:r>
                        <a:rPr lang="es-MX" sz="1000">
                          <a:effectLst/>
                        </a:rPr>
                        <a:t>Teresa de Jesús Orduña González</a:t>
                      </a:r>
                      <a:endParaRPr lang="es-MX" sz="1000">
                        <a:effectLst/>
                        <a:latin typeface="Calibri"/>
                        <a:ea typeface="Calibri"/>
                        <a:cs typeface="Times New Roman"/>
                      </a:endParaRPr>
                    </a:p>
                  </a:txBody>
                  <a:tcPr marL="42167" marR="42167" marT="0" marB="0"/>
                </a:tc>
                <a:tc>
                  <a:txBody>
                    <a:bodyPr/>
                    <a:lstStyle/>
                    <a:p>
                      <a:pPr algn="just">
                        <a:lnSpc>
                          <a:spcPct val="115000"/>
                        </a:lnSpc>
                        <a:spcAft>
                          <a:spcPts val="0"/>
                        </a:spcAft>
                      </a:pPr>
                      <a:r>
                        <a:rPr lang="es-MX" sz="1000">
                          <a:effectLst/>
                        </a:rPr>
                        <a:t>La investigación y el estudiante con Proyecto aula</a:t>
                      </a:r>
                      <a:endParaRPr lang="es-MX" sz="1000">
                        <a:effectLst/>
                        <a:latin typeface="Calibri"/>
                        <a:ea typeface="Calibri"/>
                        <a:cs typeface="Times New Roman"/>
                      </a:endParaRPr>
                    </a:p>
                  </a:txBody>
                  <a:tcPr marL="42167" marR="42167" marT="0" marB="0"/>
                </a:tc>
              </a:tr>
              <a:tr h="291824">
                <a:tc>
                  <a:txBody>
                    <a:bodyPr/>
                    <a:lstStyle/>
                    <a:p>
                      <a:pPr algn="just">
                        <a:lnSpc>
                          <a:spcPct val="115000"/>
                        </a:lnSpc>
                        <a:spcAft>
                          <a:spcPts val="0"/>
                        </a:spcAft>
                      </a:pPr>
                      <a:r>
                        <a:rPr lang="es-MX" sz="1000" dirty="0">
                          <a:effectLst/>
                        </a:rPr>
                        <a:t>Valentina Pérez </a:t>
                      </a:r>
                      <a:r>
                        <a:rPr lang="es-MX" sz="1000" dirty="0" err="1">
                          <a:effectLst/>
                        </a:rPr>
                        <a:t>Sequera</a:t>
                      </a:r>
                      <a:endParaRPr lang="es-MX" sz="1000" dirty="0">
                        <a:effectLst/>
                        <a:latin typeface="Calibri"/>
                        <a:ea typeface="Calibri"/>
                        <a:cs typeface="Times New Roman"/>
                      </a:endParaRPr>
                    </a:p>
                  </a:txBody>
                  <a:tcPr marL="42167" marR="42167" marT="0" marB="0"/>
                </a:tc>
                <a:tc>
                  <a:txBody>
                    <a:bodyPr/>
                    <a:lstStyle/>
                    <a:p>
                      <a:pPr algn="just">
                        <a:lnSpc>
                          <a:spcPct val="115000"/>
                        </a:lnSpc>
                        <a:spcAft>
                          <a:spcPts val="0"/>
                        </a:spcAft>
                      </a:pPr>
                      <a:r>
                        <a:rPr lang="es-MX" sz="1000" dirty="0">
                          <a:effectLst/>
                        </a:rPr>
                        <a:t>El uso de las TIC, herramienta indispensable en el proceso de aprendizaje de los Licenciados en Contaduría</a:t>
                      </a:r>
                      <a:endParaRPr lang="es-MX" sz="1000" dirty="0">
                        <a:effectLst/>
                        <a:latin typeface="Calibri"/>
                        <a:ea typeface="Calibri"/>
                        <a:cs typeface="Times New Roman"/>
                      </a:endParaRPr>
                    </a:p>
                  </a:txBody>
                  <a:tcPr marL="42167" marR="42167" marT="0" marB="0"/>
                </a:tc>
              </a:tr>
            </a:tbl>
          </a:graphicData>
        </a:graphic>
      </p:graphicFrame>
      <p:grpSp>
        <p:nvGrpSpPr>
          <p:cNvPr id="3" name="2 Grupo"/>
          <p:cNvGrpSpPr/>
          <p:nvPr/>
        </p:nvGrpSpPr>
        <p:grpSpPr>
          <a:xfrm>
            <a:off x="20394" y="0"/>
            <a:ext cx="9123606" cy="838128"/>
            <a:chOff x="20394" y="0"/>
            <a:chExt cx="9123606" cy="838128"/>
          </a:xfrm>
        </p:grpSpPr>
        <p:sp>
          <p:nvSpPr>
            <p:cNvPr id="4" name="3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7" name="6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8" name="7 CuadroTexto"/>
          <p:cNvSpPr txBox="1"/>
          <p:nvPr/>
        </p:nvSpPr>
        <p:spPr>
          <a:xfrm>
            <a:off x="1403648" y="838128"/>
            <a:ext cx="396044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MX" dirty="0" smtClean="0"/>
              <a:t>Primer Foro de Innovación Educativa</a:t>
            </a:r>
            <a:endParaRPr lang="es-MX" dirty="0"/>
          </a:p>
        </p:txBody>
      </p:sp>
    </p:spTree>
    <p:extLst>
      <p:ext uri="{BB962C8B-B14F-4D97-AF65-F5344CB8AC3E}">
        <p14:creationId xmlns:p14="http://schemas.microsoft.com/office/powerpoint/2010/main" val="2764345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20394" y="0"/>
            <a:ext cx="9123606" cy="838128"/>
            <a:chOff x="20394" y="0"/>
            <a:chExt cx="9123606" cy="838128"/>
          </a:xfrm>
        </p:grpSpPr>
        <p:sp>
          <p:nvSpPr>
            <p:cNvPr id="4" name="3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7" name="6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8" name="7 Rectángulo"/>
          <p:cNvSpPr/>
          <p:nvPr/>
        </p:nvSpPr>
        <p:spPr>
          <a:xfrm>
            <a:off x="179512" y="941735"/>
            <a:ext cx="6480720"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s-MX" b="1" dirty="0"/>
              <a:t>Gestión y apoyo institucional</a:t>
            </a:r>
          </a:p>
          <a:p>
            <a:pPr lvl="0"/>
            <a:r>
              <a:rPr lang="es-MX" dirty="0"/>
              <a:t>Limitantes y perspectivas de la descentralización a partir de cada facultad.</a:t>
            </a:r>
          </a:p>
        </p:txBody>
      </p:sp>
      <p:pic>
        <p:nvPicPr>
          <p:cNvPr id="2050" name="Picture 2" descr="C:\Users\edalid\Pictures\RECARSE\SAM_38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406402"/>
            <a:ext cx="5368391" cy="3110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55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167939329"/>
              </p:ext>
            </p:extLst>
          </p:nvPr>
        </p:nvGraphicFramePr>
        <p:xfrm>
          <a:off x="1397000" y="1962150"/>
          <a:ext cx="6349998" cy="2948940"/>
        </p:xfrm>
        <a:graphic>
          <a:graphicData uri="http://schemas.openxmlformats.org/drawingml/2006/table">
            <a:tbl>
              <a:tblPr>
                <a:tableStyleId>{69C7853C-536D-4A76-A0AE-DD22124D55A5}</a:tableStyleId>
              </a:tblPr>
              <a:tblGrid>
                <a:gridCol w="1368862"/>
                <a:gridCol w="1245284"/>
                <a:gridCol w="1245284"/>
                <a:gridCol w="1245284"/>
                <a:gridCol w="1245284"/>
              </a:tblGrid>
              <a:tr h="190500">
                <a:tc gridSpan="5">
                  <a:txBody>
                    <a:bodyPr/>
                    <a:lstStyle/>
                    <a:p>
                      <a:pPr algn="ctr" fontAlgn="b"/>
                      <a:r>
                        <a:rPr lang="es-MX" sz="1200" u="none" strike="noStrike" dirty="0">
                          <a:effectLst/>
                        </a:rPr>
                        <a:t>INFORME FINANCIERO DEL PATRONATO DE LA FACULTAD DE CONTADURIA TUXPAN</a:t>
                      </a:r>
                      <a:endParaRPr lang="es-MX" sz="1200" b="1" i="0" u="none" strike="noStrike" dirty="0">
                        <a:solidFill>
                          <a:srgbClr val="000000"/>
                        </a:solidFill>
                        <a:effectLst/>
                        <a:latin typeface="Arial"/>
                      </a:endParaRPr>
                    </a:p>
                  </a:txBody>
                  <a:tcPr marL="9525" marR="9525" marT="9525"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90500">
                <a:tc>
                  <a:txBody>
                    <a:bodyPr/>
                    <a:lstStyle/>
                    <a:p>
                      <a:pPr algn="ctr" fontAlgn="b"/>
                      <a:endParaRPr lang="es-MX" sz="1200" b="1" i="0" u="none" strike="noStrike">
                        <a:solidFill>
                          <a:srgbClr val="000000"/>
                        </a:solidFill>
                        <a:effectLst/>
                        <a:latin typeface="Arial"/>
                      </a:endParaRPr>
                    </a:p>
                  </a:txBody>
                  <a:tcPr marL="9525" marR="9525" marT="9525" marB="0" anchor="b"/>
                </a:tc>
                <a:tc>
                  <a:txBody>
                    <a:bodyPr/>
                    <a:lstStyle/>
                    <a:p>
                      <a:pPr algn="ctr" fontAlgn="b"/>
                      <a:endParaRPr lang="es-MX" sz="1200" b="1" i="0" u="none" strike="noStrike">
                        <a:solidFill>
                          <a:srgbClr val="000000"/>
                        </a:solidFill>
                        <a:effectLst/>
                        <a:latin typeface="Arial"/>
                      </a:endParaRPr>
                    </a:p>
                  </a:txBody>
                  <a:tcPr marL="9525" marR="9525" marT="9525" marB="0" anchor="b"/>
                </a:tc>
                <a:tc>
                  <a:txBody>
                    <a:bodyPr/>
                    <a:lstStyle/>
                    <a:p>
                      <a:pPr algn="ctr" fontAlgn="b"/>
                      <a:endParaRPr lang="es-MX" sz="1200" b="1" i="0" u="none" strike="noStrike" dirty="0">
                        <a:solidFill>
                          <a:srgbClr val="000000"/>
                        </a:solidFill>
                        <a:effectLst/>
                        <a:latin typeface="Arial"/>
                      </a:endParaRPr>
                    </a:p>
                  </a:txBody>
                  <a:tcPr marL="9525" marR="9525" marT="9525" marB="0" anchor="b"/>
                </a:tc>
                <a:tc>
                  <a:txBody>
                    <a:bodyPr/>
                    <a:lstStyle/>
                    <a:p>
                      <a:pPr algn="ctr" fontAlgn="b"/>
                      <a:endParaRPr lang="es-MX" sz="1200" b="1" i="0" u="none" strike="noStrike">
                        <a:solidFill>
                          <a:srgbClr val="000000"/>
                        </a:solidFill>
                        <a:effectLst/>
                        <a:latin typeface="Arial"/>
                      </a:endParaRPr>
                    </a:p>
                  </a:txBody>
                  <a:tcPr marL="9525" marR="9525" marT="9525" marB="0" anchor="b"/>
                </a:tc>
                <a:tc>
                  <a:txBody>
                    <a:bodyPr/>
                    <a:lstStyle/>
                    <a:p>
                      <a:pPr algn="ctr" fontAlgn="b"/>
                      <a:endParaRPr lang="es-MX" sz="1200" b="1" i="0" u="none" strike="noStrike">
                        <a:solidFill>
                          <a:srgbClr val="000000"/>
                        </a:solidFill>
                        <a:effectLst/>
                        <a:latin typeface="Arial"/>
                      </a:endParaRPr>
                    </a:p>
                  </a:txBody>
                  <a:tcPr marL="9525" marR="9525" marT="9525" marB="0" anchor="b"/>
                </a:tc>
              </a:tr>
              <a:tr h="190500">
                <a:tc gridSpan="5">
                  <a:txBody>
                    <a:bodyPr/>
                    <a:lstStyle/>
                    <a:p>
                      <a:pPr algn="ctr" fontAlgn="b"/>
                      <a:r>
                        <a:rPr lang="es-MX" sz="1200" u="none" strike="noStrike" dirty="0">
                          <a:effectLst/>
                        </a:rPr>
                        <a:t>PERIODO COMPRENDIDO DEL 1º DE SEPTIEMBRE 2011 AL 31 DE AGOSTO 2012</a:t>
                      </a:r>
                      <a:endParaRPr lang="es-MX" sz="1200" b="1" i="0" u="none" strike="noStrike" dirty="0">
                        <a:solidFill>
                          <a:srgbClr val="000000"/>
                        </a:solidFill>
                        <a:effectLst/>
                        <a:latin typeface="Arial"/>
                      </a:endParaRPr>
                    </a:p>
                  </a:txBody>
                  <a:tcPr marL="9525" marR="9525" marT="9525"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90500">
                <a:tc>
                  <a:txBody>
                    <a:bodyPr/>
                    <a:lstStyle/>
                    <a:p>
                      <a:pPr algn="ctr" fontAlgn="b"/>
                      <a:endParaRPr lang="es-MX" sz="1200" b="1" i="0" u="none" strike="noStrike">
                        <a:solidFill>
                          <a:srgbClr val="000000"/>
                        </a:solidFill>
                        <a:effectLst/>
                        <a:latin typeface="Arial"/>
                      </a:endParaRPr>
                    </a:p>
                  </a:txBody>
                  <a:tcPr marL="9525" marR="9525" marT="9525" marB="0" anchor="b"/>
                </a:tc>
                <a:tc>
                  <a:txBody>
                    <a:bodyPr/>
                    <a:lstStyle/>
                    <a:p>
                      <a:pPr algn="ctr" fontAlgn="b"/>
                      <a:endParaRPr lang="es-MX" sz="1200" b="1" i="0" u="none" strike="noStrike" dirty="0">
                        <a:solidFill>
                          <a:srgbClr val="000000"/>
                        </a:solidFill>
                        <a:effectLst/>
                        <a:latin typeface="Arial"/>
                      </a:endParaRPr>
                    </a:p>
                  </a:txBody>
                  <a:tcPr marL="9525" marR="9525" marT="9525" marB="0" anchor="b"/>
                </a:tc>
                <a:tc>
                  <a:txBody>
                    <a:bodyPr/>
                    <a:lstStyle/>
                    <a:p>
                      <a:pPr algn="ctr" fontAlgn="b"/>
                      <a:endParaRPr lang="es-MX" sz="1200" b="1" i="0" u="none" strike="noStrike">
                        <a:solidFill>
                          <a:srgbClr val="000000"/>
                        </a:solidFill>
                        <a:effectLst/>
                        <a:latin typeface="Arial"/>
                      </a:endParaRPr>
                    </a:p>
                  </a:txBody>
                  <a:tcPr marL="9525" marR="9525" marT="9525" marB="0" anchor="b"/>
                </a:tc>
                <a:tc>
                  <a:txBody>
                    <a:bodyPr/>
                    <a:lstStyle/>
                    <a:p>
                      <a:pPr algn="ctr" fontAlgn="b"/>
                      <a:endParaRPr lang="es-MX" sz="1200" b="1" i="0" u="none" strike="noStrike">
                        <a:solidFill>
                          <a:srgbClr val="000000"/>
                        </a:solidFill>
                        <a:effectLst/>
                        <a:latin typeface="Arial"/>
                      </a:endParaRPr>
                    </a:p>
                  </a:txBody>
                  <a:tcPr marL="9525" marR="9525" marT="9525" marB="0" anchor="b"/>
                </a:tc>
                <a:tc>
                  <a:txBody>
                    <a:bodyPr/>
                    <a:lstStyle/>
                    <a:p>
                      <a:pPr algn="ctr" fontAlgn="b"/>
                      <a:endParaRPr lang="es-MX" sz="1200" b="1" i="0" u="none" strike="noStrike">
                        <a:solidFill>
                          <a:srgbClr val="000000"/>
                        </a:solidFill>
                        <a:effectLst/>
                        <a:latin typeface="Arial"/>
                      </a:endParaRPr>
                    </a:p>
                  </a:txBody>
                  <a:tcPr marL="9525" marR="9525" marT="9525" marB="0" anchor="b"/>
                </a:tc>
              </a:tr>
              <a:tr h="190500">
                <a:tc>
                  <a:txBody>
                    <a:bodyPr/>
                    <a:lstStyle/>
                    <a:p>
                      <a:pPr algn="ctr" fontAlgn="b"/>
                      <a:endParaRPr lang="es-MX" sz="1200" b="1" i="0" u="none" strike="noStrike">
                        <a:solidFill>
                          <a:srgbClr val="000000"/>
                        </a:solidFill>
                        <a:effectLst/>
                        <a:latin typeface="Arial"/>
                      </a:endParaRPr>
                    </a:p>
                  </a:txBody>
                  <a:tcPr marL="9525" marR="9525" marT="9525" marB="0" anchor="b"/>
                </a:tc>
                <a:tc>
                  <a:txBody>
                    <a:bodyPr/>
                    <a:lstStyle/>
                    <a:p>
                      <a:pPr algn="ctr" fontAlgn="b"/>
                      <a:endParaRPr lang="es-MX" sz="1200" b="1" i="0" u="none" strike="noStrike" dirty="0">
                        <a:solidFill>
                          <a:srgbClr val="000000"/>
                        </a:solidFill>
                        <a:effectLst/>
                        <a:latin typeface="Arial"/>
                      </a:endParaRPr>
                    </a:p>
                  </a:txBody>
                  <a:tcPr marL="9525" marR="9525" marT="9525" marB="0" anchor="b"/>
                </a:tc>
                <a:tc>
                  <a:txBody>
                    <a:bodyPr/>
                    <a:lstStyle/>
                    <a:p>
                      <a:pPr algn="ctr" fontAlgn="b"/>
                      <a:endParaRPr lang="es-MX" sz="1200" b="1" i="0" u="none" strike="noStrike">
                        <a:solidFill>
                          <a:srgbClr val="000000"/>
                        </a:solidFill>
                        <a:effectLst/>
                        <a:latin typeface="Arial"/>
                      </a:endParaRPr>
                    </a:p>
                  </a:txBody>
                  <a:tcPr marL="9525" marR="9525" marT="9525" marB="0" anchor="b"/>
                </a:tc>
                <a:tc>
                  <a:txBody>
                    <a:bodyPr/>
                    <a:lstStyle/>
                    <a:p>
                      <a:pPr algn="ctr" fontAlgn="b"/>
                      <a:endParaRPr lang="es-MX" sz="1200" b="1" i="0" u="none" strike="noStrike">
                        <a:solidFill>
                          <a:srgbClr val="000000"/>
                        </a:solidFill>
                        <a:effectLst/>
                        <a:latin typeface="Arial"/>
                      </a:endParaRPr>
                    </a:p>
                  </a:txBody>
                  <a:tcPr marL="9525" marR="9525" marT="9525" marB="0" anchor="b"/>
                </a:tc>
                <a:tc>
                  <a:txBody>
                    <a:bodyPr/>
                    <a:lstStyle/>
                    <a:p>
                      <a:pPr algn="ctr" fontAlgn="b"/>
                      <a:endParaRPr lang="es-MX" sz="1200" b="1" i="0" u="none" strike="noStrike">
                        <a:solidFill>
                          <a:srgbClr val="000000"/>
                        </a:solidFill>
                        <a:effectLst/>
                        <a:latin typeface="Arial"/>
                      </a:endParaRPr>
                    </a:p>
                  </a:txBody>
                  <a:tcPr marL="9525" marR="9525" marT="9525" marB="0" anchor="b"/>
                </a:tc>
              </a:tr>
              <a:tr h="200025">
                <a:tc>
                  <a:txBody>
                    <a:bodyPr/>
                    <a:lstStyle/>
                    <a:p>
                      <a:pPr algn="l" fontAlgn="b"/>
                      <a:endParaRPr lang="es-MX" sz="1200" b="0" i="0" u="none" strike="noStrike">
                        <a:solidFill>
                          <a:srgbClr val="000000"/>
                        </a:solidFill>
                        <a:effectLst/>
                        <a:latin typeface="Calibri"/>
                      </a:endParaRPr>
                    </a:p>
                  </a:txBody>
                  <a:tcPr marL="9525" marR="9525" marT="9525" marB="0" anchor="b"/>
                </a:tc>
                <a:tc>
                  <a:txBody>
                    <a:bodyPr/>
                    <a:lstStyle/>
                    <a:p>
                      <a:pPr algn="l" fontAlgn="b"/>
                      <a:endParaRPr lang="es-MX" sz="1200" b="0" i="0" u="none" strike="noStrike" dirty="0">
                        <a:solidFill>
                          <a:srgbClr val="000000"/>
                        </a:solidFill>
                        <a:effectLst/>
                        <a:latin typeface="Calibri"/>
                      </a:endParaRPr>
                    </a:p>
                  </a:txBody>
                  <a:tcPr marL="9525" marR="9525" marT="9525" marB="0" anchor="b"/>
                </a:tc>
                <a:tc>
                  <a:txBody>
                    <a:bodyPr/>
                    <a:lstStyle/>
                    <a:p>
                      <a:pPr algn="l" fontAlgn="b"/>
                      <a:endParaRPr lang="es-MX" sz="1200" b="0" i="0" u="none" strike="noStrike">
                        <a:solidFill>
                          <a:srgbClr val="000000"/>
                        </a:solidFill>
                        <a:effectLst/>
                        <a:latin typeface="Calibri"/>
                      </a:endParaRPr>
                    </a:p>
                  </a:txBody>
                  <a:tcPr marL="9525" marR="9525" marT="9525" marB="0" anchor="b"/>
                </a:tc>
                <a:tc>
                  <a:txBody>
                    <a:bodyPr/>
                    <a:lstStyle/>
                    <a:p>
                      <a:pPr algn="l" fontAlgn="b"/>
                      <a:endParaRPr lang="es-MX" sz="1200" b="0" i="0" u="none" strike="noStrike">
                        <a:solidFill>
                          <a:srgbClr val="000000"/>
                        </a:solidFill>
                        <a:effectLst/>
                        <a:latin typeface="Calibri"/>
                      </a:endParaRPr>
                    </a:p>
                  </a:txBody>
                  <a:tcPr marL="9525" marR="9525" marT="9525" marB="0" anchor="b"/>
                </a:tc>
                <a:tc>
                  <a:txBody>
                    <a:bodyPr/>
                    <a:lstStyle/>
                    <a:p>
                      <a:pPr algn="l" fontAlgn="b"/>
                      <a:endParaRPr lang="es-MX" sz="1200" b="0" i="0" u="none" strike="noStrike">
                        <a:solidFill>
                          <a:srgbClr val="000000"/>
                        </a:solidFill>
                        <a:effectLst/>
                        <a:latin typeface="Calibri"/>
                      </a:endParaRPr>
                    </a:p>
                  </a:txBody>
                  <a:tcPr marL="9525" marR="9525" marT="9525" marB="0" anchor="b"/>
                </a:tc>
              </a:tr>
              <a:tr h="200025">
                <a:tc>
                  <a:txBody>
                    <a:bodyPr/>
                    <a:lstStyle/>
                    <a:p>
                      <a:pPr algn="l" fontAlgn="b"/>
                      <a:r>
                        <a:rPr lang="es-MX" sz="1200" u="none" strike="noStrike">
                          <a:effectLst/>
                        </a:rPr>
                        <a:t> </a:t>
                      </a:r>
                      <a:endParaRPr lang="es-MX" sz="1200" b="1" i="0" u="none" strike="noStrike">
                        <a:solidFill>
                          <a:srgbClr val="000000"/>
                        </a:solidFill>
                        <a:effectLst/>
                        <a:latin typeface="Arial"/>
                      </a:endParaRPr>
                    </a:p>
                  </a:txBody>
                  <a:tcPr marL="9525" marR="9525" marT="9525" marB="0" anchor="b"/>
                </a:tc>
                <a:tc gridSpan="4">
                  <a:txBody>
                    <a:bodyPr/>
                    <a:lstStyle/>
                    <a:p>
                      <a:pPr algn="ctr" fontAlgn="b"/>
                      <a:r>
                        <a:rPr lang="es-MX" sz="1200" u="none" strike="noStrike" dirty="0">
                          <a:effectLst/>
                        </a:rPr>
                        <a:t>PROGRAMAS EDUCATIVOS DE LICENCIATURA</a:t>
                      </a:r>
                      <a:endParaRPr lang="es-MX" sz="1200" b="1" i="0" u="none" strike="noStrike" dirty="0">
                        <a:solidFill>
                          <a:srgbClr val="000000"/>
                        </a:solidFill>
                        <a:effectLst/>
                        <a:latin typeface="Arial"/>
                      </a:endParaRPr>
                    </a:p>
                  </a:txBody>
                  <a:tcPr marL="9525" marR="9525" marT="9525" marB="0" anchor="b"/>
                </a:tc>
                <a:tc hMerge="1">
                  <a:txBody>
                    <a:bodyPr/>
                    <a:lstStyle/>
                    <a:p>
                      <a:endParaRPr lang="es-MX"/>
                    </a:p>
                  </a:txBody>
                  <a:tcPr/>
                </a:tc>
                <a:tc hMerge="1">
                  <a:txBody>
                    <a:bodyPr/>
                    <a:lstStyle/>
                    <a:p>
                      <a:endParaRPr lang="es-MX"/>
                    </a:p>
                  </a:txBody>
                  <a:tcPr/>
                </a:tc>
                <a:tc hMerge="1">
                  <a:txBody>
                    <a:bodyPr/>
                    <a:lstStyle/>
                    <a:p>
                      <a:endParaRPr lang="es-MX"/>
                    </a:p>
                  </a:txBody>
                  <a:tcPr/>
                </a:tc>
              </a:tr>
              <a:tr h="619125">
                <a:tc>
                  <a:txBody>
                    <a:bodyPr/>
                    <a:lstStyle/>
                    <a:p>
                      <a:pPr algn="ctr" fontAlgn="ctr"/>
                      <a:r>
                        <a:rPr lang="es-MX" sz="1200" u="none" strike="noStrike">
                          <a:effectLst/>
                        </a:rPr>
                        <a:t>CONCEPTO</a:t>
                      </a:r>
                      <a:endParaRPr lang="es-MX" sz="1200" b="1" i="0" u="none" strike="noStrike">
                        <a:solidFill>
                          <a:srgbClr val="000000"/>
                        </a:solidFill>
                        <a:effectLst/>
                        <a:latin typeface="Arial"/>
                      </a:endParaRPr>
                    </a:p>
                  </a:txBody>
                  <a:tcPr marL="9525" marR="9525" marT="9525" marB="0" anchor="ctr"/>
                </a:tc>
                <a:tc>
                  <a:txBody>
                    <a:bodyPr/>
                    <a:lstStyle/>
                    <a:p>
                      <a:pPr algn="ctr" fontAlgn="ctr"/>
                      <a:r>
                        <a:rPr lang="es-MX" sz="1200" u="none" strike="noStrike" dirty="0">
                          <a:effectLst/>
                        </a:rPr>
                        <a:t>CONTADURIA</a:t>
                      </a:r>
                      <a:endParaRPr lang="es-MX" sz="1200" b="1" i="0" u="none" strike="noStrike" dirty="0">
                        <a:solidFill>
                          <a:srgbClr val="000000"/>
                        </a:solidFill>
                        <a:effectLst/>
                        <a:latin typeface="Arial"/>
                      </a:endParaRPr>
                    </a:p>
                  </a:txBody>
                  <a:tcPr marL="9525" marR="9525" marT="9525" marB="0" anchor="ctr"/>
                </a:tc>
                <a:tc>
                  <a:txBody>
                    <a:bodyPr/>
                    <a:lstStyle/>
                    <a:p>
                      <a:pPr algn="ctr" fontAlgn="ctr"/>
                      <a:r>
                        <a:rPr lang="es-MX" sz="1200" u="none" strike="noStrike">
                          <a:effectLst/>
                        </a:rPr>
                        <a:t>GESTION Y DIR. DE NEGOCIOS</a:t>
                      </a:r>
                      <a:endParaRPr lang="es-MX" sz="1200" b="1" i="0" u="none" strike="noStrike">
                        <a:solidFill>
                          <a:srgbClr val="000000"/>
                        </a:solidFill>
                        <a:effectLst/>
                        <a:latin typeface="Arial"/>
                      </a:endParaRPr>
                    </a:p>
                  </a:txBody>
                  <a:tcPr marL="9525" marR="9525" marT="9525" marB="0" anchor="ctr"/>
                </a:tc>
                <a:tc>
                  <a:txBody>
                    <a:bodyPr/>
                    <a:lstStyle/>
                    <a:p>
                      <a:pPr algn="ctr" fontAlgn="ctr"/>
                      <a:r>
                        <a:rPr lang="es-MX" sz="1200" u="none" strike="noStrike">
                          <a:effectLst/>
                        </a:rPr>
                        <a:t>SISTEMAS COMPUTACIONALES ADMVOS.</a:t>
                      </a:r>
                      <a:endParaRPr lang="es-MX" sz="1200" b="1" i="0" u="none" strike="noStrike">
                        <a:solidFill>
                          <a:srgbClr val="000000"/>
                        </a:solidFill>
                        <a:effectLst/>
                        <a:latin typeface="Arial"/>
                      </a:endParaRPr>
                    </a:p>
                  </a:txBody>
                  <a:tcPr marL="9525" marR="9525" marT="9525" marB="0" anchor="ctr"/>
                </a:tc>
                <a:tc>
                  <a:txBody>
                    <a:bodyPr/>
                    <a:lstStyle/>
                    <a:p>
                      <a:pPr algn="ctr" fontAlgn="ctr"/>
                      <a:r>
                        <a:rPr lang="es-MX" sz="1200" u="none" strike="noStrike">
                          <a:effectLst/>
                        </a:rPr>
                        <a:t>TOTAL</a:t>
                      </a:r>
                      <a:endParaRPr lang="es-MX" sz="1200" b="1" i="0" u="none" strike="noStrike">
                        <a:solidFill>
                          <a:srgbClr val="000000"/>
                        </a:solidFill>
                        <a:effectLst/>
                        <a:latin typeface="Arial"/>
                      </a:endParaRPr>
                    </a:p>
                  </a:txBody>
                  <a:tcPr marL="9525" marR="9525" marT="9525" marB="0" anchor="ctr"/>
                </a:tc>
              </a:tr>
              <a:tr h="190500">
                <a:tc>
                  <a:txBody>
                    <a:bodyPr/>
                    <a:lstStyle/>
                    <a:p>
                      <a:pPr algn="l" fontAlgn="b"/>
                      <a:r>
                        <a:rPr lang="es-MX" sz="1200" u="none" strike="noStrike" dirty="0">
                          <a:effectLst/>
                        </a:rPr>
                        <a:t>SALDO INICIAL </a:t>
                      </a:r>
                      <a:endParaRPr lang="es-MX" sz="1200" b="1" i="0" u="none" strike="noStrike" dirty="0">
                        <a:solidFill>
                          <a:srgbClr val="000000"/>
                        </a:solidFill>
                        <a:effectLst/>
                        <a:latin typeface="Arial"/>
                      </a:endParaRPr>
                    </a:p>
                  </a:txBody>
                  <a:tcPr marL="9525" marR="9525" marT="9525" marB="0" anchor="b"/>
                </a:tc>
                <a:tc>
                  <a:txBody>
                    <a:bodyPr/>
                    <a:lstStyle/>
                    <a:p>
                      <a:pPr algn="r" fontAlgn="b"/>
                      <a:r>
                        <a:rPr lang="es-MX" sz="1200" u="none" strike="noStrike" dirty="0">
                          <a:effectLst/>
                        </a:rPr>
                        <a:t>155,098.10</a:t>
                      </a:r>
                      <a:endParaRPr lang="es-MX" sz="1200" b="0" i="0" u="none" strike="noStrike" dirty="0">
                        <a:solidFill>
                          <a:srgbClr val="000000"/>
                        </a:solidFill>
                        <a:effectLst/>
                        <a:latin typeface="Arial"/>
                      </a:endParaRPr>
                    </a:p>
                  </a:txBody>
                  <a:tcPr marL="9525" marR="9525" marT="9525" marB="0" anchor="b"/>
                </a:tc>
                <a:tc>
                  <a:txBody>
                    <a:bodyPr/>
                    <a:lstStyle/>
                    <a:p>
                      <a:pPr algn="r" fontAlgn="b"/>
                      <a:r>
                        <a:rPr lang="es-MX" sz="1200" u="none" strike="noStrike">
                          <a:effectLst/>
                        </a:rPr>
                        <a:t>140,335.32</a:t>
                      </a:r>
                      <a:endParaRPr lang="es-MX" sz="1200" b="0" i="0" u="none" strike="noStrike">
                        <a:solidFill>
                          <a:srgbClr val="000000"/>
                        </a:solidFill>
                        <a:effectLst/>
                        <a:latin typeface="Arial"/>
                      </a:endParaRPr>
                    </a:p>
                  </a:txBody>
                  <a:tcPr marL="9525" marR="9525" marT="9525" marB="0" anchor="b"/>
                </a:tc>
                <a:tc>
                  <a:txBody>
                    <a:bodyPr/>
                    <a:lstStyle/>
                    <a:p>
                      <a:pPr algn="r" fontAlgn="b"/>
                      <a:r>
                        <a:rPr lang="es-MX" sz="1200" u="none" strike="noStrike">
                          <a:effectLst/>
                        </a:rPr>
                        <a:t>130,961.46</a:t>
                      </a:r>
                      <a:endParaRPr lang="es-MX" sz="1200" b="0" i="0" u="none" strike="noStrike">
                        <a:solidFill>
                          <a:srgbClr val="000000"/>
                        </a:solidFill>
                        <a:effectLst/>
                        <a:latin typeface="Arial"/>
                      </a:endParaRPr>
                    </a:p>
                  </a:txBody>
                  <a:tcPr marL="9525" marR="9525" marT="9525" marB="0" anchor="b"/>
                </a:tc>
                <a:tc>
                  <a:txBody>
                    <a:bodyPr/>
                    <a:lstStyle/>
                    <a:p>
                      <a:pPr algn="r" fontAlgn="b"/>
                      <a:r>
                        <a:rPr lang="es-MX" sz="1200" u="none" strike="noStrike">
                          <a:effectLst/>
                        </a:rPr>
                        <a:t>426,394.88</a:t>
                      </a:r>
                      <a:endParaRPr lang="es-MX" sz="1200" b="0" i="0" u="none" strike="noStrike">
                        <a:solidFill>
                          <a:srgbClr val="000000"/>
                        </a:solidFill>
                        <a:effectLst/>
                        <a:latin typeface="Arial"/>
                      </a:endParaRPr>
                    </a:p>
                  </a:txBody>
                  <a:tcPr marL="9525" marR="9525" marT="9525" marB="0" anchor="b"/>
                </a:tc>
              </a:tr>
              <a:tr h="190500">
                <a:tc>
                  <a:txBody>
                    <a:bodyPr/>
                    <a:lstStyle/>
                    <a:p>
                      <a:pPr algn="l" fontAlgn="b"/>
                      <a:r>
                        <a:rPr lang="es-MX" sz="1200" u="none" strike="noStrike">
                          <a:effectLst/>
                        </a:rPr>
                        <a:t>INGRESOS </a:t>
                      </a:r>
                      <a:endParaRPr lang="es-MX" sz="1200" b="1" i="0" u="none" strike="noStrike">
                        <a:solidFill>
                          <a:srgbClr val="000000"/>
                        </a:solidFill>
                        <a:effectLst/>
                        <a:latin typeface="Arial"/>
                      </a:endParaRPr>
                    </a:p>
                  </a:txBody>
                  <a:tcPr marL="9525" marR="9525" marT="9525" marB="0" anchor="b"/>
                </a:tc>
                <a:tc>
                  <a:txBody>
                    <a:bodyPr/>
                    <a:lstStyle/>
                    <a:p>
                      <a:pPr algn="r" fontAlgn="b"/>
                      <a:r>
                        <a:rPr lang="es-MX" sz="1200" u="none" strike="noStrike" dirty="0">
                          <a:effectLst/>
                        </a:rPr>
                        <a:t>351,184.40</a:t>
                      </a:r>
                      <a:endParaRPr lang="es-MX" sz="1200" b="0" i="0" u="none" strike="noStrike" dirty="0">
                        <a:solidFill>
                          <a:srgbClr val="000000"/>
                        </a:solidFill>
                        <a:effectLst/>
                        <a:latin typeface="Arial"/>
                      </a:endParaRPr>
                    </a:p>
                  </a:txBody>
                  <a:tcPr marL="9525" marR="9525" marT="9525" marB="0" anchor="b"/>
                </a:tc>
                <a:tc>
                  <a:txBody>
                    <a:bodyPr/>
                    <a:lstStyle/>
                    <a:p>
                      <a:pPr algn="r" fontAlgn="b"/>
                      <a:r>
                        <a:rPr lang="es-MX" sz="1200" u="none" strike="noStrike">
                          <a:effectLst/>
                        </a:rPr>
                        <a:t>161,218.00</a:t>
                      </a:r>
                      <a:endParaRPr lang="es-MX" sz="1200" b="0" i="0" u="none" strike="noStrike">
                        <a:solidFill>
                          <a:srgbClr val="000000"/>
                        </a:solidFill>
                        <a:effectLst/>
                        <a:latin typeface="Arial"/>
                      </a:endParaRPr>
                    </a:p>
                  </a:txBody>
                  <a:tcPr marL="9525" marR="9525" marT="9525" marB="0" anchor="b"/>
                </a:tc>
                <a:tc>
                  <a:txBody>
                    <a:bodyPr/>
                    <a:lstStyle/>
                    <a:p>
                      <a:pPr algn="r" fontAlgn="b"/>
                      <a:r>
                        <a:rPr lang="es-MX" sz="1200" u="none" strike="noStrike">
                          <a:effectLst/>
                        </a:rPr>
                        <a:t>166,249.00</a:t>
                      </a:r>
                      <a:endParaRPr lang="es-MX" sz="1200" b="0" i="0" u="none" strike="noStrike">
                        <a:solidFill>
                          <a:srgbClr val="000000"/>
                        </a:solidFill>
                        <a:effectLst/>
                        <a:latin typeface="Arial"/>
                      </a:endParaRPr>
                    </a:p>
                  </a:txBody>
                  <a:tcPr marL="9525" marR="9525" marT="9525" marB="0" anchor="b"/>
                </a:tc>
                <a:tc>
                  <a:txBody>
                    <a:bodyPr/>
                    <a:lstStyle/>
                    <a:p>
                      <a:pPr algn="r" fontAlgn="b"/>
                      <a:r>
                        <a:rPr lang="es-MX" sz="1200" u="none" strike="noStrike">
                          <a:effectLst/>
                        </a:rPr>
                        <a:t>678,651.40</a:t>
                      </a:r>
                      <a:endParaRPr lang="es-MX" sz="1200" b="0" i="0" u="none" strike="noStrike">
                        <a:solidFill>
                          <a:srgbClr val="000000"/>
                        </a:solidFill>
                        <a:effectLst/>
                        <a:latin typeface="Arial"/>
                      </a:endParaRPr>
                    </a:p>
                  </a:txBody>
                  <a:tcPr marL="9525" marR="9525" marT="9525" marB="0" anchor="b"/>
                </a:tc>
              </a:tr>
              <a:tr h="190500">
                <a:tc>
                  <a:txBody>
                    <a:bodyPr/>
                    <a:lstStyle/>
                    <a:p>
                      <a:pPr algn="l" fontAlgn="b"/>
                      <a:r>
                        <a:rPr lang="es-MX" sz="1200" u="none" strike="noStrike">
                          <a:effectLst/>
                        </a:rPr>
                        <a:t>EGRESOS </a:t>
                      </a:r>
                      <a:endParaRPr lang="es-MX" sz="1200" b="1" i="0" u="none" strike="noStrike">
                        <a:solidFill>
                          <a:srgbClr val="000000"/>
                        </a:solidFill>
                        <a:effectLst/>
                        <a:latin typeface="Arial"/>
                      </a:endParaRPr>
                    </a:p>
                  </a:txBody>
                  <a:tcPr marL="9525" marR="9525" marT="9525" marB="0" anchor="b"/>
                </a:tc>
                <a:tc>
                  <a:txBody>
                    <a:bodyPr/>
                    <a:lstStyle/>
                    <a:p>
                      <a:pPr algn="r" fontAlgn="b"/>
                      <a:r>
                        <a:rPr lang="es-MX" sz="1200" u="none" strike="noStrike" dirty="0">
                          <a:effectLst/>
                        </a:rPr>
                        <a:t>301,690.48</a:t>
                      </a:r>
                      <a:endParaRPr lang="es-MX" sz="1200" b="0" i="0" u="none" strike="noStrike" dirty="0">
                        <a:solidFill>
                          <a:srgbClr val="000000"/>
                        </a:solidFill>
                        <a:effectLst/>
                        <a:latin typeface="Arial"/>
                      </a:endParaRPr>
                    </a:p>
                  </a:txBody>
                  <a:tcPr marL="9525" marR="9525" marT="9525" marB="0" anchor="b"/>
                </a:tc>
                <a:tc>
                  <a:txBody>
                    <a:bodyPr/>
                    <a:lstStyle/>
                    <a:p>
                      <a:pPr algn="r" fontAlgn="b"/>
                      <a:r>
                        <a:rPr lang="es-MX" sz="1200" u="none" strike="noStrike">
                          <a:effectLst/>
                        </a:rPr>
                        <a:t>117,983.80</a:t>
                      </a:r>
                      <a:endParaRPr lang="es-MX" sz="1200" b="0" i="0" u="none" strike="noStrike">
                        <a:solidFill>
                          <a:srgbClr val="000000"/>
                        </a:solidFill>
                        <a:effectLst/>
                        <a:latin typeface="Arial"/>
                      </a:endParaRPr>
                    </a:p>
                  </a:txBody>
                  <a:tcPr marL="9525" marR="9525" marT="9525" marB="0" anchor="b"/>
                </a:tc>
                <a:tc>
                  <a:txBody>
                    <a:bodyPr/>
                    <a:lstStyle/>
                    <a:p>
                      <a:pPr algn="r" fontAlgn="b"/>
                      <a:r>
                        <a:rPr lang="es-MX" sz="1200" u="none" strike="noStrike">
                          <a:effectLst/>
                        </a:rPr>
                        <a:t>185,166.66</a:t>
                      </a:r>
                      <a:endParaRPr lang="es-MX" sz="1200" b="0" i="0" u="none" strike="noStrike">
                        <a:solidFill>
                          <a:srgbClr val="000000"/>
                        </a:solidFill>
                        <a:effectLst/>
                        <a:latin typeface="Arial"/>
                      </a:endParaRPr>
                    </a:p>
                  </a:txBody>
                  <a:tcPr marL="9525" marR="9525" marT="9525" marB="0" anchor="b"/>
                </a:tc>
                <a:tc>
                  <a:txBody>
                    <a:bodyPr/>
                    <a:lstStyle/>
                    <a:p>
                      <a:pPr algn="r" fontAlgn="b"/>
                      <a:r>
                        <a:rPr lang="es-MX" sz="1200" u="none" strike="noStrike">
                          <a:effectLst/>
                        </a:rPr>
                        <a:t>604,840.94</a:t>
                      </a:r>
                      <a:endParaRPr lang="es-MX" sz="1200" b="0" i="0" u="none" strike="noStrike">
                        <a:solidFill>
                          <a:srgbClr val="000000"/>
                        </a:solidFill>
                        <a:effectLst/>
                        <a:latin typeface="Arial"/>
                      </a:endParaRPr>
                    </a:p>
                  </a:txBody>
                  <a:tcPr marL="9525" marR="9525" marT="9525" marB="0" anchor="b"/>
                </a:tc>
              </a:tr>
              <a:tr h="390525">
                <a:tc>
                  <a:txBody>
                    <a:bodyPr/>
                    <a:lstStyle/>
                    <a:p>
                      <a:pPr algn="l" fontAlgn="b"/>
                      <a:r>
                        <a:rPr lang="es-MX" sz="1200" u="none" strike="noStrike">
                          <a:effectLst/>
                        </a:rPr>
                        <a:t>SALDO FINAL DEL PERIODO</a:t>
                      </a:r>
                      <a:endParaRPr lang="es-MX" sz="1200" b="1" i="0" u="none" strike="noStrike">
                        <a:solidFill>
                          <a:srgbClr val="000000"/>
                        </a:solidFill>
                        <a:effectLst/>
                        <a:latin typeface="Arial"/>
                      </a:endParaRPr>
                    </a:p>
                  </a:txBody>
                  <a:tcPr marL="9525" marR="9525" marT="9525" marB="0" anchor="b"/>
                </a:tc>
                <a:tc>
                  <a:txBody>
                    <a:bodyPr/>
                    <a:lstStyle/>
                    <a:p>
                      <a:pPr algn="r" fontAlgn="b"/>
                      <a:r>
                        <a:rPr lang="es-MX" sz="1200" u="dbl" strike="noStrike" dirty="0">
                          <a:effectLst/>
                        </a:rPr>
                        <a:t>204,592.02</a:t>
                      </a:r>
                      <a:endParaRPr lang="es-MX" sz="1200" b="0" i="0" u="dbl" strike="noStrike" dirty="0">
                        <a:solidFill>
                          <a:srgbClr val="000000"/>
                        </a:solidFill>
                        <a:effectLst/>
                        <a:latin typeface="Arial"/>
                      </a:endParaRPr>
                    </a:p>
                  </a:txBody>
                  <a:tcPr marL="9525" marR="9525" marT="9525" marB="0" anchor="b"/>
                </a:tc>
                <a:tc>
                  <a:txBody>
                    <a:bodyPr/>
                    <a:lstStyle/>
                    <a:p>
                      <a:pPr algn="r" fontAlgn="b"/>
                      <a:r>
                        <a:rPr lang="es-MX" sz="1200" u="dbl" strike="noStrike">
                          <a:effectLst/>
                        </a:rPr>
                        <a:t>183,569.52</a:t>
                      </a:r>
                      <a:endParaRPr lang="es-MX" sz="1200" b="0" i="0" u="dbl" strike="noStrike">
                        <a:solidFill>
                          <a:srgbClr val="000000"/>
                        </a:solidFill>
                        <a:effectLst/>
                        <a:latin typeface="Arial"/>
                      </a:endParaRPr>
                    </a:p>
                  </a:txBody>
                  <a:tcPr marL="9525" marR="9525" marT="9525" marB="0" anchor="b"/>
                </a:tc>
                <a:tc>
                  <a:txBody>
                    <a:bodyPr/>
                    <a:lstStyle/>
                    <a:p>
                      <a:pPr algn="r" fontAlgn="b"/>
                      <a:r>
                        <a:rPr lang="es-MX" sz="1200" u="dbl" strike="noStrike">
                          <a:effectLst/>
                        </a:rPr>
                        <a:t>112,043.80</a:t>
                      </a:r>
                      <a:endParaRPr lang="es-MX" sz="1200" b="0" i="0" u="dbl" strike="noStrike">
                        <a:solidFill>
                          <a:srgbClr val="000000"/>
                        </a:solidFill>
                        <a:effectLst/>
                        <a:latin typeface="Arial"/>
                      </a:endParaRPr>
                    </a:p>
                  </a:txBody>
                  <a:tcPr marL="9525" marR="9525" marT="9525" marB="0" anchor="b"/>
                </a:tc>
                <a:tc>
                  <a:txBody>
                    <a:bodyPr/>
                    <a:lstStyle/>
                    <a:p>
                      <a:pPr algn="r" fontAlgn="b"/>
                      <a:r>
                        <a:rPr lang="es-MX" sz="1200" u="none" strike="noStrike" dirty="0" smtClean="0">
                          <a:effectLst/>
                          <a:hlinkClick r:id="rId2" action="ppaction://hlinkfile"/>
                        </a:rPr>
                        <a:t>500,205.34</a:t>
                      </a:r>
                      <a:endParaRPr lang="es-MX" sz="1200" b="0" i="0" u="none" strike="noStrike" dirty="0">
                        <a:solidFill>
                          <a:srgbClr val="000000"/>
                        </a:solidFill>
                        <a:effectLst/>
                        <a:latin typeface="Arial"/>
                      </a:endParaRPr>
                    </a:p>
                  </a:txBody>
                  <a:tcPr marL="9525" marR="9525" marT="9525" marB="0" anchor="b"/>
                </a:tc>
              </a:tr>
            </a:tbl>
          </a:graphicData>
        </a:graphic>
      </p:graphicFrame>
      <p:grpSp>
        <p:nvGrpSpPr>
          <p:cNvPr id="7" name="6 Grupo"/>
          <p:cNvGrpSpPr/>
          <p:nvPr/>
        </p:nvGrpSpPr>
        <p:grpSpPr>
          <a:xfrm>
            <a:off x="20394" y="0"/>
            <a:ext cx="9123606" cy="838128"/>
            <a:chOff x="20394" y="0"/>
            <a:chExt cx="9123606" cy="838128"/>
          </a:xfrm>
        </p:grpSpPr>
        <p:sp>
          <p:nvSpPr>
            <p:cNvPr id="8" name="7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9 Imagen" descr="uv normal.jpg"/>
            <p:cNvPicPr>
              <a:picLocks noChangeAspect="1"/>
            </p:cNvPicPr>
            <p:nvPr/>
          </p:nvPicPr>
          <p:blipFill>
            <a:blip r:embed="rId3" cstate="print"/>
            <a:srcRect/>
            <a:stretch>
              <a:fillRect/>
            </a:stretch>
          </p:blipFill>
          <p:spPr bwMode="auto">
            <a:xfrm>
              <a:off x="7547124" y="0"/>
              <a:ext cx="1596876" cy="838128"/>
            </a:xfrm>
            <a:prstGeom prst="rect">
              <a:avLst/>
            </a:prstGeom>
            <a:noFill/>
            <a:ln w="9525">
              <a:noFill/>
              <a:miter lim="800000"/>
              <a:headEnd/>
              <a:tailEnd/>
            </a:ln>
          </p:spPr>
        </p:pic>
        <p:sp>
          <p:nvSpPr>
            <p:cNvPr id="11" name="10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Tree>
    <p:extLst>
      <p:ext uri="{BB962C8B-B14F-4D97-AF65-F5344CB8AC3E}">
        <p14:creationId xmlns:p14="http://schemas.microsoft.com/office/powerpoint/2010/main" val="15725046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861350"/>
            <a:ext cx="820891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r>
              <a:rPr lang="es-MX" sz="1600" b="1" dirty="0">
                <a:solidFill>
                  <a:schemeClr val="tx1"/>
                </a:solidFill>
              </a:rPr>
              <a:t>Participación de los estudiantes y profesores en el proceso de planeación de cada entidad académica. </a:t>
            </a:r>
          </a:p>
        </p:txBody>
      </p:sp>
      <p:sp>
        <p:nvSpPr>
          <p:cNvPr id="4" name="3 Rectángulo"/>
          <p:cNvSpPr/>
          <p:nvPr/>
        </p:nvSpPr>
        <p:spPr>
          <a:xfrm>
            <a:off x="487144" y="1553106"/>
            <a:ext cx="7992888" cy="1600438"/>
          </a:xfrm>
          <a:prstGeom prst="rect">
            <a:avLst/>
          </a:prstGeom>
        </p:spPr>
        <p:txBody>
          <a:bodyPr wrap="square">
            <a:spAutoFit/>
          </a:bodyPr>
          <a:lstStyle/>
          <a:p>
            <a:pPr algn="just"/>
            <a:r>
              <a:rPr lang="es-MX" sz="1400" dirty="0"/>
              <a:t>Los representantes de generación son los encargados de emitir las necesidades académicas  por generación, bien en juntas académicas o manifestadas a través del consejero alumno.</a:t>
            </a:r>
          </a:p>
          <a:p>
            <a:pPr algn="just"/>
            <a:r>
              <a:rPr lang="es-MX" sz="1400" dirty="0"/>
              <a:t>En enero de 2012  tal como lo marca el plan de trabajo 2012-2016, la participación de estudiantes debe ser considerada hacia el plan de desarrollo de la entidad por lo que se convocó a una reunión al inicio del primer periodo y está por convocarse a finales de agosto la segunda reunión.  Los alumnos manifiestan sus inquietudes  académicas libremente a través de la red social Facebook, en un grupo cerrado en el que solo participan estudiantes y director de entidad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163044"/>
            <a:ext cx="374980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04" y="3163044"/>
            <a:ext cx="378042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20394" y="0"/>
            <a:ext cx="9123606" cy="838128"/>
            <a:chOff x="20394" y="0"/>
            <a:chExt cx="9123606" cy="838128"/>
          </a:xfrm>
        </p:grpSpPr>
        <p:sp>
          <p:nvSpPr>
            <p:cNvPr id="8" name="7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9 Imagen" descr="uv normal.jpg"/>
            <p:cNvPicPr>
              <a:picLocks noChangeAspect="1"/>
            </p:cNvPicPr>
            <p:nvPr/>
          </p:nvPicPr>
          <p:blipFill>
            <a:blip r:embed="rId4" cstate="print"/>
            <a:srcRect/>
            <a:stretch>
              <a:fillRect/>
            </a:stretch>
          </p:blipFill>
          <p:spPr bwMode="auto">
            <a:xfrm>
              <a:off x="7547124" y="0"/>
              <a:ext cx="1596876" cy="838128"/>
            </a:xfrm>
            <a:prstGeom prst="rect">
              <a:avLst/>
            </a:prstGeom>
            <a:noFill/>
            <a:ln w="9525">
              <a:noFill/>
              <a:miter lim="800000"/>
              <a:headEnd/>
              <a:tailEnd/>
            </a:ln>
          </p:spPr>
        </p:pic>
        <p:sp>
          <p:nvSpPr>
            <p:cNvPr id="11" name="10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Tree>
    <p:extLst>
      <p:ext uri="{BB962C8B-B14F-4D97-AF65-F5344CB8AC3E}">
        <p14:creationId xmlns:p14="http://schemas.microsoft.com/office/powerpoint/2010/main" val="1845254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10891" y="1484784"/>
            <a:ext cx="7056784" cy="403187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s-MX" sz="1600" dirty="0"/>
              <a:t>Actualización de equipo de cómputo. </a:t>
            </a:r>
          </a:p>
          <a:p>
            <a:r>
              <a:rPr lang="es-MX" sz="1600" dirty="0"/>
              <a:t>Este es un rubro de necesidad imperante en la facultad de contaduría, para el laboratorio y centro de computo de uso estudiantil y académico, necesidad que fue marcada  como prioritaria en el Proyecto PIFI 2012-2013, y se espera que de los recursos que se asignen, se inicie el proceso de actualización, basado en indicaciones de los especialistas.</a:t>
            </a:r>
          </a:p>
          <a:p>
            <a:r>
              <a:rPr lang="es-MX" sz="1600" dirty="0"/>
              <a:t> </a:t>
            </a:r>
          </a:p>
          <a:p>
            <a:pPr lvl="0"/>
            <a:r>
              <a:rPr lang="es-MX" sz="1600" dirty="0"/>
              <a:t>Infraestructura y necesidades de crecimiento. </a:t>
            </a:r>
          </a:p>
          <a:p>
            <a:r>
              <a:rPr lang="es-MX" sz="1600" dirty="0"/>
              <a:t>La Facultad de contaduría en sus inicios nace con la oferta de un solo PE, contaduría, en 2007 y 2008 se incorpora gestión y dirección de negocios y sistemas computacionales administrativos,  sin crecimiento paralelo de la infraestructura, lo que trae como consecuencia que a la fecha  se tenga la necesidad de aulas y de que se incumpla con uno de los requisitos del modelo integral para su correcta operación, como lo es operar con grupos de 20 y hasta 25 estudiantes y para dar atención a todos  los grupos se integran en rangos que van de los 40 a 60 estudiantes</a:t>
            </a:r>
          </a:p>
        </p:txBody>
      </p:sp>
      <p:grpSp>
        <p:nvGrpSpPr>
          <p:cNvPr id="3" name="2 Grupo"/>
          <p:cNvGrpSpPr/>
          <p:nvPr/>
        </p:nvGrpSpPr>
        <p:grpSpPr>
          <a:xfrm>
            <a:off x="20394" y="0"/>
            <a:ext cx="9123606" cy="838128"/>
            <a:chOff x="20394" y="0"/>
            <a:chExt cx="9123606" cy="838128"/>
          </a:xfrm>
        </p:grpSpPr>
        <p:sp>
          <p:nvSpPr>
            <p:cNvPr id="4" name="3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7" name="6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Tree>
    <p:extLst>
      <p:ext uri="{BB962C8B-B14F-4D97-AF65-F5344CB8AC3E}">
        <p14:creationId xmlns:p14="http://schemas.microsoft.com/office/powerpoint/2010/main" val="29881227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58466" y="1628800"/>
            <a:ext cx="7992888"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r>
              <a:rPr lang="es-MX" sz="1400" dirty="0"/>
              <a:t>Actualización y mejoramiento de los protocolos de seguridad</a:t>
            </a:r>
          </a:p>
          <a:p>
            <a:pPr algn="just"/>
            <a:r>
              <a:rPr lang="es-MX" sz="1400" dirty="0"/>
              <a:t>Los protocolos de seguridad  retoman mayor importancia en 2012, se inicia el proceso de foto credencialización en donde participo el 100% de los académicos, personal de confianza y el 98% de personal sindicalizado. identificación que se porta en la institución.</a:t>
            </a:r>
          </a:p>
          <a:p>
            <a:pPr algn="just"/>
            <a:r>
              <a:rPr lang="es-MX" sz="1400" dirty="0"/>
              <a:t>Se procedió a la instalación de circuito cerrado con el fin de contar con evidencia por alguna eventualidad.</a:t>
            </a:r>
          </a:p>
          <a:p>
            <a:pPr algn="just"/>
            <a:r>
              <a:rPr lang="es-MX" sz="1400" dirty="0"/>
              <a:t>Se iniciaron las tareas para detectar zonas de riesgo de las instalaciones, esto con el apoyo de la facultad de arquitectura.</a:t>
            </a:r>
          </a:p>
          <a:p>
            <a:pPr algn="just"/>
            <a:r>
              <a:rPr lang="es-MX" sz="1400" dirty="0"/>
              <a:t>Se otorgó en marzo del 2012, la platica a estudiantes y académicos  relacionada con  la Extorsión y fraude cibernético impartida por </a:t>
            </a:r>
            <a:r>
              <a:rPr lang="es-MX" sz="1400" dirty="0" err="1"/>
              <a:t>Policia</a:t>
            </a:r>
            <a:r>
              <a:rPr lang="es-MX" sz="1400" dirty="0"/>
              <a:t> del Estado, con el fin de crear mayor conciencia para el uso eficiente.</a:t>
            </a:r>
          </a:p>
          <a:p>
            <a:pPr algn="just"/>
            <a:r>
              <a:rPr lang="es-MX" sz="1400" dirty="0"/>
              <a:t> </a:t>
            </a:r>
          </a:p>
        </p:txBody>
      </p:sp>
      <p:grpSp>
        <p:nvGrpSpPr>
          <p:cNvPr id="3" name="2 Grupo"/>
          <p:cNvGrpSpPr/>
          <p:nvPr/>
        </p:nvGrpSpPr>
        <p:grpSpPr>
          <a:xfrm>
            <a:off x="20394" y="0"/>
            <a:ext cx="9123606" cy="838128"/>
            <a:chOff x="20394" y="0"/>
            <a:chExt cx="9123606" cy="838128"/>
          </a:xfrm>
        </p:grpSpPr>
        <p:sp>
          <p:nvSpPr>
            <p:cNvPr id="4" name="3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7" name="6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Tree>
    <p:extLst>
      <p:ext uri="{BB962C8B-B14F-4D97-AF65-F5344CB8AC3E}">
        <p14:creationId xmlns:p14="http://schemas.microsoft.com/office/powerpoint/2010/main" val="21065579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394" y="0"/>
            <a:ext cx="9123606" cy="838128"/>
            <a:chOff x="20394" y="0"/>
            <a:chExt cx="9123606" cy="838128"/>
          </a:xfrm>
        </p:grpSpPr>
        <p:sp>
          <p:nvSpPr>
            <p:cNvPr id="3" name="2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6" name="5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7" name="6 CuadroTexto"/>
          <p:cNvSpPr txBox="1"/>
          <p:nvPr/>
        </p:nvSpPr>
        <p:spPr>
          <a:xfrm>
            <a:off x="1891308" y="2924944"/>
            <a:ext cx="5200972" cy="1077218"/>
          </a:xfrm>
          <a:prstGeom prst="rect">
            <a:avLst/>
          </a:prstGeom>
          <a:noFill/>
        </p:spPr>
        <p:txBody>
          <a:bodyPr wrap="square" rtlCol="0">
            <a:spAutoFit/>
          </a:bodyPr>
          <a:lstStyle/>
          <a:p>
            <a:pPr algn="ctr"/>
            <a:r>
              <a:rPr lang="es-MX" sz="3200" b="1" dirty="0" smtClean="0">
                <a:solidFill>
                  <a:srgbClr val="00B050"/>
                </a:solidFill>
              </a:rPr>
              <a:t>Muchas gracias a todos por su atención</a:t>
            </a:r>
            <a:endParaRPr lang="es-MX" sz="3200" b="1" dirty="0">
              <a:solidFill>
                <a:srgbClr val="00B050"/>
              </a:solidFill>
            </a:endParaRPr>
          </a:p>
        </p:txBody>
      </p:sp>
    </p:spTree>
    <p:extLst>
      <p:ext uri="{BB962C8B-B14F-4D97-AF65-F5344CB8AC3E}">
        <p14:creationId xmlns:p14="http://schemas.microsoft.com/office/powerpoint/2010/main" val="2510791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noGrp="1"/>
          </p:cNvGraphicFramePr>
          <p:nvPr>
            <p:extLst>
              <p:ext uri="{D42A27DB-BD31-4B8C-83A1-F6EECF244321}">
                <p14:modId xmlns:p14="http://schemas.microsoft.com/office/powerpoint/2010/main" val="524296790"/>
              </p:ext>
            </p:extLst>
          </p:nvPr>
        </p:nvGraphicFramePr>
        <p:xfrm>
          <a:off x="395536" y="1844824"/>
          <a:ext cx="3672408" cy="4150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1 Gráfico"/>
          <p:cNvGraphicFramePr>
            <a:graphicFrameLocks/>
          </p:cNvGraphicFramePr>
          <p:nvPr>
            <p:extLst>
              <p:ext uri="{D42A27DB-BD31-4B8C-83A1-F6EECF244321}">
                <p14:modId xmlns:p14="http://schemas.microsoft.com/office/powerpoint/2010/main" val="1251484987"/>
              </p:ext>
            </p:extLst>
          </p:nvPr>
        </p:nvGraphicFramePr>
        <p:xfrm>
          <a:off x="4559605" y="1484784"/>
          <a:ext cx="4572000" cy="4246711"/>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3 Grupo"/>
          <p:cNvGrpSpPr/>
          <p:nvPr/>
        </p:nvGrpSpPr>
        <p:grpSpPr>
          <a:xfrm>
            <a:off x="20394" y="0"/>
            <a:ext cx="9123606" cy="838128"/>
            <a:chOff x="20394" y="0"/>
            <a:chExt cx="9123606" cy="838128"/>
          </a:xfrm>
        </p:grpSpPr>
        <p:sp>
          <p:nvSpPr>
            <p:cNvPr id="5" name="4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9 Imagen" descr="uv normal.jpg"/>
            <p:cNvPicPr>
              <a:picLocks noChangeAspect="1"/>
            </p:cNvPicPr>
            <p:nvPr/>
          </p:nvPicPr>
          <p:blipFill>
            <a:blip r:embed="rId4" cstate="print"/>
            <a:srcRect/>
            <a:stretch>
              <a:fillRect/>
            </a:stretch>
          </p:blipFill>
          <p:spPr bwMode="auto">
            <a:xfrm>
              <a:off x="7547124" y="0"/>
              <a:ext cx="1596876" cy="838128"/>
            </a:xfrm>
            <a:prstGeom prst="rect">
              <a:avLst/>
            </a:prstGeom>
            <a:noFill/>
            <a:ln w="9525">
              <a:noFill/>
              <a:miter lim="800000"/>
              <a:headEnd/>
              <a:tailEnd/>
            </a:ln>
          </p:spPr>
        </p:pic>
        <p:sp>
          <p:nvSpPr>
            <p:cNvPr id="8" name="7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Tree>
    <p:extLst>
      <p:ext uri="{BB962C8B-B14F-4D97-AF65-F5344CB8AC3E}">
        <p14:creationId xmlns:p14="http://schemas.microsoft.com/office/powerpoint/2010/main" val="2178491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394" y="0"/>
            <a:ext cx="9123606" cy="838128"/>
            <a:chOff x="20394" y="0"/>
            <a:chExt cx="9123606" cy="838128"/>
          </a:xfrm>
        </p:grpSpPr>
        <p:sp>
          <p:nvSpPr>
            <p:cNvPr id="6" name="5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9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9" name="8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graphicFrame>
        <p:nvGraphicFramePr>
          <p:cNvPr id="10" name="9 Tabla"/>
          <p:cNvGraphicFramePr>
            <a:graphicFrameLocks noGrp="1"/>
          </p:cNvGraphicFramePr>
          <p:nvPr>
            <p:extLst>
              <p:ext uri="{D42A27DB-BD31-4B8C-83A1-F6EECF244321}">
                <p14:modId xmlns:p14="http://schemas.microsoft.com/office/powerpoint/2010/main" val="1611703505"/>
              </p:ext>
            </p:extLst>
          </p:nvPr>
        </p:nvGraphicFramePr>
        <p:xfrm>
          <a:off x="395538" y="1556792"/>
          <a:ext cx="7950024" cy="2160241"/>
        </p:xfrm>
        <a:graphic>
          <a:graphicData uri="http://schemas.openxmlformats.org/drawingml/2006/table">
            <a:tbl>
              <a:tblPr firstRow="1" firstCol="1" bandRow="1">
                <a:tableStyleId>{5C22544A-7EE6-4342-B048-85BDC9FD1C3A}</a:tableStyleId>
              </a:tblPr>
              <a:tblGrid>
                <a:gridCol w="1062432"/>
                <a:gridCol w="1535062"/>
                <a:gridCol w="1256407"/>
                <a:gridCol w="1668973"/>
                <a:gridCol w="2427150"/>
              </a:tblGrid>
              <a:tr h="308606">
                <a:tc gridSpan="5">
                  <a:txBody>
                    <a:bodyPr/>
                    <a:lstStyle/>
                    <a:p>
                      <a:pPr algn="ctr">
                        <a:lnSpc>
                          <a:spcPct val="115000"/>
                        </a:lnSpc>
                        <a:spcAft>
                          <a:spcPts val="0"/>
                        </a:spcAft>
                      </a:pPr>
                      <a:r>
                        <a:rPr lang="es-MX" sz="1200" dirty="0">
                          <a:effectLst/>
                        </a:rPr>
                        <a:t>     Tabla 1. Comparación de los créditos y horas de los programas actualizados en el 2011</a:t>
                      </a:r>
                      <a:endParaRPr lang="es-MX" sz="110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08606">
                <a:tc>
                  <a:txBody>
                    <a:bodyPr/>
                    <a:lstStyle/>
                    <a:p>
                      <a:pPr algn="ctr">
                        <a:lnSpc>
                          <a:spcPct val="115000"/>
                        </a:lnSpc>
                        <a:spcAft>
                          <a:spcPts val="0"/>
                        </a:spcAft>
                      </a:pPr>
                      <a:r>
                        <a:rPr lang="es-MX" sz="1200">
                          <a:effectLst/>
                        </a:rPr>
                        <a:t>PE</a:t>
                      </a:r>
                      <a:endParaRPr lang="es-MX" sz="11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MX" sz="1200">
                          <a:effectLst/>
                        </a:rPr>
                        <a:t>Contaduría </a:t>
                      </a:r>
                      <a:endParaRPr lang="es-MX" sz="1100">
                        <a:effectLst/>
                        <a:latin typeface="Calibri"/>
                        <a:ea typeface="Calibri"/>
                        <a:cs typeface="Times New Roman"/>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MX" sz="1200">
                          <a:effectLst/>
                        </a:rPr>
                        <a:t>Sistemas Computacionales Administrativos </a:t>
                      </a:r>
                      <a:endParaRPr lang="es-MX" sz="1100">
                        <a:effectLst/>
                        <a:latin typeface="Calibri"/>
                        <a:ea typeface="Calibri"/>
                        <a:cs typeface="Times New Roman"/>
                      </a:endParaRPr>
                    </a:p>
                  </a:txBody>
                  <a:tcPr marL="44450" marR="44450" marT="0" marB="0" anchor="ctr"/>
                </a:tc>
                <a:tc hMerge="1">
                  <a:txBody>
                    <a:bodyPr/>
                    <a:lstStyle/>
                    <a:p>
                      <a:endParaRPr lang="es-MX"/>
                    </a:p>
                  </a:txBody>
                  <a:tcPr/>
                </a:tc>
              </a:tr>
              <a:tr h="308606">
                <a:tc>
                  <a:txBody>
                    <a:bodyPr/>
                    <a:lstStyle/>
                    <a:p>
                      <a:pPr algn="ctr">
                        <a:lnSpc>
                          <a:spcPct val="115000"/>
                        </a:lnSpc>
                        <a:spcAft>
                          <a:spcPts val="0"/>
                        </a:spcAft>
                      </a:pPr>
                      <a:r>
                        <a:rPr lang="es-MX" sz="1200">
                          <a:effectLst/>
                        </a:rPr>
                        <a:t>PLAN </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a:effectLst/>
                        </a:rPr>
                        <a:t>2003</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a:effectLst/>
                        </a:rPr>
                        <a:t>2011</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a:effectLst/>
                        </a:rPr>
                        <a:t>2003</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a:effectLst/>
                        </a:rPr>
                        <a:t>2011</a:t>
                      </a:r>
                      <a:endParaRPr lang="es-MX" sz="1100">
                        <a:effectLst/>
                        <a:latin typeface="Calibri"/>
                        <a:ea typeface="Calibri"/>
                        <a:cs typeface="Times New Roman"/>
                      </a:endParaRPr>
                    </a:p>
                  </a:txBody>
                  <a:tcPr marL="44450" marR="44450" marT="0" marB="0" anchor="ctr"/>
                </a:tc>
              </a:tr>
              <a:tr h="308606">
                <a:tc>
                  <a:txBody>
                    <a:bodyPr/>
                    <a:lstStyle/>
                    <a:p>
                      <a:pPr algn="ctr">
                        <a:lnSpc>
                          <a:spcPct val="115000"/>
                        </a:lnSpc>
                        <a:spcAft>
                          <a:spcPts val="0"/>
                        </a:spcAft>
                      </a:pPr>
                      <a:r>
                        <a:rPr lang="es-MX" sz="1200">
                          <a:effectLst/>
                        </a:rPr>
                        <a:t>CRÉDITOS</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a:effectLst/>
                        </a:rPr>
                        <a:t>380</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a:effectLst/>
                        </a:rPr>
                        <a:t>324</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a:effectLst/>
                        </a:rPr>
                        <a:t>365</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dirty="0">
                          <a:effectLst/>
                        </a:rPr>
                        <a:t>327</a:t>
                      </a:r>
                      <a:endParaRPr lang="es-MX" sz="1100" dirty="0">
                        <a:effectLst/>
                        <a:latin typeface="Calibri"/>
                        <a:ea typeface="Calibri"/>
                        <a:cs typeface="Times New Roman"/>
                      </a:endParaRPr>
                    </a:p>
                  </a:txBody>
                  <a:tcPr marL="44450" marR="44450" marT="0" marB="0" anchor="ctr"/>
                </a:tc>
              </a:tr>
              <a:tr h="308606">
                <a:tc>
                  <a:txBody>
                    <a:bodyPr/>
                    <a:lstStyle/>
                    <a:p>
                      <a:pPr algn="ctr">
                        <a:lnSpc>
                          <a:spcPct val="115000"/>
                        </a:lnSpc>
                        <a:spcAft>
                          <a:spcPts val="0"/>
                        </a:spcAft>
                      </a:pPr>
                      <a:r>
                        <a:rPr lang="es-MX" sz="1200">
                          <a:effectLst/>
                        </a:rPr>
                        <a:t>*HORAS</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a:effectLst/>
                        </a:rPr>
                        <a:t>226</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a:effectLst/>
                        </a:rPr>
                        <a:t>192</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a:effectLst/>
                        </a:rPr>
                        <a:t>212</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a:effectLst/>
                        </a:rPr>
                        <a:t>194</a:t>
                      </a:r>
                      <a:endParaRPr lang="es-MX" sz="1100">
                        <a:effectLst/>
                        <a:latin typeface="Calibri"/>
                        <a:ea typeface="Calibri"/>
                        <a:cs typeface="Times New Roman"/>
                      </a:endParaRPr>
                    </a:p>
                  </a:txBody>
                  <a:tcPr marL="44450" marR="44450" marT="0" marB="0" anchor="ctr"/>
                </a:tc>
              </a:tr>
              <a:tr h="617211">
                <a:tc gridSpan="4">
                  <a:txBody>
                    <a:bodyPr/>
                    <a:lstStyle/>
                    <a:p>
                      <a:pPr algn="l">
                        <a:lnSpc>
                          <a:spcPct val="115000"/>
                        </a:lnSpc>
                        <a:spcAft>
                          <a:spcPts val="0"/>
                        </a:spcAft>
                      </a:pPr>
                      <a:r>
                        <a:rPr lang="es-MX" sz="1200">
                          <a:effectLst/>
                        </a:rPr>
                        <a:t>*El número de horas es un aproximado, ya que de la elección libre no podemos tener las horas exactas.</a:t>
                      </a:r>
                      <a:endParaRPr lang="es-MX" sz="110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a:lnSpc>
                          <a:spcPct val="115000"/>
                        </a:lnSpc>
                      </a:pPr>
                      <a:endParaRPr lang="es-MX" sz="1100" dirty="0">
                        <a:effectLst/>
                        <a:latin typeface="Calibri"/>
                        <a:cs typeface="Times New Roman"/>
                      </a:endParaRPr>
                    </a:p>
                  </a:txBody>
                  <a:tcPr marL="44450" marR="44450" marT="0" marB="0" anchor="b"/>
                </a:tc>
              </a:tr>
            </a:tbl>
          </a:graphicData>
        </a:graphic>
      </p:graphicFrame>
      <p:sp>
        <p:nvSpPr>
          <p:cNvPr id="11" name="10 CuadroTexto"/>
          <p:cNvSpPr txBox="1"/>
          <p:nvPr/>
        </p:nvSpPr>
        <p:spPr>
          <a:xfrm>
            <a:off x="1043608" y="1124744"/>
            <a:ext cx="3207002" cy="646331"/>
          </a:xfrm>
          <a:prstGeom prst="rect">
            <a:avLst/>
          </a:prstGeom>
          <a:noFill/>
        </p:spPr>
        <p:txBody>
          <a:bodyPr wrap="square" rtlCol="0">
            <a:spAutoFit/>
          </a:bodyPr>
          <a:lstStyle/>
          <a:p>
            <a:pPr lvl="0"/>
            <a:r>
              <a:rPr lang="es-MX" b="1" dirty="0"/>
              <a:t>Revisión de planes de estudios.</a:t>
            </a:r>
            <a:endParaRPr lang="es-MX" dirty="0"/>
          </a:p>
          <a:p>
            <a:endParaRPr lang="es-MX" dirty="0"/>
          </a:p>
        </p:txBody>
      </p:sp>
    </p:spTree>
    <p:extLst>
      <p:ext uri="{BB962C8B-B14F-4D97-AF65-F5344CB8AC3E}">
        <p14:creationId xmlns:p14="http://schemas.microsoft.com/office/powerpoint/2010/main" val="364005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20394" y="0"/>
            <a:ext cx="9123606" cy="838128"/>
            <a:chOff x="20394" y="0"/>
            <a:chExt cx="9123606" cy="838128"/>
          </a:xfrm>
        </p:grpSpPr>
        <p:sp>
          <p:nvSpPr>
            <p:cNvPr id="5" name="4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9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8" name="7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9" name="8 CuadroTexto"/>
          <p:cNvSpPr txBox="1"/>
          <p:nvPr/>
        </p:nvSpPr>
        <p:spPr>
          <a:xfrm>
            <a:off x="827584" y="888913"/>
            <a:ext cx="4464496" cy="369332"/>
          </a:xfrm>
          <a:prstGeom prst="rect">
            <a:avLst/>
          </a:prstGeom>
          <a:noFill/>
        </p:spPr>
        <p:txBody>
          <a:bodyPr wrap="square" rtlCol="0">
            <a:spAutoFit/>
          </a:bodyPr>
          <a:lstStyle/>
          <a:p>
            <a:r>
              <a:rPr lang="es-MX" b="1" dirty="0" smtClean="0"/>
              <a:t>Diversificación de la Oferta Educativa</a:t>
            </a:r>
            <a:endParaRPr lang="es-MX" b="1" dirty="0"/>
          </a:p>
        </p:txBody>
      </p:sp>
      <p:sp>
        <p:nvSpPr>
          <p:cNvPr id="10" name="9 Rectángulo"/>
          <p:cNvSpPr/>
          <p:nvPr/>
        </p:nvSpPr>
        <p:spPr>
          <a:xfrm>
            <a:off x="390228" y="1258245"/>
            <a:ext cx="8424936"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s-MX" dirty="0"/>
              <a:t>Los programas de licenciatura que se ofertan  en la facultad de contaduría </a:t>
            </a:r>
            <a:r>
              <a:rPr lang="es-MX" dirty="0" smtClean="0"/>
              <a:t> </a:t>
            </a:r>
            <a:r>
              <a:rPr lang="es-MX" dirty="0"/>
              <a:t>son tres</a:t>
            </a:r>
            <a:r>
              <a:rPr lang="es-MX" dirty="0" smtClean="0"/>
              <a:t>: Licenciatura </a:t>
            </a:r>
            <a:r>
              <a:rPr lang="es-MX" dirty="0"/>
              <a:t>en Contaduría</a:t>
            </a:r>
            <a:r>
              <a:rPr lang="es-MX" dirty="0" smtClean="0"/>
              <a:t>, Gestión </a:t>
            </a:r>
            <a:r>
              <a:rPr lang="es-MX" dirty="0"/>
              <a:t>y Dirección de Negocios ( A partir de Agosto 2007</a:t>
            </a:r>
            <a:r>
              <a:rPr lang="es-MX" dirty="0" smtClean="0"/>
              <a:t>) Sistemas </a:t>
            </a:r>
            <a:r>
              <a:rPr lang="es-MX" dirty="0"/>
              <a:t>Computacionales Administrativos (A partir de Agosto de 2008 ) </a:t>
            </a:r>
          </a:p>
        </p:txBody>
      </p:sp>
      <p:graphicFrame>
        <p:nvGraphicFramePr>
          <p:cNvPr id="11" name="10 Tabla"/>
          <p:cNvGraphicFramePr>
            <a:graphicFrameLocks noGrp="1"/>
          </p:cNvGraphicFramePr>
          <p:nvPr>
            <p:extLst>
              <p:ext uri="{D42A27DB-BD31-4B8C-83A1-F6EECF244321}">
                <p14:modId xmlns:p14="http://schemas.microsoft.com/office/powerpoint/2010/main" val="456689037"/>
              </p:ext>
            </p:extLst>
          </p:nvPr>
        </p:nvGraphicFramePr>
        <p:xfrm>
          <a:off x="312910" y="2348880"/>
          <a:ext cx="8502254" cy="3526270"/>
        </p:xfrm>
        <a:graphic>
          <a:graphicData uri="http://schemas.openxmlformats.org/drawingml/2006/table">
            <a:tbl>
              <a:tblPr firstRow="1" firstCol="1" bandRow="1">
                <a:tableStyleId>{5C22544A-7EE6-4342-B048-85BDC9FD1C3A}</a:tableStyleId>
              </a:tblPr>
              <a:tblGrid>
                <a:gridCol w="1067946"/>
                <a:gridCol w="1143170"/>
                <a:gridCol w="1248057"/>
                <a:gridCol w="1050995"/>
                <a:gridCol w="1207796"/>
                <a:gridCol w="957762"/>
                <a:gridCol w="1826528"/>
              </a:tblGrid>
              <a:tr h="317240">
                <a:tc>
                  <a:txBody>
                    <a:bodyPr/>
                    <a:lstStyle/>
                    <a:p>
                      <a:pPr algn="ctr">
                        <a:lnSpc>
                          <a:spcPct val="115000"/>
                        </a:lnSpc>
                        <a:spcAft>
                          <a:spcPts val="0"/>
                        </a:spcAft>
                      </a:pPr>
                      <a:r>
                        <a:rPr lang="es-MX" sz="1100" dirty="0">
                          <a:effectLst/>
                        </a:rPr>
                        <a:t>APELLIDO PATERNO</a:t>
                      </a:r>
                      <a:endParaRPr lang="es-MX"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APELLIDO MATERNO</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NOMBRE (S)</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FECHA DE INICIO</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FECHA DE TERMINO</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dirty="0">
                          <a:effectLst/>
                        </a:rPr>
                        <a:t>NOMBRE DEL PE</a:t>
                      </a:r>
                      <a:endParaRPr lang="es-MX"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NOMBRE DE LA EXPERIENCIA EDUCATIVA</a:t>
                      </a:r>
                      <a:endParaRPr lang="es-MX" sz="1100">
                        <a:effectLst/>
                        <a:latin typeface="Calibri"/>
                        <a:ea typeface="Calibri"/>
                        <a:cs typeface="Times New Roman"/>
                      </a:endParaRPr>
                    </a:p>
                  </a:txBody>
                  <a:tcPr marL="68580" marR="68580" marT="0" marB="0"/>
                </a:tc>
              </a:tr>
              <a:tr h="209380">
                <a:tc>
                  <a:txBody>
                    <a:bodyPr/>
                    <a:lstStyle/>
                    <a:p>
                      <a:pPr>
                        <a:lnSpc>
                          <a:spcPct val="115000"/>
                        </a:lnSpc>
                        <a:spcAft>
                          <a:spcPts val="0"/>
                        </a:spcAft>
                      </a:pPr>
                      <a:r>
                        <a:rPr lang="es-MX" sz="1100">
                          <a:effectLst/>
                        </a:rPr>
                        <a:t>ÁLVAREZ</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dirty="0">
                          <a:effectLst/>
                        </a:rPr>
                        <a:t>VELÁZQUEZ</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100" dirty="0">
                          <a:effectLst/>
                        </a:rPr>
                        <a:t>EDALID</a:t>
                      </a:r>
                      <a:endParaRPr lang="es-MX" sz="11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2012-02-07</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2012-06-01</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LGDN</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DISEÑO DE PLAN DE NEGOCIOS</a:t>
                      </a:r>
                      <a:endParaRPr lang="es-MX" sz="1100">
                        <a:effectLst/>
                        <a:latin typeface="Calibri"/>
                        <a:ea typeface="Calibri"/>
                        <a:cs typeface="Times New Roman"/>
                      </a:endParaRPr>
                    </a:p>
                  </a:txBody>
                  <a:tcPr marL="68580" marR="68580" marT="0" marB="0"/>
                </a:tc>
              </a:tr>
              <a:tr h="317240">
                <a:tc>
                  <a:txBody>
                    <a:bodyPr/>
                    <a:lstStyle/>
                    <a:p>
                      <a:pPr>
                        <a:lnSpc>
                          <a:spcPct val="115000"/>
                        </a:lnSpc>
                        <a:spcAft>
                          <a:spcPts val="0"/>
                        </a:spcAft>
                      </a:pPr>
                      <a:r>
                        <a:rPr lang="es-MX" sz="1100">
                          <a:effectLst/>
                        </a:rPr>
                        <a:t>SOTO</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DEL ÁNGEL</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MARIO SOTO</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2012-01-02</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2012-01-31</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LC</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SEMINARIO DE FISCAL DE CONTADURÍA</a:t>
                      </a:r>
                      <a:endParaRPr lang="es-MX" sz="1100">
                        <a:effectLst/>
                        <a:latin typeface="Calibri"/>
                        <a:ea typeface="Calibri"/>
                        <a:cs typeface="Times New Roman"/>
                      </a:endParaRPr>
                    </a:p>
                  </a:txBody>
                  <a:tcPr marL="68580" marR="68580" marT="0" marB="0"/>
                </a:tc>
              </a:tr>
              <a:tr h="209380">
                <a:tc>
                  <a:txBody>
                    <a:bodyPr/>
                    <a:lstStyle/>
                    <a:p>
                      <a:pPr>
                        <a:lnSpc>
                          <a:spcPct val="115000"/>
                        </a:lnSpc>
                        <a:spcAft>
                          <a:spcPts val="0"/>
                        </a:spcAft>
                      </a:pPr>
                      <a:r>
                        <a:rPr lang="es-MX" sz="1100">
                          <a:effectLst/>
                        </a:rPr>
                        <a:t>HIDALGO</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BARRIOS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BLANCA VIANEY</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2012-02-07</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2012-06-01</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LC</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CONTABILIDAD CONTEMPORÁNEA </a:t>
                      </a:r>
                      <a:endParaRPr lang="es-MX" sz="1100">
                        <a:effectLst/>
                        <a:latin typeface="Calibri"/>
                        <a:ea typeface="Calibri"/>
                        <a:cs typeface="Times New Roman"/>
                      </a:endParaRPr>
                    </a:p>
                  </a:txBody>
                  <a:tcPr marL="68580" marR="68580" marT="0" marB="0"/>
                </a:tc>
              </a:tr>
              <a:tr h="209380">
                <a:tc>
                  <a:txBody>
                    <a:bodyPr/>
                    <a:lstStyle/>
                    <a:p>
                      <a:pPr>
                        <a:lnSpc>
                          <a:spcPct val="115000"/>
                        </a:lnSpc>
                        <a:spcAft>
                          <a:spcPts val="0"/>
                        </a:spcAft>
                      </a:pPr>
                      <a:r>
                        <a:rPr lang="es-MX" sz="1100">
                          <a:effectLst/>
                        </a:rPr>
                        <a:t>RAMIREZ</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VALLEJO</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JUAN LUIS</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2012-02-07</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2012-06-01</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LC</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DERECHO CIVIL</a:t>
                      </a:r>
                      <a:endParaRPr lang="es-MX" sz="1100">
                        <a:effectLst/>
                        <a:latin typeface="Calibri"/>
                        <a:ea typeface="Calibri"/>
                        <a:cs typeface="Times New Roman"/>
                      </a:endParaRPr>
                    </a:p>
                  </a:txBody>
                  <a:tcPr marL="68580" marR="68580" marT="0" marB="0"/>
                </a:tc>
              </a:tr>
              <a:tr h="209380">
                <a:tc>
                  <a:txBody>
                    <a:bodyPr/>
                    <a:lstStyle/>
                    <a:p>
                      <a:pPr>
                        <a:lnSpc>
                          <a:spcPct val="115000"/>
                        </a:lnSpc>
                        <a:spcAft>
                          <a:spcPts val="0"/>
                        </a:spcAft>
                      </a:pPr>
                      <a:r>
                        <a:rPr lang="es-MX" sz="1100">
                          <a:effectLst/>
                        </a:rPr>
                        <a:t>PÉREZ</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SEQUERA</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VALENTINA</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2012-06-13</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2012-07-10</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LC</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CONTABILIDAD POR EXPANSIÓN</a:t>
                      </a:r>
                      <a:endParaRPr lang="es-MX" sz="1100">
                        <a:effectLst/>
                        <a:latin typeface="Calibri"/>
                        <a:ea typeface="Calibri"/>
                        <a:cs typeface="Times New Roman"/>
                      </a:endParaRPr>
                    </a:p>
                  </a:txBody>
                  <a:tcPr marL="68580" marR="68580" marT="0" marB="0"/>
                </a:tc>
              </a:tr>
              <a:tr h="209380">
                <a:tc>
                  <a:txBody>
                    <a:bodyPr/>
                    <a:lstStyle/>
                    <a:p>
                      <a:pPr>
                        <a:lnSpc>
                          <a:spcPct val="115000"/>
                        </a:lnSpc>
                        <a:spcAft>
                          <a:spcPts val="0"/>
                        </a:spcAft>
                      </a:pPr>
                      <a:r>
                        <a:rPr lang="es-MX" sz="1100">
                          <a:effectLst/>
                        </a:rPr>
                        <a:t>PÉREZ</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SEQUERA</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VALENTINA</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2012-06-13</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2012-07-10</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LC</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dirty="0">
                          <a:effectLst/>
                        </a:rPr>
                        <a:t>CONTABILIDAD INTERMEDIA II</a:t>
                      </a:r>
                      <a:endParaRPr lang="es-MX" sz="1100" dirty="0">
                        <a:effectLst/>
                        <a:latin typeface="Calibri"/>
                        <a:ea typeface="Calibri"/>
                        <a:cs typeface="Times New Roman"/>
                      </a:endParaRPr>
                    </a:p>
                  </a:txBody>
                  <a:tcPr marL="68580" marR="68580" marT="0" marB="0"/>
                </a:tc>
              </a:tr>
              <a:tr h="425100">
                <a:tc>
                  <a:txBody>
                    <a:bodyPr/>
                    <a:lstStyle/>
                    <a:p>
                      <a:pPr>
                        <a:lnSpc>
                          <a:spcPct val="115000"/>
                        </a:lnSpc>
                        <a:spcAft>
                          <a:spcPts val="0"/>
                        </a:spcAft>
                      </a:pPr>
                      <a:r>
                        <a:rPr lang="es-MX" sz="1100">
                          <a:effectLst/>
                        </a:rPr>
                        <a:t>ÁLVAREZ</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VELÁZQUEZ</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dirty="0">
                          <a:effectLst/>
                        </a:rPr>
                        <a:t>EDALID</a:t>
                      </a:r>
                      <a:endParaRPr lang="es-MX" sz="11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2012-06-13</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2012-07-10</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LC</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CONTABILIDAD DE COSTOS POR ÓRDENES ESPECÍFICAS</a:t>
                      </a:r>
                      <a:endParaRPr lang="es-MX" sz="1100">
                        <a:effectLst/>
                        <a:latin typeface="Calibri"/>
                        <a:ea typeface="Calibri"/>
                        <a:cs typeface="Times New Roman"/>
                      </a:endParaRPr>
                    </a:p>
                  </a:txBody>
                  <a:tcPr marL="68580" marR="68580" marT="0" marB="0"/>
                </a:tc>
              </a:tr>
              <a:tr h="425100">
                <a:tc>
                  <a:txBody>
                    <a:bodyPr/>
                    <a:lstStyle/>
                    <a:p>
                      <a:pPr>
                        <a:lnSpc>
                          <a:spcPct val="115000"/>
                        </a:lnSpc>
                        <a:spcAft>
                          <a:spcPts val="0"/>
                        </a:spcAft>
                      </a:pPr>
                      <a:r>
                        <a:rPr lang="es-MX" sz="1100">
                          <a:effectLst/>
                        </a:rPr>
                        <a:t>SOTO</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DEL ÁNGEL</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MARIO SOTO</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2012-06-13</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a:effectLst/>
                        </a:rPr>
                        <a:t>2012-07-10</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a:effectLst/>
                        </a:rPr>
                        <a:t>LC</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100" dirty="0">
                          <a:effectLst/>
                        </a:rPr>
                        <a:t>CONTABILIDAD DE COSTOS POR PROCESOS Y DETERMINADOS</a:t>
                      </a:r>
                      <a:endParaRPr lang="es-MX" sz="1100" dirty="0">
                        <a:effectLst/>
                        <a:latin typeface="Calibri"/>
                        <a:ea typeface="Calibri"/>
                        <a:cs typeface="Times New Roman"/>
                      </a:endParaRPr>
                    </a:p>
                  </a:txBody>
                  <a:tcPr marL="68580" marR="68580" marT="0" marB="0"/>
                </a:tc>
              </a:tr>
            </a:tbl>
          </a:graphicData>
        </a:graphic>
      </p:graphicFrame>
      <p:sp>
        <p:nvSpPr>
          <p:cNvPr id="12" name="11 CuadroTexto"/>
          <p:cNvSpPr txBox="1"/>
          <p:nvPr/>
        </p:nvSpPr>
        <p:spPr>
          <a:xfrm>
            <a:off x="390228" y="5950421"/>
            <a:ext cx="8424935"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MX" dirty="0" smtClean="0"/>
              <a:t>Un posgrado  de Maestría en Administración, por adscripción a partir de septiembre de 2012</a:t>
            </a:r>
            <a:endParaRPr lang="es-MX" dirty="0"/>
          </a:p>
        </p:txBody>
      </p:sp>
    </p:spTree>
    <p:extLst>
      <p:ext uri="{BB962C8B-B14F-4D97-AF65-F5344CB8AC3E}">
        <p14:creationId xmlns:p14="http://schemas.microsoft.com/office/powerpoint/2010/main" val="179356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5617" y="1052735"/>
            <a:ext cx="7589986" cy="646331"/>
          </a:xfrm>
          <a:prstGeom prst="rect">
            <a:avLst/>
          </a:prstGeom>
        </p:spPr>
        <p:txBody>
          <a:bodyPr wrap="square">
            <a:spAutoFit/>
          </a:bodyPr>
          <a:lstStyle/>
          <a:p>
            <a:r>
              <a:rPr lang="es-ES_tradnl" b="1" dirty="0"/>
              <a:t>Comportamiento del ingreso y egreso de estudiantes al menos en los últimos cinco años. </a:t>
            </a:r>
            <a:r>
              <a:rPr lang="es-ES_tradnl" b="1" dirty="0" smtClean="0"/>
              <a:t> Programa Educativo de Contaduría</a:t>
            </a:r>
            <a:endParaRPr lang="es-MX" b="1" dirty="0"/>
          </a:p>
        </p:txBody>
      </p:sp>
      <p:grpSp>
        <p:nvGrpSpPr>
          <p:cNvPr id="5" name="4 Grupo"/>
          <p:cNvGrpSpPr/>
          <p:nvPr/>
        </p:nvGrpSpPr>
        <p:grpSpPr>
          <a:xfrm>
            <a:off x="20394" y="0"/>
            <a:ext cx="9123606" cy="838128"/>
            <a:chOff x="20394" y="0"/>
            <a:chExt cx="9123606" cy="838128"/>
          </a:xfrm>
        </p:grpSpPr>
        <p:sp>
          <p:nvSpPr>
            <p:cNvPr id="6" name="5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9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9" name="8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graphicFrame>
        <p:nvGraphicFramePr>
          <p:cNvPr id="10" name="9 Tabla"/>
          <p:cNvGraphicFramePr>
            <a:graphicFrameLocks noGrp="1"/>
          </p:cNvGraphicFramePr>
          <p:nvPr>
            <p:extLst>
              <p:ext uri="{D42A27DB-BD31-4B8C-83A1-F6EECF244321}">
                <p14:modId xmlns:p14="http://schemas.microsoft.com/office/powerpoint/2010/main" val="1083606413"/>
              </p:ext>
            </p:extLst>
          </p:nvPr>
        </p:nvGraphicFramePr>
        <p:xfrm>
          <a:off x="539552" y="1844824"/>
          <a:ext cx="7806009" cy="2313432"/>
        </p:xfrm>
        <a:graphic>
          <a:graphicData uri="http://schemas.openxmlformats.org/drawingml/2006/table">
            <a:tbl>
              <a:tblPr firstRow="1" firstCol="1" bandRow="1">
                <a:tableStyleId>{5C22544A-7EE6-4342-B048-85BDC9FD1C3A}</a:tableStyleId>
              </a:tblPr>
              <a:tblGrid>
                <a:gridCol w="947050"/>
                <a:gridCol w="955554"/>
                <a:gridCol w="881336"/>
                <a:gridCol w="986478"/>
                <a:gridCol w="1310407"/>
                <a:gridCol w="986478"/>
                <a:gridCol w="881336"/>
                <a:gridCol w="857370"/>
              </a:tblGrid>
              <a:tr h="571500">
                <a:tc>
                  <a:txBody>
                    <a:bodyPr/>
                    <a:lstStyle/>
                    <a:p>
                      <a:pPr algn="just">
                        <a:lnSpc>
                          <a:spcPct val="115000"/>
                        </a:lnSpc>
                        <a:spcAft>
                          <a:spcPts val="0"/>
                        </a:spcAft>
                      </a:pPr>
                      <a:r>
                        <a:rPr lang="es-MX" sz="1200" dirty="0">
                          <a:effectLst/>
                        </a:rPr>
                        <a:t>GENERACIÓN</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INGRESO</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TITULACIÓN POR COHORTE (MENOS DE 4 AÑOS)</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TITULACIÓN POR COHORTE (4 AÑOS)</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TITULACIÓN MAS DE 4 AÑOS</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DE TITULACION MENOS DE 4 AÑOS</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DE TITULACIÓN ESTÁNDAR</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DE TITULACIÓN MAS DE 4 AÑOS</a:t>
                      </a:r>
                      <a:endParaRPr lang="es-MX" sz="120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a:effectLst/>
                        </a:rPr>
                        <a:t>2006</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133</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75</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22</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56.39%</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16.54%</a:t>
                      </a:r>
                      <a:endParaRPr lang="es-MX" sz="120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a:effectLst/>
                        </a:rPr>
                        <a:t>2007</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99</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1</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44</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13</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1%</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44.44%</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13.13%</a:t>
                      </a:r>
                      <a:endParaRPr lang="es-MX" sz="120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a:effectLst/>
                        </a:rPr>
                        <a:t>2008</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94</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15</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27</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15.95%</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28.72%</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a:effectLst/>
                        </a:rPr>
                        <a:t>2009</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65</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a:effectLst/>
                        </a:rPr>
                        <a:t>2010</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81</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dirty="0">
                          <a:effectLst/>
                        </a:rPr>
                        <a:t>2011</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87</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 </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 </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 </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 </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 </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 </a:t>
                      </a:r>
                      <a:endParaRPr lang="es-MX" sz="1200" dirty="0">
                        <a:effectLst/>
                        <a:latin typeface="Calibri"/>
                        <a:ea typeface="Calibri"/>
                        <a:cs typeface="Times New Roman"/>
                      </a:endParaRPr>
                    </a:p>
                  </a:txBody>
                  <a:tcPr marL="68580" marR="68580" marT="0" marB="0"/>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4256799656"/>
              </p:ext>
            </p:extLst>
          </p:nvPr>
        </p:nvGraphicFramePr>
        <p:xfrm>
          <a:off x="6250062" y="4365104"/>
          <a:ext cx="2095500" cy="1585722"/>
        </p:xfrm>
        <a:graphic>
          <a:graphicData uri="http://schemas.openxmlformats.org/drawingml/2006/table">
            <a:tbl>
              <a:tblPr firstRow="1" firstCol="1" bandRow="1">
                <a:tableStyleId>{5C22544A-7EE6-4342-B048-85BDC9FD1C3A}</a:tableStyleId>
              </a:tblPr>
              <a:tblGrid>
                <a:gridCol w="1016000"/>
                <a:gridCol w="1079500"/>
              </a:tblGrid>
              <a:tr h="323850">
                <a:tc>
                  <a:txBody>
                    <a:bodyPr/>
                    <a:lstStyle/>
                    <a:p>
                      <a:pPr algn="just">
                        <a:lnSpc>
                          <a:spcPct val="115000"/>
                        </a:lnSpc>
                        <a:spcAft>
                          <a:spcPts val="0"/>
                        </a:spcAft>
                      </a:pPr>
                      <a:r>
                        <a:rPr lang="es-MX" sz="1200" dirty="0">
                          <a:effectLst/>
                        </a:rPr>
                        <a:t>GENERACIÓN</a:t>
                      </a:r>
                      <a:endParaRPr lang="es-MX" sz="120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a:t>
                      </a:r>
                      <a:endParaRPr lang="es-MX" sz="1200" dirty="0">
                        <a:solidFill>
                          <a:srgbClr val="31849B"/>
                        </a:solidFill>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a:effectLst/>
                        </a:rPr>
                        <a:t>2006-2010</a:t>
                      </a:r>
                      <a:endParaRPr lang="es-MX" sz="12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12.78</a:t>
                      </a:r>
                      <a:endParaRPr lang="es-MX" sz="1200">
                        <a:solidFill>
                          <a:srgbClr val="31849B"/>
                        </a:solidFill>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a:effectLst/>
                        </a:rPr>
                        <a:t>2007-2011</a:t>
                      </a:r>
                      <a:endParaRPr lang="es-MX" sz="12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12.12</a:t>
                      </a:r>
                      <a:endParaRPr lang="es-MX" sz="1200">
                        <a:solidFill>
                          <a:srgbClr val="31849B"/>
                        </a:solidFill>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a:effectLst/>
                        </a:rPr>
                        <a:t>2008-2012</a:t>
                      </a:r>
                      <a:endParaRPr lang="es-MX" sz="12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12.76</a:t>
                      </a:r>
                      <a:endParaRPr lang="es-MX" sz="1200">
                        <a:solidFill>
                          <a:srgbClr val="31849B"/>
                        </a:solidFill>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a:effectLst/>
                        </a:rPr>
                        <a:t>2009-2013</a:t>
                      </a:r>
                      <a:endParaRPr lang="es-MX" sz="12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10.76</a:t>
                      </a:r>
                      <a:endParaRPr lang="es-MX" sz="1200">
                        <a:solidFill>
                          <a:srgbClr val="31849B"/>
                        </a:solidFill>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a:effectLst/>
                        </a:rPr>
                        <a:t>2010-2014</a:t>
                      </a:r>
                      <a:endParaRPr lang="es-MX" sz="12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17.28</a:t>
                      </a:r>
                      <a:endParaRPr lang="es-MX" sz="1200">
                        <a:solidFill>
                          <a:srgbClr val="31849B"/>
                        </a:solidFill>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dirty="0">
                          <a:effectLst/>
                        </a:rPr>
                        <a:t>2011-2015</a:t>
                      </a:r>
                      <a:endParaRPr lang="es-MX" sz="120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13.79</a:t>
                      </a:r>
                      <a:endParaRPr lang="es-MX" sz="1200" dirty="0">
                        <a:solidFill>
                          <a:srgbClr val="31849B"/>
                        </a:solidFill>
                        <a:effectLst/>
                        <a:latin typeface="Calibri"/>
                        <a:ea typeface="Calibri"/>
                        <a:cs typeface="Times New Roman"/>
                      </a:endParaRPr>
                    </a:p>
                  </a:txBody>
                  <a:tcPr marL="68580" marR="68580" marT="0" marB="0"/>
                </a:tc>
              </a:tr>
            </a:tbl>
          </a:graphicData>
        </a:graphic>
      </p:graphicFrame>
      <p:sp>
        <p:nvSpPr>
          <p:cNvPr id="12" name="11 CuadroTexto"/>
          <p:cNvSpPr txBox="1"/>
          <p:nvPr/>
        </p:nvSpPr>
        <p:spPr>
          <a:xfrm>
            <a:off x="323528" y="4653136"/>
            <a:ext cx="4980479" cy="646331"/>
          </a:xfrm>
          <a:prstGeom prst="rect">
            <a:avLst/>
          </a:prstGeom>
          <a:noFill/>
        </p:spPr>
        <p:txBody>
          <a:bodyPr wrap="square" rtlCol="0">
            <a:spAutoFit/>
          </a:bodyPr>
          <a:lstStyle/>
          <a:p>
            <a:r>
              <a:rPr lang="es-MX" dirty="0"/>
              <a:t>INDICE DE DESERCIÓN  ESCOLAR DEL PROGRAMA DE CONTADURIA</a:t>
            </a:r>
          </a:p>
        </p:txBody>
      </p:sp>
    </p:spTree>
    <p:extLst>
      <p:ext uri="{BB962C8B-B14F-4D97-AF65-F5344CB8AC3E}">
        <p14:creationId xmlns:p14="http://schemas.microsoft.com/office/powerpoint/2010/main" val="2802823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793660880"/>
              </p:ext>
            </p:extLst>
          </p:nvPr>
        </p:nvGraphicFramePr>
        <p:xfrm>
          <a:off x="398182" y="1772816"/>
          <a:ext cx="8082645" cy="1480185"/>
        </p:xfrm>
        <a:graphic>
          <a:graphicData uri="http://schemas.openxmlformats.org/drawingml/2006/table">
            <a:tbl>
              <a:tblPr firstRow="1" firstCol="1" bandRow="1">
                <a:tableStyleId>{F5AB1C69-6EDB-4FF4-983F-18BD219EF322}</a:tableStyleId>
              </a:tblPr>
              <a:tblGrid>
                <a:gridCol w="1357236"/>
                <a:gridCol w="1134406"/>
                <a:gridCol w="1377493"/>
                <a:gridCol w="1418008"/>
                <a:gridCol w="1397751"/>
                <a:gridCol w="1397751"/>
              </a:tblGrid>
              <a:tr h="428625">
                <a:tc>
                  <a:txBody>
                    <a:bodyPr/>
                    <a:lstStyle/>
                    <a:p>
                      <a:pPr algn="just">
                        <a:lnSpc>
                          <a:spcPct val="115000"/>
                        </a:lnSpc>
                        <a:spcAft>
                          <a:spcPts val="0"/>
                        </a:spcAft>
                      </a:pPr>
                      <a:r>
                        <a:rPr lang="es-MX" sz="1200" dirty="0">
                          <a:effectLst/>
                        </a:rPr>
                        <a:t>GENERACIÓN</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INGRESO</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smtClean="0">
                          <a:effectLst/>
                        </a:rPr>
                        <a:t>TITULACIÓN POR COHORTE (3 AÑOS)</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TITULACIÓN MAS DE 3 AÑOS</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DE TITULACIÓN ESTÁNDAR</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DE TITULACIÓN MAS DE 3 AÑOS</a:t>
                      </a:r>
                      <a:endParaRPr lang="es-MX" sz="120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a:effectLst/>
                        </a:rPr>
                        <a:t>2007</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33</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smtClean="0">
                          <a:effectLst/>
                        </a:rPr>
                        <a:t>14</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6</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42.42%</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18.18%</a:t>
                      </a:r>
                      <a:endParaRPr lang="es-MX" sz="120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a:effectLst/>
                        </a:rPr>
                        <a:t>2008</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48</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smtClean="0">
                          <a:effectLst/>
                        </a:rPr>
                        <a:t>27</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2</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56.25%</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8.33%</a:t>
                      </a:r>
                      <a:endParaRPr lang="es-MX" sz="120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a:effectLst/>
                        </a:rPr>
                        <a:t>2009</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27</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smtClean="0">
                          <a:effectLst/>
                        </a:rPr>
                        <a:t>17</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62.96%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 </a:t>
                      </a:r>
                      <a:endParaRPr lang="es-MX" sz="1200" dirty="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a:effectLst/>
                        </a:rPr>
                        <a:t>2010</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31</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smtClean="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MX" sz="1200" dirty="0">
                          <a:effectLst/>
                        </a:rPr>
                        <a:t>2011</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68</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smtClean="0">
                          <a:effectLst/>
                        </a:rPr>
                        <a:t> </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 </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 </a:t>
                      </a:r>
                      <a:endParaRPr lang="es-MX"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200" dirty="0">
                          <a:effectLst/>
                        </a:rPr>
                        <a:t> </a:t>
                      </a:r>
                      <a:endParaRPr lang="es-MX" sz="1200" dirty="0">
                        <a:effectLst/>
                        <a:latin typeface="Calibri"/>
                        <a:ea typeface="Calibri"/>
                        <a:cs typeface="Times New Roman"/>
                      </a:endParaRPr>
                    </a:p>
                  </a:txBody>
                  <a:tcPr marL="68580" marR="68580" marT="0" marB="0"/>
                </a:tc>
              </a:tr>
            </a:tbl>
          </a:graphicData>
        </a:graphic>
      </p:graphicFrame>
      <p:grpSp>
        <p:nvGrpSpPr>
          <p:cNvPr id="5" name="4 Grupo"/>
          <p:cNvGrpSpPr/>
          <p:nvPr/>
        </p:nvGrpSpPr>
        <p:grpSpPr>
          <a:xfrm>
            <a:off x="20394" y="0"/>
            <a:ext cx="9123606" cy="838128"/>
            <a:chOff x="20394" y="0"/>
            <a:chExt cx="9123606" cy="838128"/>
          </a:xfrm>
        </p:grpSpPr>
        <p:sp>
          <p:nvSpPr>
            <p:cNvPr id="6" name="5 Rectángulo"/>
            <p:cNvSpPr/>
            <p:nvPr/>
          </p:nvSpPr>
          <p:spPr>
            <a:xfrm>
              <a:off x="20394" y="17464"/>
              <a:ext cx="8460432" cy="1766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20394" y="194109"/>
              <a:ext cx="8460432" cy="644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9 Imagen" descr="uv normal.jpg"/>
            <p:cNvPicPr>
              <a:picLocks noChangeAspect="1"/>
            </p:cNvPicPr>
            <p:nvPr/>
          </p:nvPicPr>
          <p:blipFill>
            <a:blip r:embed="rId2" cstate="print"/>
            <a:srcRect/>
            <a:stretch>
              <a:fillRect/>
            </a:stretch>
          </p:blipFill>
          <p:spPr bwMode="auto">
            <a:xfrm>
              <a:off x="7547124" y="0"/>
              <a:ext cx="1596876" cy="838128"/>
            </a:xfrm>
            <a:prstGeom prst="rect">
              <a:avLst/>
            </a:prstGeom>
            <a:noFill/>
            <a:ln w="9525">
              <a:noFill/>
              <a:miter lim="800000"/>
              <a:headEnd/>
              <a:tailEnd/>
            </a:ln>
          </p:spPr>
        </p:pic>
        <p:sp>
          <p:nvSpPr>
            <p:cNvPr id="9" name="8 CuadroTexto"/>
            <p:cNvSpPr txBox="1"/>
            <p:nvPr/>
          </p:nvSpPr>
          <p:spPr>
            <a:xfrm>
              <a:off x="1259632" y="331452"/>
              <a:ext cx="4392488" cy="369332"/>
            </a:xfrm>
            <a:prstGeom prst="rect">
              <a:avLst/>
            </a:prstGeom>
            <a:noFill/>
          </p:spPr>
          <p:txBody>
            <a:bodyPr wrap="square" rtlCol="0">
              <a:spAutoFit/>
            </a:bodyPr>
            <a:lstStyle/>
            <a:p>
              <a:pPr algn="ctr"/>
              <a:r>
                <a:rPr lang="es-MX" b="1" dirty="0" smtClean="0">
                  <a:solidFill>
                    <a:schemeClr val="bg1"/>
                  </a:solidFill>
                </a:rPr>
                <a:t>Facultad de Contaduría. Campus Tuxpan</a:t>
              </a:r>
              <a:endParaRPr lang="es-MX" b="1" dirty="0">
                <a:solidFill>
                  <a:schemeClr val="bg1"/>
                </a:solidFill>
              </a:endParaRPr>
            </a:p>
          </p:txBody>
        </p:sp>
      </p:grpSp>
      <p:sp>
        <p:nvSpPr>
          <p:cNvPr id="10" name="9 Rectángulo"/>
          <p:cNvSpPr/>
          <p:nvPr/>
        </p:nvSpPr>
        <p:spPr>
          <a:xfrm>
            <a:off x="323528" y="908720"/>
            <a:ext cx="8157298" cy="646331"/>
          </a:xfrm>
          <a:prstGeom prst="rect">
            <a:avLst/>
          </a:prstGeom>
        </p:spPr>
        <p:txBody>
          <a:bodyPr wrap="square">
            <a:spAutoFit/>
          </a:bodyPr>
          <a:lstStyle/>
          <a:p>
            <a:r>
              <a:rPr lang="es-ES_tradnl" b="1" dirty="0" smtClean="0"/>
              <a:t>Comportamiento del ingreso y egreso de estudiantes al menos en los últimos cinco años.  Programa Educativo Gestión y Dirección de Negocios ( Apertura en 2007)</a:t>
            </a:r>
            <a:endParaRPr lang="es-MX" b="1" dirty="0"/>
          </a:p>
        </p:txBody>
      </p:sp>
      <p:graphicFrame>
        <p:nvGraphicFramePr>
          <p:cNvPr id="11" name="10 Tabla"/>
          <p:cNvGraphicFramePr>
            <a:graphicFrameLocks noGrp="1"/>
          </p:cNvGraphicFramePr>
          <p:nvPr>
            <p:extLst>
              <p:ext uri="{D42A27DB-BD31-4B8C-83A1-F6EECF244321}">
                <p14:modId xmlns:p14="http://schemas.microsoft.com/office/powerpoint/2010/main" val="955352197"/>
              </p:ext>
            </p:extLst>
          </p:nvPr>
        </p:nvGraphicFramePr>
        <p:xfrm>
          <a:off x="6348853" y="3284984"/>
          <a:ext cx="2095500" cy="1356360"/>
        </p:xfrm>
        <a:graphic>
          <a:graphicData uri="http://schemas.openxmlformats.org/drawingml/2006/table">
            <a:tbl>
              <a:tblPr firstRow="1" firstCol="1" bandRow="1">
                <a:tableStyleId>{F5AB1C69-6EDB-4FF4-983F-18BD219EF322}</a:tableStyleId>
              </a:tblPr>
              <a:tblGrid>
                <a:gridCol w="1016000"/>
                <a:gridCol w="1079500"/>
              </a:tblGrid>
              <a:tr h="304800">
                <a:tc>
                  <a:txBody>
                    <a:bodyPr/>
                    <a:lstStyle/>
                    <a:p>
                      <a:pPr algn="just">
                        <a:lnSpc>
                          <a:spcPct val="115000"/>
                        </a:lnSpc>
                        <a:spcAft>
                          <a:spcPts val="1000"/>
                        </a:spcAft>
                      </a:pPr>
                      <a:r>
                        <a:rPr lang="es-MX" sz="1200" dirty="0">
                          <a:effectLst/>
                        </a:rPr>
                        <a:t>GENERACIÓN</a:t>
                      </a:r>
                      <a:endParaRPr lang="es-MX" sz="1200" dirty="0">
                        <a:effectLst/>
                        <a:latin typeface="Calibri"/>
                        <a:ea typeface="Calibri"/>
                        <a:cs typeface="Times New Roman"/>
                      </a:endParaRPr>
                    </a:p>
                  </a:txBody>
                  <a:tcPr marL="44450" marR="44450" marT="0" marB="0" anchor="ctr"/>
                </a:tc>
                <a:tc>
                  <a:txBody>
                    <a:bodyPr/>
                    <a:lstStyle/>
                    <a:p>
                      <a:pPr algn="just">
                        <a:lnSpc>
                          <a:spcPct val="115000"/>
                        </a:lnSpc>
                        <a:spcAft>
                          <a:spcPts val="1000"/>
                        </a:spcAft>
                      </a:pPr>
                      <a:r>
                        <a:rPr lang="es-MX" sz="1200" dirty="0">
                          <a:effectLst/>
                        </a:rPr>
                        <a:t>%</a:t>
                      </a:r>
                      <a:endParaRPr lang="es-MX" sz="1200" dirty="0">
                        <a:effectLst/>
                        <a:latin typeface="Calibri"/>
                        <a:ea typeface="Calibri"/>
                        <a:cs typeface="Times New Roman"/>
                      </a:endParaRPr>
                    </a:p>
                  </a:txBody>
                  <a:tcPr marL="44450" marR="44450" marT="0" marB="0" anchor="ctr"/>
                </a:tc>
              </a:tr>
              <a:tr h="190500">
                <a:tc>
                  <a:txBody>
                    <a:bodyPr/>
                    <a:lstStyle/>
                    <a:p>
                      <a:pPr algn="just">
                        <a:lnSpc>
                          <a:spcPct val="115000"/>
                        </a:lnSpc>
                        <a:spcAft>
                          <a:spcPts val="1000"/>
                        </a:spcAft>
                      </a:pPr>
                      <a:r>
                        <a:rPr lang="es-MX" sz="1200">
                          <a:effectLst/>
                        </a:rPr>
                        <a:t>2007-2010</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12.5</a:t>
                      </a:r>
                      <a:endParaRPr lang="es-MX" sz="1200">
                        <a:effectLst/>
                        <a:latin typeface="Calibri"/>
                        <a:ea typeface="Calibri"/>
                        <a:cs typeface="Times New Roman"/>
                      </a:endParaRPr>
                    </a:p>
                  </a:txBody>
                  <a:tcPr marL="44450" marR="44450" marT="0" marB="0" anchor="b"/>
                </a:tc>
              </a:tr>
              <a:tr h="190500">
                <a:tc>
                  <a:txBody>
                    <a:bodyPr/>
                    <a:lstStyle/>
                    <a:p>
                      <a:pPr algn="just">
                        <a:lnSpc>
                          <a:spcPct val="115000"/>
                        </a:lnSpc>
                        <a:spcAft>
                          <a:spcPts val="1000"/>
                        </a:spcAft>
                      </a:pPr>
                      <a:r>
                        <a:rPr lang="es-MX" sz="1200">
                          <a:effectLst/>
                        </a:rPr>
                        <a:t>2008-2011</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31.7</a:t>
                      </a:r>
                      <a:endParaRPr lang="es-MX" sz="1200">
                        <a:effectLst/>
                        <a:latin typeface="Calibri"/>
                        <a:ea typeface="Calibri"/>
                        <a:cs typeface="Times New Roman"/>
                      </a:endParaRPr>
                    </a:p>
                  </a:txBody>
                  <a:tcPr marL="44450" marR="44450" marT="0" marB="0" anchor="b"/>
                </a:tc>
              </a:tr>
              <a:tr h="190500">
                <a:tc>
                  <a:txBody>
                    <a:bodyPr/>
                    <a:lstStyle/>
                    <a:p>
                      <a:pPr algn="just">
                        <a:lnSpc>
                          <a:spcPct val="115000"/>
                        </a:lnSpc>
                        <a:spcAft>
                          <a:spcPts val="1000"/>
                        </a:spcAft>
                      </a:pPr>
                      <a:r>
                        <a:rPr lang="es-MX" sz="1200">
                          <a:effectLst/>
                        </a:rPr>
                        <a:t>2009-2012</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18.51</a:t>
                      </a:r>
                      <a:endParaRPr lang="es-MX" sz="1200">
                        <a:effectLst/>
                        <a:latin typeface="Calibri"/>
                        <a:ea typeface="Calibri"/>
                        <a:cs typeface="Times New Roman"/>
                      </a:endParaRPr>
                    </a:p>
                  </a:txBody>
                  <a:tcPr marL="44450" marR="44450" marT="0" marB="0" anchor="b"/>
                </a:tc>
              </a:tr>
              <a:tr h="190500">
                <a:tc>
                  <a:txBody>
                    <a:bodyPr/>
                    <a:lstStyle/>
                    <a:p>
                      <a:pPr algn="just">
                        <a:lnSpc>
                          <a:spcPct val="115000"/>
                        </a:lnSpc>
                        <a:spcAft>
                          <a:spcPts val="1000"/>
                        </a:spcAft>
                      </a:pPr>
                      <a:r>
                        <a:rPr lang="es-MX" sz="1200">
                          <a:effectLst/>
                        </a:rPr>
                        <a:t>2010-2013</a:t>
                      </a:r>
                      <a:endParaRPr lang="es-MX" sz="120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a:effectLst/>
                        </a:rPr>
                        <a:t>9.67</a:t>
                      </a:r>
                      <a:endParaRPr lang="es-MX" sz="1200">
                        <a:effectLst/>
                        <a:latin typeface="Calibri"/>
                        <a:ea typeface="Calibri"/>
                        <a:cs typeface="Times New Roman"/>
                      </a:endParaRPr>
                    </a:p>
                  </a:txBody>
                  <a:tcPr marL="44450" marR="44450" marT="0" marB="0" anchor="b"/>
                </a:tc>
              </a:tr>
              <a:tr h="190500">
                <a:tc>
                  <a:txBody>
                    <a:bodyPr/>
                    <a:lstStyle/>
                    <a:p>
                      <a:pPr algn="just">
                        <a:lnSpc>
                          <a:spcPct val="115000"/>
                        </a:lnSpc>
                        <a:spcAft>
                          <a:spcPts val="1000"/>
                        </a:spcAft>
                      </a:pPr>
                      <a:r>
                        <a:rPr lang="es-MX" sz="1200" dirty="0">
                          <a:effectLst/>
                        </a:rPr>
                        <a:t>2011-2015</a:t>
                      </a:r>
                      <a:endParaRPr lang="es-MX" sz="1200" dirty="0">
                        <a:effectLst/>
                        <a:latin typeface="Calibri"/>
                        <a:ea typeface="Calibri"/>
                        <a:cs typeface="Times New Roman"/>
                      </a:endParaRPr>
                    </a:p>
                  </a:txBody>
                  <a:tcPr marL="44450" marR="44450" marT="0" marB="0" anchor="b"/>
                </a:tc>
                <a:tc>
                  <a:txBody>
                    <a:bodyPr/>
                    <a:lstStyle/>
                    <a:p>
                      <a:pPr algn="just">
                        <a:lnSpc>
                          <a:spcPct val="115000"/>
                        </a:lnSpc>
                        <a:spcAft>
                          <a:spcPts val="1000"/>
                        </a:spcAft>
                      </a:pPr>
                      <a:r>
                        <a:rPr lang="es-MX" sz="1200" dirty="0">
                          <a:effectLst/>
                        </a:rPr>
                        <a:t>26.47</a:t>
                      </a:r>
                      <a:endParaRPr lang="es-MX" sz="1200" dirty="0">
                        <a:effectLst/>
                        <a:latin typeface="Calibri"/>
                        <a:ea typeface="Calibri"/>
                        <a:cs typeface="Times New Roman"/>
                      </a:endParaRPr>
                    </a:p>
                  </a:txBody>
                  <a:tcPr marL="44450" marR="44450" marT="0" marB="0" anchor="b"/>
                </a:tc>
              </a:tr>
            </a:tbl>
          </a:graphicData>
        </a:graphic>
      </p:graphicFrame>
      <p:sp>
        <p:nvSpPr>
          <p:cNvPr id="12" name="11 Rectángulo"/>
          <p:cNvSpPr/>
          <p:nvPr/>
        </p:nvSpPr>
        <p:spPr>
          <a:xfrm>
            <a:off x="395536" y="3420616"/>
            <a:ext cx="5832648" cy="584775"/>
          </a:xfrm>
          <a:prstGeom prst="rect">
            <a:avLst/>
          </a:prstGeom>
        </p:spPr>
        <p:txBody>
          <a:bodyPr wrap="square">
            <a:spAutoFit/>
          </a:bodyPr>
          <a:lstStyle/>
          <a:p>
            <a:r>
              <a:rPr lang="es-MX" sz="1600" b="1" dirty="0"/>
              <a:t>INDICE DE DESERCIÓN  ESCOLAR DEL PROGRAMA DE GESTIÓN Y  DIRECCIÓN DE NEGOCIOS</a:t>
            </a:r>
          </a:p>
        </p:txBody>
      </p:sp>
    </p:spTree>
    <p:extLst>
      <p:ext uri="{BB962C8B-B14F-4D97-AF65-F5344CB8AC3E}">
        <p14:creationId xmlns:p14="http://schemas.microsoft.com/office/powerpoint/2010/main" val="4238271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TotalTime>
  <Words>4432</Words>
  <Application>Microsoft Office PowerPoint</Application>
  <PresentationFormat>Presentación en pantalla (4:3)</PresentationFormat>
  <Paragraphs>812</Paragraphs>
  <Slides>46</Slides>
  <Notes>1</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edalid</dc:creator>
  <cp:lastModifiedBy>edalid</cp:lastModifiedBy>
  <cp:revision>96</cp:revision>
  <dcterms:created xsi:type="dcterms:W3CDTF">2012-10-15T04:17:26Z</dcterms:created>
  <dcterms:modified xsi:type="dcterms:W3CDTF">2012-10-17T06:44:52Z</dcterms:modified>
</cp:coreProperties>
</file>