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462" r:id="rId3"/>
    <p:sldId id="463" r:id="rId4"/>
    <p:sldId id="405" r:id="rId5"/>
    <p:sldId id="429" r:id="rId6"/>
    <p:sldId id="453" r:id="rId7"/>
    <p:sldId id="455" r:id="rId8"/>
    <p:sldId id="460" r:id="rId9"/>
    <p:sldId id="459" r:id="rId10"/>
    <p:sldId id="261" r:id="rId11"/>
    <p:sldId id="452" r:id="rId12"/>
    <p:sldId id="461" r:id="rId13"/>
    <p:sldId id="446" r:id="rId14"/>
  </p:sldIdLst>
  <p:sldSz cx="10045700" cy="7777163"/>
  <p:notesSz cx="6858000" cy="9144000"/>
  <p:defaultTextStyle>
    <a:defPPr>
      <a:defRPr lang="es-MX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9">
          <p15:clr>
            <a:srgbClr val="A4A3A4"/>
          </p15:clr>
        </p15:guide>
        <p15:guide id="2" pos="31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E6E6E6"/>
    <a:srgbClr val="E1E1E1"/>
    <a:srgbClr val="EBEBEB"/>
    <a:srgbClr val="F7F7F7"/>
    <a:srgbClr val="F5F5F5"/>
    <a:srgbClr val="F6F6F6"/>
    <a:srgbClr val="F9F9F9"/>
    <a:srgbClr val="FBFBFB"/>
    <a:srgbClr val="F0F0F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66" autoAdjust="0"/>
    <p:restoredTop sz="96112" autoAdjust="0"/>
  </p:normalViewPr>
  <p:slideViewPr>
    <p:cSldViewPr>
      <p:cViewPr varScale="1">
        <p:scale>
          <a:sx n="57" d="100"/>
          <a:sy n="57" d="100"/>
        </p:scale>
        <p:origin x="120" y="66"/>
      </p:cViewPr>
      <p:guideLst>
        <p:guide orient="horz" pos="2449"/>
        <p:guide pos="31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C8CD1-FD84-F845-9D8E-37071061EB39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6DC07-CBF5-FE46-9D73-5821C84AD5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5947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6A957-7D07-6946-BABF-490FF4B218D4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14438" y="685800"/>
            <a:ext cx="4429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3CE64-5FD6-9244-B40E-630A41CB70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761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39268" name="3 Marcador de número de diapositiva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34852" indent="-28263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541" indent="-22610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2758" indent="-22610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4974" indent="-22610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191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9407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1624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3840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32A5BA-490F-3248-A104-61A8A8F7D9BE}" type="slidenum">
              <a:rPr lang="es-ES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3367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0" y="0"/>
            <a:ext cx="10045700" cy="7777163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916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4806826" y="7128941"/>
            <a:ext cx="4032250" cy="2496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lnSpc>
                <a:spcPts val="1000"/>
              </a:lnSpc>
              <a:defRPr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“Lis de Veracruz:  Arte, Ciencia, Luz”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222650" y="3600549"/>
            <a:ext cx="5616550" cy="359891"/>
          </a:xfrm>
        </p:spPr>
        <p:txBody>
          <a:bodyPr/>
          <a:lstStyle>
            <a:lvl1pPr algn="r">
              <a:lnSpc>
                <a:spcPts val="2600"/>
              </a:lnSpc>
              <a:defRPr sz="2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agregar títulos</a:t>
            </a:r>
          </a:p>
        </p:txBody>
      </p:sp>
      <p:sp>
        <p:nvSpPr>
          <p:cNvPr id="15" name="13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3222650" y="4068000"/>
            <a:ext cx="5616550" cy="359891"/>
          </a:xfrm>
        </p:spPr>
        <p:txBody>
          <a:bodyPr/>
          <a:lstStyle>
            <a:lvl1pPr algn="r">
              <a:lnSpc>
                <a:spcPts val="1600"/>
              </a:lnSpc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agregar Subtítulo</a:t>
            </a:r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5094858" y="4752777"/>
            <a:ext cx="3744343" cy="215924"/>
          </a:xfrm>
        </p:spPr>
        <p:txBody>
          <a:bodyPr/>
          <a:lstStyle>
            <a:lvl1pPr algn="r">
              <a:lnSpc>
                <a:spcPts val="1300"/>
              </a:lnSpc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agregar fecha</a:t>
            </a:r>
          </a:p>
        </p:txBody>
      </p:sp>
      <p:pic>
        <p:nvPicPr>
          <p:cNvPr id="17" name="16 Imagen" descr="logo simbolo 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96800" y="648221"/>
            <a:ext cx="2016224" cy="1736436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2677"/>
            <a:ext cx="3693698" cy="3024486"/>
          </a:xfrm>
          <a:prstGeom prst="rect">
            <a:avLst/>
          </a:prstGeom>
        </p:spPr>
      </p:pic>
      <p:sp>
        <p:nvSpPr>
          <p:cNvPr id="6" name="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896832" y="2375073"/>
            <a:ext cx="6912198" cy="505396"/>
          </a:xfrm>
        </p:spPr>
        <p:txBody>
          <a:bodyPr/>
          <a:lstStyle>
            <a:lvl1pPr algn="r">
              <a:lnSpc>
                <a:spcPts val="1400"/>
              </a:lnSpc>
              <a:spcBef>
                <a:spcPts val="0"/>
              </a:spcBef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agregar el nombre de su entidad o dependencia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erpo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8353" y="1512317"/>
            <a:ext cx="8826123" cy="4333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1422450" y="2232397"/>
            <a:ext cx="7920880" cy="4680520"/>
          </a:xfrm>
        </p:spPr>
        <p:txBody>
          <a:bodyPr/>
          <a:lstStyle>
            <a:lvl1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918394" y="3960589"/>
            <a:ext cx="8538845" cy="1544631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000"/>
              </a:lnSpc>
              <a:defRPr sz="2800" b="0" cap="none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" dirty="0"/>
              <a:t>Haga clic para agregar subtítulo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918394" y="3600549"/>
            <a:ext cx="8538845" cy="36004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000"/>
              </a:lnSpc>
              <a:buNone/>
              <a:def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945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91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3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8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7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6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agregar título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6346" y="1512317"/>
            <a:ext cx="4438596" cy="72550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600"/>
              </a:lnSpc>
              <a:buNone/>
              <a:defRPr sz="2400" b="0">
                <a:solidFill>
                  <a:schemeClr val="tx1"/>
                </a:solidFill>
                <a:latin typeface="Gill Sans MT" pitchFamily="34" charset="0"/>
              </a:defRPr>
            </a:lvl1pPr>
            <a:lvl2pPr marL="509458" indent="0">
              <a:buNone/>
              <a:defRPr sz="2200" b="1"/>
            </a:lvl2pPr>
            <a:lvl3pPr marL="1018916" indent="0">
              <a:buNone/>
              <a:defRPr sz="2000" b="1"/>
            </a:lvl3pPr>
            <a:lvl4pPr marL="1528374" indent="0">
              <a:buNone/>
              <a:defRPr sz="1800" b="1"/>
            </a:lvl4pPr>
            <a:lvl5pPr marL="2037832" indent="0">
              <a:buNone/>
              <a:defRPr sz="1800" b="1"/>
            </a:lvl5pPr>
            <a:lvl6pPr marL="2547290" indent="0">
              <a:buNone/>
              <a:defRPr sz="1800" b="1"/>
            </a:lvl6pPr>
            <a:lvl7pPr marL="3056748" indent="0">
              <a:buNone/>
              <a:defRPr sz="1800" b="1"/>
            </a:lvl7pPr>
            <a:lvl8pPr marL="3566206" indent="0">
              <a:buNone/>
              <a:defRPr sz="1800" b="1"/>
            </a:lvl8pPr>
            <a:lvl9pPr marL="4075664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6346" y="2597865"/>
            <a:ext cx="4438596" cy="43150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6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87138" y="1512317"/>
            <a:ext cx="4440339" cy="72550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ts val="2600"/>
              </a:lnSpc>
              <a:buNone/>
              <a:defRPr sz="2400" b="0">
                <a:solidFill>
                  <a:schemeClr val="tx1"/>
                </a:solidFill>
                <a:latin typeface="Gill Sans MT" pitchFamily="34" charset="0"/>
              </a:defRPr>
            </a:lvl1pPr>
            <a:lvl2pPr marL="509458" indent="0">
              <a:buNone/>
              <a:defRPr sz="2200" b="1"/>
            </a:lvl2pPr>
            <a:lvl3pPr marL="1018916" indent="0">
              <a:buNone/>
              <a:defRPr sz="2000" b="1"/>
            </a:lvl3pPr>
            <a:lvl4pPr marL="1528374" indent="0">
              <a:buNone/>
              <a:defRPr sz="1800" b="1"/>
            </a:lvl4pPr>
            <a:lvl5pPr marL="2037832" indent="0">
              <a:buNone/>
              <a:defRPr sz="1800" b="1"/>
            </a:lvl5pPr>
            <a:lvl6pPr marL="2547290" indent="0">
              <a:buNone/>
              <a:defRPr sz="1800" b="1"/>
            </a:lvl6pPr>
            <a:lvl7pPr marL="3056748" indent="0">
              <a:buNone/>
              <a:defRPr sz="1800" b="1"/>
            </a:lvl7pPr>
            <a:lvl8pPr marL="3566206" indent="0">
              <a:buNone/>
              <a:defRPr sz="1800" b="1"/>
            </a:lvl8pPr>
            <a:lvl9pPr marL="4075664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87138" y="2597865"/>
            <a:ext cx="4440339" cy="43150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6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6346" y="1512317"/>
            <a:ext cx="6768752" cy="4320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11649" y="2232397"/>
            <a:ext cx="5431681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6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6346" y="2232397"/>
            <a:ext cx="3304966" cy="46805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6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509458" indent="0">
              <a:buNone/>
              <a:defRPr sz="1300"/>
            </a:lvl2pPr>
            <a:lvl3pPr marL="1018916" indent="0">
              <a:buNone/>
              <a:defRPr sz="1100"/>
            </a:lvl3pPr>
            <a:lvl4pPr marL="1528374" indent="0">
              <a:buNone/>
              <a:defRPr sz="1000"/>
            </a:lvl4pPr>
            <a:lvl5pPr marL="2037832" indent="0">
              <a:buNone/>
              <a:defRPr sz="1000"/>
            </a:lvl5pPr>
            <a:lvl6pPr marL="2547290" indent="0">
              <a:buNone/>
              <a:defRPr sz="1000"/>
            </a:lvl6pPr>
            <a:lvl7pPr marL="3056748" indent="0">
              <a:buNone/>
              <a:defRPr sz="1000"/>
            </a:lvl7pPr>
            <a:lvl8pPr marL="3566206" indent="0">
              <a:buNone/>
              <a:defRPr sz="1000"/>
            </a:lvl8pPr>
            <a:lvl9pPr marL="4075664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2370" y="6159121"/>
            <a:ext cx="8640960" cy="216024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ts val="1000"/>
              </a:lnSpc>
              <a:defRPr sz="2400" b="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57112" y="1440309"/>
            <a:ext cx="6531476" cy="439706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ts val="26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509458" indent="0">
              <a:buNone/>
              <a:defRPr sz="3100"/>
            </a:lvl2pPr>
            <a:lvl3pPr marL="1018916" indent="0">
              <a:buNone/>
              <a:defRPr sz="2700"/>
            </a:lvl3pPr>
            <a:lvl4pPr marL="1528374" indent="0">
              <a:buNone/>
              <a:defRPr sz="2200"/>
            </a:lvl4pPr>
            <a:lvl5pPr marL="2037832" indent="0">
              <a:buNone/>
              <a:defRPr sz="2200"/>
            </a:lvl5pPr>
            <a:lvl6pPr marL="2547290" indent="0">
              <a:buNone/>
              <a:defRPr sz="2200"/>
            </a:lvl6pPr>
            <a:lvl7pPr marL="3056748" indent="0">
              <a:buNone/>
              <a:defRPr sz="2200"/>
            </a:lvl7pPr>
            <a:lvl8pPr marL="3566206" indent="0">
              <a:buNone/>
              <a:defRPr sz="2200"/>
            </a:lvl8pPr>
            <a:lvl9pPr marL="4075664" indent="0">
              <a:buNone/>
              <a:defRPr sz="22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02370" y="6410228"/>
            <a:ext cx="8640960" cy="21602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18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509458" indent="0">
              <a:buNone/>
              <a:defRPr sz="1300"/>
            </a:lvl2pPr>
            <a:lvl3pPr marL="1018916" indent="0">
              <a:buNone/>
              <a:defRPr sz="1100"/>
            </a:lvl3pPr>
            <a:lvl4pPr marL="1528374" indent="0">
              <a:buNone/>
              <a:defRPr sz="1000"/>
            </a:lvl4pPr>
            <a:lvl5pPr marL="2037832" indent="0">
              <a:buNone/>
              <a:defRPr sz="1000"/>
            </a:lvl5pPr>
            <a:lvl6pPr marL="2547290" indent="0">
              <a:buNone/>
              <a:defRPr sz="1000"/>
            </a:lvl6pPr>
            <a:lvl7pPr marL="3056748" indent="0">
              <a:buNone/>
              <a:defRPr sz="1000"/>
            </a:lvl7pPr>
            <a:lvl8pPr marL="3566206" indent="0">
              <a:buNone/>
              <a:defRPr sz="1000"/>
            </a:lvl8pPr>
            <a:lvl9pPr marL="4075664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285" y="311447"/>
            <a:ext cx="9041130" cy="1296194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285" y="1814672"/>
            <a:ext cx="9041130" cy="51325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02285" y="7208278"/>
            <a:ext cx="2343997" cy="414062"/>
          </a:xfrm>
          <a:prstGeom prst="rect">
            <a:avLst/>
          </a:prstGeom>
        </p:spPr>
        <p:txBody>
          <a:bodyPr lIns="101837" tIns="50918" rIns="101837" bIns="50918"/>
          <a:lstStyle/>
          <a:p>
            <a:fld id="{FCA59912-E143-4CBF-9A49-6D788393473A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32281" y="7208278"/>
            <a:ext cx="3181138" cy="414062"/>
          </a:xfrm>
          <a:prstGeom prst="rect">
            <a:avLst/>
          </a:prstGeom>
        </p:spPr>
        <p:txBody>
          <a:bodyPr lIns="101837" tIns="50918" rIns="101837" bIns="50918"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199418" y="7208278"/>
            <a:ext cx="2343997" cy="414062"/>
          </a:xfrm>
          <a:prstGeom prst="rect">
            <a:avLst/>
          </a:prstGeom>
        </p:spPr>
        <p:txBody>
          <a:bodyPr lIns="101837" tIns="50918" rIns="101837" bIns="50918"/>
          <a:lstStyle/>
          <a:p>
            <a:fld id="{D2834688-167D-4966-98CE-00ED6F150F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12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32797"/>
            <a:ext cx="2374586" cy="194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5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14 Marcador de título"/>
          <p:cNvSpPr>
            <a:spLocks noGrp="1"/>
          </p:cNvSpPr>
          <p:nvPr>
            <p:ph type="title"/>
          </p:nvPr>
        </p:nvSpPr>
        <p:spPr bwMode="auto">
          <a:xfrm>
            <a:off x="558354" y="1728341"/>
            <a:ext cx="8424936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29" name="15 Marcador de texto"/>
          <p:cNvSpPr>
            <a:spLocks noGrp="1"/>
          </p:cNvSpPr>
          <p:nvPr>
            <p:ph type="body" idx="1"/>
          </p:nvPr>
        </p:nvSpPr>
        <p:spPr bwMode="auto">
          <a:xfrm>
            <a:off x="1422450" y="2448421"/>
            <a:ext cx="792088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58354" y="648221"/>
            <a:ext cx="892899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4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708" y="401019"/>
            <a:ext cx="2480638" cy="1596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7" r:id="rId7"/>
    <p:sldLayoutId id="2147483698" r:id="rId8"/>
  </p:sldLayoutIdLst>
  <p:txStyles>
    <p:titleStyle>
      <a:lvl1pPr algn="l" defTabSz="1017588" rtl="0" eaLnBrk="1" fontAlgn="base" hangingPunct="1">
        <a:spcBef>
          <a:spcPct val="0"/>
        </a:spcBef>
        <a:spcAft>
          <a:spcPct val="0"/>
        </a:spcAft>
        <a:defRPr sz="2800" b="0" kern="1200">
          <a:solidFill>
            <a:srgbClr val="404040"/>
          </a:solidFill>
          <a:latin typeface="Gill Sans MT" pitchFamily="34" charset="0"/>
          <a:ea typeface="+mj-ea"/>
          <a:cs typeface="+mj-cs"/>
        </a:defRPr>
      </a:lvl1pPr>
      <a:lvl2pPr algn="l" defTabSz="1017588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Gill Sans MT" pitchFamily="34" charset="0"/>
        </a:defRPr>
      </a:lvl2pPr>
      <a:lvl3pPr algn="l" defTabSz="1017588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Gill Sans MT" pitchFamily="34" charset="0"/>
        </a:defRPr>
      </a:lvl3pPr>
      <a:lvl4pPr algn="l" defTabSz="1017588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Gill Sans MT" pitchFamily="34" charset="0"/>
        </a:defRPr>
      </a:lvl4pPr>
      <a:lvl5pPr algn="l" defTabSz="1017588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Gill Sans MT" pitchFamily="34" charset="0"/>
        </a:defRPr>
      </a:lvl5pPr>
      <a:lvl6pPr marL="457200" algn="ctr" defTabSz="101758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defTabSz="1017588" rtl="0" eaLnBrk="1" fontAlgn="base" hangingPunct="1">
        <a:lnSpc>
          <a:spcPts val="2800"/>
        </a:lnSpc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7F7F7F"/>
          </a:solidFill>
          <a:latin typeface="Gill Sans MT" pitchFamily="34" charset="0"/>
          <a:ea typeface="+mn-ea"/>
          <a:cs typeface="+mn-cs"/>
        </a:defRPr>
      </a:lvl1pPr>
      <a:lvl2pPr marL="827088" indent="-317500" algn="l" defTabSz="1017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2019" indent="-254729" algn="l" defTabSz="101891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477" indent="-254729" algn="l" defTabSz="101891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935" indent="-254729" algn="l" defTabSz="101891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393" indent="-254729" algn="l" defTabSz="101891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0189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58" algn="l" defTabSz="10189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916" algn="l" defTabSz="10189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374" algn="l" defTabSz="10189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832" algn="l" defTabSz="10189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290" algn="l" defTabSz="10189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748" algn="l" defTabSz="10189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6206" algn="l" defTabSz="10189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664" algn="l" defTabSz="10189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ivu@uv.mx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ivu@uv.m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arieta@uv.mx" TargetMode="External"/><Relationship Id="rId4" Type="http://schemas.openxmlformats.org/officeDocument/2006/relationships/hyperlink" Target="mailto:abasurto@uv.m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ivu@uv.mx" TargetMode="External"/><Relationship Id="rId2" Type="http://schemas.openxmlformats.org/officeDocument/2006/relationships/hyperlink" Target="http://www.uv.mx/sivu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basurto@uv.mx" TargetMode="External"/><Relationship Id="rId2" Type="http://schemas.openxmlformats.org/officeDocument/2006/relationships/hyperlink" Target="mailto:sivu@uv.mx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1494458" y="2808461"/>
            <a:ext cx="8191202" cy="496870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s-ES" sz="2000" b="1" dirty="0">
              <a:solidFill>
                <a:srgbClr val="59595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ES" b="1" dirty="0" smtClean="0">
              <a:solidFill>
                <a:srgbClr val="59595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ES" b="1" dirty="0">
              <a:solidFill>
                <a:srgbClr val="59595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b="1" dirty="0" smtClean="0">
                <a:solidFill>
                  <a:srgbClr val="595959"/>
                </a:solidFill>
              </a:rPr>
              <a:t>BASES PARA LA PARTICIPACIÓN EN INDICADORES DE VINCULACIÓN PEDPA/PEDEA </a:t>
            </a:r>
            <a:r>
              <a:rPr lang="es-ES" b="1" dirty="0" smtClean="0">
                <a:solidFill>
                  <a:srgbClr val="595959"/>
                </a:solidFill>
              </a:rPr>
              <a:t>2019-2021</a:t>
            </a:r>
            <a:endParaRPr lang="es-ES" b="1" dirty="0">
              <a:solidFill>
                <a:srgbClr val="59595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595959"/>
                </a:solidFill>
              </a:rPr>
              <a:t>Periodo: 1 de abril de </a:t>
            </a:r>
            <a:r>
              <a:rPr lang="es-ES" sz="1800" b="1" dirty="0" smtClean="0">
                <a:solidFill>
                  <a:srgbClr val="595959"/>
                </a:solidFill>
              </a:rPr>
              <a:t>2019 </a:t>
            </a:r>
            <a:r>
              <a:rPr lang="es-ES" sz="1800" b="1" dirty="0" smtClean="0">
                <a:solidFill>
                  <a:srgbClr val="595959"/>
                </a:solidFill>
              </a:rPr>
              <a:t>al 31 de marzo de </a:t>
            </a:r>
            <a:r>
              <a:rPr lang="es-ES" sz="1800" b="1" dirty="0" smtClean="0">
                <a:solidFill>
                  <a:srgbClr val="595959"/>
                </a:solidFill>
              </a:rPr>
              <a:t>2021</a:t>
            </a:r>
            <a:endParaRPr lang="es-ES" sz="1800" b="1" dirty="0" smtClean="0">
              <a:solidFill>
                <a:srgbClr val="59595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ES" sz="1800" b="1" dirty="0">
              <a:solidFill>
                <a:srgbClr val="59595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ES" sz="1800" b="1" dirty="0"/>
          </a:p>
          <a:p>
            <a:pPr>
              <a:spcBef>
                <a:spcPts val="0"/>
              </a:spcBef>
            </a:pPr>
            <a:endParaRPr lang="es-E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3"/>
          </p:nvPr>
        </p:nvSpPr>
        <p:spPr>
          <a:xfrm>
            <a:off x="3006626" y="2376413"/>
            <a:ext cx="6912198" cy="505396"/>
          </a:xfrm>
        </p:spPr>
        <p:txBody>
          <a:bodyPr/>
          <a:lstStyle/>
          <a:p>
            <a:r>
              <a:rPr lang="es-MX" dirty="0"/>
              <a:t>Dirección General de Vinculación	</a:t>
            </a:r>
          </a:p>
        </p:txBody>
      </p:sp>
    </p:spTree>
    <p:extLst>
      <p:ext uri="{BB962C8B-B14F-4D97-AF65-F5344CB8AC3E}">
        <p14:creationId xmlns:p14="http://schemas.microsoft.com/office/powerpoint/2010/main" val="1904384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CuadroTexto"/>
          <p:cNvSpPr txBox="1">
            <a:spLocks noChangeArrowheads="1"/>
          </p:cNvSpPr>
          <p:nvPr/>
        </p:nvSpPr>
        <p:spPr bwMode="auto">
          <a:xfrm>
            <a:off x="755650" y="2205038"/>
            <a:ext cx="7662863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b="1" dirty="0">
                <a:solidFill>
                  <a:srgbClr val="003366"/>
                </a:solidFill>
              </a:rPr>
              <a:t>Acciones a realizar por el coordinador de vinculación de entidad para cumplir con los requerimientos del </a:t>
            </a:r>
            <a:r>
              <a:rPr lang="es-MX" b="1" dirty="0" smtClean="0">
                <a:solidFill>
                  <a:srgbClr val="003366"/>
                </a:solidFill>
              </a:rPr>
              <a:t>PEDPA/PEDEA</a:t>
            </a:r>
            <a:endParaRPr lang="es-MX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501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43773" y="1014007"/>
            <a:ext cx="8135938" cy="6463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 typeface="Arial" charset="0"/>
              <a:buChar char="•"/>
            </a:pPr>
            <a:r>
              <a:rPr lang="es-MX" sz="1800" b="1" dirty="0">
                <a:solidFill>
                  <a:srgbClr val="660066"/>
                </a:solidFill>
                <a:cs typeface="Times New Roman" charset="0"/>
              </a:rPr>
              <a:t>COORDINAR</a:t>
            </a:r>
            <a:r>
              <a:rPr lang="es-MX" sz="1800" dirty="0">
                <a:solidFill>
                  <a:srgbClr val="000000"/>
                </a:solidFill>
                <a:cs typeface="Times New Roman" charset="0"/>
              </a:rPr>
              <a:t> las acciones correspondientes a la entidad para la participación de académicos en los indicadores de vinculación del Programa de Productividad </a:t>
            </a:r>
            <a:r>
              <a:rPr lang="es-MX" sz="1800" dirty="0" smtClean="0">
                <a:solidFill>
                  <a:srgbClr val="000000"/>
                </a:solidFill>
                <a:cs typeface="Times New Roman" charset="0"/>
              </a:rPr>
              <a:t>Académica.</a:t>
            </a:r>
          </a:p>
          <a:p>
            <a:pPr eaLnBrk="0" hangingPunct="0">
              <a:buFont typeface="Arial" charset="0"/>
              <a:buChar char="•"/>
            </a:pPr>
            <a:endParaRPr lang="es-MX" sz="1800" dirty="0"/>
          </a:p>
          <a:p>
            <a:pPr eaLnBrk="0" hangingPunct="0">
              <a:buFontTx/>
              <a:buChar char="•"/>
            </a:pPr>
            <a:r>
              <a:rPr lang="es-MX" sz="1800" dirty="0">
                <a:solidFill>
                  <a:srgbClr val="000000"/>
                </a:solidFill>
                <a:cs typeface="Times New Roman" charset="0"/>
              </a:rPr>
              <a:t>Promover al interior de la entidad el </a:t>
            </a:r>
            <a:r>
              <a:rPr lang="es-MX" sz="1800" b="1" dirty="0">
                <a:solidFill>
                  <a:srgbClr val="660066"/>
                </a:solidFill>
                <a:cs typeface="Times New Roman" charset="0"/>
              </a:rPr>
              <a:t>REGISTRO</a:t>
            </a:r>
            <a:r>
              <a:rPr lang="es-MX" sz="1800" dirty="0">
                <a:solidFill>
                  <a:srgbClr val="660066"/>
                </a:solidFill>
                <a:cs typeface="Times New Roman" charset="0"/>
              </a:rPr>
              <a:t> </a:t>
            </a:r>
            <a:r>
              <a:rPr lang="es-MX" sz="1800" dirty="0">
                <a:solidFill>
                  <a:srgbClr val="000000"/>
                </a:solidFill>
                <a:cs typeface="Times New Roman" charset="0"/>
              </a:rPr>
              <a:t>de los proyectos realizados en el </a:t>
            </a:r>
            <a:r>
              <a:rPr lang="es-MX" sz="1800" dirty="0" smtClean="0">
                <a:solidFill>
                  <a:srgbClr val="000000"/>
                </a:solidFill>
                <a:cs typeface="Times New Roman" charset="0"/>
              </a:rPr>
              <a:t>periodo a evaluar.</a:t>
            </a:r>
            <a:endParaRPr lang="es-MX" sz="1800" dirty="0">
              <a:solidFill>
                <a:srgbClr val="000000"/>
              </a:solidFill>
              <a:cs typeface="Times New Roman" charset="0"/>
            </a:endParaRPr>
          </a:p>
          <a:p>
            <a:pPr eaLnBrk="0" hangingPunct="0"/>
            <a:endParaRPr lang="es-MX" sz="1800" dirty="0"/>
          </a:p>
          <a:p>
            <a:pPr eaLnBrk="0" hangingPunct="0">
              <a:buFontTx/>
              <a:buChar char="•"/>
            </a:pPr>
            <a:r>
              <a:rPr lang="es-MX" sz="1800" dirty="0">
                <a:solidFill>
                  <a:srgbClr val="000000"/>
                </a:solidFill>
                <a:cs typeface="Times New Roman" charset="0"/>
              </a:rPr>
              <a:t>Dar seguimiento y promover el registro de los </a:t>
            </a:r>
            <a:r>
              <a:rPr lang="es-MX" sz="1800" b="1" dirty="0">
                <a:solidFill>
                  <a:srgbClr val="660066"/>
                </a:solidFill>
                <a:cs typeface="Times New Roman" charset="0"/>
              </a:rPr>
              <a:t>AVANCES y ACTUALIZACIONES</a:t>
            </a:r>
            <a:r>
              <a:rPr lang="es-MX" sz="1800" dirty="0">
                <a:solidFill>
                  <a:srgbClr val="000000"/>
                </a:solidFill>
                <a:cs typeface="Times New Roman" charset="0"/>
              </a:rPr>
              <a:t> de cada proyecto de su entidad registrado en el </a:t>
            </a:r>
            <a:r>
              <a:rPr lang="es-MX" sz="1800" dirty="0" smtClean="0">
                <a:solidFill>
                  <a:srgbClr val="000000"/>
                </a:solidFill>
                <a:cs typeface="Times New Roman" charset="0"/>
              </a:rPr>
              <a:t>SIVU (actualizar metas, acciones realizadas en </a:t>
            </a:r>
            <a:r>
              <a:rPr lang="es-MX" sz="1800" dirty="0">
                <a:solidFill>
                  <a:srgbClr val="000000"/>
                </a:solidFill>
                <a:cs typeface="Times New Roman" charset="0"/>
              </a:rPr>
              <a:t>e</a:t>
            </a:r>
            <a:r>
              <a:rPr lang="es-MX" sz="1800" dirty="0" smtClean="0">
                <a:solidFill>
                  <a:srgbClr val="000000"/>
                </a:solidFill>
                <a:cs typeface="Times New Roman" charset="0"/>
              </a:rPr>
              <a:t>l </a:t>
            </a:r>
            <a:r>
              <a:rPr lang="es-MX" sz="1800" dirty="0" smtClean="0">
                <a:solidFill>
                  <a:srgbClr val="000000"/>
                </a:solidFill>
                <a:cs typeface="Times New Roman" charset="0"/>
              </a:rPr>
              <a:t>periodo a evaluar). </a:t>
            </a:r>
            <a:endParaRPr lang="es-MX" sz="1800" dirty="0">
              <a:solidFill>
                <a:srgbClr val="000000"/>
              </a:solidFill>
              <a:cs typeface="Times New Roman" charset="0"/>
            </a:endParaRPr>
          </a:p>
          <a:p>
            <a:pPr eaLnBrk="0" hangingPunct="0">
              <a:buFontTx/>
              <a:buChar char="•"/>
            </a:pPr>
            <a:endParaRPr lang="es-MX" sz="1800" dirty="0"/>
          </a:p>
          <a:p>
            <a:pPr eaLnBrk="0" hangingPunct="0">
              <a:buFontTx/>
              <a:buChar char="•"/>
            </a:pPr>
            <a:r>
              <a:rPr lang="es-MX" sz="1800" dirty="0">
                <a:solidFill>
                  <a:srgbClr val="000000"/>
                </a:solidFill>
                <a:cs typeface="Times New Roman" charset="0"/>
              </a:rPr>
              <a:t>Dar seguimiento a la </a:t>
            </a:r>
            <a:r>
              <a:rPr lang="es-MX" sz="1800" b="1" dirty="0">
                <a:solidFill>
                  <a:srgbClr val="660066"/>
                </a:solidFill>
                <a:cs typeface="Times New Roman" charset="0"/>
              </a:rPr>
              <a:t>AUTORIZACIÓN</a:t>
            </a:r>
            <a:r>
              <a:rPr lang="es-MX" sz="1800" dirty="0">
                <a:solidFill>
                  <a:srgbClr val="000000"/>
                </a:solidFill>
                <a:cs typeface="Times New Roman" charset="0"/>
              </a:rPr>
              <a:t> de los nuevos proyectos registrados por parte del Consejo Técnico u órgano similar y del Director de la entidad o dependencia</a:t>
            </a:r>
            <a:r>
              <a:rPr lang="es-MX" sz="1800" dirty="0" smtClean="0">
                <a:solidFill>
                  <a:srgbClr val="000000"/>
                </a:solidFill>
                <a:cs typeface="Times New Roman" charset="0"/>
              </a:rPr>
              <a:t>. </a:t>
            </a:r>
            <a:endParaRPr lang="es-MX" sz="1800" dirty="0" smtClean="0">
              <a:solidFill>
                <a:srgbClr val="000000"/>
              </a:solidFill>
              <a:cs typeface="Times New Roman" charset="0"/>
            </a:endParaRPr>
          </a:p>
          <a:p>
            <a:pPr eaLnBrk="0" hangingPunct="0"/>
            <a:endParaRPr lang="es-MX" sz="1800" dirty="0" smtClean="0">
              <a:solidFill>
                <a:srgbClr val="000000"/>
              </a:solidFill>
              <a:cs typeface="Times New Roman" charset="0"/>
            </a:endParaRPr>
          </a:p>
          <a:p>
            <a:pPr eaLnBrk="0" hangingPunct="0">
              <a:buFontTx/>
              <a:buChar char="•"/>
            </a:pPr>
            <a:r>
              <a:rPr lang="es-MX" sz="1800" dirty="0" smtClean="0">
                <a:solidFill>
                  <a:srgbClr val="000000"/>
                </a:solidFill>
                <a:cs typeface="Times New Roman" charset="0"/>
              </a:rPr>
              <a:t>Enviar las actas de Consejo Técnico de los proyectos de la entidad.</a:t>
            </a:r>
          </a:p>
          <a:p>
            <a:pPr eaLnBrk="0" hangingPunct="0"/>
            <a:endParaRPr lang="es-MX" sz="1800" dirty="0" smtClean="0">
              <a:solidFill>
                <a:srgbClr val="000000"/>
              </a:solidFill>
              <a:cs typeface="Times New Roman" charset="0"/>
            </a:endParaRPr>
          </a:p>
          <a:p>
            <a:pPr eaLnBrk="0" hangingPunct="0"/>
            <a:r>
              <a:rPr lang="es-MX" sz="1800" dirty="0" smtClean="0">
                <a:solidFill>
                  <a:srgbClr val="000000"/>
                </a:solidFill>
                <a:cs typeface="Times New Roman" charset="0"/>
              </a:rPr>
              <a:t>Debe </a:t>
            </a:r>
            <a:r>
              <a:rPr lang="es-MX" sz="1800" dirty="0">
                <a:solidFill>
                  <a:srgbClr val="000000"/>
                </a:solidFill>
                <a:cs typeface="Times New Roman" charset="0"/>
              </a:rPr>
              <a:t>revisar en el SIVU si existen proyectos pendientes de autorizar electrónicamente por parte del director. Para lo </a:t>
            </a:r>
            <a:r>
              <a:rPr lang="es-MX" sz="1800" dirty="0" smtClean="0">
                <a:solidFill>
                  <a:srgbClr val="000000"/>
                </a:solidFill>
                <a:cs typeface="Times New Roman" charset="0"/>
              </a:rPr>
              <a:t>anterior, </a:t>
            </a:r>
            <a:r>
              <a:rPr lang="es-MX" sz="1800" dirty="0">
                <a:solidFill>
                  <a:srgbClr val="000000"/>
                </a:solidFill>
                <a:cs typeface="Times New Roman" charset="0"/>
              </a:rPr>
              <a:t>debe ingresar en la sección de Administración, apartado Consultas, sección Listado de proyectos y actividades de vinculación</a:t>
            </a:r>
            <a:r>
              <a:rPr lang="es-MX" sz="1800" dirty="0" smtClean="0">
                <a:solidFill>
                  <a:srgbClr val="000000"/>
                </a:solidFill>
                <a:cs typeface="Times New Roman" charset="0"/>
              </a:rPr>
              <a:t>. Notificar a su director para que revise y de ser viable autorice los proyectos registrados, previa validación por el Consejo Técnico.</a:t>
            </a:r>
            <a:endParaRPr lang="es-MX" sz="1800" dirty="0"/>
          </a:p>
        </p:txBody>
      </p:sp>
      <p:sp>
        <p:nvSpPr>
          <p:cNvPr id="2" name="Rectángulo 1"/>
          <p:cNvSpPr/>
          <p:nvPr/>
        </p:nvSpPr>
        <p:spPr>
          <a:xfrm>
            <a:off x="408153" y="300375"/>
            <a:ext cx="63428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003366"/>
                </a:solidFill>
              </a:rPr>
              <a:t>Acciones a realizar por el C</a:t>
            </a:r>
            <a:r>
              <a:rPr lang="es-MX" b="1" dirty="0" smtClean="0">
                <a:solidFill>
                  <a:srgbClr val="003366"/>
                </a:solidFill>
              </a:rPr>
              <a:t>oordinador o Enlace de </a:t>
            </a:r>
            <a:r>
              <a:rPr lang="es-MX" b="1" dirty="0">
                <a:solidFill>
                  <a:srgbClr val="003366"/>
                </a:solidFill>
              </a:rPr>
              <a:t>vinculación </a:t>
            </a:r>
            <a:r>
              <a:rPr lang="es-MX" b="1" dirty="0" smtClean="0">
                <a:solidFill>
                  <a:srgbClr val="003366"/>
                </a:solidFill>
              </a:rPr>
              <a:t>de la Entidad o Dependencia UV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14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431800" y="1376363"/>
            <a:ext cx="8712200" cy="647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Char char="•"/>
            </a:pPr>
            <a:r>
              <a:rPr lang="es-MX" sz="1700" dirty="0"/>
              <a:t>Pr</a:t>
            </a:r>
            <a:r>
              <a:rPr lang="es-MX" sz="1700" dirty="0">
                <a:solidFill>
                  <a:srgbClr val="000000"/>
                </a:solidFill>
                <a:cs typeface="Times New Roman" charset="0"/>
              </a:rPr>
              <a:t>omover la </a:t>
            </a:r>
            <a:r>
              <a:rPr lang="es-MX" sz="1700" b="1" dirty="0">
                <a:solidFill>
                  <a:srgbClr val="660066"/>
                </a:solidFill>
                <a:cs typeface="Times New Roman" charset="0"/>
              </a:rPr>
              <a:t>REVALIDACIÓN</a:t>
            </a:r>
            <a:r>
              <a:rPr lang="es-MX" sz="1700" dirty="0">
                <a:solidFill>
                  <a:srgbClr val="000000"/>
                </a:solidFill>
                <a:cs typeface="Times New Roman" charset="0"/>
              </a:rPr>
              <a:t> de todos los proyectos vigentes registrados en SIVU y enviar </a:t>
            </a:r>
            <a:r>
              <a:rPr lang="es-MX" sz="1700" dirty="0" smtClean="0">
                <a:solidFill>
                  <a:srgbClr val="000000"/>
                </a:solidFill>
                <a:cs typeface="Times New Roman" charset="0"/>
              </a:rPr>
              <a:t>a la Coordinación SIVU, a </a:t>
            </a:r>
            <a:r>
              <a:rPr lang="es-MX" sz="1700" dirty="0" smtClean="0">
                <a:solidFill>
                  <a:srgbClr val="000000"/>
                </a:solidFill>
                <a:cs typeface="Times New Roman" charset="0"/>
                <a:hlinkClick r:id="rId2"/>
              </a:rPr>
              <a:t>sivu@uv.mx</a:t>
            </a:r>
            <a:r>
              <a:rPr lang="es-MX" sz="1700" dirty="0" smtClean="0">
                <a:solidFill>
                  <a:srgbClr val="000000"/>
                </a:solidFill>
                <a:cs typeface="Times New Roman" charset="0"/>
              </a:rPr>
              <a:t>, copia del </a:t>
            </a:r>
            <a:r>
              <a:rPr lang="es-MX" sz="1700" b="1" dirty="0">
                <a:solidFill>
                  <a:srgbClr val="660066"/>
                </a:solidFill>
                <a:cs typeface="Times New Roman" charset="0"/>
              </a:rPr>
              <a:t>ACTA</a:t>
            </a:r>
            <a:r>
              <a:rPr lang="es-MX" sz="1700" dirty="0">
                <a:solidFill>
                  <a:srgbClr val="000000"/>
                </a:solidFill>
                <a:cs typeface="Times New Roman" charset="0"/>
              </a:rPr>
              <a:t> correspondiente firmada por el Consejo Técnico u órgano similar de la entidad académica o dependencia.</a:t>
            </a:r>
          </a:p>
          <a:p>
            <a:endParaRPr lang="es-MX" sz="1700" dirty="0"/>
          </a:p>
          <a:p>
            <a:pPr>
              <a:buFontTx/>
              <a:buChar char="•"/>
            </a:pPr>
            <a:r>
              <a:rPr lang="es-MX" sz="1700" dirty="0">
                <a:solidFill>
                  <a:srgbClr val="000000"/>
                </a:solidFill>
                <a:cs typeface="Times New Roman" charset="0"/>
              </a:rPr>
              <a:t>Integrar el </a:t>
            </a:r>
            <a:r>
              <a:rPr lang="es-MX" sz="1700" b="1" dirty="0">
                <a:solidFill>
                  <a:srgbClr val="660066"/>
                </a:solidFill>
                <a:cs typeface="Times New Roman" charset="0"/>
              </a:rPr>
              <a:t>EXPEDIENTE</a:t>
            </a:r>
            <a:r>
              <a:rPr lang="es-MX" sz="1700" dirty="0">
                <a:solidFill>
                  <a:srgbClr val="000000"/>
                </a:solidFill>
                <a:cs typeface="Times New Roman" charset="0"/>
              </a:rPr>
              <a:t> de evidencias de realización de los proyectos de vinculación registrados en SIVU. El Departamento de </a:t>
            </a:r>
            <a:r>
              <a:rPr lang="es-MX" sz="1700" dirty="0" smtClean="0">
                <a:solidFill>
                  <a:srgbClr val="000000"/>
                </a:solidFill>
                <a:cs typeface="Times New Roman" charset="0"/>
              </a:rPr>
              <a:t>Evaluación Académica, </a:t>
            </a:r>
            <a:r>
              <a:rPr lang="es-MX" sz="1700" dirty="0">
                <a:solidFill>
                  <a:srgbClr val="000000"/>
                </a:solidFill>
                <a:cs typeface="Times New Roman" charset="0"/>
              </a:rPr>
              <a:t>de manera conjunta con </a:t>
            </a:r>
            <a:r>
              <a:rPr lang="es-MX" sz="1700" dirty="0" smtClean="0">
                <a:solidFill>
                  <a:srgbClr val="000000"/>
                </a:solidFill>
                <a:cs typeface="Times New Roman" charset="0"/>
              </a:rPr>
              <a:t>la Coordinación SIVU, realizarán </a:t>
            </a:r>
            <a:r>
              <a:rPr lang="es-MX" sz="1700" dirty="0">
                <a:solidFill>
                  <a:srgbClr val="000000"/>
                </a:solidFill>
                <a:cs typeface="Times New Roman" charset="0"/>
              </a:rPr>
              <a:t>visitas aleatorias a las entidades para constatar la veracidad de la existencia de los proyectos, </a:t>
            </a:r>
            <a:r>
              <a:rPr lang="es-MX" sz="1700" dirty="0" smtClean="0">
                <a:solidFill>
                  <a:srgbClr val="000000"/>
                </a:solidFill>
                <a:cs typeface="Times New Roman" charset="0"/>
              </a:rPr>
              <a:t>de </a:t>
            </a:r>
            <a:r>
              <a:rPr lang="es-MX" sz="1700" dirty="0">
                <a:solidFill>
                  <a:srgbClr val="000000"/>
                </a:solidFill>
                <a:cs typeface="Times New Roman" charset="0"/>
              </a:rPr>
              <a:t>sus </a:t>
            </a:r>
            <a:r>
              <a:rPr lang="es-MX" sz="1700" dirty="0" smtClean="0">
                <a:solidFill>
                  <a:srgbClr val="000000"/>
                </a:solidFill>
                <a:cs typeface="Times New Roman" charset="0"/>
              </a:rPr>
              <a:t>resultados, verificación de evidencias y actas de Consejo Técnico de cada proyecto. </a:t>
            </a:r>
            <a:endParaRPr lang="es-MX" sz="1700" dirty="0">
              <a:solidFill>
                <a:srgbClr val="000000"/>
              </a:solidFill>
              <a:cs typeface="Times New Roman" charset="0"/>
            </a:endParaRPr>
          </a:p>
          <a:p>
            <a:endParaRPr lang="es-MX" sz="1700" dirty="0">
              <a:solidFill>
                <a:srgbClr val="000000"/>
              </a:solidFill>
              <a:cs typeface="Times New Roman" charset="0"/>
            </a:endParaRPr>
          </a:p>
          <a:p>
            <a:pPr>
              <a:buFontTx/>
              <a:buChar char="•"/>
            </a:pPr>
            <a:r>
              <a:rPr lang="es-MX" sz="1700" dirty="0">
                <a:solidFill>
                  <a:srgbClr val="000000"/>
                </a:solidFill>
                <a:cs typeface="Times New Roman" charset="0"/>
              </a:rPr>
              <a:t> Enviar </a:t>
            </a:r>
            <a:r>
              <a:rPr lang="es-MX" sz="1700" dirty="0" smtClean="0">
                <a:solidFill>
                  <a:srgbClr val="000000"/>
                </a:solidFill>
                <a:cs typeface="Times New Roman" charset="0"/>
              </a:rPr>
              <a:t>a la Coordinación SIVU </a:t>
            </a:r>
            <a:r>
              <a:rPr lang="es-MX" sz="1700" dirty="0">
                <a:solidFill>
                  <a:srgbClr val="000000"/>
                </a:solidFill>
                <a:cs typeface="Times New Roman" charset="0"/>
              </a:rPr>
              <a:t>su </a:t>
            </a:r>
            <a:r>
              <a:rPr lang="es-MX" sz="1700" b="1" dirty="0">
                <a:solidFill>
                  <a:srgbClr val="660066"/>
                </a:solidFill>
                <a:cs typeface="Times New Roman" charset="0"/>
              </a:rPr>
              <a:t>INFORMACIÓN ACTUALIZADA </a:t>
            </a:r>
            <a:r>
              <a:rPr lang="es-MX" sz="1700" dirty="0">
                <a:solidFill>
                  <a:srgbClr val="000000"/>
                </a:solidFill>
                <a:cs typeface="Times New Roman" charset="0"/>
              </a:rPr>
              <a:t>de coordinador de vinculación. </a:t>
            </a:r>
            <a:endParaRPr lang="es-MX" sz="1700" dirty="0" smtClean="0">
              <a:solidFill>
                <a:srgbClr val="000000"/>
              </a:solidFill>
              <a:cs typeface="Times New Roman" charset="0"/>
            </a:endParaRPr>
          </a:p>
          <a:p>
            <a:pPr>
              <a:buFontTx/>
              <a:buChar char="•"/>
            </a:pPr>
            <a:endParaRPr lang="es-MX" sz="1700" dirty="0">
              <a:solidFill>
                <a:srgbClr val="000000"/>
              </a:solidFill>
              <a:cs typeface="Times New Roman" charset="0"/>
            </a:endParaRPr>
          </a:p>
          <a:p>
            <a:pPr lvl="1"/>
            <a:r>
              <a:rPr lang="es-MX" sz="1600" dirty="0" smtClean="0"/>
              <a:t>1. Constancia </a:t>
            </a:r>
            <a:r>
              <a:rPr lang="es-MX" sz="1600" dirty="0"/>
              <a:t>emitida por el responsable de la dependencia de adscripción que indique fecha de nombramiento, </a:t>
            </a:r>
            <a:r>
              <a:rPr lang="es-MX" sz="1600" dirty="0" smtClean="0"/>
              <a:t>periodo </a:t>
            </a:r>
            <a:r>
              <a:rPr lang="es-MX" sz="1600" dirty="0"/>
              <a:t>en funciones del coordinador de vinculación </a:t>
            </a:r>
            <a:r>
              <a:rPr lang="es-MX" sz="1600" dirty="0" smtClean="0"/>
              <a:t>(Inicio y en su caso término si cae dentro del periodo de productividad algún cambio</a:t>
            </a:r>
            <a:r>
              <a:rPr lang="es-MX" sz="1600" dirty="0" smtClean="0"/>
              <a:t>), nombre de la Coordinación. </a:t>
            </a:r>
            <a:endParaRPr lang="es-MX" sz="1600" dirty="0" smtClean="0"/>
          </a:p>
          <a:p>
            <a:pPr lvl="1"/>
            <a:endParaRPr lang="es-MX" sz="1600" dirty="0"/>
          </a:p>
          <a:p>
            <a:pPr lvl="1"/>
            <a:r>
              <a:rPr lang="es-MX" sz="1600" dirty="0"/>
              <a:t>2. </a:t>
            </a:r>
            <a:r>
              <a:rPr lang="es-MX" sz="1600" dirty="0" smtClean="0"/>
              <a:t>Informe </a:t>
            </a:r>
            <a:r>
              <a:rPr lang="es-MX" sz="1600" dirty="0"/>
              <a:t>de actividades del </a:t>
            </a:r>
            <a:r>
              <a:rPr lang="es-MX" sz="1600" dirty="0" smtClean="0"/>
              <a:t>periodo </a:t>
            </a:r>
            <a:r>
              <a:rPr lang="es-MX" sz="1600" dirty="0" smtClean="0"/>
              <a:t>que incluya</a:t>
            </a:r>
            <a:endParaRPr lang="es-MX" sz="1600" dirty="0" smtClean="0"/>
          </a:p>
          <a:p>
            <a:pPr lvl="2">
              <a:buFontTx/>
              <a:buChar char="•"/>
            </a:pPr>
            <a:r>
              <a:rPr lang="es-MX" sz="1600" dirty="0" smtClean="0"/>
              <a:t>Avance en el plan </a:t>
            </a:r>
            <a:r>
              <a:rPr lang="es-MX" sz="1600" dirty="0"/>
              <a:t>de </a:t>
            </a:r>
            <a:r>
              <a:rPr lang="es-MX" sz="1600" dirty="0" smtClean="0"/>
              <a:t>vinculación</a:t>
            </a:r>
          </a:p>
          <a:p>
            <a:pPr lvl="2">
              <a:buFontTx/>
              <a:buChar char="•"/>
            </a:pPr>
            <a:r>
              <a:rPr lang="es-MX" sz="1600" dirty="0" smtClean="0"/>
              <a:t>Convenios y alianzas realizadas en </a:t>
            </a:r>
            <a:r>
              <a:rPr lang="es-MX" sz="1600" dirty="0"/>
              <a:t>el </a:t>
            </a:r>
            <a:r>
              <a:rPr lang="es-MX" sz="1600" dirty="0" smtClean="0"/>
              <a:t>periodo</a:t>
            </a:r>
          </a:p>
          <a:p>
            <a:pPr lvl="2">
              <a:buFontTx/>
              <a:buChar char="•"/>
            </a:pPr>
            <a:r>
              <a:rPr lang="es-MX" sz="1600" dirty="0" smtClean="0"/>
              <a:t>Acciones realizadas, resultados y logros</a:t>
            </a:r>
            <a:endParaRPr lang="es-MX" sz="1600" dirty="0" smtClean="0"/>
          </a:p>
          <a:p>
            <a:pPr>
              <a:buFontTx/>
              <a:buChar char="•"/>
            </a:pPr>
            <a:endParaRPr lang="es-MX" sz="1700" dirty="0"/>
          </a:p>
          <a:p>
            <a:pPr eaLnBrk="1" hangingPunct="1"/>
            <a:endParaRPr lang="es-MX" sz="1700" dirty="0"/>
          </a:p>
        </p:txBody>
      </p:sp>
      <p:sp>
        <p:nvSpPr>
          <p:cNvPr id="3" name="Rectángulo 2"/>
          <p:cNvSpPr/>
          <p:nvPr/>
        </p:nvSpPr>
        <p:spPr>
          <a:xfrm>
            <a:off x="408153" y="300375"/>
            <a:ext cx="63428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003366"/>
                </a:solidFill>
              </a:rPr>
              <a:t>Acciones a realizar por el C</a:t>
            </a:r>
            <a:r>
              <a:rPr lang="es-MX" b="1" dirty="0" smtClean="0">
                <a:solidFill>
                  <a:srgbClr val="003366"/>
                </a:solidFill>
              </a:rPr>
              <a:t>oordinador o Enlace de </a:t>
            </a:r>
            <a:r>
              <a:rPr lang="es-MX" b="1" dirty="0">
                <a:solidFill>
                  <a:srgbClr val="003366"/>
                </a:solidFill>
              </a:rPr>
              <a:t>vinculación </a:t>
            </a:r>
            <a:r>
              <a:rPr lang="es-MX" b="1" dirty="0" smtClean="0">
                <a:solidFill>
                  <a:srgbClr val="003366"/>
                </a:solidFill>
              </a:rPr>
              <a:t>de la Entidad o Dependencia UV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45538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2 Imagen">
            <a:extLst>
              <a:ext uri="{FF2B5EF4-FFF2-40B4-BE49-F238E27FC236}">
                <a16:creationId xmlns:a16="http://schemas.microsoft.com/office/drawing/2014/main" id="{2BC2DAF8-6D9B-084D-8AD9-EB38CDB3A8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2797"/>
            <a:ext cx="2374586" cy="1944366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143087" y="440279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ctr" eaLnBrk="0" hangingPunct="0">
              <a:tabLst>
                <a:tab pos="1806575" algn="l"/>
              </a:tabLst>
            </a:pPr>
            <a:r>
              <a:rPr lang="es-ES_tradnl" b="1" dirty="0" smtClean="0">
                <a:cs typeface="Times New Roman" charset="0"/>
              </a:rPr>
              <a:t>Lic. Carlos Torres corona</a:t>
            </a:r>
            <a:endParaRPr lang="es-ES_tradnl" b="1" dirty="0">
              <a:cs typeface="Times New Roman" charset="0"/>
            </a:endParaRPr>
          </a:p>
          <a:p>
            <a:pPr marL="514350" indent="-514350" algn="ctr" eaLnBrk="0" hangingPunct="0">
              <a:tabLst>
                <a:tab pos="1806575" algn="l"/>
              </a:tabLst>
            </a:pPr>
            <a:r>
              <a:rPr lang="es-ES_tradnl" dirty="0">
                <a:cs typeface="Times New Roman" charset="0"/>
              </a:rPr>
              <a:t>Responsable </a:t>
            </a:r>
            <a:r>
              <a:rPr lang="es-ES_tradnl" dirty="0" smtClean="0">
                <a:cs typeface="Times New Roman" charset="0"/>
              </a:rPr>
              <a:t>del SIVU</a:t>
            </a:r>
          </a:p>
          <a:p>
            <a:pPr marL="514350" indent="-514350" algn="ctr" eaLnBrk="0" hangingPunct="0">
              <a:tabLst>
                <a:tab pos="1806575" algn="l"/>
              </a:tabLst>
            </a:pPr>
            <a:r>
              <a:rPr lang="es-ES_tradnl" dirty="0" smtClean="0">
                <a:cs typeface="Times New Roman" charset="0"/>
                <a:hlinkClick r:id="rId3"/>
              </a:rPr>
              <a:t>sivu@uv.mx</a:t>
            </a:r>
            <a:endParaRPr lang="es-ES_tradnl" dirty="0" smtClean="0">
              <a:cs typeface="Times New Roman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74378" y="440279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ctr" eaLnBrk="0" hangingPunct="0">
              <a:tabLst>
                <a:tab pos="1806575" algn="l"/>
              </a:tabLst>
            </a:pPr>
            <a:r>
              <a:rPr lang="es-ES_tradnl" b="1" dirty="0">
                <a:cs typeface="Times New Roman" charset="0"/>
              </a:rPr>
              <a:t>Mtra. Araceli Basurto </a:t>
            </a:r>
            <a:r>
              <a:rPr lang="es-ES_tradnl" b="1" dirty="0" smtClean="0">
                <a:cs typeface="Times New Roman" charset="0"/>
              </a:rPr>
              <a:t>Arriyaga</a:t>
            </a:r>
          </a:p>
          <a:p>
            <a:pPr marL="514350" indent="-514350" algn="ctr" eaLnBrk="0" hangingPunct="0">
              <a:tabLst>
                <a:tab pos="1806575" algn="l"/>
              </a:tabLst>
            </a:pPr>
            <a:r>
              <a:rPr lang="es-ES_tradnl" dirty="0" smtClean="0">
                <a:cs typeface="Times New Roman" charset="0"/>
              </a:rPr>
              <a:t>Jefa del Departamento de Vinculación con el Sector </a:t>
            </a:r>
            <a:r>
              <a:rPr lang="es-ES_tradnl" dirty="0" smtClean="0">
                <a:cs typeface="Times New Roman" charset="0"/>
              </a:rPr>
              <a:t>Productivo</a:t>
            </a:r>
          </a:p>
          <a:p>
            <a:pPr marL="514350" indent="-514350" algn="ctr" eaLnBrk="0" hangingPunct="0">
              <a:tabLst>
                <a:tab pos="1806575" algn="l"/>
              </a:tabLst>
            </a:pPr>
            <a:r>
              <a:rPr lang="es-ES_tradnl" dirty="0" smtClean="0">
                <a:cs typeface="Times New Roman" charset="0"/>
                <a:hlinkClick r:id="rId4"/>
              </a:rPr>
              <a:t>abasurto@uv.mx</a:t>
            </a:r>
            <a:endParaRPr lang="es-ES_tradnl" dirty="0" smtClean="0">
              <a:cs typeface="Times New Roman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422450" y="1080269"/>
            <a:ext cx="655272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1400" dirty="0">
              <a:latin typeface="Gill Sans"/>
              <a:cs typeface="Gill Sans"/>
            </a:endParaRPr>
          </a:p>
          <a:p>
            <a:pPr algn="ctr"/>
            <a:endParaRPr lang="es-ES" sz="2800" dirty="0">
              <a:latin typeface="Gill Sans"/>
              <a:cs typeface="Gill Sans"/>
            </a:endParaRPr>
          </a:p>
          <a:p>
            <a:pPr algn="ctr"/>
            <a:r>
              <a:rPr lang="es-ES" sz="2800" dirty="0">
                <a:latin typeface="Gill Sans"/>
                <a:cs typeface="Gill Sans"/>
              </a:rPr>
              <a:t>Secretaría de Desarrollo Institucional</a:t>
            </a:r>
          </a:p>
          <a:p>
            <a:pPr algn="ctr"/>
            <a:r>
              <a:rPr lang="es-ES" sz="2400" dirty="0">
                <a:latin typeface="Gill Sans"/>
                <a:cs typeface="Gill Sans"/>
              </a:rPr>
              <a:t>Dirección General de Vinculación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2857087" y="3120783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ctr" eaLnBrk="0" hangingPunct="0">
              <a:tabLst>
                <a:tab pos="1806575" algn="l"/>
              </a:tabLst>
            </a:pPr>
            <a:r>
              <a:rPr lang="es-ES_tradnl" b="1" dirty="0" smtClean="0">
                <a:cs typeface="Times New Roman" charset="0"/>
              </a:rPr>
              <a:t>Dra. </a:t>
            </a:r>
            <a:r>
              <a:rPr lang="es-ES_tradnl" b="1" dirty="0" smtClean="0">
                <a:cs typeface="Times New Roman" charset="0"/>
              </a:rPr>
              <a:t>Patricia Arieta Melgarejo</a:t>
            </a:r>
            <a:endParaRPr lang="es-ES_tradnl" dirty="0" smtClean="0">
              <a:cs typeface="Times New Roman" charset="0"/>
            </a:endParaRPr>
          </a:p>
          <a:p>
            <a:pPr marL="514350" indent="-514350" algn="ctr" eaLnBrk="0" hangingPunct="0">
              <a:tabLst>
                <a:tab pos="1806575" algn="l"/>
              </a:tabLst>
            </a:pPr>
            <a:r>
              <a:rPr lang="es-ES_tradnl" dirty="0" smtClean="0">
                <a:cs typeface="Times New Roman" charset="0"/>
                <a:hlinkClick r:id="rId5"/>
              </a:rPr>
              <a:t>parieta@uv.mx</a:t>
            </a:r>
            <a:endParaRPr lang="es-ES_tradnl" dirty="0" smtClean="0">
              <a:cs typeface="Times New Roman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352191" y="5782477"/>
            <a:ext cx="39122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 eaLnBrk="0" hangingPunct="0">
              <a:tabLst>
                <a:tab pos="1806575" algn="l"/>
              </a:tabLst>
            </a:pPr>
            <a:r>
              <a:rPr lang="es-ES_tradnl" b="1" dirty="0" smtClean="0">
                <a:cs typeface="Times New Roman" charset="0"/>
              </a:rPr>
              <a:t>Horarios de atención SIVU: Días hábiles de 9:00 a 14:00 </a:t>
            </a:r>
            <a:r>
              <a:rPr lang="es-ES_tradnl" b="1" dirty="0" err="1" smtClean="0">
                <a:cs typeface="Times New Roman" charset="0"/>
              </a:rPr>
              <a:t>hrs</a:t>
            </a:r>
            <a:r>
              <a:rPr lang="es-ES_tradnl" b="1" dirty="0" smtClean="0">
                <a:cs typeface="Times New Roman" charset="0"/>
              </a:rPr>
              <a:t>. </a:t>
            </a:r>
            <a:endParaRPr lang="es-ES_tradnl" dirty="0" smtClean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56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38474" y="2664445"/>
            <a:ext cx="64807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/>
              <a:t>1. </a:t>
            </a:r>
            <a:r>
              <a:rPr lang="es-ES" sz="1400" b="1" dirty="0" smtClean="0"/>
              <a:t>REGLAS DE OPERACIÓN </a:t>
            </a:r>
            <a:r>
              <a:rPr lang="es-ES" sz="1400" b="1" dirty="0"/>
              <a:t>DEL PROGRAMA DE ESTÍMULOS AL DESEMPEÑO </a:t>
            </a:r>
            <a:r>
              <a:rPr lang="es-ES" sz="1400" b="1" dirty="0" smtClean="0"/>
              <a:t>DEL </a:t>
            </a:r>
            <a:r>
              <a:rPr lang="es-ES" sz="1400" b="1" dirty="0"/>
              <a:t>PERSONAL </a:t>
            </a:r>
            <a:r>
              <a:rPr lang="es-ES" sz="1400" b="1" dirty="0"/>
              <a:t>ACADÉMICO (PEDPA) Y EN LA EJECUCIÓN ARTÍSTICA (PEDEA) </a:t>
            </a:r>
          </a:p>
          <a:p>
            <a:endParaRPr lang="es-ES" sz="1000" b="1" dirty="0">
              <a:latin typeface="Arial"/>
              <a:cs typeface="Arial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58354" y="648221"/>
            <a:ext cx="74125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Programa de Estímulos al Desempeño del Personal Académico</a:t>
            </a:r>
          </a:p>
          <a:p>
            <a:r>
              <a:rPr lang="es-ES" b="1" dirty="0" smtClean="0"/>
              <a:t>Marco normativo para el periodo </a:t>
            </a:r>
            <a:r>
              <a:rPr lang="es-ES" b="1" dirty="0" smtClean="0"/>
              <a:t>2019-2021</a:t>
            </a:r>
            <a:endParaRPr lang="es-ES" b="1" dirty="0"/>
          </a:p>
        </p:txBody>
      </p:sp>
      <p:sp>
        <p:nvSpPr>
          <p:cNvPr id="6" name="Rectángulo 5"/>
          <p:cNvSpPr/>
          <p:nvPr/>
        </p:nvSpPr>
        <p:spPr>
          <a:xfrm>
            <a:off x="846386" y="2016373"/>
            <a:ext cx="655272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sz="1600" b="1" baseline="30000" dirty="0"/>
              <a:t>DIRECCIÓN GENERAL DE DESARROLLO ACADÉMICO E INNOVACIÓN EDUCATIVA</a:t>
            </a:r>
          </a:p>
          <a:p>
            <a:r>
              <a:rPr lang="es-ES" sz="1600" b="1" baseline="30000" dirty="0"/>
              <a:t>DIRECCIÓN DE FORTALECIMIENTO </a:t>
            </a:r>
            <a:r>
              <a:rPr lang="es-ES" sz="1600" b="1" baseline="30000" dirty="0" smtClean="0"/>
              <a:t>ACADÉMICO</a:t>
            </a:r>
          </a:p>
          <a:p>
            <a:r>
              <a:rPr lang="es-ES" sz="1600" b="1" baseline="30000" dirty="0" smtClean="0"/>
              <a:t>DEPARTAMENTO </a:t>
            </a:r>
            <a:r>
              <a:rPr lang="es-ES" sz="1600" b="1" baseline="30000" dirty="0"/>
              <a:t>DE EVALUACIÓN ACADÉMICA</a:t>
            </a:r>
            <a:endParaRPr lang="es-ES" sz="1600" dirty="0"/>
          </a:p>
        </p:txBody>
      </p:sp>
      <p:sp>
        <p:nvSpPr>
          <p:cNvPr id="7" name="Rectángulo 6"/>
          <p:cNvSpPr/>
          <p:nvPr/>
        </p:nvSpPr>
        <p:spPr>
          <a:xfrm>
            <a:off x="918394" y="4248621"/>
            <a:ext cx="6552728" cy="2564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sz="1600" b="1" baseline="30000" dirty="0" smtClean="0"/>
              <a:t>DIRECCIÓN GENERAL DE VINCULACIÓN</a:t>
            </a:r>
            <a:endParaRPr lang="es-ES" sz="1600" dirty="0"/>
          </a:p>
        </p:txBody>
      </p:sp>
      <p:sp>
        <p:nvSpPr>
          <p:cNvPr id="8" name="Rectángulo 7"/>
          <p:cNvSpPr/>
          <p:nvPr/>
        </p:nvSpPr>
        <p:spPr>
          <a:xfrm>
            <a:off x="1638474" y="4680669"/>
            <a:ext cx="64807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/>
              <a:t>3. </a:t>
            </a:r>
            <a:r>
              <a:rPr lang="es-ES" sz="1400" b="1" dirty="0" smtClean="0"/>
              <a:t>INDICADORES </a:t>
            </a:r>
            <a:r>
              <a:rPr lang="es-ES" sz="1400" b="1" dirty="0"/>
              <a:t>DE VINCULACIÓN PEDPA/PEDEA </a:t>
            </a:r>
            <a:r>
              <a:rPr lang="es-ES" sz="1400" b="1" dirty="0" smtClean="0"/>
              <a:t>2019-2021 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2497688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38474" y="3256846"/>
            <a:ext cx="68407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b="1" dirty="0">
                <a:solidFill>
                  <a:srgbClr val="595959"/>
                </a:solidFill>
              </a:rPr>
              <a:t>BASES PARA LA PARTICIPACIÓN EN </a:t>
            </a:r>
            <a:r>
              <a:rPr lang="es-ES" b="1" dirty="0">
                <a:solidFill>
                  <a:srgbClr val="008000"/>
                </a:solidFill>
              </a:rPr>
              <a:t>INDICADORES DE </a:t>
            </a:r>
            <a:r>
              <a:rPr lang="es-ES" b="1" dirty="0" smtClean="0">
                <a:solidFill>
                  <a:srgbClr val="008000"/>
                </a:solidFill>
              </a:rPr>
              <a:t>VINCULACIÓN</a:t>
            </a:r>
            <a:r>
              <a:rPr lang="es-ES" b="1" dirty="0" smtClean="0">
                <a:solidFill>
                  <a:srgbClr val="595959"/>
                </a:solidFill>
              </a:rPr>
              <a:t> </a:t>
            </a:r>
            <a:r>
              <a:rPr lang="es-ES" b="1" dirty="0">
                <a:solidFill>
                  <a:srgbClr val="595959"/>
                </a:solidFill>
              </a:rPr>
              <a:t>PEDPA/PEDEA </a:t>
            </a:r>
            <a:r>
              <a:rPr lang="es-ES" b="1" dirty="0" smtClean="0">
                <a:solidFill>
                  <a:srgbClr val="595959"/>
                </a:solidFill>
              </a:rPr>
              <a:t>2019-2021</a:t>
            </a:r>
            <a:endParaRPr lang="es-ES" b="1" dirty="0">
              <a:solidFill>
                <a:srgbClr val="59595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1600" b="1" dirty="0">
                <a:solidFill>
                  <a:srgbClr val="595959"/>
                </a:solidFill>
              </a:rPr>
              <a:t>Periodo: 1 de abril de </a:t>
            </a:r>
            <a:r>
              <a:rPr lang="es-ES" sz="1600" b="1" dirty="0" smtClean="0">
                <a:solidFill>
                  <a:srgbClr val="595959"/>
                </a:solidFill>
              </a:rPr>
              <a:t>2019 </a:t>
            </a:r>
            <a:r>
              <a:rPr lang="es-ES" sz="1600" b="1" dirty="0">
                <a:solidFill>
                  <a:srgbClr val="595959"/>
                </a:solidFill>
              </a:rPr>
              <a:t>al 31 de marzo de </a:t>
            </a:r>
            <a:r>
              <a:rPr lang="es-ES" sz="1600" b="1" dirty="0" smtClean="0">
                <a:solidFill>
                  <a:srgbClr val="595959"/>
                </a:solidFill>
              </a:rPr>
              <a:t>2021</a:t>
            </a:r>
            <a:endParaRPr lang="es-ES" sz="1600" b="1" dirty="0" smtClean="0">
              <a:solidFill>
                <a:srgbClr val="59595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ES" sz="400" b="1" dirty="0">
              <a:solidFill>
                <a:srgbClr val="595959"/>
              </a:solidFill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710482" y="4176613"/>
            <a:ext cx="64087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70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5 CuadroTexto"/>
          <p:cNvSpPr txBox="1"/>
          <p:nvPr/>
        </p:nvSpPr>
        <p:spPr>
          <a:xfrm>
            <a:off x="774378" y="1008261"/>
            <a:ext cx="8143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CATEGORÍAS, SUBCATEGORÍAS, INDICADORES Y PUNTAJES </a:t>
            </a:r>
            <a:r>
              <a:rPr lang="es-MX" sz="1400" b="1" dirty="0" smtClean="0"/>
              <a:t>DEL REFERENTE </a:t>
            </a:r>
            <a:r>
              <a:rPr lang="es-MX" sz="1400" b="1" dirty="0"/>
              <a:t>DE CALIDAD</a:t>
            </a:r>
            <a:endParaRPr lang="es-MX" sz="1400" dirty="0"/>
          </a:p>
        </p:txBody>
      </p:sp>
      <p:graphicFrame>
        <p:nvGraphicFramePr>
          <p:cNvPr id="20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570598"/>
              </p:ext>
            </p:extLst>
          </p:nvPr>
        </p:nvGraphicFramePr>
        <p:xfrm>
          <a:off x="918394" y="2016373"/>
          <a:ext cx="8022569" cy="742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9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7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7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225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Subcategoría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Indicadores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Variable/sub variable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Puntaje mínimo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Puntaje máximo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Tope máximo por indicador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636686"/>
              </p:ext>
            </p:extLst>
          </p:nvPr>
        </p:nvGraphicFramePr>
        <p:xfrm>
          <a:off x="918394" y="2808461"/>
          <a:ext cx="8022567" cy="1188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95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0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5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7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1.2 Desempeño en la docencia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1.2.3</a:t>
                      </a:r>
                    </a:p>
                    <a:p>
                      <a:r>
                        <a:rPr lang="es-MX" sz="1200" dirty="0" smtClean="0"/>
                        <a:t>Actividades</a:t>
                      </a:r>
                      <a:r>
                        <a:rPr lang="es-MX" sz="1200" baseline="0" dirty="0" smtClean="0"/>
                        <a:t> de apoyo a la formación integral del estudiante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 smtClean="0">
                          <a:effectLst/>
                        </a:rPr>
                        <a:t>1.2.3.1 Desarrollo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de proyecto de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vinculación con la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sociedad</a:t>
                      </a:r>
                      <a:endParaRPr lang="es-MX" sz="1200" b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N/A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20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Dos</a:t>
                      </a:r>
                    </a:p>
                    <a:p>
                      <a:pPr algn="ctr"/>
                      <a:endParaRPr lang="es-MX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Mínimo 6 meses de operación</a:t>
                      </a:r>
                    </a:p>
                    <a:p>
                      <a:pPr algn="ctr"/>
                      <a:endParaRPr lang="es-MX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182335"/>
              </p:ext>
            </p:extLst>
          </p:nvPr>
        </p:nvGraphicFramePr>
        <p:xfrm>
          <a:off x="918394" y="1584325"/>
          <a:ext cx="8022568" cy="493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2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3146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1. DOCENCIA</a:t>
                      </a:r>
                      <a:endParaRPr lang="es-MX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11 CuadroTexto"/>
          <p:cNvSpPr txBox="1"/>
          <p:nvPr/>
        </p:nvSpPr>
        <p:spPr>
          <a:xfrm>
            <a:off x="846387" y="4176613"/>
            <a:ext cx="5544616" cy="284693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s-MX" sz="1400" b="1" dirty="0"/>
              <a:t>1.2.3.1 Desarrollo de proyectos de vinculación con la sociedad</a:t>
            </a:r>
            <a:endParaRPr lang="es-MX" sz="1400" dirty="0"/>
          </a:p>
          <a:p>
            <a:pPr algn="just"/>
            <a:r>
              <a:rPr lang="es-MX" sz="1100" dirty="0"/>
              <a:t>Desarrollo de proyectos académicos de vinculación que contribuyen a la  solución de problemas específicos de los sectores social y productivo, y que a su vez retroalimentan las funciones de docencia e investigación universitaria</a:t>
            </a:r>
            <a:r>
              <a:rPr lang="es-MX" sz="1100" i="1" dirty="0"/>
              <a:t>. </a:t>
            </a:r>
            <a:r>
              <a:rPr lang="es-MX" sz="1100" dirty="0"/>
              <a:t>Se considera la planeación, coordinación y conclusión del proyecto (hasta un máximo de dos por </a:t>
            </a:r>
            <a:r>
              <a:rPr lang="es-MX" sz="1100" dirty="0" smtClean="0"/>
              <a:t>periodo a evaluar</a:t>
            </a:r>
            <a:r>
              <a:rPr lang="es-MX" sz="1100" dirty="0" smtClean="0"/>
              <a:t>, </a:t>
            </a:r>
            <a:r>
              <a:rPr lang="es-MX" sz="1100" dirty="0"/>
              <a:t>con una duración mínima de un </a:t>
            </a:r>
            <a:r>
              <a:rPr lang="es-MX" sz="1100" dirty="0" smtClean="0"/>
              <a:t>periodo escolar), </a:t>
            </a:r>
            <a:r>
              <a:rPr lang="es-MX" sz="1100" dirty="0"/>
              <a:t>con la participación de al menos cuatro estudiantes</a:t>
            </a:r>
            <a:r>
              <a:rPr lang="es-MX" sz="1100" dirty="0" smtClean="0"/>
              <a:t>.</a:t>
            </a:r>
          </a:p>
          <a:p>
            <a:endParaRPr lang="es-MX" sz="1100" b="1" dirty="0" smtClean="0"/>
          </a:p>
          <a:p>
            <a:r>
              <a:rPr lang="es-MX" sz="1100" b="1" dirty="0" smtClean="0"/>
              <a:t>Puntaje</a:t>
            </a:r>
            <a:r>
              <a:rPr lang="es-MX" sz="1100" dirty="0"/>
              <a:t> </a:t>
            </a:r>
            <a:r>
              <a:rPr lang="es-MX" sz="1100" dirty="0"/>
              <a:t>m</a:t>
            </a:r>
            <a:r>
              <a:rPr lang="es-MX" sz="1100" dirty="0" smtClean="0"/>
              <a:t>áximo 20 </a:t>
            </a:r>
            <a:endParaRPr lang="es-MX" sz="1100" dirty="0" smtClean="0"/>
          </a:p>
          <a:p>
            <a:r>
              <a:rPr lang="es-MX" sz="1100" b="1" dirty="0" smtClean="0"/>
              <a:t>Tope </a:t>
            </a:r>
            <a:r>
              <a:rPr lang="es-MX" sz="1100" b="1" dirty="0"/>
              <a:t>máximo por </a:t>
            </a:r>
            <a:r>
              <a:rPr lang="es-MX" sz="1100" b="1" dirty="0" smtClean="0"/>
              <a:t>indicador</a:t>
            </a:r>
            <a:r>
              <a:rPr lang="es-MX" sz="1100" dirty="0" smtClean="0"/>
              <a:t>: </a:t>
            </a:r>
            <a:r>
              <a:rPr lang="es-MX" sz="1100" dirty="0"/>
              <a:t>dos</a:t>
            </a:r>
          </a:p>
          <a:p>
            <a:pPr algn="just"/>
            <a:endParaRPr lang="es-MX" sz="1100" dirty="0" smtClean="0"/>
          </a:p>
          <a:p>
            <a:pPr algn="just"/>
            <a:r>
              <a:rPr lang="es-MX" sz="1100" b="1" dirty="0" smtClean="0"/>
              <a:t>Medio de registro: </a:t>
            </a:r>
            <a:r>
              <a:rPr lang="es-MX" sz="1100" dirty="0" smtClean="0"/>
              <a:t>SIVU </a:t>
            </a:r>
            <a:endParaRPr lang="es-MX" sz="1100" b="1" dirty="0" smtClean="0"/>
          </a:p>
          <a:p>
            <a:pPr algn="just"/>
            <a:r>
              <a:rPr lang="es-MX" sz="1100" u="sng" dirty="0" smtClean="0"/>
              <a:t>Tipo de registro: </a:t>
            </a:r>
            <a:r>
              <a:rPr lang="es-MX" sz="1100" b="1" dirty="0" smtClean="0"/>
              <a:t>proyecto</a:t>
            </a:r>
            <a:r>
              <a:rPr lang="es-MX" sz="1100" dirty="0" smtClean="0"/>
              <a:t>. </a:t>
            </a:r>
          </a:p>
          <a:p>
            <a:pPr algn="just"/>
            <a:r>
              <a:rPr lang="es-MX" sz="1100" u="sng" dirty="0" smtClean="0"/>
              <a:t>Categoría SIVU (Sección: Propósito esencial</a:t>
            </a:r>
            <a:r>
              <a:rPr lang="es-MX" sz="1100" u="sng" dirty="0"/>
              <a:t>)</a:t>
            </a:r>
            <a:r>
              <a:rPr lang="es-MX" sz="1100" dirty="0" smtClean="0"/>
              <a:t> </a:t>
            </a:r>
          </a:p>
          <a:p>
            <a:pPr algn="just"/>
            <a:r>
              <a:rPr lang="es-MX" sz="1100" b="1" i="1" dirty="0" smtClean="0"/>
              <a:t>1. La gestión y apertura de espacios para fortalecer la formación profesional y actualización docente. </a:t>
            </a:r>
          </a:p>
        </p:txBody>
      </p:sp>
      <p:sp>
        <p:nvSpPr>
          <p:cNvPr id="24" name="13 CuadroTexto"/>
          <p:cNvSpPr txBox="1"/>
          <p:nvPr/>
        </p:nvSpPr>
        <p:spPr>
          <a:xfrm>
            <a:off x="6751042" y="4248621"/>
            <a:ext cx="3032528" cy="300082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Rubros a validar para asignación de puntos: </a:t>
            </a:r>
          </a:p>
          <a:p>
            <a:pPr marL="228600" indent="-228600">
              <a:buAutoNum type="arabicPeriod"/>
            </a:pPr>
            <a:r>
              <a:rPr lang="es-MX" sz="1100" b="1" dirty="0" smtClean="0">
                <a:solidFill>
                  <a:srgbClr val="0000FF"/>
                </a:solidFill>
              </a:rPr>
              <a:t>Tipo de participación</a:t>
            </a:r>
          </a:p>
          <a:p>
            <a:pPr marL="685800" lvl="1" indent="-228600">
              <a:buAutoNum type="arabicPeriod"/>
            </a:pPr>
            <a:r>
              <a:rPr lang="es-MX" sz="1100" dirty="0" smtClean="0"/>
              <a:t>Coordinación (10 puntos)</a:t>
            </a:r>
          </a:p>
          <a:p>
            <a:pPr marL="685800" lvl="1" indent="-228600">
              <a:buAutoNum type="arabicPeriod"/>
            </a:pPr>
            <a:r>
              <a:rPr lang="es-MX" sz="1100" dirty="0" smtClean="0"/>
              <a:t>Participación permanente (5 puntos)</a:t>
            </a:r>
          </a:p>
          <a:p>
            <a:pPr marL="685800" lvl="1" indent="-228600">
              <a:buFontTx/>
              <a:buAutoNum type="arabicPeriod"/>
            </a:pPr>
            <a:r>
              <a:rPr lang="es-MX" sz="1100" dirty="0" smtClean="0"/>
              <a:t>Participación eventual (3 punto)</a:t>
            </a:r>
            <a:endParaRPr lang="es-MX" sz="1100" dirty="0"/>
          </a:p>
          <a:p>
            <a:pPr lvl="1"/>
            <a:endParaRPr lang="es-MX" sz="1100" dirty="0" smtClean="0"/>
          </a:p>
          <a:p>
            <a:pPr marL="228600" indent="-228600">
              <a:buAutoNum type="arabicPeriod"/>
            </a:pPr>
            <a:r>
              <a:rPr lang="es-MX" sz="1100" b="1" dirty="0" smtClean="0">
                <a:solidFill>
                  <a:srgbClr val="0000FF"/>
                </a:solidFill>
              </a:rPr>
              <a:t>Participación de estudiantes </a:t>
            </a:r>
            <a:r>
              <a:rPr lang="es-MX" sz="1100" dirty="0" smtClean="0"/>
              <a:t>mínimo 4 (5 puntos); menos 0 puntos. Los proyectos que al 28 de febrero de 2019 no presente participación de alumnos serán descartados.</a:t>
            </a:r>
          </a:p>
          <a:p>
            <a:pPr marL="228600" indent="-228600">
              <a:buAutoNum type="arabicPeriod"/>
            </a:pPr>
            <a:r>
              <a:rPr lang="es-MX" sz="1100" b="1" dirty="0" smtClean="0">
                <a:solidFill>
                  <a:srgbClr val="0000FF"/>
                </a:solidFill>
              </a:rPr>
              <a:t>Tipo de convenio: </a:t>
            </a:r>
            <a:r>
              <a:rPr lang="es-MX" sz="1100" dirty="0" smtClean="0"/>
              <a:t>formalizado institucionalmente, es decir firmado por Rectora o Abogado </a:t>
            </a:r>
            <a:r>
              <a:rPr lang="es-MX" sz="1100" dirty="0"/>
              <a:t>G</a:t>
            </a:r>
            <a:r>
              <a:rPr lang="es-MX" sz="1100" dirty="0" smtClean="0"/>
              <a:t>eneral (5 puntos); convenio informal (3 puntos)</a:t>
            </a:r>
            <a:endParaRPr lang="es-MX" sz="1100" dirty="0"/>
          </a:p>
        </p:txBody>
      </p:sp>
      <p:sp>
        <p:nvSpPr>
          <p:cNvPr id="25" name="Rectángulo 24"/>
          <p:cNvSpPr/>
          <p:nvPr/>
        </p:nvSpPr>
        <p:spPr>
          <a:xfrm>
            <a:off x="558354" y="288181"/>
            <a:ext cx="23394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008000"/>
                </a:solidFill>
              </a:rPr>
              <a:t>PEDPA </a:t>
            </a:r>
            <a:r>
              <a:rPr lang="es-MX" b="1" dirty="0" smtClean="0">
                <a:solidFill>
                  <a:srgbClr val="008000"/>
                </a:solidFill>
              </a:rPr>
              <a:t>2019-2021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63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42330" y="360189"/>
            <a:ext cx="8929069" cy="6469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7588" rtl="0" eaLnBrk="1" fontAlgn="base" hangingPunct="1">
              <a:spcBef>
                <a:spcPct val="0"/>
              </a:spcBef>
              <a:spcAft>
                <a:spcPct val="0"/>
              </a:spcAft>
              <a:defRPr sz="2800" b="0" kern="1200">
                <a:solidFill>
                  <a:srgbClr val="404040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10175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10175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10175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10175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404040"/>
                </a:solidFill>
                <a:latin typeface="Gill Sans MT" pitchFamily="34" charset="0"/>
              </a:defRPr>
            </a:lvl5pPr>
            <a:lvl6pPr marL="457200" algn="ctr" defTabSz="101758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758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758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758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sz="2000" b="1" dirty="0" smtClean="0"/>
              <a:t/>
            </a:r>
            <a:br>
              <a:rPr lang="es-MX" sz="2000" b="1" dirty="0" smtClean="0"/>
            </a:br>
            <a:r>
              <a:rPr lang="es-MX" sz="2000" b="1" dirty="0" smtClean="0"/>
              <a:t/>
            </a:r>
            <a:br>
              <a:rPr lang="es-MX" sz="2000" b="1" dirty="0" smtClean="0"/>
            </a:br>
            <a:r>
              <a:rPr lang="es-MX" sz="1600" b="1" dirty="0" smtClean="0"/>
              <a:t>PROGRAMA </a:t>
            </a:r>
            <a:r>
              <a:rPr lang="es-MX" sz="1600" b="1" dirty="0" smtClean="0"/>
              <a:t>DE ESTÍMULOS AL</a:t>
            </a: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b="1" dirty="0" smtClean="0"/>
              <a:t>DESEMPEÑO DEL PERSONAL ACADÉMICO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b="1" dirty="0" smtClean="0"/>
              <a:t> </a:t>
            </a:r>
            <a:r>
              <a:rPr lang="es-MX" sz="2000" dirty="0" smtClean="0"/>
              <a:t/>
            </a:r>
            <a:br>
              <a:rPr lang="es-MX" sz="2000" dirty="0" smtClean="0"/>
            </a:br>
            <a:endParaRPr lang="es-ES_tradnl" sz="2000" dirty="0"/>
          </a:p>
        </p:txBody>
      </p:sp>
      <p:graphicFrame>
        <p:nvGraphicFramePr>
          <p:cNvPr id="4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558593"/>
              </p:ext>
            </p:extLst>
          </p:nvPr>
        </p:nvGraphicFramePr>
        <p:xfrm>
          <a:off x="517584" y="2363062"/>
          <a:ext cx="8022569" cy="742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9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7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7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225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Subcategoría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Indicadores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Variable/sub variable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Puntaje mínimo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Puntaje máximo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Tope máximo por indicador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791779"/>
              </p:ext>
            </p:extLst>
          </p:nvPr>
        </p:nvGraphicFramePr>
        <p:xfrm>
          <a:off x="517586" y="3105317"/>
          <a:ext cx="8022567" cy="1188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95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0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5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7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es-MX" sz="1200" kern="1200" dirty="0" smtClean="0">
                          <a:effectLst/>
                        </a:rPr>
                        <a:t>1.2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Desempeño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en la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docencia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 smtClean="0">
                          <a:effectLst/>
                        </a:rPr>
                        <a:t>1.2.3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Actividades de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apoyo a la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formación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integral del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estudiante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1.2.3.6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Coordinador de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Estancias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err="1">
                          <a:effectLst/>
                        </a:rPr>
                        <a:t>Intersemestrales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de Vinculación</a:t>
                      </a:r>
                      <a:endParaRPr lang="es-MX" sz="1200" b="0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N/A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20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2</a:t>
                      </a:r>
                    </a:p>
                    <a:p>
                      <a:pPr algn="ctr"/>
                      <a:endParaRPr lang="es-MX" sz="1200" dirty="0" smtClean="0"/>
                    </a:p>
                    <a:p>
                      <a:pPr algn="ctr"/>
                      <a:endParaRPr lang="es-MX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666335"/>
              </p:ext>
            </p:extLst>
          </p:nvPr>
        </p:nvGraphicFramePr>
        <p:xfrm>
          <a:off x="517585" y="1852184"/>
          <a:ext cx="8022568" cy="493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2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3146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1. DOCENCIA</a:t>
                      </a:r>
                      <a:endParaRPr lang="es-MX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11 CuadroTexto"/>
          <p:cNvSpPr txBox="1"/>
          <p:nvPr/>
        </p:nvSpPr>
        <p:spPr>
          <a:xfrm>
            <a:off x="444491" y="4329555"/>
            <a:ext cx="4578359" cy="187743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1.2.3.6 Coordinador de Estancias </a:t>
            </a:r>
            <a:r>
              <a:rPr lang="es-MX" sz="1400" b="1" dirty="0" err="1"/>
              <a:t>Intersemestrales</a:t>
            </a:r>
            <a:r>
              <a:rPr lang="es-MX" sz="1400" b="1" dirty="0"/>
              <a:t> de Vinculación</a:t>
            </a:r>
            <a:endParaRPr lang="es-MX" sz="1400" dirty="0"/>
          </a:p>
          <a:p>
            <a:pPr algn="just"/>
            <a:r>
              <a:rPr lang="es-MX" sz="1100" dirty="0"/>
              <a:t>La participación del académico como responsable de la participación de estudiantes en un proyecto académico de vinculación vigente registrado en el sistema correspondiente (máximo dos por bienio).</a:t>
            </a:r>
          </a:p>
          <a:p>
            <a:r>
              <a:rPr lang="es-MX" sz="1100" dirty="0"/>
              <a:t> </a:t>
            </a:r>
          </a:p>
          <a:p>
            <a:r>
              <a:rPr lang="es-MX" sz="1100" b="1" dirty="0" smtClean="0"/>
              <a:t>Puntaje máximo: 20</a:t>
            </a:r>
            <a:endParaRPr lang="es-MX" sz="1100" dirty="0"/>
          </a:p>
          <a:p>
            <a:r>
              <a:rPr lang="es-MX" sz="1100" dirty="0" smtClean="0"/>
              <a:t>Tope </a:t>
            </a:r>
            <a:r>
              <a:rPr lang="es-MX" sz="1100" dirty="0"/>
              <a:t>máximo por </a:t>
            </a:r>
            <a:r>
              <a:rPr lang="es-MX" sz="1100" dirty="0" smtClean="0"/>
              <a:t>indicador: </a:t>
            </a:r>
            <a:r>
              <a:rPr lang="es-MX" sz="1100" dirty="0" smtClean="0"/>
              <a:t>dos</a:t>
            </a:r>
          </a:p>
          <a:p>
            <a:endParaRPr lang="es-MX" sz="1100" dirty="0"/>
          </a:p>
          <a:p>
            <a:endParaRPr lang="es-MX" sz="1100" dirty="0"/>
          </a:p>
        </p:txBody>
      </p:sp>
      <p:sp>
        <p:nvSpPr>
          <p:cNvPr id="9" name="Rectángulo 8"/>
          <p:cNvSpPr/>
          <p:nvPr/>
        </p:nvSpPr>
        <p:spPr>
          <a:xfrm>
            <a:off x="414338" y="6192837"/>
            <a:ext cx="4572000" cy="127727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just"/>
            <a:r>
              <a:rPr lang="es-MX" sz="1100" b="1" dirty="0"/>
              <a:t>Medio de </a:t>
            </a:r>
            <a:r>
              <a:rPr lang="es-MX" sz="1100" b="1" dirty="0" smtClean="0"/>
              <a:t>registro:</a:t>
            </a:r>
            <a:r>
              <a:rPr lang="es-MX" sz="1100" dirty="0" smtClean="0"/>
              <a:t>SIVU </a:t>
            </a:r>
            <a:endParaRPr lang="es-MX" sz="1100" b="1" dirty="0"/>
          </a:p>
          <a:p>
            <a:pPr algn="just"/>
            <a:r>
              <a:rPr lang="es-MX" sz="1100" u="sng" dirty="0" smtClean="0"/>
              <a:t>Tipo </a:t>
            </a:r>
            <a:r>
              <a:rPr lang="es-MX" sz="1100" u="sng" dirty="0"/>
              <a:t>de registro: </a:t>
            </a:r>
            <a:r>
              <a:rPr lang="es-MX" sz="1100" b="1" dirty="0"/>
              <a:t>proyecto</a:t>
            </a:r>
            <a:r>
              <a:rPr lang="es-MX" sz="1100" dirty="0"/>
              <a:t>. </a:t>
            </a:r>
            <a:endParaRPr lang="es-MX" sz="1100" dirty="0" smtClean="0"/>
          </a:p>
          <a:p>
            <a:pPr algn="just"/>
            <a:r>
              <a:rPr lang="es-MX" sz="1100" u="sng" dirty="0" smtClean="0"/>
              <a:t>Categoría SIVU (Sección:Propósito esencial)</a:t>
            </a:r>
            <a:r>
              <a:rPr lang="es-MX" sz="1100" dirty="0" smtClean="0"/>
              <a:t> </a:t>
            </a:r>
            <a:r>
              <a:rPr lang="es-MX" sz="1100" b="1" i="1" dirty="0"/>
              <a:t>La gestión y apertura de espacios para fortalecer la formación profesional y actualización docente. </a:t>
            </a:r>
            <a:endParaRPr lang="es-MX" sz="1100" b="1" i="1" dirty="0" smtClean="0"/>
          </a:p>
          <a:p>
            <a:pPr algn="just"/>
            <a:endParaRPr lang="es-MX" sz="1100" b="1" i="1" dirty="0" smtClean="0"/>
          </a:p>
          <a:p>
            <a:pPr algn="just"/>
            <a:r>
              <a:rPr lang="es-MX" sz="1100" u="sng" dirty="0" smtClean="0"/>
              <a:t>Subrubro</a:t>
            </a:r>
            <a:r>
              <a:rPr lang="es-MX" sz="1100" u="sng" dirty="0"/>
              <a:t>: </a:t>
            </a:r>
            <a:r>
              <a:rPr lang="es-MX" sz="1100" b="1" i="1" dirty="0" smtClean="0"/>
              <a:t>Estancias</a:t>
            </a:r>
            <a:r>
              <a:rPr lang="es-MX" sz="1100" i="1" dirty="0" smtClean="0"/>
              <a:t>.</a:t>
            </a:r>
            <a:endParaRPr lang="es-MX" sz="1100" i="1" dirty="0"/>
          </a:p>
        </p:txBody>
      </p:sp>
      <p:sp>
        <p:nvSpPr>
          <p:cNvPr id="10" name="13 CuadroTexto"/>
          <p:cNvSpPr txBox="1"/>
          <p:nvPr/>
        </p:nvSpPr>
        <p:spPr>
          <a:xfrm>
            <a:off x="5114651" y="4318011"/>
            <a:ext cx="3895982" cy="246221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Rubros a validar para asignación de puntos:</a:t>
            </a:r>
          </a:p>
          <a:p>
            <a:r>
              <a:rPr lang="es-MX" sz="1400" b="1" dirty="0" smtClean="0"/>
              <a:t> </a:t>
            </a:r>
          </a:p>
          <a:p>
            <a:pPr marL="228600" indent="-228600">
              <a:buAutoNum type="arabicPeriod"/>
            </a:pPr>
            <a:r>
              <a:rPr lang="es-MX" sz="1200" dirty="0" smtClean="0">
                <a:solidFill>
                  <a:srgbClr val="0000FF"/>
                </a:solidFill>
              </a:rPr>
              <a:t>Tipo de participación</a:t>
            </a:r>
          </a:p>
          <a:p>
            <a:pPr marL="685800" lvl="1" indent="-228600">
              <a:buAutoNum type="arabicPeriod"/>
            </a:pPr>
            <a:r>
              <a:rPr lang="es-MX" sz="1200" dirty="0" smtClean="0"/>
              <a:t>Coordinación (10 puntos)</a:t>
            </a:r>
          </a:p>
          <a:p>
            <a:pPr marL="685800" lvl="1" indent="-228600">
              <a:buAutoNum type="arabicPeriod"/>
            </a:pPr>
            <a:r>
              <a:rPr lang="es-MX" sz="1200" dirty="0" smtClean="0"/>
              <a:t>Participación permanente (5 puntos)</a:t>
            </a:r>
          </a:p>
          <a:p>
            <a:pPr marL="685800" lvl="1" indent="-228600">
              <a:buFontTx/>
              <a:buAutoNum type="arabicPeriod"/>
            </a:pPr>
            <a:r>
              <a:rPr lang="es-MX" sz="1200" dirty="0" smtClean="0"/>
              <a:t>Participación eventual (3 puntos)</a:t>
            </a:r>
            <a:endParaRPr lang="es-MX" sz="1200" dirty="0"/>
          </a:p>
          <a:p>
            <a:pPr lvl="1"/>
            <a:endParaRPr lang="es-MX" sz="1200" dirty="0" smtClean="0"/>
          </a:p>
          <a:p>
            <a:pPr marL="228600" indent="-228600">
              <a:buAutoNum type="arabicPeriod"/>
            </a:pPr>
            <a:r>
              <a:rPr lang="es-MX" sz="1200" dirty="0" smtClean="0">
                <a:solidFill>
                  <a:srgbClr val="0000FF"/>
                </a:solidFill>
              </a:rPr>
              <a:t>Participación de estudiantes: </a:t>
            </a:r>
            <a:r>
              <a:rPr lang="es-MX" sz="1200" dirty="0"/>
              <a:t>1</a:t>
            </a:r>
            <a:r>
              <a:rPr lang="es-MX" sz="1200" dirty="0" smtClean="0"/>
              <a:t> a 3 estudiantes (3 puntos), </a:t>
            </a:r>
            <a:r>
              <a:rPr lang="es-MX" sz="1200" dirty="0"/>
              <a:t>más de 4 estudiantes (5 puntos</a:t>
            </a:r>
            <a:r>
              <a:rPr lang="es-MX" sz="1200" dirty="0" smtClean="0"/>
              <a:t>)</a:t>
            </a:r>
          </a:p>
          <a:p>
            <a:pPr marL="228600" indent="-228600">
              <a:buAutoNum type="arabicPeriod"/>
            </a:pPr>
            <a:endParaRPr lang="es-MX" sz="600" dirty="0" smtClean="0"/>
          </a:p>
          <a:p>
            <a:pPr marL="228600" indent="-228600">
              <a:buAutoNum type="arabicPeriod"/>
            </a:pPr>
            <a:r>
              <a:rPr lang="es-MX" sz="1200" dirty="0" smtClean="0">
                <a:solidFill>
                  <a:srgbClr val="0000FF"/>
                </a:solidFill>
              </a:rPr>
              <a:t>Tipo de Convenio</a:t>
            </a:r>
            <a:r>
              <a:rPr lang="es-MX" sz="1200" dirty="0" smtClean="0"/>
              <a:t>: formalizado institucionalmente, es decir firmado por Rectora o Abogado General (5 puntos); convenio informal (3 puntos)</a:t>
            </a:r>
            <a:endParaRPr lang="es-MX" sz="1200" dirty="0"/>
          </a:p>
        </p:txBody>
      </p:sp>
      <p:sp>
        <p:nvSpPr>
          <p:cNvPr id="11" name="Rectángulo 10"/>
          <p:cNvSpPr/>
          <p:nvPr/>
        </p:nvSpPr>
        <p:spPr>
          <a:xfrm>
            <a:off x="558354" y="288181"/>
            <a:ext cx="23394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008000"/>
                </a:solidFill>
              </a:rPr>
              <a:t>PEDPA </a:t>
            </a:r>
            <a:r>
              <a:rPr lang="es-MX" b="1" dirty="0" smtClean="0">
                <a:solidFill>
                  <a:srgbClr val="008000"/>
                </a:solidFill>
              </a:rPr>
              <a:t>2019-2021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5720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58354" y="288181"/>
            <a:ext cx="8929069" cy="6469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7588" rtl="0" eaLnBrk="1" fontAlgn="base" hangingPunct="1">
              <a:spcBef>
                <a:spcPct val="0"/>
              </a:spcBef>
              <a:spcAft>
                <a:spcPct val="0"/>
              </a:spcAft>
              <a:defRPr sz="2800" b="0" kern="1200">
                <a:solidFill>
                  <a:srgbClr val="404040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10175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10175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10175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10175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404040"/>
                </a:solidFill>
                <a:latin typeface="Gill Sans MT" pitchFamily="34" charset="0"/>
              </a:defRPr>
            </a:lvl5pPr>
            <a:lvl6pPr marL="457200" algn="ctr" defTabSz="101758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758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758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758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sz="2000" b="1" dirty="0" smtClean="0"/>
              <a:t/>
            </a:r>
            <a:br>
              <a:rPr lang="es-MX" sz="2000" b="1" dirty="0" smtClean="0"/>
            </a:br>
            <a:r>
              <a:rPr lang="es-MX" sz="2000" b="1" dirty="0" smtClean="0"/>
              <a:t/>
            </a:r>
            <a:br>
              <a:rPr lang="es-MX" sz="2000" b="1" dirty="0" smtClean="0"/>
            </a:br>
            <a:r>
              <a:rPr lang="es-MX" sz="1600" b="1" dirty="0" smtClean="0"/>
              <a:t>PROGRAMA </a:t>
            </a:r>
            <a:r>
              <a:rPr lang="es-MX" sz="1600" b="1" dirty="0" smtClean="0"/>
              <a:t>DE ESTÍMULOS AL</a:t>
            </a: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b="1" dirty="0" smtClean="0"/>
              <a:t>DESEMPEÑO DEL PERSONAL ACADÉMICO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b="1" dirty="0" smtClean="0"/>
              <a:t> </a:t>
            </a:r>
            <a:r>
              <a:rPr lang="es-MX" sz="2000" dirty="0" smtClean="0"/>
              <a:t/>
            </a:r>
            <a:br>
              <a:rPr lang="es-MX" sz="2000" dirty="0" smtClean="0"/>
            </a:br>
            <a:endParaRPr lang="es-ES_tradnl" sz="2000" dirty="0"/>
          </a:p>
        </p:txBody>
      </p:sp>
      <p:graphicFrame>
        <p:nvGraphicFramePr>
          <p:cNvPr id="3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008276"/>
              </p:ext>
            </p:extLst>
          </p:nvPr>
        </p:nvGraphicFramePr>
        <p:xfrm>
          <a:off x="647237" y="2143418"/>
          <a:ext cx="8461601" cy="693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5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2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2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9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37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Subcategoría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Indicadores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Variable/sub variable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Puntaje mínimo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Puntaje máximo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Tope máximo por indicador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214039"/>
              </p:ext>
            </p:extLst>
          </p:nvPr>
        </p:nvGraphicFramePr>
        <p:xfrm>
          <a:off x="658782" y="2837163"/>
          <a:ext cx="8450055" cy="102950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54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5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1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2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29503">
                <a:tc>
                  <a:txBody>
                    <a:bodyPr/>
                    <a:lstStyle/>
                    <a:p>
                      <a:r>
                        <a:rPr lang="es-MX" sz="1200" kern="1200" dirty="0" smtClean="0">
                          <a:effectLst/>
                        </a:rPr>
                        <a:t>2.7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Vinculación</a:t>
                      </a:r>
                      <a:r>
                        <a:rPr lang="es-MX" sz="1200" kern="1200" baseline="0" dirty="0" smtClean="0">
                          <a:effectLst/>
                        </a:rPr>
                        <a:t> </a:t>
                      </a:r>
                      <a:r>
                        <a:rPr lang="es-MX" sz="1200" kern="1200" dirty="0" smtClean="0">
                          <a:effectLst/>
                        </a:rPr>
                        <a:t>del quehacer</a:t>
                      </a:r>
                      <a:r>
                        <a:rPr lang="es-MX" sz="1200" kern="1200" baseline="0" dirty="0" smtClean="0">
                          <a:effectLst/>
                        </a:rPr>
                        <a:t> </a:t>
                      </a:r>
                      <a:r>
                        <a:rPr lang="es-MX" sz="1200" kern="1200" dirty="0" smtClean="0">
                          <a:effectLst/>
                        </a:rPr>
                        <a:t>académico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con los</a:t>
                      </a:r>
                      <a:r>
                        <a:rPr lang="es-MX" sz="1200" kern="1200" baseline="0" dirty="0" smtClean="0">
                          <a:effectLst/>
                        </a:rPr>
                        <a:t> </a:t>
                      </a:r>
                      <a:r>
                        <a:rPr lang="es-MX" sz="1200" kern="1200" dirty="0" smtClean="0">
                          <a:effectLst/>
                        </a:rPr>
                        <a:t>sectores</a:t>
                      </a:r>
                    </a:p>
                    <a:p>
                      <a:r>
                        <a:rPr lang="es-ES" sz="1200" kern="1200" dirty="0" smtClean="0">
                          <a:effectLst/>
                        </a:rPr>
                        <a:t>P</a:t>
                      </a:r>
                      <a:r>
                        <a:rPr lang="es-MX" sz="1200" kern="1200" dirty="0" smtClean="0">
                          <a:effectLst/>
                        </a:rPr>
                        <a:t>úblico, social y</a:t>
                      </a:r>
                      <a:r>
                        <a:rPr lang="es-MX" sz="1200" kern="1200" baseline="0" dirty="0" smtClean="0">
                          <a:effectLst/>
                        </a:rPr>
                        <a:t> </a:t>
                      </a:r>
                      <a:r>
                        <a:rPr lang="es-MX" sz="1200" kern="1200" dirty="0" smtClean="0">
                          <a:effectLst/>
                        </a:rPr>
                        <a:t>privado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 smtClean="0">
                          <a:effectLst/>
                        </a:rPr>
                        <a:t>2.7.1 (PEDPA) Participación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en el desarrollo de</a:t>
                      </a:r>
                      <a:r>
                        <a:rPr lang="es-MX" sz="1200" kern="1200" baseline="0" dirty="0" smtClean="0">
                          <a:effectLst/>
                        </a:rPr>
                        <a:t> </a:t>
                      </a:r>
                      <a:r>
                        <a:rPr lang="es-MX" sz="1200" kern="1200" dirty="0" smtClean="0">
                          <a:effectLst/>
                        </a:rPr>
                        <a:t>proyectos en</a:t>
                      </a:r>
                      <a:r>
                        <a:rPr lang="es-MX" sz="1200" kern="1200" baseline="0" dirty="0" smtClean="0">
                          <a:effectLst/>
                        </a:rPr>
                        <a:t> </a:t>
                      </a:r>
                      <a:r>
                        <a:rPr lang="es-MX" sz="1200" kern="1200" dirty="0" smtClean="0">
                          <a:effectLst/>
                        </a:rPr>
                        <a:t>programas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institucionales de</a:t>
                      </a:r>
                      <a:r>
                        <a:rPr lang="es-MX" sz="1200" kern="1200" baseline="0" dirty="0" smtClean="0">
                          <a:effectLst/>
                        </a:rPr>
                        <a:t> </a:t>
                      </a:r>
                      <a:r>
                        <a:rPr lang="es-MX" sz="1200" kern="1200" dirty="0" smtClean="0">
                          <a:effectLst/>
                        </a:rPr>
                        <a:t>Vinculación.</a:t>
                      </a:r>
                      <a:endParaRPr lang="es-MX" sz="1200" b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kern="1200" dirty="0" smtClean="0">
                          <a:effectLst/>
                        </a:rPr>
                        <a:t>5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20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Dos</a:t>
                      </a:r>
                    </a:p>
                    <a:p>
                      <a:pPr algn="ctr"/>
                      <a:endParaRPr lang="es-MX" sz="1200" dirty="0" smtClean="0"/>
                    </a:p>
                    <a:p>
                      <a:pPr algn="ctr"/>
                      <a:r>
                        <a:rPr lang="es-MX" sz="1200" dirty="0" smtClean="0"/>
                        <a:t>Mínimo 6 meses de operación</a:t>
                      </a:r>
                      <a:endParaRPr lang="es-MX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083810"/>
              </p:ext>
            </p:extLst>
          </p:nvPr>
        </p:nvGraphicFramePr>
        <p:xfrm>
          <a:off x="647237" y="1698476"/>
          <a:ext cx="8461600" cy="433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818">
                <a:tc>
                  <a:txBody>
                    <a:bodyPr/>
                    <a:lstStyle/>
                    <a:p>
                      <a:r>
                        <a:rPr lang="es-MX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GENERACIÓN Y APLICACIÓN DEL CONOCIMIENTO</a:t>
                      </a:r>
                      <a:endParaRPr lang="es-MX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11 CuadroTexto"/>
          <p:cNvSpPr txBox="1"/>
          <p:nvPr/>
        </p:nvSpPr>
        <p:spPr>
          <a:xfrm>
            <a:off x="497143" y="3855133"/>
            <a:ext cx="5978104" cy="397031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/>
              <a:t>2.7.1 PEDPA Participación </a:t>
            </a:r>
            <a:r>
              <a:rPr lang="es-MX" sz="1400" b="1" dirty="0"/>
              <a:t>en el desarrollo de proyectos en programas institucionales de vinculación</a:t>
            </a:r>
            <a:endParaRPr lang="es-MX" sz="1400" dirty="0"/>
          </a:p>
          <a:p>
            <a:pPr algn="just"/>
            <a:r>
              <a:rPr lang="es-MX" sz="1000" b="1" dirty="0"/>
              <a:t> </a:t>
            </a:r>
            <a:r>
              <a:rPr lang="es-MX" sz="1000" dirty="0" smtClean="0"/>
              <a:t>Planeación</a:t>
            </a:r>
            <a:r>
              <a:rPr lang="es-MX" sz="1000" dirty="0"/>
              <a:t>, coordinación y participación en el desarrollo, diseño y operación de proyectos académicos institucionales de vinculación que contribuyan a la solución de problemas específicos de los diferentes </a:t>
            </a:r>
            <a:r>
              <a:rPr lang="es-MX" sz="1000" dirty="0" smtClean="0"/>
              <a:t>sectores público, </a:t>
            </a:r>
            <a:r>
              <a:rPr lang="es-MX" sz="1000" dirty="0"/>
              <a:t>social y productivo, con la participación multidisciplinaria de académicos y estudiantes que retroalimenten los fines de los programas educativos y de investigación</a:t>
            </a:r>
            <a:r>
              <a:rPr lang="es-MX" sz="1000" dirty="0" smtClean="0"/>
              <a:t>. Aplica también a Programas institucionales de vinculación coordinados por la Dirección General de Vinculación (</a:t>
            </a:r>
            <a:r>
              <a:rPr lang="es-MX" sz="1000" dirty="0" smtClean="0"/>
              <a:t>Brigadas, Casas UV, Emprende UV, Bolsa de Trabajo UV, formación para el trabajo, eventos de empleabilidad-inserción Laboral) </a:t>
            </a:r>
            <a:r>
              <a:rPr lang="es-MX" sz="1000" dirty="0" smtClean="0"/>
              <a:t>cuya participación demuestre vinculación con los sectores.</a:t>
            </a:r>
            <a:r>
              <a:rPr lang="es-MX" sz="1000" b="1" dirty="0"/>
              <a:t> </a:t>
            </a:r>
            <a:endParaRPr lang="es-MX" sz="1000" dirty="0"/>
          </a:p>
          <a:p>
            <a:endParaRPr lang="es-MX" sz="1000" b="1" dirty="0" smtClean="0"/>
          </a:p>
          <a:p>
            <a:r>
              <a:rPr lang="es-MX" sz="1000" b="1" dirty="0" smtClean="0"/>
              <a:t>Puntaje</a:t>
            </a:r>
            <a:r>
              <a:rPr lang="es-MX" sz="1000" dirty="0" smtClean="0"/>
              <a:t>: 5 </a:t>
            </a:r>
            <a:r>
              <a:rPr lang="es-MX" sz="1000" dirty="0"/>
              <a:t>hasta </a:t>
            </a:r>
            <a:r>
              <a:rPr lang="es-MX" sz="1000" dirty="0" smtClean="0"/>
              <a:t>20</a:t>
            </a:r>
          </a:p>
          <a:p>
            <a:r>
              <a:rPr lang="es-MX" sz="1000" b="1" dirty="0" smtClean="0"/>
              <a:t>Tope </a:t>
            </a:r>
            <a:r>
              <a:rPr lang="es-MX" sz="1000" b="1" dirty="0"/>
              <a:t>máximo por </a:t>
            </a:r>
            <a:r>
              <a:rPr lang="es-MX" sz="1000" b="1" dirty="0" smtClean="0"/>
              <a:t>indicador</a:t>
            </a:r>
            <a:r>
              <a:rPr lang="es-MX" sz="1000" dirty="0" smtClean="0"/>
              <a:t>: dos</a:t>
            </a:r>
          </a:p>
          <a:p>
            <a:pPr algn="just"/>
            <a:endParaRPr lang="es-MX" sz="400" b="1" dirty="0" smtClean="0"/>
          </a:p>
          <a:p>
            <a:pPr algn="just"/>
            <a:r>
              <a:rPr lang="es-MX" sz="1000" b="1" dirty="0" smtClean="0"/>
              <a:t>Medio </a:t>
            </a:r>
            <a:r>
              <a:rPr lang="es-MX" sz="1000" b="1" dirty="0"/>
              <a:t>de </a:t>
            </a:r>
            <a:r>
              <a:rPr lang="es-MX" sz="1000" b="1" dirty="0" smtClean="0"/>
              <a:t>registro: </a:t>
            </a:r>
            <a:r>
              <a:rPr lang="es-MX" sz="1000" dirty="0" smtClean="0"/>
              <a:t>SIVU</a:t>
            </a:r>
          </a:p>
          <a:p>
            <a:pPr algn="just"/>
            <a:r>
              <a:rPr lang="es-MX" sz="1000" u="sng" dirty="0" smtClean="0"/>
              <a:t>Tipo </a:t>
            </a:r>
            <a:r>
              <a:rPr lang="es-MX" sz="1000" u="sng" dirty="0"/>
              <a:t>de registro: </a:t>
            </a:r>
            <a:r>
              <a:rPr lang="es-MX" sz="1000" b="1" dirty="0"/>
              <a:t>proyecto</a:t>
            </a:r>
            <a:r>
              <a:rPr lang="es-MX" sz="1000" dirty="0"/>
              <a:t>. </a:t>
            </a:r>
            <a:endParaRPr lang="es-MX" sz="1000" dirty="0" smtClean="0"/>
          </a:p>
          <a:p>
            <a:pPr algn="just"/>
            <a:r>
              <a:rPr lang="es-MX" sz="1000" u="sng" dirty="0" smtClean="0"/>
              <a:t>Categorías SIVU (Sección: Propósito esencial)</a:t>
            </a:r>
            <a:r>
              <a:rPr lang="es-MX" sz="1000" dirty="0" smtClean="0"/>
              <a:t> </a:t>
            </a:r>
            <a:endParaRPr lang="es-MX" sz="1000" dirty="0"/>
          </a:p>
          <a:p>
            <a:pPr algn="just"/>
            <a:r>
              <a:rPr lang="es-ES_tradnl" sz="1000" b="1" i="1" dirty="0"/>
              <a:t>2. La implementación sistemática de acciones para proponer alternativas de solución a los problemas del entorno mediante la investigación, la innovación y del desarrollo tecnológico.</a:t>
            </a:r>
            <a:endParaRPr lang="es-MX" sz="1000" b="1" i="1" dirty="0"/>
          </a:p>
          <a:p>
            <a:r>
              <a:rPr lang="es-MX" sz="1000" b="1" i="1" dirty="0" smtClean="0"/>
              <a:t>3. </a:t>
            </a:r>
            <a:r>
              <a:rPr lang="es-ES_tradnl" sz="1000" b="1" i="1" dirty="0"/>
              <a:t>La prestación de servicios que implican la consecución de recursos externos en dinero o en especie</a:t>
            </a:r>
            <a:r>
              <a:rPr lang="es-ES_tradnl" sz="1000" b="1" i="1" dirty="0" smtClean="0"/>
              <a:t>.</a:t>
            </a:r>
          </a:p>
          <a:p>
            <a:r>
              <a:rPr lang="es-ES_tradnl" sz="1000" b="1" i="1" dirty="0" smtClean="0"/>
              <a:t>4. La </a:t>
            </a:r>
            <a:r>
              <a:rPr lang="es-ES_tradnl" sz="1000" b="1" i="1" dirty="0"/>
              <a:t>transmisión directa de conocimientos hacia individuos, grupos o instituciones externas a la Universidad</a:t>
            </a:r>
            <a:r>
              <a:rPr lang="es-ES_tradnl" sz="1000" b="1" i="1" dirty="0" smtClean="0"/>
              <a:t>.</a:t>
            </a:r>
          </a:p>
          <a:p>
            <a:endParaRPr lang="es-ES_tradnl" sz="1000" b="1" i="1" dirty="0" smtClean="0"/>
          </a:p>
          <a:p>
            <a:endParaRPr lang="es-MX" sz="1000" dirty="0"/>
          </a:p>
        </p:txBody>
      </p:sp>
      <p:sp>
        <p:nvSpPr>
          <p:cNvPr id="7" name="13 CuadroTexto"/>
          <p:cNvSpPr txBox="1"/>
          <p:nvPr/>
        </p:nvSpPr>
        <p:spPr>
          <a:xfrm>
            <a:off x="6532971" y="3860573"/>
            <a:ext cx="3165895" cy="28930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Rubros a validar para asignación de puntos: </a:t>
            </a:r>
          </a:p>
          <a:p>
            <a:pPr marL="228600" indent="-228600">
              <a:buAutoNum type="arabicPeriod"/>
            </a:pPr>
            <a:r>
              <a:rPr lang="es-MX" sz="1100" dirty="0" smtClean="0">
                <a:solidFill>
                  <a:srgbClr val="0000FF"/>
                </a:solidFill>
              </a:rPr>
              <a:t>Tipo de participación</a:t>
            </a:r>
          </a:p>
          <a:p>
            <a:pPr marL="685800" lvl="1" indent="-228600">
              <a:buAutoNum type="arabicPeriod"/>
            </a:pPr>
            <a:r>
              <a:rPr lang="es-MX" sz="1100" dirty="0" smtClean="0"/>
              <a:t>Coordinación (10 puntos)</a:t>
            </a:r>
          </a:p>
          <a:p>
            <a:pPr marL="685800" lvl="1" indent="-228600">
              <a:buAutoNum type="arabicPeriod"/>
            </a:pPr>
            <a:r>
              <a:rPr lang="es-MX" sz="1100" dirty="0" smtClean="0"/>
              <a:t>Participación permanente (5 puntos)</a:t>
            </a:r>
          </a:p>
          <a:p>
            <a:pPr marL="685800" lvl="1" indent="-228600">
              <a:buFontTx/>
              <a:buAutoNum type="arabicPeriod"/>
            </a:pPr>
            <a:r>
              <a:rPr lang="es-MX" sz="1100" dirty="0" smtClean="0"/>
              <a:t>Participación eventual (3 puntos)</a:t>
            </a:r>
            <a:endParaRPr lang="es-MX" sz="1100" dirty="0"/>
          </a:p>
          <a:p>
            <a:pPr lvl="1"/>
            <a:endParaRPr lang="es-MX" sz="1100" dirty="0" smtClean="0"/>
          </a:p>
          <a:p>
            <a:pPr marL="228600" indent="-228600">
              <a:buAutoNum type="arabicPeriod"/>
            </a:pPr>
            <a:r>
              <a:rPr lang="es-MX" sz="1100" dirty="0" smtClean="0">
                <a:solidFill>
                  <a:srgbClr val="0000FF"/>
                </a:solidFill>
              </a:rPr>
              <a:t>Participación de estudiantes: </a:t>
            </a:r>
            <a:r>
              <a:rPr lang="es-MX" sz="1100" dirty="0" smtClean="0"/>
              <a:t>más de 2 estudiantes (2 puntos); menos de dos estudiantes 0 puntos.</a:t>
            </a:r>
          </a:p>
          <a:p>
            <a:pPr marL="228600" indent="-228600">
              <a:buAutoNum type="arabicPeriod"/>
            </a:pPr>
            <a:r>
              <a:rPr lang="es-MX" sz="1100" dirty="0" smtClean="0">
                <a:solidFill>
                  <a:srgbClr val="0000FF"/>
                </a:solidFill>
              </a:rPr>
              <a:t>Multidisciplinario</a:t>
            </a:r>
            <a:r>
              <a:rPr lang="es-MX" sz="1100" dirty="0" smtClean="0"/>
              <a:t> (3 puntos); Disciplinario (2 puntos)</a:t>
            </a:r>
          </a:p>
          <a:p>
            <a:pPr marL="228600" indent="-228600">
              <a:buAutoNum type="arabicPeriod"/>
            </a:pPr>
            <a:r>
              <a:rPr lang="es-MX" sz="1100" dirty="0" smtClean="0">
                <a:solidFill>
                  <a:srgbClr val="0000FF"/>
                </a:solidFill>
              </a:rPr>
              <a:t>Tipo de Convenio </a:t>
            </a:r>
            <a:r>
              <a:rPr lang="es-MX" sz="1100" dirty="0" smtClean="0"/>
              <a:t>formalizado institucionalmente, es decir firmado por Rectora o Abogado general (5 puntos); convenio informal (3 puntos)</a:t>
            </a:r>
            <a:endParaRPr lang="es-MX" sz="1100" dirty="0"/>
          </a:p>
        </p:txBody>
      </p:sp>
      <p:sp>
        <p:nvSpPr>
          <p:cNvPr id="9" name="Rectángulo 8"/>
          <p:cNvSpPr/>
          <p:nvPr/>
        </p:nvSpPr>
        <p:spPr>
          <a:xfrm>
            <a:off x="558354" y="288181"/>
            <a:ext cx="2337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008000"/>
                </a:solidFill>
              </a:rPr>
              <a:t>PEDPA 2017-2019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9336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4338" y="432197"/>
            <a:ext cx="8929069" cy="6469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7588" rtl="0" eaLnBrk="1" fontAlgn="base" hangingPunct="1">
              <a:spcBef>
                <a:spcPct val="0"/>
              </a:spcBef>
              <a:spcAft>
                <a:spcPct val="0"/>
              </a:spcAft>
              <a:defRPr sz="2800" b="0" kern="1200">
                <a:solidFill>
                  <a:srgbClr val="404040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10175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10175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10175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10175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404040"/>
                </a:solidFill>
                <a:latin typeface="Gill Sans MT" pitchFamily="34" charset="0"/>
              </a:defRPr>
            </a:lvl5pPr>
            <a:lvl6pPr marL="457200" algn="ctr" defTabSz="101758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758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758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758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sz="2000" b="1" dirty="0" smtClean="0"/>
              <a:t/>
            </a:r>
            <a:br>
              <a:rPr lang="es-MX" sz="2000" b="1" dirty="0" smtClean="0"/>
            </a:br>
            <a:r>
              <a:rPr lang="es-MX" sz="2000" b="1" dirty="0" smtClean="0"/>
              <a:t/>
            </a:r>
            <a:br>
              <a:rPr lang="es-MX" sz="2000" b="1" dirty="0" smtClean="0"/>
            </a:br>
            <a:r>
              <a:rPr lang="es-MX" sz="1600" b="1" dirty="0" smtClean="0"/>
              <a:t>REGLAMENTO DEL PROGRAMA DE ESTÍMULOS AL</a:t>
            </a: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b="1" dirty="0" smtClean="0"/>
              <a:t>DESEMPEÑO DEL PERSONAL ACADÉMICO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b="1" dirty="0" smtClean="0"/>
              <a:t> </a:t>
            </a:r>
            <a:r>
              <a:rPr lang="es-MX" sz="2000" dirty="0" smtClean="0"/>
              <a:t/>
            </a:r>
            <a:br>
              <a:rPr lang="es-MX" sz="2000" dirty="0" smtClean="0"/>
            </a:br>
            <a:endParaRPr lang="es-ES_tradnl" sz="2000" dirty="0"/>
          </a:p>
        </p:txBody>
      </p:sp>
      <p:graphicFrame>
        <p:nvGraphicFramePr>
          <p:cNvPr id="3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287529"/>
              </p:ext>
            </p:extLst>
          </p:nvPr>
        </p:nvGraphicFramePr>
        <p:xfrm>
          <a:off x="778353" y="2207072"/>
          <a:ext cx="8134712" cy="527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6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5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57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7842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Subcategoría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Indicadores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Variable/sub variable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Puntaje mínimo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Puntaje máximo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Tope máximo por indicador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975117"/>
              </p:ext>
            </p:extLst>
          </p:nvPr>
        </p:nvGraphicFramePr>
        <p:xfrm>
          <a:off x="778353" y="1735961"/>
          <a:ext cx="8134713" cy="514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140">
                <a:tc>
                  <a:txBody>
                    <a:bodyPr/>
                    <a:lstStyle/>
                    <a:p>
                      <a:r>
                        <a:rPr lang="es-MX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s-MX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GESTIÓN ACADÉMICA </a:t>
                      </a:r>
                      <a:r>
                        <a:rPr lang="es-MX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PARTICIPACIÓN EN CUERPOS COLEGIADOS</a:t>
                      </a:r>
                      <a:endParaRPr lang="es-MX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11 CuadroTexto"/>
          <p:cNvSpPr txBox="1"/>
          <p:nvPr/>
        </p:nvSpPr>
        <p:spPr>
          <a:xfrm>
            <a:off x="318489" y="4072547"/>
            <a:ext cx="5518726" cy="22082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3.5.4 Coordinación </a:t>
            </a:r>
            <a:r>
              <a:rPr lang="es-MX" sz="1400" b="1" dirty="0" smtClean="0"/>
              <a:t>académica: </a:t>
            </a:r>
            <a:r>
              <a:rPr lang="es-MX" sz="1400" b="1" dirty="0"/>
              <a:t>3.5.4.4 Coordinador Regional de Vinculación</a:t>
            </a:r>
          </a:p>
          <a:p>
            <a:pPr algn="just"/>
            <a:r>
              <a:rPr lang="es-MX" sz="1100" dirty="0" smtClean="0"/>
              <a:t>Colaboración </a:t>
            </a:r>
            <a:r>
              <a:rPr lang="es-MX" sz="1100" dirty="0"/>
              <a:t>no remunerada y sin descarga para realizar acciones de planeación, organización, gestión, control y seguimiento para el logro de los objetivos y metas estratégicas institucionales. </a:t>
            </a:r>
            <a:endParaRPr lang="es-MX" sz="1100" dirty="0" smtClean="0"/>
          </a:p>
          <a:p>
            <a:pPr algn="just"/>
            <a:endParaRPr lang="es-MX" sz="1100" b="1" dirty="0"/>
          </a:p>
          <a:p>
            <a:pPr algn="just"/>
            <a:r>
              <a:rPr lang="es-MX" sz="1100" b="1" dirty="0" smtClean="0"/>
              <a:t>Puntaje máximo: 30</a:t>
            </a:r>
            <a:endParaRPr lang="es-MX" sz="1100" dirty="0"/>
          </a:p>
          <a:p>
            <a:pPr algn="just"/>
            <a:r>
              <a:rPr lang="es-MX" sz="1100" b="1" dirty="0" smtClean="0"/>
              <a:t>Tope</a:t>
            </a:r>
            <a:r>
              <a:rPr lang="es-MX" sz="1100" b="1" dirty="0" smtClean="0"/>
              <a:t>: </a:t>
            </a:r>
            <a:r>
              <a:rPr lang="es-MX" sz="1100" dirty="0"/>
              <a:t>Máximo dos coordinaciones académicas por el periodo.</a:t>
            </a:r>
          </a:p>
          <a:p>
            <a:pPr algn="just"/>
            <a:endParaRPr lang="es-MX" sz="1050" dirty="0" smtClean="0"/>
          </a:p>
          <a:p>
            <a:pPr algn="just"/>
            <a:r>
              <a:rPr lang="es-MX" sz="1100" b="1" dirty="0" smtClean="0"/>
              <a:t>Medio de registro</a:t>
            </a:r>
          </a:p>
          <a:p>
            <a:pPr algn="just"/>
            <a:r>
              <a:rPr lang="es-MX" sz="1100" dirty="0" smtClean="0"/>
              <a:t>Biol. Sergio Peralta Hernández, Dirección General de Vinculación, </a:t>
            </a:r>
            <a:r>
              <a:rPr lang="es-MX" sz="1100" dirty="0" smtClean="0"/>
              <a:t>serghernandez@uv.mx</a:t>
            </a:r>
            <a:endParaRPr lang="es-MX" sz="1100" dirty="0"/>
          </a:p>
        </p:txBody>
      </p:sp>
      <p:sp>
        <p:nvSpPr>
          <p:cNvPr id="6" name="13 CuadroTexto"/>
          <p:cNvSpPr txBox="1"/>
          <p:nvPr/>
        </p:nvSpPr>
        <p:spPr>
          <a:xfrm>
            <a:off x="5860311" y="4037230"/>
            <a:ext cx="3555999" cy="14542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Rubros a validar para asignación de puntos: </a:t>
            </a:r>
          </a:p>
          <a:p>
            <a:endParaRPr lang="es-MX" sz="800" b="1" dirty="0" smtClean="0"/>
          </a:p>
          <a:p>
            <a:pPr marL="228600" indent="-228600">
              <a:buFontTx/>
              <a:buAutoNum type="arabicPeriod"/>
            </a:pPr>
            <a:r>
              <a:rPr lang="es-MX" sz="1050" b="1" dirty="0">
                <a:solidFill>
                  <a:srgbClr val="0000FF"/>
                </a:solidFill>
              </a:rPr>
              <a:t>Plan </a:t>
            </a:r>
            <a:r>
              <a:rPr lang="es-MX" sz="1050" b="1" dirty="0" smtClean="0">
                <a:solidFill>
                  <a:srgbClr val="0000FF"/>
                </a:solidFill>
              </a:rPr>
              <a:t>de Vinculación </a:t>
            </a:r>
            <a:r>
              <a:rPr lang="es-MX" sz="1050" dirty="0" smtClean="0"/>
              <a:t>alineado al PLADEA o PLADEA (10 puntos)</a:t>
            </a:r>
            <a:endParaRPr lang="es-MX" sz="1050" dirty="0"/>
          </a:p>
          <a:p>
            <a:pPr marL="228600" indent="-228600">
              <a:buAutoNum type="arabicPeriod"/>
            </a:pPr>
            <a:r>
              <a:rPr lang="es-MX" sz="1050" b="1" dirty="0" smtClean="0">
                <a:solidFill>
                  <a:srgbClr val="0000FF"/>
                </a:solidFill>
              </a:rPr>
              <a:t>Convenios y alianzas en </a:t>
            </a:r>
            <a:r>
              <a:rPr lang="es-MX" sz="1050" b="1" dirty="0" smtClean="0">
                <a:solidFill>
                  <a:srgbClr val="0000FF"/>
                </a:solidFill>
              </a:rPr>
              <a:t>el </a:t>
            </a:r>
            <a:r>
              <a:rPr lang="es-MX" sz="1050" b="1" dirty="0" smtClean="0">
                <a:solidFill>
                  <a:srgbClr val="0000FF"/>
                </a:solidFill>
              </a:rPr>
              <a:t>periodo </a:t>
            </a:r>
            <a:r>
              <a:rPr lang="es-MX" sz="1050" dirty="0" smtClean="0"/>
              <a:t>De 5 a 9 (5 </a:t>
            </a:r>
            <a:r>
              <a:rPr lang="es-MX" sz="1050" dirty="0" smtClean="0"/>
              <a:t>puntos), de </a:t>
            </a:r>
            <a:r>
              <a:rPr lang="es-MX" sz="1050" dirty="0" smtClean="0"/>
              <a:t>10 </a:t>
            </a:r>
            <a:r>
              <a:rPr lang="es-MX" sz="1050" dirty="0" smtClean="0"/>
              <a:t>a más (10 puntos)</a:t>
            </a:r>
          </a:p>
          <a:p>
            <a:pPr marL="228600" indent="-228600">
              <a:buAutoNum type="arabicPeriod"/>
            </a:pPr>
            <a:r>
              <a:rPr lang="es-MX" sz="1050" b="1" dirty="0" smtClean="0">
                <a:solidFill>
                  <a:srgbClr val="0000FF"/>
                </a:solidFill>
              </a:rPr>
              <a:t>Coordinación regional </a:t>
            </a:r>
            <a:r>
              <a:rPr lang="es-MX" sz="1050" b="1" dirty="0" smtClean="0">
                <a:solidFill>
                  <a:srgbClr val="0000FF"/>
                </a:solidFill>
              </a:rPr>
              <a:t>de vinculación: </a:t>
            </a:r>
            <a:r>
              <a:rPr lang="es-MX" sz="1050" dirty="0" smtClean="0"/>
              <a:t>10 puntos.</a:t>
            </a:r>
          </a:p>
        </p:txBody>
      </p:sp>
      <p:graphicFrame>
        <p:nvGraphicFramePr>
          <p:cNvPr id="7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399970"/>
              </p:ext>
            </p:extLst>
          </p:nvPr>
        </p:nvGraphicFramePr>
        <p:xfrm>
          <a:off x="778351" y="2734914"/>
          <a:ext cx="8134714" cy="1371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12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8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2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57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200" kern="1200" dirty="0" smtClean="0">
                          <a:effectLst/>
                        </a:rPr>
                        <a:t>3.5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Gestión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académica en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apoyo a la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entidad</a:t>
                      </a:r>
                      <a:endParaRPr lang="es-MX" sz="1200" dirty="0" smtClean="0"/>
                    </a:p>
                    <a:p>
                      <a:endParaRPr lang="es-MX" sz="1200" b="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effectLst/>
                        </a:rPr>
                        <a:t> </a:t>
                      </a:r>
                      <a:r>
                        <a:rPr lang="es-MX" sz="1200" kern="1200" dirty="0" smtClean="0">
                          <a:effectLst/>
                        </a:rPr>
                        <a:t>3.5.4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Coordinación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académica</a:t>
                      </a:r>
                      <a:endParaRPr lang="es-MX" sz="12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200" kern="1200" dirty="0" smtClean="0">
                          <a:effectLst/>
                        </a:rPr>
                        <a:t>3.5.4.4 Coordinador Regional de</a:t>
                      </a:r>
                    </a:p>
                    <a:p>
                      <a:r>
                        <a:rPr lang="es-MX" sz="1200" kern="1200" dirty="0" smtClean="0">
                          <a:effectLst/>
                        </a:rPr>
                        <a:t>Vinculación</a:t>
                      </a:r>
                    </a:p>
                    <a:p>
                      <a:endParaRPr lang="es-MX" sz="1200" kern="12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N/A</a:t>
                      </a:r>
                      <a:endParaRPr lang="es-MX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+mn-lt"/>
                        </a:rPr>
                        <a:t>30</a:t>
                      </a:r>
                      <a:endParaRPr lang="es-MX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2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Coordinaciones por bienio</a:t>
                      </a:r>
                    </a:p>
                    <a:p>
                      <a:pPr algn="ctr"/>
                      <a:endParaRPr lang="es-MX" sz="1200" dirty="0" smtClean="0"/>
                    </a:p>
                    <a:p>
                      <a:pPr algn="ctr"/>
                      <a:r>
                        <a:rPr lang="es-MX" sz="1200" dirty="0" smtClean="0"/>
                        <a:t>Mínimo un año de operación</a:t>
                      </a:r>
                    </a:p>
                    <a:p>
                      <a:pPr algn="ctr"/>
                      <a:endParaRPr lang="es-MX" sz="12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5300635" y="6199518"/>
            <a:ext cx="4139909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MX" sz="1050" b="1" dirty="0"/>
              <a:t>Evidencias de desempeño </a:t>
            </a:r>
            <a:endParaRPr lang="es-MX" sz="1050" dirty="0"/>
          </a:p>
          <a:p>
            <a:pPr algn="just"/>
            <a:r>
              <a:rPr lang="es-MX" sz="1050" dirty="0"/>
              <a:t>Informe de actividades del periodo que además considere los </a:t>
            </a:r>
            <a:r>
              <a:rPr lang="es-MX" sz="1050" dirty="0" smtClean="0"/>
              <a:t>rubros a </a:t>
            </a:r>
            <a:r>
              <a:rPr lang="es-MX" sz="1050" dirty="0"/>
              <a:t>validar para la asiganción de puntajes (plan de vinculación, </a:t>
            </a:r>
            <a:r>
              <a:rPr lang="es-MX" sz="1050" dirty="0" smtClean="0"/>
              <a:t>convenios y alianzas en </a:t>
            </a:r>
            <a:r>
              <a:rPr lang="es-MX" sz="1050" dirty="0"/>
              <a:t>el periodo, </a:t>
            </a:r>
            <a:r>
              <a:rPr lang="es-MX" sz="1050" dirty="0" smtClean="0"/>
              <a:t>y </a:t>
            </a:r>
            <a:r>
              <a:rPr lang="es-MX" sz="1050" dirty="0"/>
              <a:t>otras acciones </a:t>
            </a:r>
            <a:r>
              <a:rPr lang="es-MX" sz="1050" dirty="0" smtClean="0"/>
              <a:t>realizadas </a:t>
            </a:r>
            <a:r>
              <a:rPr lang="es-MX" sz="1050" dirty="0"/>
              <a:t>por la coordinación de vinculación) y </a:t>
            </a:r>
            <a:r>
              <a:rPr lang="es-MX" sz="1050" dirty="0" smtClean="0"/>
              <a:t>documento de nombramiento o comisión </a:t>
            </a:r>
            <a:r>
              <a:rPr lang="es-MX" sz="1050" dirty="0"/>
              <a:t>emitida por el </a:t>
            </a:r>
            <a:r>
              <a:rPr lang="es-MX" sz="1050" dirty="0" smtClean="0"/>
              <a:t>responsable de la dependencia de adscripción que </a:t>
            </a:r>
            <a:r>
              <a:rPr lang="es-MX" sz="1050" dirty="0" smtClean="0"/>
              <a:t>indique nombre de la coordinación, </a:t>
            </a:r>
            <a:r>
              <a:rPr lang="es-MX" sz="1050" dirty="0"/>
              <a:t>fecha de nombramiento, periodo en funciones. 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58354" y="288181"/>
            <a:ext cx="2337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008000"/>
                </a:solidFill>
              </a:rPr>
              <a:t>PEDPA 2017-2019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521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0322" y="648806"/>
            <a:ext cx="9361040" cy="6986528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just" eaLnBrk="0" hangingPunct="0"/>
            <a:endParaRPr lang="es-MX" sz="1400" dirty="0" smtClean="0"/>
          </a:p>
          <a:p>
            <a:pPr marL="342900" indent="-342900" algn="just" eaLnBrk="0" hangingPunct="0">
              <a:buAutoNum type="arabicPeriod"/>
            </a:pPr>
            <a:r>
              <a:rPr lang="es-MX" sz="1400" b="1" dirty="0" smtClean="0">
                <a:solidFill>
                  <a:srgbClr val="660066"/>
                </a:solidFill>
              </a:rPr>
              <a:t>Registro</a:t>
            </a:r>
            <a:r>
              <a:rPr lang="es-MX" sz="1400" dirty="0" smtClean="0"/>
              <a:t> de </a:t>
            </a:r>
            <a:r>
              <a:rPr lang="es-MX" sz="1400" b="1" u="sng" dirty="0" smtClean="0"/>
              <a:t>proyecto</a:t>
            </a:r>
            <a:r>
              <a:rPr lang="es-MX" sz="1400" dirty="0" smtClean="0"/>
              <a:t> en SIVU: </a:t>
            </a:r>
            <a:r>
              <a:rPr lang="es-MX" sz="1400" dirty="0" smtClean="0">
                <a:hlinkClick r:id="rId2"/>
              </a:rPr>
              <a:t>www.uv.mx/sivu</a:t>
            </a:r>
            <a:r>
              <a:rPr lang="es-MX" sz="1400" dirty="0" smtClean="0"/>
              <a:t>.</a:t>
            </a:r>
          </a:p>
          <a:p>
            <a:pPr marL="342900" indent="-342900" algn="just" eaLnBrk="0" hangingPunct="0">
              <a:buAutoNum type="arabicPeriod"/>
            </a:pPr>
            <a:endParaRPr lang="es-MX" sz="1400" dirty="0" smtClean="0"/>
          </a:p>
          <a:p>
            <a:pPr algn="just" eaLnBrk="0" hangingPunct="0"/>
            <a:r>
              <a:rPr lang="es-MX" sz="1400" dirty="0" smtClean="0"/>
              <a:t>2. </a:t>
            </a:r>
            <a:r>
              <a:rPr lang="es-MX" sz="1400" b="1" dirty="0">
                <a:solidFill>
                  <a:srgbClr val="660066"/>
                </a:solidFill>
              </a:rPr>
              <a:t>Validación </a:t>
            </a:r>
            <a:r>
              <a:rPr lang="es-MX" sz="1400" dirty="0"/>
              <a:t>del proyecto por parte del Consejo Técnico(CT) que conste en </a:t>
            </a:r>
            <a:r>
              <a:rPr lang="es-MX" sz="1400" dirty="0" smtClean="0"/>
              <a:t>acta.</a:t>
            </a:r>
            <a:r>
              <a:rPr lang="es-MX" sz="1400" b="1" dirty="0">
                <a:solidFill>
                  <a:srgbClr val="0000FF"/>
                </a:solidFill>
              </a:rPr>
              <a:t> </a:t>
            </a:r>
            <a:endParaRPr lang="es-MX" sz="1400" dirty="0"/>
          </a:p>
          <a:p>
            <a:pPr algn="just" eaLnBrk="0" hangingPunct="0"/>
            <a:r>
              <a:rPr lang="es-MX" sz="1400" dirty="0"/>
              <a:t>3. </a:t>
            </a:r>
            <a:r>
              <a:rPr lang="es-MX" sz="1400" b="1" dirty="0">
                <a:solidFill>
                  <a:srgbClr val="660066"/>
                </a:solidFill>
              </a:rPr>
              <a:t>Autorización electrónica </a:t>
            </a:r>
            <a:r>
              <a:rPr lang="es-MX" sz="1400" dirty="0"/>
              <a:t>del proyecto por parte del </a:t>
            </a:r>
            <a:r>
              <a:rPr lang="es-MX" sz="1400" b="1" u="sng" dirty="0">
                <a:solidFill>
                  <a:srgbClr val="0000FF"/>
                </a:solidFill>
              </a:rPr>
              <a:t>director de entidad </a:t>
            </a:r>
            <a:r>
              <a:rPr lang="es-MX" sz="1400" dirty="0"/>
              <a:t>o dependencia correspondiente</a:t>
            </a:r>
            <a:r>
              <a:rPr lang="es-MX" sz="1400" dirty="0" smtClean="0"/>
              <a:t>.</a:t>
            </a:r>
          </a:p>
          <a:p>
            <a:pPr algn="just" eaLnBrk="0" hangingPunct="0"/>
            <a:endParaRPr lang="es-MX" sz="1400" dirty="0" smtClean="0"/>
          </a:p>
          <a:p>
            <a:pPr algn="just" eaLnBrk="0" hangingPunct="0"/>
            <a:r>
              <a:rPr lang="es-MX" sz="1400" dirty="0" smtClean="0"/>
              <a:t>4. </a:t>
            </a:r>
            <a:r>
              <a:rPr lang="es-MX" sz="1400" b="1" dirty="0">
                <a:solidFill>
                  <a:srgbClr val="660066"/>
                </a:solidFill>
              </a:rPr>
              <a:t>Envío a DGV de acta de consejo técnico, </a:t>
            </a:r>
            <a:r>
              <a:rPr lang="es-MX" sz="1400" dirty="0"/>
              <a:t>en </a:t>
            </a:r>
            <a:r>
              <a:rPr lang="es-MX" sz="1400" dirty="0" smtClean="0"/>
              <a:t>archivo digital, </a:t>
            </a:r>
            <a:r>
              <a:rPr lang="es-MX" sz="1400" dirty="0"/>
              <a:t>a la Coordinación SIVU, </a:t>
            </a:r>
            <a:r>
              <a:rPr lang="es-MX" sz="1400" dirty="0" smtClean="0"/>
              <a:t>al </a:t>
            </a:r>
            <a:r>
              <a:rPr lang="es-MX" sz="1400" dirty="0"/>
              <a:t>correo </a:t>
            </a:r>
            <a:r>
              <a:rPr lang="es-MX" sz="1400" b="1" dirty="0">
                <a:hlinkClick r:id="rId3"/>
              </a:rPr>
              <a:t>sivu@</a:t>
            </a:r>
            <a:r>
              <a:rPr lang="es-MX" sz="1400" b="1" dirty="0" smtClean="0">
                <a:hlinkClick r:id="rId3"/>
              </a:rPr>
              <a:t>uv.mx</a:t>
            </a:r>
            <a:r>
              <a:rPr lang="es-MX" sz="1400" b="1" dirty="0" smtClean="0"/>
              <a:t>, </a:t>
            </a:r>
            <a:r>
              <a:rPr lang="es-MX" sz="1400" b="1" dirty="0" smtClean="0"/>
              <a:t>pasando la contingencia, deberán enviar el archivo en </a:t>
            </a:r>
            <a:r>
              <a:rPr lang="es-MX" sz="1400" b="1" dirty="0" smtClean="0"/>
              <a:t>físico </a:t>
            </a:r>
            <a:r>
              <a:rPr lang="es-MX" sz="1400" dirty="0" smtClean="0"/>
              <a:t>a Edificio D de Rectoría, 3er Piso, lomas del Estadio s/n, Zona Universitaria, Xalapa, Ver. </a:t>
            </a:r>
            <a:r>
              <a:rPr lang="es-MX" sz="1400" dirty="0"/>
              <a:t>Puede ser acta individual o que integre todos los proyectos de la entidad.</a:t>
            </a:r>
          </a:p>
          <a:p>
            <a:pPr algn="just" eaLnBrk="0" hangingPunct="0"/>
            <a:endParaRPr lang="es-MX" sz="1400" dirty="0"/>
          </a:p>
          <a:p>
            <a:pPr algn="just" eaLnBrk="0" hangingPunct="0"/>
            <a:r>
              <a:rPr lang="es-MX" sz="1400" dirty="0" smtClean="0"/>
              <a:t>5. </a:t>
            </a:r>
            <a:r>
              <a:rPr lang="es-MX" sz="1400" dirty="0"/>
              <a:t>Registro </a:t>
            </a:r>
            <a:r>
              <a:rPr lang="es-MX" sz="1400" dirty="0" smtClean="0"/>
              <a:t>en el </a:t>
            </a:r>
            <a:r>
              <a:rPr lang="es-MX" sz="1400" dirty="0" smtClean="0"/>
              <a:t>SIVU </a:t>
            </a:r>
            <a:r>
              <a:rPr lang="es-MX" sz="1400" dirty="0" smtClean="0"/>
              <a:t>de </a:t>
            </a:r>
            <a:r>
              <a:rPr lang="es-MX" sz="1400" b="1" dirty="0">
                <a:solidFill>
                  <a:srgbClr val="660066"/>
                </a:solidFill>
              </a:rPr>
              <a:t>avances y productos </a:t>
            </a:r>
            <a:r>
              <a:rPr lang="es-MX" sz="1400" dirty="0"/>
              <a:t>obtenidos en el bienio (de cada semestre en que se haya operado el proyecto</a:t>
            </a:r>
            <a:r>
              <a:rPr lang="es-MX" sz="1400" dirty="0" smtClean="0"/>
              <a:t>).</a:t>
            </a:r>
          </a:p>
          <a:p>
            <a:pPr algn="just" eaLnBrk="0" hangingPunct="0"/>
            <a:endParaRPr lang="es-MX" sz="1400" dirty="0"/>
          </a:p>
          <a:p>
            <a:pPr algn="just" eaLnBrk="0" hangingPunct="0"/>
            <a:r>
              <a:rPr lang="es-MX" sz="1400" dirty="0" smtClean="0"/>
              <a:t>6. </a:t>
            </a:r>
            <a:r>
              <a:rPr lang="es-MX" sz="1400" dirty="0"/>
              <a:t>Para el caso de los proyectos registrados con anterioridad, además de los avances y productos deberán presentar la </a:t>
            </a:r>
            <a:r>
              <a:rPr lang="es-MX" sz="1400" b="1" dirty="0">
                <a:solidFill>
                  <a:srgbClr val="660066"/>
                </a:solidFill>
              </a:rPr>
              <a:t>actualización</a:t>
            </a:r>
            <a:r>
              <a:rPr lang="es-MX" sz="1400" dirty="0"/>
              <a:t> de vigencia, metas, acciones, académicos participantes e instituciones externas.</a:t>
            </a:r>
          </a:p>
          <a:p>
            <a:pPr algn="just" eaLnBrk="0" hangingPunct="0"/>
            <a:endParaRPr lang="es-MX" sz="1400" dirty="0"/>
          </a:p>
          <a:p>
            <a:pPr algn="just" eaLnBrk="0" hangingPunct="0"/>
            <a:r>
              <a:rPr lang="es-MX" sz="1400" dirty="0" smtClean="0"/>
              <a:t>7. </a:t>
            </a:r>
            <a:r>
              <a:rPr lang="es-MX" sz="1400" b="1" u="sng" dirty="0" smtClean="0"/>
              <a:t>Envío </a:t>
            </a:r>
            <a:r>
              <a:rPr lang="es-MX" sz="1400" b="1" u="sng" dirty="0"/>
              <a:t>de </a:t>
            </a:r>
            <a:r>
              <a:rPr lang="es-MX" sz="1400" b="1" u="sng" dirty="0" smtClean="0">
                <a:solidFill>
                  <a:srgbClr val="660066"/>
                </a:solidFill>
              </a:rPr>
              <a:t>evidencias electrónicas </a:t>
            </a:r>
            <a:r>
              <a:rPr lang="es-MX" sz="1400" b="1" u="sng" dirty="0" smtClean="0">
                <a:solidFill>
                  <a:srgbClr val="660066"/>
                </a:solidFill>
              </a:rPr>
              <a:t>de </a:t>
            </a:r>
            <a:r>
              <a:rPr lang="es-MX" sz="1400" b="1" u="sng" dirty="0" smtClean="0">
                <a:solidFill>
                  <a:srgbClr val="660066"/>
                </a:solidFill>
              </a:rPr>
              <a:t>la realización del proyecto, a la Coordinación SIVU, </a:t>
            </a:r>
            <a:r>
              <a:rPr lang="es-MX" sz="1400" b="1" u="sng" dirty="0" smtClean="0"/>
              <a:t>por contingencia podrán enviarlas al correo sivu@uv.mx.</a:t>
            </a:r>
            <a:endParaRPr lang="es-MX" sz="1400" dirty="0" smtClean="0"/>
          </a:p>
          <a:p>
            <a:pPr algn="just" eaLnBrk="0" hangingPunct="0"/>
            <a:endParaRPr lang="es-MX" sz="1400" dirty="0"/>
          </a:p>
          <a:p>
            <a:pPr algn="just" eaLnBrk="0" hangingPunct="0"/>
            <a:r>
              <a:rPr lang="es-MX" sz="1400" dirty="0" smtClean="0"/>
              <a:t>Las </a:t>
            </a:r>
            <a:r>
              <a:rPr lang="es-MX" sz="1400" dirty="0"/>
              <a:t>evidencias son:</a:t>
            </a:r>
          </a:p>
          <a:p>
            <a:pPr algn="just" eaLnBrk="0" hangingPunct="0"/>
            <a:r>
              <a:rPr lang="es-MX" sz="1400" dirty="0" smtClean="0"/>
              <a:t>a) </a:t>
            </a:r>
            <a:r>
              <a:rPr lang="es-MX" sz="1400" b="1" dirty="0" smtClean="0"/>
              <a:t>de inicio del proyecto </a:t>
            </a:r>
            <a:r>
              <a:rPr lang="es-MX" sz="1400" dirty="0" smtClean="0"/>
              <a:t>(copia de convenio, carta de invitación o intención del ente externo, cartas compromiso, programa de trabajo, etc.),</a:t>
            </a:r>
          </a:p>
          <a:p>
            <a:pPr algn="just" eaLnBrk="0" hangingPunct="0"/>
            <a:r>
              <a:rPr lang="es-MX" sz="1400" dirty="0" smtClean="0"/>
              <a:t>b) </a:t>
            </a:r>
            <a:r>
              <a:rPr lang="es-MX" sz="1400" b="1" dirty="0" smtClean="0"/>
              <a:t>de operación del proyecto </a:t>
            </a:r>
            <a:r>
              <a:rPr lang="es-MX" sz="1400" dirty="0" smtClean="0"/>
              <a:t>(fotografías y documentos oficiales: oficios, reportes de avances firmados de recibido, listas de asistencia, constancias, etc.)</a:t>
            </a:r>
          </a:p>
          <a:p>
            <a:pPr algn="just" eaLnBrk="0" hangingPunct="0"/>
            <a:r>
              <a:rPr lang="es-MX" sz="1400" dirty="0" smtClean="0"/>
              <a:t>c) </a:t>
            </a:r>
            <a:r>
              <a:rPr lang="es-MX" sz="1400" b="1" dirty="0" smtClean="0"/>
              <a:t>De conclusión</a:t>
            </a:r>
            <a:r>
              <a:rPr lang="es-MX" sz="1400" dirty="0" smtClean="0"/>
              <a:t>: documentos </a:t>
            </a:r>
            <a:r>
              <a:rPr lang="es-MX" sz="1400" dirty="0"/>
              <a:t>oficiales de entrega de productos a la contraparte, </a:t>
            </a:r>
            <a:r>
              <a:rPr lang="es-MX" sz="1400" dirty="0" smtClean="0"/>
              <a:t>constancias, fotográfias, material gráfico </a:t>
            </a:r>
            <a:r>
              <a:rPr lang="es-MX" sz="1400" dirty="0"/>
              <a:t>o impreso  que dé cuenta de la </a:t>
            </a:r>
            <a:r>
              <a:rPr lang="es-MX" sz="1400" dirty="0" smtClean="0"/>
              <a:t>vinculación, de </a:t>
            </a:r>
            <a:r>
              <a:rPr lang="es-MX" sz="1400" dirty="0"/>
              <a:t>la operación y entrega de resultados totales o parciales del proyecto)</a:t>
            </a:r>
            <a:r>
              <a:rPr lang="es-MX" sz="1400" dirty="0" smtClean="0"/>
              <a:t>.</a:t>
            </a:r>
          </a:p>
          <a:p>
            <a:pPr algn="just" eaLnBrk="0" hangingPunct="0"/>
            <a:r>
              <a:rPr lang="es-MX" sz="1400" dirty="0" smtClean="0"/>
              <a:t>Las evidencias pueden ser enviadas directamente por el académico responsable del proyecto, por el </a:t>
            </a:r>
            <a:r>
              <a:rPr lang="es-MX" sz="1400" dirty="0"/>
              <a:t>coordinador de vinculación </a:t>
            </a:r>
            <a:r>
              <a:rPr lang="es-MX" sz="1400" dirty="0" smtClean="0"/>
              <a:t>o director de </a:t>
            </a:r>
            <a:r>
              <a:rPr lang="es-MX" sz="1400" dirty="0"/>
              <a:t>la entidad o dependencia </a:t>
            </a:r>
            <a:r>
              <a:rPr lang="es-MX" sz="1400" dirty="0" smtClean="0"/>
              <a:t>correspondiente, a más tardar el </a:t>
            </a:r>
            <a:r>
              <a:rPr lang="es-MX" sz="1400" b="1" u="sng" dirty="0" smtClean="0"/>
              <a:t>16 de marzo de 2021.</a:t>
            </a:r>
            <a:endParaRPr lang="es-MX" sz="1400" b="1" u="sng" dirty="0" smtClean="0"/>
          </a:p>
          <a:p>
            <a:pPr algn="just" eaLnBrk="0" hangingPunct="0"/>
            <a:r>
              <a:rPr lang="es-MX" sz="1400" dirty="0" smtClean="0"/>
              <a:t> </a:t>
            </a:r>
            <a:endParaRPr lang="es-MX" sz="1400" dirty="0"/>
          </a:p>
        </p:txBody>
      </p:sp>
      <p:sp>
        <p:nvSpPr>
          <p:cNvPr id="3" name="Rectángulo 2"/>
          <p:cNvSpPr/>
          <p:nvPr/>
        </p:nvSpPr>
        <p:spPr>
          <a:xfrm>
            <a:off x="414338" y="144165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s-MX" sz="1400" b="1" dirty="0">
                <a:solidFill>
                  <a:srgbClr val="008000"/>
                </a:solidFill>
              </a:rPr>
              <a:t>Consideraciones </a:t>
            </a:r>
            <a:r>
              <a:rPr lang="es-MX" sz="1400" b="1" dirty="0" smtClean="0">
                <a:solidFill>
                  <a:srgbClr val="008000"/>
                </a:solidFill>
              </a:rPr>
              <a:t>para la participación en los </a:t>
            </a:r>
            <a:r>
              <a:rPr lang="es-MX" sz="1400" b="1" dirty="0">
                <a:solidFill>
                  <a:srgbClr val="008000"/>
                </a:solidFill>
              </a:rPr>
              <a:t>indicadores 1.2.3.1, 1.2.3.6, </a:t>
            </a:r>
            <a:r>
              <a:rPr lang="es-MX" sz="1400" b="1" dirty="0" smtClean="0">
                <a:solidFill>
                  <a:srgbClr val="008000"/>
                </a:solidFill>
              </a:rPr>
              <a:t>2.7.1</a:t>
            </a:r>
            <a:endParaRPr lang="es-MX" sz="1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42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486346" y="576213"/>
            <a:ext cx="8775843" cy="590931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s-MX" sz="1800" dirty="0" smtClean="0"/>
          </a:p>
          <a:p>
            <a:pPr eaLnBrk="1" hangingPunct="1"/>
            <a:endParaRPr lang="es-MX" sz="1800" dirty="0"/>
          </a:p>
          <a:p>
            <a:pPr eaLnBrk="1" hangingPunct="1"/>
            <a:r>
              <a:rPr lang="es-MX" sz="1800" b="1" dirty="0" smtClean="0"/>
              <a:t>Del </a:t>
            </a:r>
            <a:r>
              <a:rPr lang="es-MX" sz="1800" b="1" dirty="0" smtClean="0"/>
              <a:t>03 al 16 de marzo</a:t>
            </a:r>
            <a:r>
              <a:rPr lang="es-MX" sz="1800" b="1" dirty="0" smtClean="0"/>
              <a:t> de 2021.</a:t>
            </a:r>
            <a:r>
              <a:rPr lang="es-MX" sz="1800" b="1" u="sng" dirty="0" smtClean="0"/>
              <a:t> </a:t>
            </a:r>
            <a:r>
              <a:rPr lang="es-MX" sz="1800" b="1" u="sng" dirty="0" smtClean="0">
                <a:solidFill>
                  <a:srgbClr val="0000FF"/>
                </a:solidFill>
              </a:rPr>
              <a:t>Aclaraciones</a:t>
            </a:r>
            <a:r>
              <a:rPr lang="es-MX" sz="1800" b="1" u="sng" dirty="0">
                <a:solidFill>
                  <a:srgbClr val="0000FF"/>
                </a:solidFill>
              </a:rPr>
              <a:t>, dudas y </a:t>
            </a:r>
            <a:r>
              <a:rPr lang="es-MX" sz="1800" b="1" u="sng" dirty="0" smtClean="0">
                <a:solidFill>
                  <a:srgbClr val="0000FF"/>
                </a:solidFill>
              </a:rPr>
              <a:t>observaciones.</a:t>
            </a:r>
            <a:endParaRPr lang="es-MX" sz="1800" b="1" dirty="0">
              <a:solidFill>
                <a:srgbClr val="0000FF"/>
              </a:solidFill>
            </a:endParaRPr>
          </a:p>
          <a:p>
            <a:pPr eaLnBrk="1" hangingPunct="1"/>
            <a:endParaRPr lang="es-MX" sz="1800" dirty="0" smtClean="0"/>
          </a:p>
          <a:p>
            <a:pPr algn="just" eaLnBrk="1" hangingPunct="1"/>
            <a:r>
              <a:rPr lang="es-MX" sz="1800" dirty="0" smtClean="0"/>
              <a:t>Los académicos deberán revisar </a:t>
            </a:r>
            <a:r>
              <a:rPr lang="es-MX" sz="1800" dirty="0" smtClean="0"/>
              <a:t>las Reglas de Operación del Programa de Estímulos, en lo </a:t>
            </a:r>
            <a:r>
              <a:rPr lang="es-MX" sz="1800" dirty="0" smtClean="0"/>
              <a:t>correspondiente a los indicadores de vinculación y verificar sus registros en el SIVU de conformidad con los requerimientos establecidos por la Dirección General de Vinculación, mencionados en este documento. </a:t>
            </a:r>
            <a:r>
              <a:rPr lang="es-MX" sz="1800" dirty="0" smtClean="0"/>
              <a:t>En caso de aclaraciones, dudas y observaciones deberán reportarlas a la coordinación SIVU</a:t>
            </a:r>
            <a:r>
              <a:rPr lang="es-MX" sz="1800" dirty="0" smtClean="0"/>
              <a:t>, en estas fechas, al correo </a:t>
            </a:r>
            <a:r>
              <a:rPr lang="es-MX" sz="1800" dirty="0" smtClean="0">
                <a:hlinkClick r:id="rId2"/>
              </a:rPr>
              <a:t>sivu@uv.mx</a:t>
            </a:r>
            <a:r>
              <a:rPr lang="es-MX" sz="1800" dirty="0"/>
              <a:t> </a:t>
            </a:r>
            <a:r>
              <a:rPr lang="es-MX" sz="1800" dirty="0" smtClean="0"/>
              <a:t>con copia al correo </a:t>
            </a:r>
            <a:r>
              <a:rPr lang="es-MX" sz="1800" dirty="0" smtClean="0">
                <a:hlinkClick r:id="rId3"/>
              </a:rPr>
              <a:t>abasurto@uv.mx</a:t>
            </a:r>
            <a:r>
              <a:rPr lang="es-MX" sz="1800" dirty="0" smtClean="0"/>
              <a:t>. </a:t>
            </a:r>
            <a:endParaRPr lang="es-MX" sz="1800" dirty="0" smtClean="0"/>
          </a:p>
          <a:p>
            <a:pPr eaLnBrk="1" hangingPunct="1"/>
            <a:endParaRPr lang="es-MX" sz="1800" b="1" u="sng" dirty="0"/>
          </a:p>
          <a:p>
            <a:pPr eaLnBrk="1" hangingPunct="1"/>
            <a:r>
              <a:rPr lang="es-MX" sz="1800" b="1" u="sng" dirty="0" smtClean="0"/>
              <a:t>16 de marzo de 2021. </a:t>
            </a:r>
            <a:r>
              <a:rPr lang="es-MX" sz="1800" b="1" u="sng" dirty="0" smtClean="0">
                <a:solidFill>
                  <a:srgbClr val="0000FF"/>
                </a:solidFill>
              </a:rPr>
              <a:t>Fecha límite de registro, validación y autorización de proyectos.</a:t>
            </a:r>
            <a:endParaRPr lang="es-MX" sz="1800" dirty="0">
              <a:solidFill>
                <a:srgbClr val="0000FF"/>
              </a:solidFill>
            </a:endParaRPr>
          </a:p>
          <a:p>
            <a:pPr algn="just" eaLnBrk="1" hangingPunct="1"/>
            <a:r>
              <a:rPr lang="es-MX" sz="1800" dirty="0"/>
              <a:t>Fecha límite de registro y envío de </a:t>
            </a:r>
            <a:r>
              <a:rPr lang="es-MX" sz="1800" dirty="0" smtClean="0"/>
              <a:t>información (actas y evidencias) a la Coordinación SIVU, </a:t>
            </a:r>
            <a:r>
              <a:rPr lang="es-MX" sz="1800" dirty="0"/>
              <a:t>para aquellos que deseen participar en los indicadores de vinculación del Programa de Productividad. </a:t>
            </a:r>
            <a:r>
              <a:rPr lang="es-MX" sz="1800" dirty="0" smtClean="0"/>
              <a:t>Después de esta fecha la información será procesada y entregada al Departamento de Evaluación Académica, por lo cual esta Dirección no se compromete a la recepción de documentación extemporáneos en virtud de no retrasar el proceso de entrega-recepción de información para este Programa.</a:t>
            </a:r>
            <a:endParaRPr lang="es-MX" sz="1800" dirty="0"/>
          </a:p>
          <a:p>
            <a:pPr eaLnBrk="1" hangingPunct="1"/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1552702001"/>
      </p:ext>
    </p:extLst>
  </p:cSld>
  <p:clrMapOvr>
    <a:masterClrMapping/>
  </p:clrMapOvr>
</p:sld>
</file>

<file path=ppt/theme/theme1.xml><?xml version="1.0" encoding="utf-8"?>
<a:theme xmlns:a="http://schemas.openxmlformats.org/drawingml/2006/main" name="DGV_COMUNICACIÓ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DGV_COMUNICACIÓN</Template>
  <TotalTime>3613</TotalTime>
  <Words>1968</Words>
  <Application>Microsoft Office PowerPoint</Application>
  <PresentationFormat>Personalizado</PresentationFormat>
  <Paragraphs>254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Gill Sans</vt:lpstr>
      <vt:lpstr>Gill Sans MT</vt:lpstr>
      <vt:lpstr>Times New Roman</vt:lpstr>
      <vt:lpstr>DGV_COMUNICACIÓN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UV</dc:creator>
  <cp:lastModifiedBy>Araceli Basurto</cp:lastModifiedBy>
  <cp:revision>397</cp:revision>
  <cp:lastPrinted>2018-04-03T01:17:02Z</cp:lastPrinted>
  <dcterms:created xsi:type="dcterms:W3CDTF">2018-03-22T00:47:54Z</dcterms:created>
  <dcterms:modified xsi:type="dcterms:W3CDTF">2021-03-03T02:01:27Z</dcterms:modified>
</cp:coreProperties>
</file>