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42" r:id="rId5"/>
    <p:sldId id="345" r:id="rId6"/>
    <p:sldId id="455" r:id="rId7"/>
    <p:sldId id="479" r:id="rId8"/>
    <p:sldId id="478" r:id="rId9"/>
    <p:sldId id="476" r:id="rId10"/>
    <p:sldId id="477" r:id="rId11"/>
    <p:sldId id="480" r:id="rId12"/>
    <p:sldId id="481" r:id="rId13"/>
    <p:sldId id="470" r:id="rId14"/>
    <p:sldId id="475" r:id="rId15"/>
    <p:sldId id="392" r:id="rId16"/>
  </p:sldIdLst>
  <p:sldSz cx="9144000" cy="5143500" type="screen16x9"/>
  <p:notesSz cx="7010400" cy="9296400"/>
  <p:defaultTextStyle>
    <a:defPPr>
      <a:defRPr lang="es-MX"/>
    </a:defPPr>
    <a:lvl1pPr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07178" indent="-40717"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15630" indent="-82709"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24080" indent="-124698"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32531" indent="-166689"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832304" algn="l" defTabSz="732921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198764" algn="l" defTabSz="732921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565225" algn="l" defTabSz="732921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2931685" algn="l" defTabSz="732921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04" userDrawn="1">
          <p15:clr>
            <a:srgbClr val="A4A3A4"/>
          </p15:clr>
        </p15:guide>
        <p15:guide id="2" pos="1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B2FAB2"/>
    <a:srgbClr val="E6E6E6"/>
    <a:srgbClr val="E1E1E1"/>
    <a:srgbClr val="EBEBEB"/>
    <a:srgbClr val="F7F7F7"/>
    <a:srgbClr val="F5F5F5"/>
    <a:srgbClr val="F6F6F6"/>
    <a:srgbClr val="F9F9F9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85" autoAdjust="0"/>
    <p:restoredTop sz="93246" autoAdjust="0"/>
  </p:normalViewPr>
  <p:slideViewPr>
    <p:cSldViewPr>
      <p:cViewPr>
        <p:scale>
          <a:sx n="120" d="100"/>
          <a:sy n="120" d="100"/>
        </p:scale>
        <p:origin x="396" y="-324"/>
      </p:cViewPr>
      <p:guideLst>
        <p:guide orient="horz" pos="804"/>
        <p:guide pos="11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3FCF6-3245-40C5-B593-394CB3E7D056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C5C07-0029-461B-A54E-1266AAFBE2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315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8AF02-557F-F840-AD17-7245C0C5AECC}" type="datetimeFigureOut">
              <a:rPr lang="es-MX" smtClean="0"/>
              <a:t>08/03/2023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A9BB8-FA38-2549-ADE3-A0F7A6BD8C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7927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A9BB8-FA38-2549-ADE3-A0F7A6BD8CA7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6555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A9BB8-FA38-2549-ADE3-A0F7A6BD8CA7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7759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A9BB8-FA38-2549-ADE3-A0F7A6BD8CA7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9453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A9BB8-FA38-2549-ADE3-A0F7A6BD8CA7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1615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"/>
            <a:ext cx="9144000" cy="5143309"/>
          </a:xfrm>
          <a:prstGeom prst="rect">
            <a:avLst/>
          </a:prstGeom>
        </p:spPr>
      </p:pic>
      <p:sp>
        <p:nvSpPr>
          <p:cNvPr id="14" name="13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1637887" y="1995686"/>
            <a:ext cx="5112410" cy="309419"/>
          </a:xfrm>
        </p:spPr>
        <p:txBody>
          <a:bodyPr anchor="b"/>
          <a:lstStyle>
            <a:lvl1pPr algn="l">
              <a:lnSpc>
                <a:spcPts val="2600"/>
              </a:lnSpc>
              <a:spcBef>
                <a:spcPts val="0"/>
              </a:spcBef>
              <a:defRPr sz="2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Eje y tema</a:t>
            </a:r>
          </a:p>
        </p:txBody>
      </p:sp>
      <p:sp>
        <p:nvSpPr>
          <p:cNvPr id="15" name="13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1645174" y="2355120"/>
            <a:ext cx="5112410" cy="238017"/>
          </a:xfrm>
        </p:spPr>
        <p:txBody>
          <a:bodyPr/>
          <a:lstStyle>
            <a:lvl1pPr algn="l">
              <a:lnSpc>
                <a:spcPts val="1283"/>
              </a:lnSpc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s-MX" dirty="0"/>
              <a:t>Nombre del o la participante</a:t>
            </a:r>
          </a:p>
        </p:txBody>
      </p:sp>
      <p:sp>
        <p:nvSpPr>
          <p:cNvPr id="8" name="7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648816" y="3027474"/>
            <a:ext cx="3408252" cy="192348"/>
          </a:xfrm>
        </p:spPr>
        <p:txBody>
          <a:bodyPr/>
          <a:lstStyle>
            <a:lvl1pPr algn="l">
              <a:lnSpc>
                <a:spcPts val="1042"/>
              </a:lnSpc>
              <a:defRPr sz="1600">
                <a:solidFill>
                  <a:srgbClr val="B2FAB2"/>
                </a:solidFill>
              </a:defRPr>
            </a:lvl1pPr>
          </a:lstStyle>
          <a:p>
            <a:pPr lvl="0"/>
            <a:r>
              <a:rPr lang="es-MX" dirty="0"/>
              <a:t>Región</a:t>
            </a:r>
          </a:p>
        </p:txBody>
      </p:sp>
      <p:sp>
        <p:nvSpPr>
          <p:cNvPr id="12" name="13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645173" y="2593137"/>
            <a:ext cx="5112410" cy="238017"/>
          </a:xfrm>
        </p:spPr>
        <p:txBody>
          <a:bodyPr/>
          <a:lstStyle>
            <a:lvl1pPr algn="l">
              <a:lnSpc>
                <a:spcPts val="2000"/>
              </a:lnSpc>
              <a:spcBef>
                <a:spcPts val="0"/>
              </a:spcBef>
              <a:defRPr sz="1600" baseline="0">
                <a:solidFill>
                  <a:srgbClr val="B2FAB2"/>
                </a:solidFill>
              </a:defRPr>
            </a:lvl1pPr>
          </a:lstStyle>
          <a:p>
            <a:pPr lvl="0"/>
            <a:r>
              <a:rPr lang="es-MX" dirty="0"/>
              <a:t>Entidad o dependencia de adscripción</a:t>
            </a:r>
          </a:p>
        </p:txBody>
      </p:sp>
      <p:sp>
        <p:nvSpPr>
          <p:cNvPr id="16" name="7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1648816" y="3387514"/>
            <a:ext cx="3408252" cy="192348"/>
          </a:xfrm>
        </p:spPr>
        <p:txBody>
          <a:bodyPr/>
          <a:lstStyle>
            <a:lvl1pPr algn="l">
              <a:lnSpc>
                <a:spcPts val="1042"/>
              </a:lnSpc>
              <a:defRPr sz="1400">
                <a:solidFill>
                  <a:srgbClr val="B2FAB2"/>
                </a:solidFill>
              </a:defRPr>
            </a:lvl1pPr>
          </a:lstStyle>
          <a:p>
            <a:pPr lvl="0"/>
            <a:r>
              <a:rPr lang="es-MX" dirty="0"/>
              <a:t>Noviembre de 2021</a:t>
            </a:r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36" y="235730"/>
            <a:ext cx="1424316" cy="12559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00" y="3723878"/>
            <a:ext cx="6120000" cy="85167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616000"/>
            <a:ext cx="2442493" cy="8591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erpo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237" y="1000185"/>
            <a:ext cx="8033892" cy="2866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1294771" y="1476417"/>
            <a:ext cx="7209903" cy="3095506"/>
          </a:xfrm>
        </p:spPr>
        <p:txBody>
          <a:bodyPr/>
          <a:lstStyle>
            <a:lvl1pPr>
              <a:defRPr sz="1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42692" y="1000186"/>
            <a:ext cx="4040189" cy="47982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ts val="2084"/>
              </a:lnSpc>
              <a:buNone/>
              <a:defRPr sz="1900" b="0">
                <a:solidFill>
                  <a:schemeClr val="tx1"/>
                </a:solidFill>
                <a:latin typeface="Gill Sans MT" pitchFamily="34" charset="0"/>
              </a:defRPr>
            </a:lvl1pPr>
            <a:lvl2pPr marL="408348" indent="0">
              <a:buNone/>
              <a:defRPr sz="1800" b="1"/>
            </a:lvl2pPr>
            <a:lvl3pPr marL="816694" indent="0">
              <a:buNone/>
              <a:defRPr sz="1600" b="1"/>
            </a:lvl3pPr>
            <a:lvl4pPr marL="1225042" indent="0">
              <a:buNone/>
              <a:defRPr sz="1400" b="1"/>
            </a:lvl4pPr>
            <a:lvl5pPr marL="1633388" indent="0">
              <a:buNone/>
              <a:defRPr sz="1400" b="1"/>
            </a:lvl5pPr>
            <a:lvl6pPr marL="2041736" indent="0">
              <a:buNone/>
              <a:defRPr sz="1400" b="1"/>
            </a:lvl6pPr>
            <a:lvl7pPr marL="2450082" indent="0">
              <a:buNone/>
              <a:defRPr sz="1400" b="1"/>
            </a:lvl7pPr>
            <a:lvl8pPr marL="2858430" indent="0">
              <a:buNone/>
              <a:defRPr sz="1400" b="1"/>
            </a:lvl8pPr>
            <a:lvl9pPr marL="3266777" indent="0">
              <a:buNone/>
              <a:defRPr sz="14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42692" y="1718123"/>
            <a:ext cx="4040189" cy="2853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30519" y="1000186"/>
            <a:ext cx="4041775" cy="47982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ts val="2084"/>
              </a:lnSpc>
              <a:buNone/>
              <a:defRPr sz="1900" b="0">
                <a:solidFill>
                  <a:schemeClr val="tx1"/>
                </a:solidFill>
                <a:latin typeface="Gill Sans MT" pitchFamily="34" charset="0"/>
              </a:defRPr>
            </a:lvl1pPr>
            <a:lvl2pPr marL="408348" indent="0">
              <a:buNone/>
              <a:defRPr sz="1800" b="1"/>
            </a:lvl2pPr>
            <a:lvl3pPr marL="816694" indent="0">
              <a:buNone/>
              <a:defRPr sz="1600" b="1"/>
            </a:lvl3pPr>
            <a:lvl4pPr marL="1225042" indent="0">
              <a:buNone/>
              <a:defRPr sz="1400" b="1"/>
            </a:lvl4pPr>
            <a:lvl5pPr marL="1633388" indent="0">
              <a:buNone/>
              <a:defRPr sz="1400" b="1"/>
            </a:lvl5pPr>
            <a:lvl6pPr marL="2041736" indent="0">
              <a:buNone/>
              <a:defRPr sz="1400" b="1"/>
            </a:lvl6pPr>
            <a:lvl7pPr marL="2450082" indent="0">
              <a:buNone/>
              <a:defRPr sz="1400" b="1"/>
            </a:lvl7pPr>
            <a:lvl8pPr marL="2858430" indent="0">
              <a:buNone/>
              <a:defRPr sz="1400" b="1"/>
            </a:lvl8pPr>
            <a:lvl9pPr marL="3266777" indent="0">
              <a:buNone/>
              <a:defRPr sz="14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30519" y="1718123"/>
            <a:ext cx="4041775" cy="2853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2692" y="1000186"/>
            <a:ext cx="6161190" cy="285739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900" b="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60542" y="1476417"/>
            <a:ext cx="4944134" cy="3095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42693" y="1476417"/>
            <a:ext cx="3008313" cy="309550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 marL="408348" indent="0">
              <a:buNone/>
              <a:defRPr sz="1000"/>
            </a:lvl2pPr>
            <a:lvl3pPr marL="816694" indent="0">
              <a:buNone/>
              <a:defRPr sz="900"/>
            </a:lvl3pPr>
            <a:lvl4pPr marL="1225042" indent="0">
              <a:buNone/>
              <a:defRPr sz="800"/>
            </a:lvl4pPr>
            <a:lvl5pPr marL="1633388" indent="0">
              <a:buNone/>
              <a:defRPr sz="800"/>
            </a:lvl5pPr>
            <a:lvl6pPr marL="2041736" indent="0">
              <a:buNone/>
              <a:defRPr sz="800"/>
            </a:lvl6pPr>
            <a:lvl7pPr marL="2450082" indent="0">
              <a:buNone/>
              <a:defRPr sz="800"/>
            </a:lvl7pPr>
            <a:lvl8pPr marL="2858430" indent="0">
              <a:buNone/>
              <a:defRPr sz="800"/>
            </a:lvl8pPr>
            <a:lvl9pPr marL="3266777" indent="0">
              <a:buNone/>
              <a:defRPr sz="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9326" y="3939902"/>
            <a:ext cx="7865349" cy="27636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ts val="802"/>
              </a:lnSpc>
              <a:defRPr sz="1900" b="0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99394" y="952562"/>
            <a:ext cx="5945212" cy="290804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 marL="408348" indent="0">
              <a:buNone/>
              <a:defRPr sz="2500"/>
            </a:lvl2pPr>
            <a:lvl3pPr marL="816694" indent="0">
              <a:buNone/>
              <a:defRPr sz="2200"/>
            </a:lvl3pPr>
            <a:lvl4pPr marL="1225042" indent="0">
              <a:buNone/>
              <a:defRPr sz="1800"/>
            </a:lvl4pPr>
            <a:lvl5pPr marL="1633388" indent="0">
              <a:buNone/>
              <a:defRPr sz="1800"/>
            </a:lvl5pPr>
            <a:lvl6pPr marL="2041736" indent="0">
              <a:buNone/>
              <a:defRPr sz="1800"/>
            </a:lvl6pPr>
            <a:lvl7pPr marL="2450082" indent="0">
              <a:buNone/>
              <a:defRPr sz="1800"/>
            </a:lvl7pPr>
            <a:lvl8pPr marL="2858430" indent="0">
              <a:buNone/>
              <a:defRPr sz="1800"/>
            </a:lvl8pPr>
            <a:lvl9pPr marL="3266777" indent="0">
              <a:buNone/>
              <a:defRPr sz="18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9326" y="4311472"/>
            <a:ext cx="7865349" cy="27650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1443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 marL="408348" indent="0">
              <a:buNone/>
              <a:defRPr sz="1000"/>
            </a:lvl2pPr>
            <a:lvl3pPr marL="816694" indent="0">
              <a:buNone/>
              <a:defRPr sz="900"/>
            </a:lvl3pPr>
            <a:lvl4pPr marL="1225042" indent="0">
              <a:buNone/>
              <a:defRPr sz="800"/>
            </a:lvl4pPr>
            <a:lvl5pPr marL="1633388" indent="0">
              <a:buNone/>
              <a:defRPr sz="800"/>
            </a:lvl5pPr>
            <a:lvl6pPr marL="2041736" indent="0">
              <a:buNone/>
              <a:defRPr sz="800"/>
            </a:lvl6pPr>
            <a:lvl7pPr marL="2450082" indent="0">
              <a:buNone/>
              <a:defRPr sz="800"/>
            </a:lvl7pPr>
            <a:lvl8pPr marL="2858430" indent="0">
              <a:buNone/>
              <a:defRPr sz="800"/>
            </a:lvl8pPr>
            <a:lvl9pPr marL="3266777" indent="0">
              <a:buNone/>
              <a:defRPr sz="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 userDrawn="1"/>
        </p:nvGrpSpPr>
        <p:grpSpPr>
          <a:xfrm>
            <a:off x="0" y="191"/>
            <a:ext cx="9144000" cy="5143309"/>
            <a:chOff x="0" y="-20161"/>
            <a:chExt cx="9144000" cy="5143309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0161"/>
              <a:ext cx="9144000" cy="5143309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6164" y="931478"/>
              <a:ext cx="2651671" cy="2340000"/>
            </a:xfrm>
            <a:prstGeom prst="rect">
              <a:avLst/>
            </a:prstGeom>
          </p:spPr>
        </p:pic>
      </p:grpSp>
      <p:sp>
        <p:nvSpPr>
          <p:cNvPr id="2" name="CuadroTexto 1"/>
          <p:cNvSpPr txBox="1"/>
          <p:nvPr userDrawn="1"/>
        </p:nvSpPr>
        <p:spPr>
          <a:xfrm>
            <a:off x="2303748" y="3709834"/>
            <a:ext cx="4536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pc="20" baseline="0" dirty="0">
                <a:solidFill>
                  <a:schemeClr val="bg1"/>
                </a:solidFill>
                <a:latin typeface="Gill Sans MT" panose="020B0502020104020203" pitchFamily="34" charset="0"/>
              </a:rPr>
              <a:t>“Lis de Veracruz: Arte, Ciencia, Luz”</a:t>
            </a:r>
          </a:p>
        </p:txBody>
      </p:sp>
    </p:spTree>
    <p:extLst>
      <p:ext uri="{BB962C8B-B14F-4D97-AF65-F5344CB8AC3E}">
        <p14:creationId xmlns:p14="http://schemas.microsoft.com/office/powerpoint/2010/main" val="9674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0" y="195486"/>
            <a:ext cx="9144000" cy="51435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292" tIns="36646" rIns="73292" bIns="36646" anchor="ctr"/>
          <a:lstStyle/>
          <a:p>
            <a:pPr algn="ctr" defTabSz="816694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4644008" y="4607200"/>
            <a:ext cx="3670316" cy="196798"/>
          </a:xfrm>
          <a:prstGeom prst="rect">
            <a:avLst/>
          </a:prstGeom>
          <a:noFill/>
        </p:spPr>
        <p:txBody>
          <a:bodyPr lIns="73292" tIns="36646" rIns="73292" bIns="36646">
            <a:spAutoFit/>
          </a:bodyPr>
          <a:lstStyle/>
          <a:p>
            <a:pPr algn="r">
              <a:lnSpc>
                <a:spcPts val="802"/>
              </a:lnSpc>
              <a:defRPr/>
            </a:pPr>
            <a:r>
              <a:rPr lang="es-MX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itchFamily="34" charset="0"/>
              </a:rPr>
              <a:t>“Lis de Veracruz:  Arte, Ciencia, Luz”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2933385" y="2427734"/>
            <a:ext cx="5112410" cy="238017"/>
          </a:xfrm>
        </p:spPr>
        <p:txBody>
          <a:bodyPr/>
          <a:lstStyle>
            <a:lvl1pPr algn="r">
              <a:lnSpc>
                <a:spcPts val="2084"/>
              </a:lnSpc>
              <a:defRPr sz="19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agregar títulos</a:t>
            </a:r>
          </a:p>
        </p:txBody>
      </p:sp>
      <p:sp>
        <p:nvSpPr>
          <p:cNvPr id="15" name="13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2933385" y="2834428"/>
            <a:ext cx="5112410" cy="238017"/>
          </a:xfrm>
        </p:spPr>
        <p:txBody>
          <a:bodyPr/>
          <a:lstStyle>
            <a:lvl1pPr algn="r">
              <a:lnSpc>
                <a:spcPts val="1283"/>
              </a:lnSpc>
              <a:defRPr sz="19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agregar Subtítulo</a:t>
            </a:r>
          </a:p>
        </p:txBody>
      </p:sp>
      <p:sp>
        <p:nvSpPr>
          <p:cNvPr id="8" name="7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637545" y="3287311"/>
            <a:ext cx="3408252" cy="142803"/>
          </a:xfrm>
        </p:spPr>
        <p:txBody>
          <a:bodyPr/>
          <a:lstStyle>
            <a:lvl1pPr algn="r">
              <a:lnSpc>
                <a:spcPts val="1042"/>
              </a:lnSpc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agregar fecha</a:t>
            </a: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726573" y="1570777"/>
            <a:ext cx="6291761" cy="334248"/>
          </a:xfrm>
        </p:spPr>
        <p:txBody>
          <a:bodyPr/>
          <a:lstStyle>
            <a:lvl1pPr algn="r">
              <a:lnSpc>
                <a:spcPts val="1122"/>
              </a:lnSpc>
              <a:spcBef>
                <a:spcPts val="0"/>
              </a:spcBef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agregar el nombre de su entidad o dependencia</a:t>
            </a:r>
          </a:p>
        </p:txBody>
      </p:sp>
      <p:pic>
        <p:nvPicPr>
          <p:cNvPr id="2" name="1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9782"/>
            <a:ext cx="2789022" cy="2283717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99792"/>
            <a:ext cx="1866317" cy="160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39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14 Marcador de título"/>
          <p:cNvSpPr>
            <a:spLocks noGrp="1"/>
          </p:cNvSpPr>
          <p:nvPr>
            <p:ph type="title"/>
          </p:nvPr>
        </p:nvSpPr>
        <p:spPr bwMode="auto">
          <a:xfrm>
            <a:off x="508236" y="1143055"/>
            <a:ext cx="7668715" cy="28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29" name="15 Marcador de texto"/>
          <p:cNvSpPr>
            <a:spLocks noGrp="1"/>
          </p:cNvSpPr>
          <p:nvPr>
            <p:ph type="body" idx="1"/>
          </p:nvPr>
        </p:nvSpPr>
        <p:spPr bwMode="auto">
          <a:xfrm>
            <a:off x="1294771" y="1619286"/>
            <a:ext cx="7209903" cy="3047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08238" y="483518"/>
            <a:ext cx="812752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1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73" y="275506"/>
            <a:ext cx="1664175" cy="10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2" r:id="rId3"/>
    <p:sldLayoutId id="2147483693" r:id="rId4"/>
    <p:sldLayoutId id="2147483694" r:id="rId5"/>
    <p:sldLayoutId id="2147483696" r:id="rId6"/>
    <p:sldLayoutId id="2147483699" r:id="rId7"/>
  </p:sldLayoutIdLst>
  <p:hf hdr="0" ftr="0" dt="0"/>
  <p:txStyles>
    <p:titleStyle>
      <a:lvl1pPr algn="l" defTabSz="815630" rtl="0" eaLnBrk="1" fontAlgn="base" hangingPunct="1">
        <a:spcBef>
          <a:spcPct val="0"/>
        </a:spcBef>
        <a:spcAft>
          <a:spcPct val="0"/>
        </a:spcAft>
        <a:defRPr sz="2200" b="0" kern="1200">
          <a:solidFill>
            <a:srgbClr val="404040"/>
          </a:solidFill>
          <a:latin typeface="Gill Sans MT" pitchFamily="34" charset="0"/>
          <a:ea typeface="+mj-ea"/>
          <a:cs typeface="+mj-cs"/>
        </a:defRPr>
      </a:lvl1pPr>
      <a:lvl2pPr algn="l" defTabSz="81563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404040"/>
          </a:solidFill>
          <a:latin typeface="Gill Sans MT" pitchFamily="34" charset="0"/>
        </a:defRPr>
      </a:lvl2pPr>
      <a:lvl3pPr algn="l" defTabSz="81563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404040"/>
          </a:solidFill>
          <a:latin typeface="Gill Sans MT" pitchFamily="34" charset="0"/>
        </a:defRPr>
      </a:lvl3pPr>
      <a:lvl4pPr algn="l" defTabSz="81563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404040"/>
          </a:solidFill>
          <a:latin typeface="Gill Sans MT" pitchFamily="34" charset="0"/>
        </a:defRPr>
      </a:lvl4pPr>
      <a:lvl5pPr algn="l" defTabSz="81563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404040"/>
          </a:solidFill>
          <a:latin typeface="Gill Sans MT" pitchFamily="34" charset="0"/>
        </a:defRPr>
      </a:lvl5pPr>
      <a:lvl6pPr marL="366461" algn="ctr" defTabSz="81563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732921" algn="ctr" defTabSz="81563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099382" algn="ctr" defTabSz="81563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465843" algn="ctr" defTabSz="81563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0" indent="0" algn="l" defTabSz="815630" rtl="0" eaLnBrk="1" fontAlgn="base" hangingPunct="1">
        <a:lnSpc>
          <a:spcPts val="2244"/>
        </a:lnSpc>
        <a:spcBef>
          <a:spcPct val="20000"/>
        </a:spcBef>
        <a:spcAft>
          <a:spcPct val="0"/>
        </a:spcAft>
        <a:buFont typeface="Arial" charset="0"/>
        <a:defRPr sz="1900" kern="1200">
          <a:solidFill>
            <a:srgbClr val="7F7F7F"/>
          </a:solidFill>
          <a:latin typeface="Gill Sans MT" pitchFamily="34" charset="0"/>
          <a:ea typeface="+mn-ea"/>
          <a:cs typeface="+mn-cs"/>
        </a:defRPr>
      </a:lvl1pPr>
      <a:lvl2pPr marL="662938" indent="-254486" algn="l" defTabSz="8156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91" indent="-203589" algn="l" defTabSz="8156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943" indent="-203589" algn="l" defTabSz="8156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7393" indent="-203589" algn="l" defTabSz="81563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909" indent="-204174" algn="l" defTabSz="816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4256" indent="-204174" algn="l" defTabSz="816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2603" indent="-204174" algn="l" defTabSz="816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70951" indent="-204174" algn="l" defTabSz="816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348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694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5042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3388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1736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50082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8430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6777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luis@uv.mx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orms.office.com/r/SCtJgfRqZx" TargetMode="External"/><Relationship Id="rId5" Type="http://schemas.openxmlformats.org/officeDocument/2006/relationships/hyperlink" Target="https://dsia.uv.mx/sige/seguridad/login" TargetMode="External"/><Relationship Id="rId4" Type="http://schemas.openxmlformats.org/officeDocument/2006/relationships/hyperlink" Target="mailto:gbalderas@uv.m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179512" y="2139702"/>
            <a:ext cx="8057273" cy="93610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MX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77"/>
              </a:rPr>
              <a:t>Sistema Institucional para la Gestión Estratégica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MX" sz="32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77"/>
              </a:rPr>
              <a:t>SIGE</a:t>
            </a:r>
            <a:endParaRPr lang="es-MX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2"/>
          </p:nvPr>
        </p:nvSpPr>
        <p:spPr>
          <a:xfrm>
            <a:off x="3275856" y="3462096"/>
            <a:ext cx="4985965" cy="1008112"/>
          </a:xfrm>
        </p:spPr>
        <p:txBody>
          <a:bodyPr/>
          <a:lstStyle/>
          <a:p>
            <a:endParaRPr lang="es-MX" dirty="0"/>
          </a:p>
          <a:p>
            <a:r>
              <a:rPr lang="es-MX" sz="2000" dirty="0" smtClean="0"/>
              <a:t>Seguimiento de metas e indicadores</a:t>
            </a:r>
          </a:p>
          <a:p>
            <a:endParaRPr lang="es-MX" dirty="0"/>
          </a:p>
          <a:p>
            <a:r>
              <a:rPr lang="es-MX" dirty="0"/>
              <a:t>8 de marzo de 2023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85800F2-8365-88E5-BA23-B7C685426CFF}"/>
              </a:ext>
            </a:extLst>
          </p:cNvPr>
          <p:cNvSpPr txBox="1"/>
          <p:nvPr/>
        </p:nvSpPr>
        <p:spPr>
          <a:xfrm>
            <a:off x="6660232" y="1691889"/>
            <a:ext cx="21602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</a:rPr>
              <a:t>Secretaría de Desarrollo Institucional</a:t>
            </a:r>
          </a:p>
          <a:p>
            <a:pPr algn="ctr">
              <a:lnSpc>
                <a:spcPct val="100000"/>
              </a:lnSpc>
            </a:pPr>
            <a:r>
              <a:rPr lang="es-MX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</a:rPr>
              <a:t>Dirección de </a:t>
            </a:r>
            <a:r>
              <a:rPr lang="es-MX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</a:rPr>
              <a:t>Planeación</a:t>
            </a:r>
            <a:r>
              <a:rPr lang="es-MX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</a:rPr>
              <a:t> Institucional</a:t>
            </a:r>
          </a:p>
        </p:txBody>
      </p:sp>
    </p:spTree>
    <p:extLst>
      <p:ext uri="{BB962C8B-B14F-4D97-AF65-F5344CB8AC3E}">
        <p14:creationId xmlns:p14="http://schemas.microsoft.com/office/powerpoint/2010/main" val="313942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>
            <a:extLst>
              <a:ext uri="{FF2B5EF4-FFF2-40B4-BE49-F238E27FC236}">
                <a16:creationId xmlns:a16="http://schemas.microsoft.com/office/drawing/2014/main" id="{9930C7F1-ED26-FFD9-50DF-381B2C7A394F}"/>
              </a:ext>
            </a:extLst>
          </p:cNvPr>
          <p:cNvSpPr txBox="1">
            <a:spLocks/>
          </p:cNvSpPr>
          <p:nvPr/>
        </p:nvSpPr>
        <p:spPr bwMode="auto">
          <a:xfrm>
            <a:off x="714572" y="699542"/>
            <a:ext cx="803389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>
            <a:lvl1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2200" b="0" kern="1200">
                <a:solidFill>
                  <a:schemeClr val="tx1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2pPr>
            <a:lvl3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3pPr>
            <a:lvl4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4pPr>
            <a:lvl5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5pPr>
            <a:lvl6pPr marL="36646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73292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099382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465843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Calendario </a:t>
            </a:r>
            <a:endParaRPr lang="es-MX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s-MX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s-MX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9AF8CB8-7743-AB46-B685-89E84E8C6E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22980"/>
            <a:ext cx="216024" cy="183913"/>
          </a:xfrm>
          <a:prstGeom prst="rect">
            <a:avLst/>
          </a:prstGeom>
        </p:spPr>
      </p:pic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147623"/>
              </p:ext>
            </p:extLst>
          </p:nvPr>
        </p:nvGraphicFramePr>
        <p:xfrm>
          <a:off x="590550" y="1316038"/>
          <a:ext cx="7616825" cy="319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Hoja de cálculo" r:id="rId5" imgW="5733831" imgH="2400417" progId="Excel.Sheet.12">
                  <p:embed/>
                </p:oleObj>
              </mc:Choice>
              <mc:Fallback>
                <p:oleObj name="Hoja de cálculo" r:id="rId5" imgW="5733831" imgH="240041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0550" y="1316038"/>
                        <a:ext cx="7616825" cy="3190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910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0B725299-2523-87A8-236B-21FE9FA3D6C0}"/>
              </a:ext>
            </a:extLst>
          </p:cNvPr>
          <p:cNvSpPr txBox="1">
            <a:spLocks/>
          </p:cNvSpPr>
          <p:nvPr/>
        </p:nvSpPr>
        <p:spPr bwMode="auto">
          <a:xfrm>
            <a:off x="714572" y="699542"/>
            <a:ext cx="803389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>
            <a:lvl1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2200" b="0" kern="1200">
                <a:solidFill>
                  <a:schemeClr val="tx1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2pPr>
            <a:lvl3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3pPr>
            <a:lvl4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4pPr>
            <a:lvl5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5pPr>
            <a:lvl6pPr marL="36646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73292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099382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465843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4. Información complementaria</a:t>
            </a:r>
            <a:endParaRPr lang="es-MX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4800CE2-748E-EEF8-C667-82A577D73E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22980"/>
            <a:ext cx="216024" cy="18391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683568" y="1361226"/>
            <a:ext cx="784887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MX" sz="2000" dirty="0" smtClean="0">
                <a:latin typeface="Gill Sans MT" panose="020B0502020104020203" pitchFamily="34" charset="0"/>
                <a:ea typeface="Calibri" panose="020F0502020204030204" pitchFamily="34" charset="0"/>
              </a:rPr>
              <a:t>Correos de atención: </a:t>
            </a:r>
            <a:r>
              <a:rPr lang="es-MX" sz="2000" dirty="0" smtClean="0">
                <a:latin typeface="Gill Sans MT" panose="020B0502020104020203" pitchFamily="34" charset="0"/>
                <a:ea typeface="Calibri" panose="020F0502020204030204" pitchFamily="34" charset="0"/>
                <a:hlinkClick r:id="rId3"/>
              </a:rPr>
              <a:t>cluis@uv.mx</a:t>
            </a:r>
            <a:r>
              <a:rPr lang="es-MX" sz="2000" dirty="0" smtClean="0">
                <a:latin typeface="Gill Sans MT" panose="020B0502020104020203" pitchFamily="34" charset="0"/>
                <a:ea typeface="Calibri" panose="020F0502020204030204" pitchFamily="34" charset="0"/>
              </a:rPr>
              <a:t>; </a:t>
            </a:r>
            <a:r>
              <a:rPr lang="es-MX" sz="2000" dirty="0" smtClean="0">
                <a:latin typeface="Gill Sans MT" panose="020B0502020104020203" pitchFamily="34" charset="0"/>
                <a:ea typeface="Calibri" panose="020F0502020204030204" pitchFamily="34" charset="0"/>
                <a:hlinkClick r:id="rId4"/>
              </a:rPr>
              <a:t>gbalderas@uv.mx</a:t>
            </a:r>
            <a:endParaRPr lang="es-MX" sz="2000" dirty="0" smtClean="0">
              <a:latin typeface="Gill Sans MT" panose="020B0502020104020203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s-MX" sz="2000" dirty="0" smtClean="0">
              <a:latin typeface="Gill Sans MT" panose="020B0502020104020203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s-MX" sz="2000" dirty="0" smtClean="0">
                <a:latin typeface="Gill Sans MT" panose="020B0502020104020203" pitchFamily="34" charset="0"/>
                <a:ea typeface="Calibri" panose="020F0502020204030204" pitchFamily="34" charset="0"/>
              </a:rPr>
              <a:t>Extensiones: 11635, 11527, 11739</a:t>
            </a:r>
          </a:p>
          <a:p>
            <a:pPr>
              <a:spcAft>
                <a:spcPts val="0"/>
              </a:spcAft>
            </a:pPr>
            <a:endParaRPr lang="es-MX" sz="2000" dirty="0">
              <a:latin typeface="Gill Sans MT" panose="020B0502020104020203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s-MX" sz="2000" dirty="0" smtClean="0">
                <a:latin typeface="Gill Sans MT" panose="020B0502020104020203" pitchFamily="34" charset="0"/>
              </a:rPr>
              <a:t>SIGE </a:t>
            </a:r>
            <a:r>
              <a:rPr lang="es-MX" sz="2000" dirty="0">
                <a:latin typeface="Gill Sans MT" panose="020B0502020104020203" pitchFamily="34" charset="0"/>
              </a:rPr>
              <a:t>(ambiente de producción):  </a:t>
            </a:r>
            <a:r>
              <a:rPr lang="es-MX" sz="2000" u="sng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hlinkClick r:id="rId5"/>
              </a:rPr>
              <a:t>https://</a:t>
            </a:r>
            <a:r>
              <a:rPr lang="es-MX" sz="2000" u="sng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hlinkClick r:id="rId5"/>
              </a:rPr>
              <a:t>dsia.uv.mx/sige/seguridad/login</a:t>
            </a:r>
            <a:endParaRPr lang="es-MX" sz="2000" u="sng" dirty="0" smtClean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>
              <a:spcAft>
                <a:spcPts val="0"/>
              </a:spcAft>
            </a:pPr>
            <a:endParaRPr lang="es-MX" sz="2000" u="sng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>
              <a:spcAft>
                <a:spcPts val="0"/>
              </a:spcAft>
            </a:pPr>
            <a:r>
              <a:rPr lang="es-MX" sz="20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Liga para registro de asistencia: </a:t>
            </a:r>
            <a:r>
              <a:rPr lang="es-MX" sz="20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</a:t>
            </a:r>
            <a:r>
              <a:rPr lang="es-MX" sz="2000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forms.office.com/r/SCtJgfRqZx</a:t>
            </a:r>
            <a:r>
              <a:rPr lang="es-MX" sz="2000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1800" dirty="0"/>
          </a:p>
          <a:p>
            <a:pPr>
              <a:spcAft>
                <a:spcPts val="0"/>
              </a:spcAft>
            </a:pPr>
            <a:endParaRPr lang="es-MX" sz="1800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0"/>
            </a:endParaRPr>
          </a:p>
          <a:p>
            <a:pPr>
              <a:spcAft>
                <a:spcPts val="0"/>
              </a:spcAft>
            </a:pPr>
            <a:endParaRPr lang="es-MX" sz="2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>
              <a:spcAft>
                <a:spcPts val="0"/>
              </a:spcAft>
            </a:pPr>
            <a:endParaRPr lang="es-MX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31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CAC830A-263F-8345-A6AD-F4E1C3BF8B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995686"/>
            <a:ext cx="1728192" cy="1306270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E5439425-5D26-B842-ABD6-FFB681B7BE62}"/>
              </a:ext>
            </a:extLst>
          </p:cNvPr>
          <p:cNvSpPr/>
          <p:nvPr/>
        </p:nvSpPr>
        <p:spPr>
          <a:xfrm>
            <a:off x="323528" y="195486"/>
            <a:ext cx="8424936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766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texto">
            <a:extLst>
              <a:ext uri="{FF2B5EF4-FFF2-40B4-BE49-F238E27FC236}">
                <a16:creationId xmlns:a16="http://schemas.microsoft.com/office/drawing/2014/main" id="{EBB4043A-7B5F-B84E-98CD-B34E24747136}"/>
              </a:ext>
            </a:extLst>
          </p:cNvPr>
          <p:cNvSpPr txBox="1">
            <a:spLocks/>
          </p:cNvSpPr>
          <p:nvPr/>
        </p:nvSpPr>
        <p:spPr bwMode="auto">
          <a:xfrm>
            <a:off x="323528" y="1347614"/>
            <a:ext cx="799288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>
            <a:lvl1pPr marL="0" indent="0" algn="l" defTabSz="815630" rtl="0" eaLnBrk="1" fontAlgn="base" hangingPunct="1">
              <a:lnSpc>
                <a:spcPts val="2244"/>
              </a:lnSpc>
              <a:spcBef>
                <a:spcPct val="20000"/>
              </a:spcBef>
              <a:spcAft>
                <a:spcPct val="0"/>
              </a:spcAft>
              <a:buFont typeface="Arial" charset="0"/>
              <a:defRPr sz="1900" kern="12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  <a:ea typeface="+mn-ea"/>
                <a:cs typeface="+mn-cs"/>
              </a:defRPr>
            </a:lvl1pPr>
            <a:lvl2pPr marL="662938" indent="-254486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491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943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7393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5909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4256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2603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70951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17355" lvl="4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77"/>
                <a:cs typeface="Times New Roman" panose="02020603050405020304" pitchFamily="18" charset="0"/>
              </a:rPr>
              <a:t>Objetivo </a:t>
            </a:r>
            <a:endParaRPr lang="es-ES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77"/>
              <a:cs typeface="Times New Roman" panose="02020603050405020304" pitchFamily="18" charset="0"/>
            </a:endParaRPr>
          </a:p>
          <a:p>
            <a:pPr marL="1517355" lvl="4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77"/>
                <a:cs typeface="Times New Roman" panose="02020603050405020304" pitchFamily="18" charset="0"/>
              </a:rPr>
              <a:t>Participantes: </a:t>
            </a:r>
          </a:p>
          <a:p>
            <a:pPr marL="2277068" lvl="6" indent="-285750">
              <a:spcBef>
                <a:spcPts val="600"/>
              </a:spcBef>
            </a:pP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77"/>
                <a:cs typeface="Times New Roman" panose="02020603050405020304" pitchFamily="18" charset="0"/>
              </a:rPr>
              <a:t>Plan General de Desarrollo 2030,  	</a:t>
            </a:r>
          </a:p>
          <a:p>
            <a:pPr marL="2277068" lvl="6" indent="-285750">
              <a:spcBef>
                <a:spcPts val="600"/>
              </a:spcBef>
            </a:pP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77"/>
                <a:cs typeface="Times New Roman" panose="02020603050405020304" pitchFamily="18" charset="0"/>
              </a:rPr>
              <a:t>Programa de Trabajo 2021-2025, </a:t>
            </a:r>
            <a:r>
              <a:rPr lang="es-E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77"/>
                <a:cs typeface="Times New Roman" panose="02020603050405020304" pitchFamily="18" charset="0"/>
              </a:rPr>
              <a:t>Por una transformación integral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77"/>
                <a:cs typeface="Times New Roman" panose="02020603050405020304" pitchFamily="18" charset="0"/>
              </a:rPr>
              <a:t> </a:t>
            </a:r>
          </a:p>
          <a:p>
            <a:pPr marL="2277068" lvl="6" indent="-285750">
              <a:spcBef>
                <a:spcPts val="600"/>
              </a:spcBef>
            </a:pP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77"/>
                <a:cs typeface="Times New Roman" panose="02020603050405020304" pitchFamily="18" charset="0"/>
              </a:rPr>
              <a:t>Indicadores</a:t>
            </a:r>
          </a:p>
          <a:p>
            <a:pPr marL="1517355" lvl="4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77"/>
                <a:cs typeface="Times New Roman" panose="02020603050405020304" pitchFamily="18" charset="0"/>
              </a:rPr>
              <a:t>Calendario</a:t>
            </a:r>
          </a:p>
          <a:p>
            <a:pPr marL="1517355" lvl="4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77"/>
                <a:cs typeface="Times New Roman" panose="02020603050405020304" pitchFamily="18" charset="0"/>
              </a:rPr>
              <a:t>Información complementaria </a:t>
            </a:r>
            <a:endParaRPr lang="es-ES" sz="2200" dirty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77"/>
              <a:cs typeface="Times New Roman" panose="02020603050405020304" pitchFamily="18" charset="0"/>
            </a:endParaRPr>
          </a:p>
          <a:p>
            <a:pPr marL="700453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s-ES" sz="1800" dirty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77"/>
            </a:endParaRPr>
          </a:p>
          <a:p>
            <a:pPr marL="700453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s-MX" sz="1900" b="1" dirty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77"/>
              <a:ea typeface="+mj-ea"/>
              <a:cs typeface="+mj-cs"/>
            </a:endParaRPr>
          </a:p>
          <a:p>
            <a:pPr marL="766005" lvl="3" indent="0">
              <a:lnSpc>
                <a:spcPts val="2100"/>
              </a:lnSpc>
              <a:spcBef>
                <a:spcPts val="600"/>
              </a:spcBef>
              <a:buNone/>
            </a:pPr>
            <a:endParaRPr lang="es-MX" sz="1900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+mj-cs"/>
            </a:endParaRPr>
          </a:p>
          <a:p>
            <a:pPr marL="514350" lvl="0" indent="-514350">
              <a:spcBef>
                <a:spcPts val="600"/>
              </a:spcBef>
              <a:buFont typeface="+mj-lt"/>
              <a:buAutoNum type="alphaLcParenR" startAt="7"/>
            </a:pP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1 Título">
            <a:extLst>
              <a:ext uri="{FF2B5EF4-FFF2-40B4-BE49-F238E27FC236}">
                <a16:creationId xmlns:a16="http://schemas.microsoft.com/office/drawing/2014/main" id="{9930C7F1-ED26-FFD9-50DF-381B2C7A394F}"/>
              </a:ext>
            </a:extLst>
          </p:cNvPr>
          <p:cNvSpPr txBox="1">
            <a:spLocks/>
          </p:cNvSpPr>
          <p:nvPr/>
        </p:nvSpPr>
        <p:spPr bwMode="auto">
          <a:xfrm>
            <a:off x="714572" y="699542"/>
            <a:ext cx="8033892" cy="43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>
            <a:lvl1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2200" b="0" kern="1200">
                <a:solidFill>
                  <a:schemeClr val="tx1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2pPr>
            <a:lvl3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3pPr>
            <a:lvl4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4pPr>
            <a:lvl5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5pPr>
            <a:lvl6pPr marL="36646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73292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099382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465843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Contenido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9AF8CB8-7743-AB46-B685-89E84E8C6E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22980"/>
            <a:ext cx="216024" cy="18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97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texto">
            <a:extLst>
              <a:ext uri="{FF2B5EF4-FFF2-40B4-BE49-F238E27FC236}">
                <a16:creationId xmlns:a16="http://schemas.microsoft.com/office/drawing/2014/main" id="{EBB4043A-7B5F-B84E-98CD-B34E24747136}"/>
              </a:ext>
            </a:extLst>
          </p:cNvPr>
          <p:cNvSpPr txBox="1">
            <a:spLocks/>
          </p:cNvSpPr>
          <p:nvPr/>
        </p:nvSpPr>
        <p:spPr bwMode="auto">
          <a:xfrm>
            <a:off x="539552" y="1374097"/>
            <a:ext cx="756084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>
            <a:lvl1pPr marL="0" indent="0" algn="l" defTabSz="815630" rtl="0" eaLnBrk="1" fontAlgn="base" hangingPunct="1">
              <a:lnSpc>
                <a:spcPts val="2244"/>
              </a:lnSpc>
              <a:spcBef>
                <a:spcPct val="20000"/>
              </a:spcBef>
              <a:spcAft>
                <a:spcPct val="0"/>
              </a:spcAft>
              <a:buFont typeface="Arial" charset="0"/>
              <a:defRPr sz="1900" kern="12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  <a:ea typeface="+mn-ea"/>
                <a:cs typeface="+mn-cs"/>
              </a:defRPr>
            </a:lvl1pPr>
            <a:lvl2pPr marL="662938" indent="-254486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0491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943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7393" indent="-203589" algn="l" defTabSz="81563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5909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4256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2603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70951" indent="-204174" algn="l" defTabSz="81669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6005" lvl="3" indent="0" algn="just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-ES_tradnl" sz="2400" dirty="0" smtClean="0">
                <a:latin typeface="Gill Sans MT" panose="020B0502020104020203" pitchFamily="34" charset="77"/>
              </a:rPr>
              <a:t>Dar </a:t>
            </a:r>
            <a:r>
              <a:rPr lang="es-ES_tradnl" sz="2400" dirty="0">
                <a:latin typeface="Gill Sans MT" panose="020B0502020104020203" pitchFamily="34" charset="77"/>
              </a:rPr>
              <a:t>seguimiento al avance </a:t>
            </a:r>
            <a:r>
              <a:rPr lang="es-ES_tradnl" sz="2400" dirty="0" smtClean="0">
                <a:latin typeface="Gill Sans MT" panose="020B0502020104020203" pitchFamily="34" charset="77"/>
              </a:rPr>
              <a:t>del Plan General </a:t>
            </a:r>
            <a:r>
              <a:rPr lang="es-ES_tradnl" sz="2400" dirty="0">
                <a:latin typeface="Gill Sans MT" panose="020B0502020104020203" pitchFamily="34" charset="77"/>
              </a:rPr>
              <a:t>de </a:t>
            </a:r>
            <a:r>
              <a:rPr lang="es-ES_tradnl" sz="2400" dirty="0" smtClean="0">
                <a:latin typeface="Gill Sans MT" panose="020B0502020104020203" pitchFamily="34" charset="77"/>
              </a:rPr>
              <a:t>Desarrollo 2030, el Programa de Trabajo 2021–2025, </a:t>
            </a:r>
            <a:r>
              <a:rPr lang="es-ES_tradnl" sz="2400" i="1" dirty="0" smtClean="0">
                <a:latin typeface="Gill Sans MT" panose="020B0502020104020203" pitchFamily="34" charset="77"/>
              </a:rPr>
              <a:t>Por una transformación integral </a:t>
            </a:r>
            <a:r>
              <a:rPr lang="es-ES_tradnl" sz="2400" dirty="0" smtClean="0">
                <a:latin typeface="Gill Sans MT" panose="020B0502020104020203" pitchFamily="34" charset="77"/>
              </a:rPr>
              <a:t>y de los indicadores de impacto transversal, en el SIGE.</a:t>
            </a:r>
            <a:endParaRPr lang="es-ES_tradnl" sz="2400" dirty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77"/>
            </a:endParaRPr>
          </a:p>
          <a:p>
            <a:pPr marL="766005" lvl="3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s-ES_tradnl" sz="1900" dirty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77"/>
              <a:ea typeface="+mj-ea"/>
              <a:cs typeface="+mj-cs"/>
            </a:endParaRPr>
          </a:p>
          <a:p>
            <a:pPr marL="457200" indent="-457200" algn="just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endParaRPr lang="es-MX" dirty="0">
              <a:solidFill>
                <a:schemeClr val="tx1">
                  <a:lumMod val="65000"/>
                  <a:lumOff val="35000"/>
                </a:schemeClr>
              </a:solidFill>
              <a:ea typeface="Roboto" panose="02000000000000000000" pitchFamily="2" charset="0"/>
            </a:endParaRPr>
          </a:p>
          <a:p>
            <a:pPr marL="1223205" lvl="3" indent="-457200" algn="just">
              <a:lnSpc>
                <a:spcPts val="2100"/>
              </a:lnSpc>
              <a:spcBef>
                <a:spcPts val="0"/>
              </a:spcBef>
              <a:buFont typeface="+mj-lt"/>
              <a:buAutoNum type="arabicPeriod"/>
            </a:pPr>
            <a:endParaRPr lang="es-MX" sz="1900" dirty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77"/>
              <a:ea typeface="+mj-ea"/>
              <a:cs typeface="+mj-cs"/>
            </a:endParaRPr>
          </a:p>
          <a:p>
            <a:pPr marL="457200" indent="-457200" algn="just">
              <a:buFont typeface="+mj-lt"/>
              <a:buAutoNum type="arabicPeriod"/>
            </a:pPr>
            <a:endParaRPr lang="es-MX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endParaRPr lang="es-MX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endParaRPr lang="es-MX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+mj-cs"/>
            </a:endParaRPr>
          </a:p>
          <a:p>
            <a:pPr marL="457200" indent="-457200" algn="just">
              <a:buFont typeface="+mj-lt"/>
              <a:buAutoNum type="arabicPeriod"/>
            </a:pPr>
            <a:endParaRPr lang="es-MX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+mj-cs"/>
            </a:endParaRPr>
          </a:p>
          <a:p>
            <a:pPr marL="457200" lvl="0" indent="-457200" algn="just">
              <a:buFont typeface="+mj-lt"/>
              <a:buAutoNum type="arabicPeriod"/>
            </a:pP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9930C7F1-ED26-FFD9-50DF-381B2C7A394F}"/>
              </a:ext>
            </a:extLst>
          </p:cNvPr>
          <p:cNvSpPr txBox="1">
            <a:spLocks/>
          </p:cNvSpPr>
          <p:nvPr/>
        </p:nvSpPr>
        <p:spPr bwMode="auto">
          <a:xfrm>
            <a:off x="714572" y="699542"/>
            <a:ext cx="803389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>
            <a:lvl1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2200" b="0" kern="1200">
                <a:solidFill>
                  <a:schemeClr val="tx1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2pPr>
            <a:lvl3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3pPr>
            <a:lvl4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4pPr>
            <a:lvl5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5pPr>
            <a:lvl6pPr marL="36646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73292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099382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465843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Objetivo</a:t>
            </a:r>
            <a:endParaRPr lang="es-MX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9AF8CB8-7743-AB46-B685-89E84E8C6E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22980"/>
            <a:ext cx="216024" cy="18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07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>
            <a:extLst>
              <a:ext uri="{FF2B5EF4-FFF2-40B4-BE49-F238E27FC236}">
                <a16:creationId xmlns:a16="http://schemas.microsoft.com/office/drawing/2014/main" id="{9930C7F1-ED26-FFD9-50DF-381B2C7A394F}"/>
              </a:ext>
            </a:extLst>
          </p:cNvPr>
          <p:cNvSpPr txBox="1">
            <a:spLocks/>
          </p:cNvSpPr>
          <p:nvPr/>
        </p:nvSpPr>
        <p:spPr bwMode="auto">
          <a:xfrm>
            <a:off x="714572" y="699542"/>
            <a:ext cx="803389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>
            <a:lvl1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2200" b="0" kern="1200">
                <a:solidFill>
                  <a:schemeClr val="tx1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2pPr>
            <a:lvl3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3pPr>
            <a:lvl4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4pPr>
            <a:lvl5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5pPr>
            <a:lvl6pPr marL="36646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73292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099382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465843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 Participantes</a:t>
            </a:r>
            <a:endParaRPr lang="es-MX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9AF8CB8-7743-AB46-B685-89E84E8C6E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22980"/>
            <a:ext cx="216024" cy="183913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0ABC6AB-0EF4-BA26-EBF4-2278EFAAF712}"/>
              </a:ext>
            </a:extLst>
          </p:cNvPr>
          <p:cNvSpPr/>
          <p:nvPr/>
        </p:nvSpPr>
        <p:spPr>
          <a:xfrm>
            <a:off x="5444834" y="1943033"/>
            <a:ext cx="1481145" cy="23927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687CD3A-EA7A-C070-40C1-9BED532762FB}"/>
              </a:ext>
            </a:extLst>
          </p:cNvPr>
          <p:cNvSpPr/>
          <p:nvPr/>
        </p:nvSpPr>
        <p:spPr>
          <a:xfrm>
            <a:off x="3843933" y="1952579"/>
            <a:ext cx="1531477" cy="23927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9A7BE6B-C3C2-B42F-21D9-BB355AD1BB2E}"/>
              </a:ext>
            </a:extLst>
          </p:cNvPr>
          <p:cNvSpPr/>
          <p:nvPr/>
        </p:nvSpPr>
        <p:spPr>
          <a:xfrm>
            <a:off x="7005957" y="1937740"/>
            <a:ext cx="1481145" cy="23927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769C4D6-3DF4-1824-521D-9C1458C9803E}"/>
              </a:ext>
            </a:extLst>
          </p:cNvPr>
          <p:cNvSpPr/>
          <p:nvPr/>
        </p:nvSpPr>
        <p:spPr>
          <a:xfrm>
            <a:off x="2292114" y="1938772"/>
            <a:ext cx="1481145" cy="23927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9BB7B23-1F43-D88B-9971-74AEF4C8478C}"/>
              </a:ext>
            </a:extLst>
          </p:cNvPr>
          <p:cNvSpPr/>
          <p:nvPr/>
        </p:nvSpPr>
        <p:spPr>
          <a:xfrm>
            <a:off x="752099" y="1952579"/>
            <a:ext cx="1481145" cy="23927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C7CA2081-6F24-790C-03D4-1B46EF82D87E}"/>
              </a:ext>
            </a:extLst>
          </p:cNvPr>
          <p:cNvGrpSpPr/>
          <p:nvPr/>
        </p:nvGrpSpPr>
        <p:grpSpPr>
          <a:xfrm>
            <a:off x="575556" y="1491630"/>
            <a:ext cx="7911546" cy="2892108"/>
            <a:chOff x="2588536" y="1277739"/>
            <a:chExt cx="8578491" cy="5464564"/>
          </a:xfrm>
        </p:grpSpPr>
        <p:sp>
          <p:nvSpPr>
            <p:cNvPr id="14" name="Título 2">
              <a:extLst>
                <a:ext uri="{FF2B5EF4-FFF2-40B4-BE49-F238E27FC236}">
                  <a16:creationId xmlns:a16="http://schemas.microsoft.com/office/drawing/2014/main" id="{C3EB2F79-630B-12D6-2C37-0EBF10A84EC7}"/>
                </a:ext>
              </a:extLst>
            </p:cNvPr>
            <p:cNvSpPr txBox="1">
              <a:spLocks/>
            </p:cNvSpPr>
            <p:nvPr/>
          </p:nvSpPr>
          <p:spPr>
            <a:xfrm>
              <a:off x="2588536" y="1277739"/>
              <a:ext cx="7920880" cy="339314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/>
              <a:endParaRPr lang="es-ES_tradnl" sz="1852" dirty="0"/>
            </a:p>
            <a:p>
              <a:pPr algn="just"/>
              <a:endParaRPr lang="es-ES_tradnl" sz="1852" dirty="0"/>
            </a:p>
            <a:p>
              <a:pPr algn="just"/>
              <a:endParaRPr lang="es-ES_tradnl" sz="1852" dirty="0"/>
            </a:p>
            <a:p>
              <a:pPr algn="just"/>
              <a:endParaRPr lang="es-ES_tradnl" sz="1852" dirty="0"/>
            </a:p>
            <a:p>
              <a:pPr algn="just"/>
              <a:endParaRPr lang="es-ES_tradnl" sz="1852" dirty="0"/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3E325F36-D249-0C1F-DC2C-D2B9CBFACFB3}"/>
                </a:ext>
              </a:extLst>
            </p:cNvPr>
            <p:cNvSpPr txBox="1"/>
            <p:nvPr/>
          </p:nvSpPr>
          <p:spPr>
            <a:xfrm>
              <a:off x="4451754" y="2380784"/>
              <a:ext cx="1618882" cy="4361519"/>
            </a:xfrm>
            <a:prstGeom prst="rect">
              <a:avLst/>
            </a:prstGeom>
            <a:ln w="412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rPr>
                <a:t>Secretaría Académica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endParaRPr>
            </a:p>
            <a:p>
              <a:pPr algn="ctr"/>
              <a:r>
                <a:rPr lang="es-MX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rPr>
                <a:t>22 Metas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s-MX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CEDBA779-3C29-7D06-A3A9-3CF87C8E36E7}"/>
                </a:ext>
              </a:extLst>
            </p:cNvPr>
            <p:cNvSpPr txBox="1"/>
            <p:nvPr/>
          </p:nvSpPr>
          <p:spPr>
            <a:xfrm>
              <a:off x="7835038" y="2352542"/>
              <a:ext cx="1761223" cy="3431063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>
              <a:defPPr>
                <a:defRPr lang="es-MX"/>
              </a:defPPr>
              <a:lvl1pPr>
                <a:defRPr sz="1400"/>
              </a:lvl1pPr>
            </a:lstStyle>
            <a:p>
              <a:pPr algn="ctr"/>
              <a:r>
                <a:rPr lang="es-MX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rPr>
                <a:t>Secretaría de Desarrollo Institucional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endParaRPr>
            </a:p>
            <a:p>
              <a:pPr algn="ctr"/>
              <a:r>
                <a:rPr lang="es-MX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rPr>
                <a:t>9 Metas</a:t>
              </a:r>
              <a:endPara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endParaRPr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F7FAEA7A-9955-F382-A9DF-7C83A128E21B}"/>
                </a:ext>
              </a:extLst>
            </p:cNvPr>
            <p:cNvSpPr txBox="1"/>
            <p:nvPr/>
          </p:nvSpPr>
          <p:spPr>
            <a:xfrm>
              <a:off x="9498465" y="2344782"/>
              <a:ext cx="1668562" cy="3431063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>
              <a:defPPr>
                <a:defRPr lang="es-MX"/>
              </a:defPPr>
              <a:lvl1pPr>
                <a:defRPr sz="1400"/>
              </a:lvl1pPr>
            </a:lstStyle>
            <a:p>
              <a:pPr algn="ctr"/>
              <a:r>
                <a:rPr lang="es-MX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Oficina del Abogado General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pPr algn="ctr"/>
              <a:r>
                <a:rPr lang="es-MX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1 Meta</a:t>
              </a:r>
              <a:endParaRPr lang="es-MX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18" name="Grupo 17">
              <a:extLst>
                <a:ext uri="{FF2B5EF4-FFF2-40B4-BE49-F238E27FC236}">
                  <a16:creationId xmlns:a16="http://schemas.microsoft.com/office/drawing/2014/main" id="{66B0CF53-3454-F27D-C1D1-B61FD6DB2711}"/>
                </a:ext>
              </a:extLst>
            </p:cNvPr>
            <p:cNvGrpSpPr/>
            <p:nvPr/>
          </p:nvGrpSpPr>
          <p:grpSpPr>
            <a:xfrm>
              <a:off x="2733114" y="1340602"/>
              <a:ext cx="8343969" cy="4478234"/>
              <a:chOff x="264871" y="1254050"/>
              <a:chExt cx="7939849" cy="4478234"/>
            </a:xfrm>
          </p:grpSpPr>
          <p:sp>
            <p:nvSpPr>
              <p:cNvPr id="22" name="Pentágono 21">
                <a:extLst>
                  <a:ext uri="{FF2B5EF4-FFF2-40B4-BE49-F238E27FC236}">
                    <a16:creationId xmlns:a16="http://schemas.microsoft.com/office/drawing/2014/main" id="{8769B907-B42F-17F0-EED8-C283BDFE44D9}"/>
                  </a:ext>
                </a:extLst>
              </p:cNvPr>
              <p:cNvSpPr/>
              <p:nvPr/>
            </p:nvSpPr>
            <p:spPr>
              <a:xfrm>
                <a:off x="301801" y="1254050"/>
                <a:ext cx="7902919" cy="676927"/>
              </a:xfrm>
              <a:prstGeom prst="homePlate">
                <a:avLst/>
              </a:prstGeom>
              <a:solidFill>
                <a:srgbClr val="18529D"/>
              </a:solidFill>
              <a:ln w="28575"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2400" dirty="0" smtClean="0">
                    <a:solidFill>
                      <a:srgbClr val="FFFFCC"/>
                    </a:solidFill>
                    <a:latin typeface="Gill Sans MT" panose="020B0502020104020203" pitchFamily="34" charset="77"/>
                  </a:rPr>
                  <a:t>Plan General de Desarrollo 2030</a:t>
                </a:r>
                <a:endParaRPr lang="es-MX" sz="2400" dirty="0">
                  <a:solidFill>
                    <a:srgbClr val="FFFFCC"/>
                  </a:solidFill>
                  <a:latin typeface="Gill Sans MT" panose="020B0502020104020203" pitchFamily="34" charset="77"/>
                </a:endParaRPr>
              </a:p>
            </p:txBody>
          </p:sp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A483055-7E6A-3E56-30CE-6C5E789AE3CC}"/>
                  </a:ext>
                </a:extLst>
              </p:cNvPr>
              <p:cNvSpPr txBox="1"/>
              <p:nvPr/>
            </p:nvSpPr>
            <p:spPr>
              <a:xfrm>
                <a:off x="264871" y="2070303"/>
                <a:ext cx="1652158" cy="366198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es-MX"/>
                </a:defPPr>
                <a:lvl1pPr>
                  <a:defRPr sz="1400"/>
                </a:lvl1pPr>
              </a:lstStyle>
              <a:p>
                <a:endParaRPr lang="es-MX" sz="794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s-MX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s-MX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endParaRPr>
              </a:p>
              <a:p>
                <a:pPr algn="ctr"/>
                <a:r>
                  <a:rPr lang="es-MX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ill Sans MT" panose="020B0502020104020203" pitchFamily="34" charset="0"/>
                    <a:ea typeface="+mj-ea"/>
                    <a:cs typeface="+mj-cs"/>
                  </a:rPr>
                  <a:t>6 Ejes</a:t>
                </a:r>
              </a:p>
              <a:p>
                <a:pPr algn="ctr"/>
                <a:r>
                  <a:rPr lang="es-MX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ill Sans MT" panose="020B0502020104020203" pitchFamily="34" charset="0"/>
                    <a:ea typeface="+mj-ea"/>
                    <a:cs typeface="+mj-cs"/>
                  </a:rPr>
                  <a:t>35 Metas</a:t>
                </a:r>
              </a:p>
              <a:p>
                <a:pPr algn="ctr"/>
                <a:r>
                  <a:rPr lang="es-MX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ill Sans MT" panose="020B0502020104020203" pitchFamily="34" charset="0"/>
                    <a:ea typeface="+mj-ea"/>
                    <a:cs typeface="+mj-cs"/>
                  </a:rPr>
                  <a:t>4 Responsables</a:t>
                </a:r>
              </a:p>
              <a:p>
                <a:pPr algn="ctr"/>
                <a:r>
                  <a:rPr lang="es-MX" sz="18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ill Sans MT" panose="020B0502020104020203" pitchFamily="34" charset="0"/>
                    <a:ea typeface="+mj-ea"/>
                    <a:cs typeface="+mj-cs"/>
                  </a:rPr>
                  <a:t> </a:t>
                </a:r>
                <a:endParaRPr lang="es-MX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endParaRPr>
              </a:p>
              <a:p>
                <a:pPr marL="113397" indent="-113397">
                  <a:buFont typeface="Arial" panose="020B0604020202020204" pitchFamily="34" charset="0"/>
                  <a:buChar char="•"/>
                </a:pPr>
                <a:endPara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endParaRPr>
              </a:p>
            </p:txBody>
          </p:sp>
        </p:grp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26B99E23-B54D-B3D1-6903-5A4A9077E3A0}"/>
                </a:ext>
              </a:extLst>
            </p:cNvPr>
            <p:cNvSpPr txBox="1"/>
            <p:nvPr/>
          </p:nvSpPr>
          <p:spPr>
            <a:xfrm>
              <a:off x="6078709" y="2380784"/>
              <a:ext cx="1660581" cy="389629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 anchor="t">
              <a:spAutoFit/>
            </a:bodyPr>
            <a:lstStyle>
              <a:defPPr>
                <a:defRPr lang="es-MX"/>
              </a:defPPr>
              <a:lvl1pPr>
                <a:defRPr sz="1400"/>
              </a:lvl1pPr>
            </a:lstStyle>
            <a:p>
              <a:pPr lvl="0" algn="ctr"/>
              <a:r>
                <a:rPr lang="es-MX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Secretaría de Administración y Finanzas</a:t>
              </a:r>
            </a:p>
            <a:p>
              <a:pPr marL="285750" lvl="0" indent="-285750" algn="ctr">
                <a:buFont typeface="Arial" panose="020B0604020202020204" pitchFamily="34" charset="0"/>
                <a:buChar char="•"/>
              </a:pPr>
              <a:endPara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pPr marL="285750" lvl="0" indent="-285750" algn="ctr">
                <a:buFont typeface="Arial" panose="020B0604020202020204" pitchFamily="34" charset="0"/>
                <a:buChar char="•"/>
              </a:pPr>
              <a:endPara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pPr marL="285750" lvl="0" indent="-285750" algn="ctr">
                <a:buFont typeface="Arial" panose="020B0604020202020204" pitchFamily="34" charset="0"/>
                <a:buChar char="•"/>
              </a:pPr>
              <a:endPara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pPr lvl="0" algn="ctr"/>
              <a:r>
                <a:rPr lang="es-MX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3 Metas</a:t>
              </a:r>
              <a:endPara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pPr lvl="0" algn="ctr"/>
              <a:endPara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967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>
            <a:extLst>
              <a:ext uri="{FF2B5EF4-FFF2-40B4-BE49-F238E27FC236}">
                <a16:creationId xmlns:a16="http://schemas.microsoft.com/office/drawing/2014/main" id="{9930C7F1-ED26-FFD9-50DF-381B2C7A394F}"/>
              </a:ext>
            </a:extLst>
          </p:cNvPr>
          <p:cNvSpPr txBox="1">
            <a:spLocks/>
          </p:cNvSpPr>
          <p:nvPr/>
        </p:nvSpPr>
        <p:spPr bwMode="auto">
          <a:xfrm>
            <a:off x="714572" y="699542"/>
            <a:ext cx="803389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>
            <a:lvl1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2200" b="0" kern="1200">
                <a:solidFill>
                  <a:schemeClr val="tx1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2pPr>
            <a:lvl3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3pPr>
            <a:lvl4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4pPr>
            <a:lvl5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5pPr>
            <a:lvl6pPr marL="36646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73292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099382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465843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 </a:t>
            </a:r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articipantes PGD 2030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9AF8CB8-7743-AB46-B685-89E84E8C6E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22980"/>
            <a:ext cx="216024" cy="183913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755576" y="1470708"/>
            <a:ext cx="8064896" cy="2973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DGAA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Dirección General de Áreas Académicas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DGUEP: Dirección General de la Unidad de Estudios de Posgrado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DGRH: Dirección General de Recursos Humanos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DGDAIE: Dirección General de Desarrollo Académico e Innovación Educativa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DGI: Dirección General de Investigaciones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DGV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Dirección General de Vinculación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Dirección Editorial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DPI: Dirección de Planeación Institucional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DGTI: Dirección General de Tecnología de Información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DGRF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Dirección General de Recursos Financieros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DPCyM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Dirección de Proyectos, Construcciones y Mantenimiento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140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>
            <a:extLst>
              <a:ext uri="{FF2B5EF4-FFF2-40B4-BE49-F238E27FC236}">
                <a16:creationId xmlns:a16="http://schemas.microsoft.com/office/drawing/2014/main" id="{9930C7F1-ED26-FFD9-50DF-381B2C7A394F}"/>
              </a:ext>
            </a:extLst>
          </p:cNvPr>
          <p:cNvSpPr txBox="1">
            <a:spLocks/>
          </p:cNvSpPr>
          <p:nvPr/>
        </p:nvSpPr>
        <p:spPr bwMode="auto">
          <a:xfrm>
            <a:off x="714572" y="699542"/>
            <a:ext cx="803389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>
            <a:lvl1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2200" b="0" kern="1200">
                <a:solidFill>
                  <a:schemeClr val="tx1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2pPr>
            <a:lvl3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3pPr>
            <a:lvl4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4pPr>
            <a:lvl5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5pPr>
            <a:lvl6pPr marL="36646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73292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099382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465843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 Participantes</a:t>
            </a:r>
            <a:endParaRPr lang="es-MX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9AF8CB8-7743-AB46-B685-89E84E8C6E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22980"/>
            <a:ext cx="216024" cy="183913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0ABC6AB-0EF4-BA26-EBF4-2278EFAAF712}"/>
              </a:ext>
            </a:extLst>
          </p:cNvPr>
          <p:cNvSpPr/>
          <p:nvPr/>
        </p:nvSpPr>
        <p:spPr>
          <a:xfrm>
            <a:off x="5444834" y="1884276"/>
            <a:ext cx="1481145" cy="305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687CD3A-EA7A-C070-40C1-9BED532762FB}"/>
              </a:ext>
            </a:extLst>
          </p:cNvPr>
          <p:cNvSpPr/>
          <p:nvPr/>
        </p:nvSpPr>
        <p:spPr>
          <a:xfrm>
            <a:off x="3843933" y="1884275"/>
            <a:ext cx="1531477" cy="30585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9A7BE6B-C3C2-B42F-21D9-BB355AD1BB2E}"/>
              </a:ext>
            </a:extLst>
          </p:cNvPr>
          <p:cNvSpPr/>
          <p:nvPr/>
        </p:nvSpPr>
        <p:spPr>
          <a:xfrm>
            <a:off x="7005957" y="1884275"/>
            <a:ext cx="1481145" cy="30585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769C4D6-3DF4-1824-521D-9C1458C9803E}"/>
              </a:ext>
            </a:extLst>
          </p:cNvPr>
          <p:cNvSpPr/>
          <p:nvPr/>
        </p:nvSpPr>
        <p:spPr>
          <a:xfrm>
            <a:off x="2292114" y="1884276"/>
            <a:ext cx="1481145" cy="305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9BB7B23-1F43-D88B-9971-74AEF4C8478C}"/>
              </a:ext>
            </a:extLst>
          </p:cNvPr>
          <p:cNvSpPr/>
          <p:nvPr/>
        </p:nvSpPr>
        <p:spPr>
          <a:xfrm>
            <a:off x="752099" y="1884275"/>
            <a:ext cx="1481145" cy="30585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C7CA2081-6F24-790C-03D4-1B46EF82D87E}"/>
              </a:ext>
            </a:extLst>
          </p:cNvPr>
          <p:cNvGrpSpPr/>
          <p:nvPr/>
        </p:nvGrpSpPr>
        <p:grpSpPr>
          <a:xfrm>
            <a:off x="575556" y="1198414"/>
            <a:ext cx="7960021" cy="4233332"/>
            <a:chOff x="2588536" y="1277739"/>
            <a:chExt cx="8631052" cy="5766160"/>
          </a:xfrm>
        </p:grpSpPr>
        <p:sp>
          <p:nvSpPr>
            <p:cNvPr id="14" name="Título 2">
              <a:extLst>
                <a:ext uri="{FF2B5EF4-FFF2-40B4-BE49-F238E27FC236}">
                  <a16:creationId xmlns:a16="http://schemas.microsoft.com/office/drawing/2014/main" id="{C3EB2F79-630B-12D6-2C37-0EBF10A84EC7}"/>
                </a:ext>
              </a:extLst>
            </p:cNvPr>
            <p:cNvSpPr txBox="1">
              <a:spLocks/>
            </p:cNvSpPr>
            <p:nvPr/>
          </p:nvSpPr>
          <p:spPr>
            <a:xfrm>
              <a:off x="2588536" y="1277739"/>
              <a:ext cx="7920880" cy="339314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/>
              <a:endParaRPr lang="es-ES_tradnl" sz="1852" dirty="0"/>
            </a:p>
            <a:p>
              <a:pPr algn="just"/>
              <a:endParaRPr lang="es-ES_tradnl" sz="1852" dirty="0"/>
            </a:p>
            <a:p>
              <a:pPr algn="just"/>
              <a:endParaRPr lang="es-ES_tradnl" sz="1852" dirty="0"/>
            </a:p>
            <a:p>
              <a:pPr algn="just"/>
              <a:endParaRPr lang="es-ES_tradnl" sz="1852" dirty="0"/>
            </a:p>
            <a:p>
              <a:pPr algn="just"/>
              <a:endParaRPr lang="es-ES_tradnl" sz="1852" dirty="0"/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3E325F36-D249-0C1F-DC2C-D2B9CBFACFB3}"/>
                </a:ext>
              </a:extLst>
            </p:cNvPr>
            <p:cNvSpPr txBox="1"/>
            <p:nvPr/>
          </p:nvSpPr>
          <p:spPr>
            <a:xfrm>
              <a:off x="4451754" y="2380784"/>
              <a:ext cx="1618882" cy="4150258"/>
            </a:xfrm>
            <a:prstGeom prst="rect">
              <a:avLst/>
            </a:prstGeom>
            <a:ln w="412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>
              <a:spAutoFit/>
            </a:bodyPr>
            <a:lstStyle/>
            <a:p>
              <a:r>
                <a:rPr lang="es-MX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rPr>
                <a:t>Secretaría Académica</a:t>
              </a:r>
            </a:p>
            <a:p>
              <a:endPara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endParaRPr>
            </a:p>
            <a:p>
              <a:r>
                <a: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rPr>
                <a:t>Centro para el Desarrollo Humano e Integral de los </a:t>
              </a:r>
              <a:r>
                <a:rPr lang="es-MX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rPr>
                <a:t>Universitarios</a:t>
              </a:r>
            </a:p>
            <a:p>
              <a:endPara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endParaRPr>
            </a:p>
            <a:p>
              <a:endPara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endParaRPr>
            </a:p>
            <a:p>
              <a:endPara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endParaRPr>
            </a:p>
            <a:p>
              <a:pPr algn="ctr"/>
              <a:r>
                <a:rPr lang="es-MX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rPr>
                <a:t>33 Metas</a:t>
              </a:r>
              <a:endPara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endParaRPr>
            </a:p>
          </p:txBody>
        </p:sp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CEDBA779-3C29-7D06-A3A9-3CF87C8E36E7}"/>
                </a:ext>
              </a:extLst>
            </p:cNvPr>
            <p:cNvSpPr txBox="1"/>
            <p:nvPr/>
          </p:nvSpPr>
          <p:spPr>
            <a:xfrm>
              <a:off x="7831207" y="2265611"/>
              <a:ext cx="1707542" cy="419218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>
              <a:defPPr>
                <a:defRPr lang="es-MX"/>
              </a:defPPr>
              <a:lvl1pPr>
                <a:defRPr sz="1400"/>
              </a:lvl1pPr>
            </a:lstStyle>
            <a:p>
              <a:r>
                <a: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Secretaría de Desarrollo Institucional</a:t>
              </a:r>
            </a:p>
            <a:p>
              <a:endParaRPr lang="es-MX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r>
                <a: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Dirección de Planeación </a:t>
              </a:r>
              <a:r>
                <a:rPr lang="es-MX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Institucional</a:t>
              </a:r>
            </a:p>
            <a:p>
              <a:endParaRPr lang="es-MX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r>
                <a:rPr lang="es-MX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Dirección de Comunicación de la Ciencia</a:t>
              </a:r>
            </a:p>
            <a:p>
              <a:endParaRPr lang="es-MX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r>
                <a:rPr lang="es-MX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Dirección Editorial</a:t>
              </a:r>
              <a:endPara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endParaRPr lang="es-MX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endParaRPr lang="es-MX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pPr algn="ctr"/>
              <a:r>
                <a:rPr lang="es-MX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23 Metas</a:t>
              </a:r>
              <a:endPara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F7FAEA7A-9955-F382-A9DF-7C83A128E21B}"/>
                </a:ext>
              </a:extLst>
            </p:cNvPr>
            <p:cNvSpPr txBox="1"/>
            <p:nvPr/>
          </p:nvSpPr>
          <p:spPr>
            <a:xfrm>
              <a:off x="9551026" y="2264814"/>
              <a:ext cx="1668562" cy="477908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>
              <a:defPPr>
                <a:defRPr lang="es-MX"/>
              </a:defPPr>
              <a:lvl1pPr>
                <a:defRPr sz="1400"/>
              </a:lvl1pPr>
            </a:lstStyle>
            <a:p>
              <a:r>
                <a:rPr lang="es-MX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Oficina del Abogado General</a:t>
              </a:r>
            </a:p>
            <a:p>
              <a:endParaRPr lang="es-MX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r>
                <a:rPr lang="es-MX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Unidad de Género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s-MX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r>
                <a:rPr lang="es-MX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Dirección General de Relaciones </a:t>
              </a:r>
              <a:r>
                <a: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Internacionales</a:t>
              </a:r>
            </a:p>
            <a:p>
              <a:endParaRPr lang="es-MX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r>
                <a:rPr lang="es-MX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Coord. Univ. para la Sustentabilidad</a:t>
              </a:r>
            </a:p>
            <a:p>
              <a:endParaRPr lang="es-MX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r>
                <a:rPr lang="es-MX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Dir. de Medios de </a:t>
              </a:r>
              <a:r>
                <a:rPr lang="es-MX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Comunic</a:t>
              </a:r>
              <a:r>
                <a:rPr lang="es-MX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 /</a:t>
              </a:r>
              <a:r>
                <a:rPr lang="es-MX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TeleUV</a:t>
              </a:r>
              <a:endPara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endParaRPr lang="es-MX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pPr algn="ctr"/>
              <a:r>
                <a: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7</a:t>
              </a:r>
              <a:r>
                <a:rPr lang="es-MX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 Metas</a:t>
              </a:r>
              <a:endPara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endPara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endPara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</p:txBody>
        </p:sp>
        <p:grpSp>
          <p:nvGrpSpPr>
            <p:cNvPr id="18" name="Grupo 17">
              <a:extLst>
                <a:ext uri="{FF2B5EF4-FFF2-40B4-BE49-F238E27FC236}">
                  <a16:creationId xmlns:a16="http://schemas.microsoft.com/office/drawing/2014/main" id="{66B0CF53-3454-F27D-C1D1-B61FD6DB2711}"/>
                </a:ext>
              </a:extLst>
            </p:cNvPr>
            <p:cNvGrpSpPr/>
            <p:nvPr/>
          </p:nvGrpSpPr>
          <p:grpSpPr>
            <a:xfrm>
              <a:off x="2733114" y="1340602"/>
              <a:ext cx="8343969" cy="4462226"/>
              <a:chOff x="264871" y="1254050"/>
              <a:chExt cx="7939849" cy="4462226"/>
            </a:xfrm>
          </p:grpSpPr>
          <p:sp>
            <p:nvSpPr>
              <p:cNvPr id="22" name="Pentágono 21">
                <a:extLst>
                  <a:ext uri="{FF2B5EF4-FFF2-40B4-BE49-F238E27FC236}">
                    <a16:creationId xmlns:a16="http://schemas.microsoft.com/office/drawing/2014/main" id="{8769B907-B42F-17F0-EED8-C283BDFE44D9}"/>
                  </a:ext>
                </a:extLst>
              </p:cNvPr>
              <p:cNvSpPr/>
              <p:nvPr/>
            </p:nvSpPr>
            <p:spPr>
              <a:xfrm>
                <a:off x="301801" y="1254050"/>
                <a:ext cx="7902919" cy="676927"/>
              </a:xfrm>
              <a:prstGeom prst="homePlate">
                <a:avLst/>
              </a:prstGeom>
              <a:solidFill>
                <a:srgbClr val="18529D"/>
              </a:solidFill>
              <a:ln w="28575"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2400" dirty="0" smtClean="0">
                    <a:solidFill>
                      <a:srgbClr val="FFFFCC"/>
                    </a:solidFill>
                    <a:latin typeface="Gill Sans MT" panose="020B0502020104020203" pitchFamily="34" charset="77"/>
                  </a:rPr>
                  <a:t>Programa de Trabajo 2021-2025</a:t>
                </a:r>
                <a:endParaRPr lang="es-MX" sz="2400" dirty="0">
                  <a:solidFill>
                    <a:srgbClr val="FFFFCC"/>
                  </a:solidFill>
                  <a:latin typeface="Gill Sans MT" panose="020B0502020104020203" pitchFamily="34" charset="77"/>
                </a:endParaRPr>
              </a:p>
            </p:txBody>
          </p:sp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A483055-7E6A-3E56-30CE-6C5E789AE3CC}"/>
                  </a:ext>
                </a:extLst>
              </p:cNvPr>
              <p:cNvSpPr txBox="1"/>
              <p:nvPr/>
            </p:nvSpPr>
            <p:spPr>
              <a:xfrm>
                <a:off x="264871" y="2070303"/>
                <a:ext cx="1652158" cy="3645973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es-MX"/>
                </a:defPPr>
                <a:lvl1pPr>
                  <a:defRPr sz="1400"/>
                </a:lvl1pPr>
              </a:lstStyle>
              <a:p>
                <a:endParaRPr lang="es-MX" sz="794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s-MX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s-MX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endParaRPr>
              </a:p>
              <a:p>
                <a:r>
                  <a:rPr lang="es-MX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ill Sans MT" panose="020B0502020104020203" pitchFamily="34" charset="0"/>
                    <a:ea typeface="+mj-ea"/>
                    <a:cs typeface="+mj-cs"/>
                  </a:rPr>
                  <a:t>6 Ejes</a:t>
                </a:r>
              </a:p>
              <a:p>
                <a:r>
                  <a:rPr lang="es-MX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ill Sans MT" panose="020B0502020104020203" pitchFamily="34" charset="0"/>
                    <a:ea typeface="+mj-ea"/>
                    <a:cs typeface="+mj-cs"/>
                  </a:rPr>
                  <a:t>33 Temas</a:t>
                </a:r>
              </a:p>
              <a:p>
                <a:r>
                  <a:rPr lang="es-MX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ill Sans MT" panose="020B0502020104020203" pitchFamily="34" charset="0"/>
                    <a:ea typeface="+mj-ea"/>
                    <a:cs typeface="+mj-cs"/>
                  </a:rPr>
                  <a:t>73 Metas</a:t>
                </a:r>
              </a:p>
              <a:p>
                <a:r>
                  <a:rPr lang="es-MX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ill Sans MT" panose="020B0502020104020203" pitchFamily="34" charset="0"/>
                    <a:ea typeface="+mj-ea"/>
                    <a:cs typeface="+mj-cs"/>
                  </a:rPr>
                  <a:t>305 Acciones</a:t>
                </a:r>
              </a:p>
              <a:p>
                <a:endParaRPr lang="es-MX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endParaRPr>
              </a:p>
              <a:p>
                <a:r>
                  <a:rPr lang="es-MX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ill Sans MT" panose="020B0502020104020203" pitchFamily="34" charset="0"/>
                    <a:ea typeface="+mj-ea"/>
                    <a:cs typeface="+mj-cs"/>
                  </a:rPr>
                  <a:t>13 responsables</a:t>
                </a:r>
              </a:p>
              <a:p>
                <a:r>
                  <a:rPr lang="es-MX" sz="18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ill Sans MT" panose="020B0502020104020203" pitchFamily="34" charset="0"/>
                    <a:ea typeface="+mj-ea"/>
                    <a:cs typeface="+mj-cs"/>
                  </a:rPr>
                  <a:t> </a:t>
                </a:r>
                <a:endParaRPr lang="es-MX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endParaRPr>
              </a:p>
              <a:p>
                <a:pPr marL="113397" indent="-113397">
                  <a:buFont typeface="Arial" panose="020B0604020202020204" pitchFamily="34" charset="0"/>
                  <a:buChar char="•"/>
                </a:pPr>
                <a:endPara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endParaRPr>
              </a:p>
            </p:txBody>
          </p:sp>
        </p:grp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26B99E23-B54D-B3D1-6903-5A4A9077E3A0}"/>
                </a:ext>
              </a:extLst>
            </p:cNvPr>
            <p:cNvSpPr txBox="1"/>
            <p:nvPr/>
          </p:nvSpPr>
          <p:spPr>
            <a:xfrm>
              <a:off x="6120161" y="2380784"/>
              <a:ext cx="1660581" cy="44856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 anchor="t">
              <a:spAutoFit/>
            </a:bodyPr>
            <a:lstStyle>
              <a:defPPr>
                <a:defRPr lang="es-MX"/>
              </a:defPPr>
              <a:lvl1pPr>
                <a:defRPr sz="1400"/>
              </a:lvl1pPr>
            </a:lstStyle>
            <a:p>
              <a:pPr lvl="0"/>
              <a:r>
                <a:rPr lang="es-MX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Secretaría de Administración y Finanzas</a:t>
              </a:r>
            </a:p>
            <a:p>
              <a:pPr lvl="0"/>
              <a:endPara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pPr lvl="0"/>
              <a:r>
                <a:rPr lang="es-MX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Dirección General de Recursos Humanos</a:t>
              </a:r>
            </a:p>
            <a:p>
              <a:pPr lvl="0"/>
              <a:endPara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pPr lvl="0"/>
              <a:endPara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pPr lvl="0"/>
              <a:endPara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pPr lvl="0" algn="ctr"/>
              <a:r>
                <a:rPr lang="es-MX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11 Metas</a:t>
              </a:r>
            </a:p>
            <a:p>
              <a:pPr lvl="0"/>
              <a:endPara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17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>
            <a:extLst>
              <a:ext uri="{FF2B5EF4-FFF2-40B4-BE49-F238E27FC236}">
                <a16:creationId xmlns:a16="http://schemas.microsoft.com/office/drawing/2014/main" id="{9930C7F1-ED26-FFD9-50DF-381B2C7A394F}"/>
              </a:ext>
            </a:extLst>
          </p:cNvPr>
          <p:cNvSpPr txBox="1">
            <a:spLocks/>
          </p:cNvSpPr>
          <p:nvPr/>
        </p:nvSpPr>
        <p:spPr bwMode="auto">
          <a:xfrm>
            <a:off x="714572" y="699542"/>
            <a:ext cx="803389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>
            <a:lvl1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2200" b="0" kern="1200">
                <a:solidFill>
                  <a:schemeClr val="tx1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2pPr>
            <a:lvl3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3pPr>
            <a:lvl4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4pPr>
            <a:lvl5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5pPr>
            <a:lvl6pPr marL="36646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73292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099382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465843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Participantes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9AF8CB8-7743-AB46-B685-89E84E8C6E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22980"/>
            <a:ext cx="216024" cy="183913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0ABC6AB-0EF4-BA26-EBF4-2278EFAAF712}"/>
              </a:ext>
            </a:extLst>
          </p:cNvPr>
          <p:cNvSpPr/>
          <p:nvPr/>
        </p:nvSpPr>
        <p:spPr>
          <a:xfrm>
            <a:off x="6168664" y="2113631"/>
            <a:ext cx="1481145" cy="23927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687CD3A-EA7A-C070-40C1-9BED532762FB}"/>
              </a:ext>
            </a:extLst>
          </p:cNvPr>
          <p:cNvSpPr/>
          <p:nvPr/>
        </p:nvSpPr>
        <p:spPr>
          <a:xfrm>
            <a:off x="4567763" y="2123177"/>
            <a:ext cx="1531477" cy="23927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769C4D6-3DF4-1824-521D-9C1458C9803E}"/>
              </a:ext>
            </a:extLst>
          </p:cNvPr>
          <p:cNvSpPr/>
          <p:nvPr/>
        </p:nvSpPr>
        <p:spPr>
          <a:xfrm>
            <a:off x="3015944" y="2109370"/>
            <a:ext cx="1481145" cy="23927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9BB7B23-1F43-D88B-9971-74AEF4C8478C}"/>
              </a:ext>
            </a:extLst>
          </p:cNvPr>
          <p:cNvSpPr/>
          <p:nvPr/>
        </p:nvSpPr>
        <p:spPr>
          <a:xfrm>
            <a:off x="1475929" y="2123177"/>
            <a:ext cx="1481145" cy="23927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C7CA2081-6F24-790C-03D4-1B46EF82D87E}"/>
              </a:ext>
            </a:extLst>
          </p:cNvPr>
          <p:cNvGrpSpPr/>
          <p:nvPr/>
        </p:nvGrpSpPr>
        <p:grpSpPr>
          <a:xfrm>
            <a:off x="1299386" y="1590220"/>
            <a:ext cx="7305062" cy="2877160"/>
            <a:chOff x="2588536" y="1277739"/>
            <a:chExt cx="7920880" cy="5436320"/>
          </a:xfrm>
        </p:grpSpPr>
        <p:sp>
          <p:nvSpPr>
            <p:cNvPr id="14" name="Título 2">
              <a:extLst>
                <a:ext uri="{FF2B5EF4-FFF2-40B4-BE49-F238E27FC236}">
                  <a16:creationId xmlns:a16="http://schemas.microsoft.com/office/drawing/2014/main" id="{C3EB2F79-630B-12D6-2C37-0EBF10A84EC7}"/>
                </a:ext>
              </a:extLst>
            </p:cNvPr>
            <p:cNvSpPr txBox="1">
              <a:spLocks/>
            </p:cNvSpPr>
            <p:nvPr/>
          </p:nvSpPr>
          <p:spPr>
            <a:xfrm>
              <a:off x="2588536" y="1277739"/>
              <a:ext cx="7920880" cy="339314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/>
              <a:endParaRPr lang="es-ES_tradnl" sz="1852" dirty="0"/>
            </a:p>
            <a:p>
              <a:pPr algn="just"/>
              <a:endParaRPr lang="es-ES_tradnl" sz="1852" dirty="0"/>
            </a:p>
            <a:p>
              <a:pPr algn="just"/>
              <a:endParaRPr lang="es-ES_tradnl" sz="1852" dirty="0"/>
            </a:p>
            <a:p>
              <a:pPr algn="just"/>
              <a:endParaRPr lang="es-ES_tradnl" sz="1852" dirty="0"/>
            </a:p>
            <a:p>
              <a:pPr algn="just"/>
              <a:endParaRPr lang="es-ES_tradnl" sz="1852" dirty="0"/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3E325F36-D249-0C1F-DC2C-D2B9CBFACFB3}"/>
                </a:ext>
              </a:extLst>
            </p:cNvPr>
            <p:cNvSpPr txBox="1"/>
            <p:nvPr/>
          </p:nvSpPr>
          <p:spPr>
            <a:xfrm>
              <a:off x="4451754" y="2380784"/>
              <a:ext cx="1618882" cy="3896291"/>
            </a:xfrm>
            <a:prstGeom prst="rect">
              <a:avLst/>
            </a:prstGeom>
            <a:ln w="412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>
              <a:spAutoFit/>
            </a:bodyPr>
            <a:lstStyle/>
            <a:p>
              <a:r>
                <a: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rPr>
                <a:t>Secretaría Académica</a:t>
              </a:r>
            </a:p>
            <a:p>
              <a:endPara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endParaRPr>
            </a:p>
            <a:p>
              <a:endPara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endParaRPr>
            </a:p>
            <a:p>
              <a:endPara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endParaRPr>
            </a:p>
            <a:p>
              <a:r>
                <a: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rPr>
                <a:t>51 Indicadores</a:t>
              </a:r>
            </a:p>
            <a:p>
              <a:endPara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endParaRPr>
            </a:p>
            <a:p>
              <a:endPara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endParaRPr>
            </a:p>
          </p:txBody>
        </p:sp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CEDBA779-3C29-7D06-A3A9-3CF87C8E36E7}"/>
                </a:ext>
              </a:extLst>
            </p:cNvPr>
            <p:cNvSpPr txBox="1"/>
            <p:nvPr/>
          </p:nvSpPr>
          <p:spPr>
            <a:xfrm>
              <a:off x="7835038" y="2352540"/>
              <a:ext cx="1897662" cy="436151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>
              <a:defPPr>
                <a:defRPr lang="es-MX"/>
              </a:defPPr>
              <a:lvl1pPr>
                <a:defRPr sz="1400"/>
              </a:lvl1pPr>
            </a:lstStyle>
            <a:p>
              <a:r>
                <a:rPr lang="es-MX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rPr>
                <a:t>Secretaría de Desarrollo Institucional</a:t>
              </a:r>
            </a:p>
            <a:p>
              <a:endPara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endParaRPr>
            </a:p>
            <a:p>
              <a:endPara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endParaRPr>
            </a:p>
            <a:p>
              <a:r>
                <a:rPr lang="es-MX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rPr>
                <a:t>41 Indicadores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endParaRPr>
            </a:p>
            <a:p>
              <a:endPara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endParaRPr>
            </a:p>
          </p:txBody>
        </p:sp>
        <p:grpSp>
          <p:nvGrpSpPr>
            <p:cNvPr id="18" name="Grupo 17">
              <a:extLst>
                <a:ext uri="{FF2B5EF4-FFF2-40B4-BE49-F238E27FC236}">
                  <a16:creationId xmlns:a16="http://schemas.microsoft.com/office/drawing/2014/main" id="{66B0CF53-3454-F27D-C1D1-B61FD6DB2711}"/>
                </a:ext>
              </a:extLst>
            </p:cNvPr>
            <p:cNvGrpSpPr/>
            <p:nvPr/>
          </p:nvGrpSpPr>
          <p:grpSpPr>
            <a:xfrm>
              <a:off x="2761139" y="1340602"/>
              <a:ext cx="6713162" cy="4943461"/>
              <a:chOff x="291539" y="1254050"/>
              <a:chExt cx="6388026" cy="4943461"/>
            </a:xfrm>
          </p:grpSpPr>
          <p:sp>
            <p:nvSpPr>
              <p:cNvPr id="22" name="Pentágono 21">
                <a:extLst>
                  <a:ext uri="{FF2B5EF4-FFF2-40B4-BE49-F238E27FC236}">
                    <a16:creationId xmlns:a16="http://schemas.microsoft.com/office/drawing/2014/main" id="{8769B907-B42F-17F0-EED8-C283BDFE44D9}"/>
                  </a:ext>
                </a:extLst>
              </p:cNvPr>
              <p:cNvSpPr/>
              <p:nvPr/>
            </p:nvSpPr>
            <p:spPr>
              <a:xfrm>
                <a:off x="301801" y="1254050"/>
                <a:ext cx="6377764" cy="676927"/>
              </a:xfrm>
              <a:prstGeom prst="homePlate">
                <a:avLst/>
              </a:prstGeom>
              <a:solidFill>
                <a:srgbClr val="18529D"/>
              </a:solidFill>
              <a:ln w="28575"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2400" dirty="0">
                    <a:solidFill>
                      <a:srgbClr val="FFFFCC"/>
                    </a:solidFill>
                    <a:latin typeface="Gill Sans MT" panose="020B0502020104020203" pitchFamily="34" charset="77"/>
                  </a:rPr>
                  <a:t>Indicadores </a:t>
                </a:r>
                <a:r>
                  <a:rPr lang="es-MX" sz="2400" dirty="0" smtClean="0">
                    <a:solidFill>
                      <a:srgbClr val="FFFFCC"/>
                    </a:solidFill>
                    <a:latin typeface="Gill Sans MT" panose="020B0502020104020203" pitchFamily="34" charset="77"/>
                  </a:rPr>
                  <a:t>institucionales</a:t>
                </a:r>
                <a:endParaRPr lang="es-MX" sz="2400" dirty="0">
                  <a:solidFill>
                    <a:srgbClr val="FFFFCC"/>
                  </a:solidFill>
                  <a:latin typeface="Gill Sans MT" panose="020B0502020104020203" pitchFamily="34" charset="77"/>
                </a:endParaRPr>
              </a:p>
            </p:txBody>
          </p:sp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CA483055-7E6A-3E56-30CE-6C5E789AE3CC}"/>
                  </a:ext>
                </a:extLst>
              </p:cNvPr>
              <p:cNvSpPr txBox="1"/>
              <p:nvPr/>
            </p:nvSpPr>
            <p:spPr>
              <a:xfrm>
                <a:off x="291539" y="2070303"/>
                <a:ext cx="1652158" cy="412720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es-MX"/>
                </a:defPPr>
                <a:lvl1pPr>
                  <a:defRPr sz="1400"/>
                </a:lvl1pPr>
              </a:lstStyle>
              <a:p>
                <a:endParaRPr lang="es-MX" sz="794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r>
                  <a:rPr lang="es-MX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ill Sans MT" panose="020B0502020104020203" pitchFamily="34" charset="0"/>
                    <a:ea typeface="+mj-ea"/>
                    <a:cs typeface="+mj-cs"/>
                  </a:rPr>
                  <a:t>Rectoría</a:t>
                </a:r>
              </a:p>
              <a:p>
                <a:endParaRPr lang="es-MX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endParaRPr>
              </a:p>
              <a:p>
                <a:endParaRPr lang="es-MX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endParaRPr>
              </a:p>
              <a:p>
                <a:endParaRPr lang="es-MX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endParaRPr>
              </a:p>
              <a:p>
                <a:endParaRPr lang="es-MX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endParaRPr>
              </a:p>
              <a:p>
                <a:r>
                  <a:rPr lang="es-MX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ill Sans MT" panose="020B0502020104020203" pitchFamily="34" charset="0"/>
                    <a:ea typeface="+mj-ea"/>
                    <a:cs typeface="+mj-cs"/>
                  </a:rPr>
                  <a:t>45 Indicadores</a:t>
                </a:r>
              </a:p>
              <a:p>
                <a:r>
                  <a:rPr lang="es-MX" sz="1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ill Sans MT" panose="020B0502020104020203" pitchFamily="34" charset="0"/>
                    <a:ea typeface="+mj-ea"/>
                    <a:cs typeface="+mj-cs"/>
                  </a:rPr>
                  <a:t> </a:t>
                </a:r>
              </a:p>
              <a:p>
                <a:pPr marL="113397" indent="-113397">
                  <a:buFont typeface="Arial" panose="020B0604020202020204" pitchFamily="34" charset="0"/>
                  <a:buChar char="•"/>
                </a:pPr>
                <a:endParaRPr lang="es-MX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j-ea"/>
                  <a:cs typeface="+mj-cs"/>
                </a:endParaRPr>
              </a:p>
            </p:txBody>
          </p:sp>
        </p:grp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26B99E23-B54D-B3D1-6903-5A4A9077E3A0}"/>
                </a:ext>
              </a:extLst>
            </p:cNvPr>
            <p:cNvSpPr txBox="1"/>
            <p:nvPr/>
          </p:nvSpPr>
          <p:spPr>
            <a:xfrm>
              <a:off x="6116095" y="2380784"/>
              <a:ext cx="1660581" cy="389629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 anchor="t">
              <a:spAutoFit/>
            </a:bodyPr>
            <a:lstStyle>
              <a:defPPr>
                <a:defRPr lang="es-MX"/>
              </a:defPPr>
              <a:lvl1pPr>
                <a:defRPr sz="1400"/>
              </a:lvl1pPr>
            </a:lstStyle>
            <a:p>
              <a:pPr lvl="0"/>
              <a:r>
                <a:rPr lang="es-MX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Secretaría de Administración y Finanzas</a:t>
              </a:r>
            </a:p>
            <a:p>
              <a:pPr lvl="0"/>
              <a:endPara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pPr lvl="0"/>
              <a:endPara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pPr lvl="0"/>
              <a:r>
                <a:rPr lang="es-MX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</a:rPr>
                <a:t>6 Indicadores </a:t>
              </a:r>
            </a:p>
            <a:p>
              <a:pPr lvl="0"/>
              <a:endPara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  <a:p>
              <a:pPr lvl="0"/>
              <a:endPara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840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>
            <a:extLst>
              <a:ext uri="{FF2B5EF4-FFF2-40B4-BE49-F238E27FC236}">
                <a16:creationId xmlns:a16="http://schemas.microsoft.com/office/drawing/2014/main" id="{9930C7F1-ED26-FFD9-50DF-381B2C7A394F}"/>
              </a:ext>
            </a:extLst>
          </p:cNvPr>
          <p:cNvSpPr txBox="1">
            <a:spLocks/>
          </p:cNvSpPr>
          <p:nvPr/>
        </p:nvSpPr>
        <p:spPr bwMode="auto">
          <a:xfrm>
            <a:off x="714572" y="699542"/>
            <a:ext cx="803389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>
            <a:lvl1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2200" b="0" kern="1200">
                <a:solidFill>
                  <a:schemeClr val="tx1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2pPr>
            <a:lvl3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3pPr>
            <a:lvl4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4pPr>
            <a:lvl5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5pPr>
            <a:lvl6pPr marL="36646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73292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099382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465843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Participantes indicadores</a:t>
            </a:r>
            <a:endParaRPr lang="es-MX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9AF8CB8-7743-AB46-B685-89E84E8C6E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22980"/>
            <a:ext cx="216024" cy="183913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755576" y="1347614"/>
            <a:ext cx="8321924" cy="3504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Coordinación Universitaria de Atención Estudiantil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Coordinación Universitaria de Transparencia, Acceso a la Información y Protección de Datos Personales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 General de Comunicación Universitaria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 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Medios de Comunicación (</a:t>
            </a:r>
            <a:r>
              <a:rPr lang="es-MX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TeleUV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 General de Relaciones Internacionales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Oficina de la Abogada General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Coordinación de la Unidad de Género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Coordinación Universitaria para la Sustentabilidad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Defensoría de los Derechos Universitarios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 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 de Bibliotecas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Coordinación Universitaria de Observatorios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 de Actividades </a:t>
            </a:r>
            <a:r>
              <a:rPr lang="es-MX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Deportivas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53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>
            <a:extLst>
              <a:ext uri="{FF2B5EF4-FFF2-40B4-BE49-F238E27FC236}">
                <a16:creationId xmlns:a16="http://schemas.microsoft.com/office/drawing/2014/main" id="{9930C7F1-ED26-FFD9-50DF-381B2C7A394F}"/>
              </a:ext>
            </a:extLst>
          </p:cNvPr>
          <p:cNvSpPr txBox="1">
            <a:spLocks/>
          </p:cNvSpPr>
          <p:nvPr/>
        </p:nvSpPr>
        <p:spPr bwMode="auto">
          <a:xfrm>
            <a:off x="714572" y="699542"/>
            <a:ext cx="803389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>
            <a:lvl1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2200" b="0" kern="1200">
                <a:solidFill>
                  <a:schemeClr val="tx1"/>
                </a:solidFill>
                <a:latin typeface="Gill Sans MT" pitchFamily="34" charset="0"/>
                <a:ea typeface="+mj-ea"/>
                <a:cs typeface="+mj-cs"/>
              </a:defRPr>
            </a:lvl1pPr>
            <a:lvl2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2pPr>
            <a:lvl3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3pPr>
            <a:lvl4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4pPr>
            <a:lvl5pPr algn="l" defTabSz="81563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404040"/>
                </a:solidFill>
                <a:latin typeface="Gill Sans MT" pitchFamily="34" charset="0"/>
              </a:defRPr>
            </a:lvl5pPr>
            <a:lvl6pPr marL="36646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732921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099382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465843" algn="ctr" defTabSz="815630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s-MX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Participantes indicadores</a:t>
            </a:r>
            <a:endParaRPr lang="es-MX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9AF8CB8-7743-AB46-B685-89E84E8C6E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22980"/>
            <a:ext cx="216024" cy="183913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741957" y="1375817"/>
            <a:ext cx="8438555" cy="3500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 General de Administración Escolar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 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 de Desarrollo Académico e Innovación Educativa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 General de Investigaciones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 de Comunicación de la Ciencia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Centro para el Desarrollo Humano e Integral de los Universitarios CENDHIU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 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 de Vinculación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 General de Difusión Cultural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 General de Tecnología de Información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 Editorial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 del Sistema Universitario de Gestión Integral del Riesgo SUGIR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 de Proyectos, Construcciones y Mantenimiento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 de Planeación Institucional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Dirección 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General de Recursos Humanos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1541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234 Presentacion PPT_16 a 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 Plantilla de participación_22oct21_09_14 pm" id="{5B3FA08E-7ED7-4A53-977D-A2D7FB1018F5}" vid="{4D9562B6-6330-4EBF-98CE-7A34FBA622A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25DDEAEA73624FBCFA22496BCADF00" ma:contentTypeVersion="2" ma:contentTypeDescription="Create a new document." ma:contentTypeScope="" ma:versionID="8d3276b609d0e8825e1e847b233468ef">
  <xsd:schema xmlns:xsd="http://www.w3.org/2001/XMLSchema" xmlns:xs="http://www.w3.org/2001/XMLSchema" xmlns:p="http://schemas.microsoft.com/office/2006/metadata/properties" xmlns:ns2="91582c8a-cb10-4b3f-93a1-450e484cfc99" targetNamespace="http://schemas.microsoft.com/office/2006/metadata/properties" ma:root="true" ma:fieldsID="11bda0fcb260ab6ae9dbfa4133e63ebe" ns2:_="">
    <xsd:import namespace="91582c8a-cb10-4b3f-93a1-450e484cfc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582c8a-cb10-4b3f-93a1-450e484cfc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CD8EC6-9B08-42F2-92B6-5FFA32458453}">
  <ds:schemaRefs>
    <ds:schemaRef ds:uri="http://purl.org/dc/elements/1.1/"/>
    <ds:schemaRef ds:uri="http://schemas.microsoft.com/office/2006/documentManagement/types"/>
    <ds:schemaRef ds:uri="http://www.w3.org/XML/1998/namespace"/>
    <ds:schemaRef ds:uri="91582c8a-cb10-4b3f-93a1-450e484cfc99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0E0250F-FE61-4888-8B80-3FA288FA8F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02C43E-E071-41ED-B94F-0623D886D3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582c8a-cb10-4b3f-93a1-450e484cfc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 Plantilla de participación_22oct21_09_14 pm</Template>
  <TotalTime>11012</TotalTime>
  <Words>524</Words>
  <Application>Microsoft Office PowerPoint</Application>
  <PresentationFormat>Presentación en pantalla (16:9)</PresentationFormat>
  <Paragraphs>189</Paragraphs>
  <Slides>12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Calibri</vt:lpstr>
      <vt:lpstr>Gill Sans MT</vt:lpstr>
      <vt:lpstr>Roboto</vt:lpstr>
      <vt:lpstr>Times New Roman</vt:lpstr>
      <vt:lpstr>3234 Presentacion PPT_16 a 9</vt:lpstr>
      <vt:lpstr>Hoja de cálculo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Simon Romano Jose Luis</dc:creator>
  <cp:lastModifiedBy>Balderas Rosas Gustavo Manuel</cp:lastModifiedBy>
  <cp:revision>432</cp:revision>
  <cp:lastPrinted>2022-12-12T15:31:21Z</cp:lastPrinted>
  <dcterms:created xsi:type="dcterms:W3CDTF">2021-10-26T17:40:29Z</dcterms:created>
  <dcterms:modified xsi:type="dcterms:W3CDTF">2023-03-09T00:01:43Z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0x0101001025DDEAEA73624FBCFA22496BCADF00</vt:lpwstr>
  </property>
</Properties>
</file>