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90" r:id="rId3"/>
    <p:sldId id="320" r:id="rId4"/>
    <p:sldId id="321" r:id="rId5"/>
    <p:sldId id="322" r:id="rId6"/>
    <p:sldId id="319" r:id="rId7"/>
    <p:sldId id="326" r:id="rId8"/>
    <p:sldId id="309" r:id="rId9"/>
    <p:sldId id="323" r:id="rId10"/>
    <p:sldId id="324" r:id="rId11"/>
    <p:sldId id="325" r:id="rId12"/>
    <p:sldId id="297" r:id="rId13"/>
  </p:sldIdLst>
  <p:sldSz cx="13825538" cy="7777163"/>
  <p:notesSz cx="6858000" cy="9296400"/>
  <p:defaultTextStyle>
    <a:defPPr>
      <a:defRPr lang="es-MX"/>
    </a:defPPr>
    <a:lvl1pPr algn="l" defTabSz="1017588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508000" indent="-50800" algn="l" defTabSz="1017588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1017588" indent="-103188" algn="l" defTabSz="1017588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527175" indent="-155575" algn="l" defTabSz="1017588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2036763" indent="-207963" algn="l" defTabSz="1017588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500" userDrawn="1">
          <p15:clr>
            <a:srgbClr val="A4A3A4"/>
          </p15:clr>
        </p15:guide>
        <p15:guide id="2" pos="85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E6E6E6"/>
    <a:srgbClr val="E1E1E1"/>
    <a:srgbClr val="EBEBEB"/>
    <a:srgbClr val="F7F7F7"/>
    <a:srgbClr val="F5F5F5"/>
    <a:srgbClr val="F6F6F6"/>
    <a:srgbClr val="F9F9F9"/>
    <a:srgbClr val="FBFBFB"/>
    <a:srgbClr val="F0F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C083E6E3-FA7D-4D7B-A595-EF9225AFEA82}" styleName="Estilo claro 1 - Acento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25" autoAdjust="0"/>
    <p:restoredTop sz="97513" autoAdjust="0"/>
  </p:normalViewPr>
  <p:slideViewPr>
    <p:cSldViewPr>
      <p:cViewPr varScale="1">
        <p:scale>
          <a:sx n="62" d="100"/>
          <a:sy n="62" d="100"/>
        </p:scale>
        <p:origin x="762" y="42"/>
      </p:cViewPr>
      <p:guideLst>
        <p:guide orient="horz" pos="1500"/>
        <p:guide pos="8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547" cy="4652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3852" y="0"/>
            <a:ext cx="2972547" cy="4652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982A5E-AC62-F94F-BA2F-D1EFEA77A8C8}" type="datetimeFigureOut">
              <a:rPr lang="es-ES" smtClean="0"/>
              <a:t>09/08/2018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1" y="8829648"/>
            <a:ext cx="2972547" cy="4652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3852" y="8829648"/>
            <a:ext cx="2972547" cy="4652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C48435-EBC2-7F47-A0F9-D0F09159944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625930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B86E41-CF8E-4D47-A510-88B4F450A449}" type="datetimeFigureOut">
              <a:rPr lang="es-MX" smtClean="0"/>
              <a:t>09/08/2018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331788" y="696913"/>
            <a:ext cx="6194425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4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606600-C8B6-4CAB-9C55-C892B2DC982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3580982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331788" y="696913"/>
            <a:ext cx="6194425" cy="348615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606600-C8B6-4CAB-9C55-C892B2DC9820}" type="slidenum">
              <a:rPr lang="es-MX" smtClean="0"/>
              <a:t>2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6740462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331788" y="696913"/>
            <a:ext cx="6194425" cy="348615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606600-C8B6-4CAB-9C55-C892B2DC9820}" type="slidenum">
              <a:rPr lang="es-MX" smtClean="0"/>
              <a:t>11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40462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331788" y="696913"/>
            <a:ext cx="6194425" cy="348615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606600-C8B6-4CAB-9C55-C892B2DC9820}" type="slidenum">
              <a:rPr lang="es-MX" smtClean="0"/>
              <a:t>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40462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331788" y="696913"/>
            <a:ext cx="6194425" cy="348615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606600-C8B6-4CAB-9C55-C892B2DC9820}" type="slidenum">
              <a:rPr lang="es-MX" smtClean="0"/>
              <a:t>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40462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331788" y="696913"/>
            <a:ext cx="6194425" cy="348615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606600-C8B6-4CAB-9C55-C892B2DC9820}" type="slidenum">
              <a:rPr lang="es-MX" smtClean="0"/>
              <a:t>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40462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331788" y="696913"/>
            <a:ext cx="6194425" cy="348615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606600-C8B6-4CAB-9C55-C892B2DC9820}" type="slidenum">
              <a:rPr lang="es-MX" smtClean="0"/>
              <a:t>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40462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331788" y="696913"/>
            <a:ext cx="6194425" cy="348615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606600-C8B6-4CAB-9C55-C892B2DC9820}" type="slidenum">
              <a:rPr lang="es-MX" smtClean="0"/>
              <a:t>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40462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331788" y="696913"/>
            <a:ext cx="6194425" cy="348615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606600-C8B6-4CAB-9C55-C892B2DC9820}" type="slidenum">
              <a:rPr lang="es-MX" smtClean="0"/>
              <a:t>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40462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331788" y="696913"/>
            <a:ext cx="6194425" cy="348615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606600-C8B6-4CAB-9C55-C892B2DC9820}" type="slidenum">
              <a:rPr lang="es-MX" smtClean="0"/>
              <a:t>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40462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331788" y="696913"/>
            <a:ext cx="6194425" cy="348615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606600-C8B6-4CAB-9C55-C892B2DC9820}" type="slidenum">
              <a:rPr lang="es-MX" smtClean="0"/>
              <a:t>10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40462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 userDrawn="1"/>
        </p:nvSpPr>
        <p:spPr>
          <a:xfrm>
            <a:off x="0" y="3"/>
            <a:ext cx="13825538" cy="77755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753"/>
          </a:p>
        </p:txBody>
      </p:sp>
      <p:pic>
        <p:nvPicPr>
          <p:cNvPr id="8" name="7 Imagen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18727"/>
            <a:ext cx="4738098" cy="4758289"/>
          </a:xfrm>
          <a:prstGeom prst="rect">
            <a:avLst/>
          </a:prstGeom>
        </p:spPr>
      </p:pic>
      <p:sp>
        <p:nvSpPr>
          <p:cNvPr id="12" name="11 CuadroTexto"/>
          <p:cNvSpPr txBox="1"/>
          <p:nvPr userDrawn="1"/>
        </p:nvSpPr>
        <p:spPr>
          <a:xfrm>
            <a:off x="3245993" y="2205105"/>
            <a:ext cx="6838041" cy="1786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303" dirty="0" smtClean="0">
                <a:latin typeface="Gill Sans MT" panose="020B0502020104020203" pitchFamily="34" charset="0"/>
              </a:rPr>
              <a:t>Programa de Fortalecimiento de la </a:t>
            </a:r>
            <a:br>
              <a:rPr lang="es-MX" sz="3303" dirty="0" smtClean="0">
                <a:latin typeface="Gill Sans MT" panose="020B0502020104020203" pitchFamily="34" charset="0"/>
              </a:rPr>
            </a:br>
            <a:r>
              <a:rPr lang="es-MX" sz="3303" dirty="0" smtClean="0">
                <a:latin typeface="Gill Sans MT" panose="020B0502020104020203" pitchFamily="34" charset="0"/>
              </a:rPr>
              <a:t>Calidad en Instituciones Educativas</a:t>
            </a:r>
            <a:r>
              <a:rPr lang="es-MX" sz="2477" dirty="0" smtClean="0">
                <a:latin typeface="Gill Sans MT" panose="020B0502020104020203" pitchFamily="34" charset="0"/>
              </a:rPr>
              <a:t/>
            </a:r>
            <a:br>
              <a:rPr lang="es-MX" sz="2477" dirty="0" smtClean="0">
                <a:latin typeface="Gill Sans MT" panose="020B0502020104020203" pitchFamily="34" charset="0"/>
              </a:rPr>
            </a:br>
            <a:r>
              <a:rPr lang="es-MX" sz="4404" b="1" dirty="0" smtClean="0">
                <a:latin typeface="Gill Sans MT" panose="020B0502020104020203" pitchFamily="34" charset="0"/>
              </a:rPr>
              <a:t>(PROFOCIE) </a:t>
            </a:r>
            <a:endParaRPr lang="es-MX" sz="3303" dirty="0"/>
          </a:p>
        </p:txBody>
      </p:sp>
      <p:pic>
        <p:nvPicPr>
          <p:cNvPr id="11" name="10 Imagen" descr="logo simbolo RGB.png"/>
          <p:cNvPicPr>
            <a:picLocks noChangeAspect="1"/>
          </p:cNvPicPr>
          <p:nvPr userDrawn="1"/>
        </p:nvPicPr>
        <p:blipFill rotWithShape="1">
          <a:blip r:embed="rId3" cstate="print"/>
          <a:srcRect b="1795"/>
          <a:stretch/>
        </p:blipFill>
        <p:spPr>
          <a:xfrm>
            <a:off x="11011208" y="504205"/>
            <a:ext cx="2343195" cy="1440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erpo d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68443" y="1728344"/>
            <a:ext cx="12147078" cy="43338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s-ES_tradnl" smtClean="0"/>
              <a:t>Clic para editar título</a:t>
            </a:r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quarter" idx="10"/>
          </p:nvPr>
        </p:nvSpPr>
        <p:spPr>
          <a:xfrm>
            <a:off x="1957667" y="2448421"/>
            <a:ext cx="10901224" cy="4680520"/>
          </a:xfrm>
        </p:spPr>
        <p:txBody>
          <a:bodyPr/>
          <a:lstStyle>
            <a:lvl1pPr>
              <a:defRPr sz="330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hasCustomPrompt="1"/>
          </p:nvPr>
        </p:nvSpPr>
        <p:spPr>
          <a:xfrm>
            <a:off x="1263955" y="4248624"/>
            <a:ext cx="11751707" cy="1544631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4129"/>
              </a:lnSpc>
              <a:defRPr sz="3854" b="0" cap="none">
                <a:solidFill>
                  <a:schemeClr val="tx1"/>
                </a:solidFill>
                <a:latin typeface="Gill Sans MT" pitchFamily="34" charset="0"/>
              </a:defRPr>
            </a:lvl1pPr>
          </a:lstStyle>
          <a:p>
            <a:r>
              <a:rPr lang="es-ES" dirty="0" smtClean="0"/>
              <a:t>Haga clic para agregar subtítulo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 hasCustomPrompt="1"/>
          </p:nvPr>
        </p:nvSpPr>
        <p:spPr>
          <a:xfrm>
            <a:off x="1263955" y="3888581"/>
            <a:ext cx="11751707" cy="360040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753"/>
              </a:lnSpc>
              <a:buNone/>
              <a:defRPr lang="es-ES" sz="3303" dirty="0" smtClean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701181" indent="0">
              <a:buNone/>
              <a:defRPr sz="2753">
                <a:solidFill>
                  <a:schemeClr val="tx1">
                    <a:tint val="75000"/>
                  </a:schemeClr>
                </a:solidFill>
              </a:defRPr>
            </a:lvl2pPr>
            <a:lvl3pPr marL="1402362" indent="0">
              <a:buNone/>
              <a:defRPr sz="2477">
                <a:solidFill>
                  <a:schemeClr val="tx1">
                    <a:tint val="75000"/>
                  </a:schemeClr>
                </a:solidFill>
              </a:defRPr>
            </a:lvl3pPr>
            <a:lvl4pPr marL="2103542" indent="0">
              <a:buNone/>
              <a:defRPr sz="2202">
                <a:solidFill>
                  <a:schemeClr val="tx1">
                    <a:tint val="75000"/>
                  </a:schemeClr>
                </a:solidFill>
              </a:defRPr>
            </a:lvl4pPr>
            <a:lvl5pPr marL="2804723" indent="0">
              <a:buNone/>
              <a:defRPr sz="2202">
                <a:solidFill>
                  <a:schemeClr val="tx1">
                    <a:tint val="75000"/>
                  </a:schemeClr>
                </a:solidFill>
              </a:defRPr>
            </a:lvl5pPr>
            <a:lvl6pPr marL="3505904" indent="0">
              <a:buNone/>
              <a:defRPr sz="2202">
                <a:solidFill>
                  <a:schemeClr val="tx1">
                    <a:tint val="75000"/>
                  </a:schemeClr>
                </a:solidFill>
              </a:defRPr>
            </a:lvl6pPr>
            <a:lvl7pPr marL="4207085" indent="0">
              <a:buNone/>
              <a:defRPr sz="2202">
                <a:solidFill>
                  <a:schemeClr val="tx1">
                    <a:tint val="75000"/>
                  </a:schemeClr>
                </a:solidFill>
              </a:defRPr>
            </a:lvl7pPr>
            <a:lvl8pPr marL="4908266" indent="0">
              <a:buNone/>
              <a:defRPr sz="2202">
                <a:solidFill>
                  <a:schemeClr val="tx1">
                    <a:tint val="75000"/>
                  </a:schemeClr>
                </a:solidFill>
              </a:defRPr>
            </a:lvl8pPr>
            <a:lvl9pPr marL="5609446" indent="0">
              <a:buNone/>
              <a:defRPr sz="220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 smtClean="0"/>
              <a:t>Haga clic para agregar título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69342" y="1728341"/>
            <a:ext cx="6108681" cy="725508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ts val="3578"/>
              </a:lnSpc>
              <a:buNone/>
              <a:defRPr sz="3303" b="0">
                <a:solidFill>
                  <a:schemeClr val="tx1"/>
                </a:solidFill>
                <a:latin typeface="Gill Sans MT" pitchFamily="34" charset="0"/>
              </a:defRPr>
            </a:lvl1pPr>
            <a:lvl2pPr marL="701181" indent="0">
              <a:buNone/>
              <a:defRPr sz="3028" b="1"/>
            </a:lvl2pPr>
            <a:lvl3pPr marL="1402362" indent="0">
              <a:buNone/>
              <a:defRPr sz="2753" b="1"/>
            </a:lvl3pPr>
            <a:lvl4pPr marL="2103542" indent="0">
              <a:buNone/>
              <a:defRPr sz="2477" b="1"/>
            </a:lvl4pPr>
            <a:lvl5pPr marL="2804723" indent="0">
              <a:buNone/>
              <a:defRPr sz="2477" b="1"/>
            </a:lvl5pPr>
            <a:lvl6pPr marL="3505904" indent="0">
              <a:buNone/>
              <a:defRPr sz="2477" b="1"/>
            </a:lvl6pPr>
            <a:lvl7pPr marL="4207085" indent="0">
              <a:buNone/>
              <a:defRPr sz="2477" b="1"/>
            </a:lvl7pPr>
            <a:lvl8pPr marL="4908266" indent="0">
              <a:buNone/>
              <a:defRPr sz="2477" b="1"/>
            </a:lvl8pPr>
            <a:lvl9pPr marL="5609446" indent="0">
              <a:buNone/>
              <a:defRPr sz="2477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69342" y="2813889"/>
            <a:ext cx="6108681" cy="43150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ts val="3578"/>
              </a:lnSpc>
              <a:buNone/>
              <a:defRPr sz="3303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>
              <a:defRPr sz="3028"/>
            </a:lvl2pPr>
            <a:lvl3pPr>
              <a:defRPr sz="2753"/>
            </a:lvl3pPr>
            <a:lvl4pPr>
              <a:defRPr sz="2477"/>
            </a:lvl4pPr>
            <a:lvl5pPr>
              <a:defRPr sz="2477"/>
            </a:lvl5pPr>
            <a:lvl6pPr>
              <a:defRPr sz="2477"/>
            </a:lvl6pPr>
            <a:lvl7pPr>
              <a:defRPr sz="2477"/>
            </a:lvl7pPr>
            <a:lvl8pPr>
              <a:defRPr sz="2477"/>
            </a:lvl8pPr>
            <a:lvl9pPr>
              <a:defRPr sz="2477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7001248" y="1728341"/>
            <a:ext cx="6111080" cy="72550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lnSpc>
                <a:spcPts val="3578"/>
              </a:lnSpc>
              <a:buNone/>
              <a:defRPr sz="3303" b="0">
                <a:solidFill>
                  <a:schemeClr val="tx1"/>
                </a:solidFill>
                <a:latin typeface="Gill Sans MT" pitchFamily="34" charset="0"/>
              </a:defRPr>
            </a:lvl1pPr>
            <a:lvl2pPr marL="701181" indent="0">
              <a:buNone/>
              <a:defRPr sz="3028" b="1"/>
            </a:lvl2pPr>
            <a:lvl3pPr marL="1402362" indent="0">
              <a:buNone/>
              <a:defRPr sz="2753" b="1"/>
            </a:lvl3pPr>
            <a:lvl4pPr marL="2103542" indent="0">
              <a:buNone/>
              <a:defRPr sz="2477" b="1"/>
            </a:lvl4pPr>
            <a:lvl5pPr marL="2804723" indent="0">
              <a:buNone/>
              <a:defRPr sz="2477" b="1"/>
            </a:lvl5pPr>
            <a:lvl6pPr marL="3505904" indent="0">
              <a:buNone/>
              <a:defRPr sz="2477" b="1"/>
            </a:lvl6pPr>
            <a:lvl7pPr marL="4207085" indent="0">
              <a:buNone/>
              <a:defRPr sz="2477" b="1"/>
            </a:lvl7pPr>
            <a:lvl8pPr marL="4908266" indent="0">
              <a:buNone/>
              <a:defRPr sz="2477" b="1"/>
            </a:lvl8pPr>
            <a:lvl9pPr marL="5609446" indent="0">
              <a:buNone/>
              <a:defRPr sz="2477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7001248" y="2813889"/>
            <a:ext cx="6111080" cy="431505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ts val="3578"/>
              </a:lnSpc>
              <a:buNone/>
              <a:defRPr sz="3303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>
              <a:defRPr sz="3028"/>
            </a:lvl2pPr>
            <a:lvl3pPr>
              <a:defRPr sz="2753"/>
            </a:lvl3pPr>
            <a:lvl4pPr>
              <a:defRPr sz="2477"/>
            </a:lvl4pPr>
            <a:lvl5pPr>
              <a:defRPr sz="2477"/>
            </a:lvl5pPr>
            <a:lvl6pPr>
              <a:defRPr sz="2477"/>
            </a:lvl6pPr>
            <a:lvl7pPr>
              <a:defRPr sz="2477"/>
            </a:lvl7pPr>
            <a:lvl8pPr>
              <a:defRPr sz="2477"/>
            </a:lvl8pPr>
            <a:lvl9pPr>
              <a:defRPr sz="2477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69340" y="1728341"/>
            <a:ext cx="9315592" cy="432048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3303" b="0">
                <a:solidFill>
                  <a:schemeClr val="tx1"/>
                </a:solidFill>
                <a:latin typeface="Gill Sans MT" pitchFamily="34" charset="0"/>
              </a:defRPr>
            </a:lvl1pPr>
          </a:lstStyle>
          <a:p>
            <a:r>
              <a:rPr lang="es-ES_tradnl" smtClean="0"/>
              <a:t>Clic para editar título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83465" y="2448421"/>
            <a:ext cx="7475428" cy="468052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ts val="3578"/>
              </a:lnSpc>
              <a:buNone/>
              <a:defRPr sz="3303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>
              <a:defRPr sz="4267"/>
            </a:lvl2pPr>
            <a:lvl3pPr>
              <a:defRPr sz="3716"/>
            </a:lvl3pPr>
            <a:lvl4pPr>
              <a:defRPr sz="3028"/>
            </a:lvl4pPr>
            <a:lvl5pPr>
              <a:defRPr sz="3028"/>
            </a:lvl5pPr>
            <a:lvl6pPr>
              <a:defRPr sz="3028"/>
            </a:lvl6pPr>
            <a:lvl7pPr>
              <a:defRPr sz="3028"/>
            </a:lvl7pPr>
            <a:lvl8pPr>
              <a:defRPr sz="3028"/>
            </a:lvl8pPr>
            <a:lvl9pPr>
              <a:defRPr sz="3028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69340" y="2448421"/>
            <a:ext cx="4548507" cy="468052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3578"/>
              </a:lnSpc>
              <a:buNone/>
              <a:defRPr sz="3303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 marL="701181" indent="0">
              <a:buNone/>
              <a:defRPr sz="1789"/>
            </a:lvl2pPr>
            <a:lvl3pPr marL="1402362" indent="0">
              <a:buNone/>
              <a:defRPr sz="1514"/>
            </a:lvl3pPr>
            <a:lvl4pPr marL="2103542" indent="0">
              <a:buNone/>
              <a:defRPr sz="1376"/>
            </a:lvl4pPr>
            <a:lvl5pPr marL="2804723" indent="0">
              <a:buNone/>
              <a:defRPr sz="1376"/>
            </a:lvl5pPr>
            <a:lvl6pPr marL="3505904" indent="0">
              <a:buNone/>
              <a:defRPr sz="1376"/>
            </a:lvl6pPr>
            <a:lvl7pPr marL="4207085" indent="0">
              <a:buNone/>
              <a:defRPr sz="1376"/>
            </a:lvl7pPr>
            <a:lvl8pPr marL="4908266" indent="0">
              <a:buNone/>
              <a:defRPr sz="1376"/>
            </a:lvl8pPr>
            <a:lvl9pPr marL="5609446" indent="0">
              <a:buNone/>
              <a:defRPr sz="1376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6648" y="6408861"/>
            <a:ext cx="11892245" cy="216024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lnSpc>
                <a:spcPts val="1376"/>
              </a:lnSpc>
              <a:defRPr sz="3303" b="0">
                <a:solidFill>
                  <a:schemeClr val="tx1"/>
                </a:solidFill>
                <a:latin typeface="Gill Sans MT" pitchFamily="34" charset="0"/>
              </a:defRPr>
            </a:lvl1pPr>
          </a:lstStyle>
          <a:p>
            <a:r>
              <a:rPr lang="es-ES_tradnl" smtClean="0"/>
              <a:t>Clic para editar título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418252" y="1690052"/>
            <a:ext cx="8989037" cy="4397065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lnSpc>
                <a:spcPts val="3578"/>
              </a:lnSpc>
              <a:buNone/>
              <a:defRPr sz="3303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 marL="701181" indent="0">
              <a:buNone/>
              <a:defRPr sz="4267"/>
            </a:lvl2pPr>
            <a:lvl3pPr marL="1402362" indent="0">
              <a:buNone/>
              <a:defRPr sz="3716"/>
            </a:lvl3pPr>
            <a:lvl4pPr marL="2103542" indent="0">
              <a:buNone/>
              <a:defRPr sz="3028"/>
            </a:lvl4pPr>
            <a:lvl5pPr marL="2804723" indent="0">
              <a:buNone/>
              <a:defRPr sz="3028"/>
            </a:lvl5pPr>
            <a:lvl6pPr marL="3505904" indent="0">
              <a:buNone/>
              <a:defRPr sz="3028"/>
            </a:lvl6pPr>
            <a:lvl7pPr marL="4207085" indent="0">
              <a:buNone/>
              <a:defRPr sz="3028"/>
            </a:lvl7pPr>
            <a:lvl8pPr marL="4908266" indent="0">
              <a:buNone/>
              <a:defRPr sz="3028"/>
            </a:lvl8pPr>
            <a:lvl9pPr marL="5609446" indent="0">
              <a:buNone/>
              <a:defRPr sz="3028"/>
            </a:lvl9pPr>
          </a:lstStyle>
          <a:p>
            <a:pPr lvl="0"/>
            <a:r>
              <a:rPr lang="es-ES_tradnl" noProof="0" smtClean="0"/>
              <a:t>Arrastre la imagen al marcador de posición o haga clic en el icono para agregar</a:t>
            </a:r>
            <a:endParaRPr lang="es-MX" noProof="0" dirty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66648" y="6659968"/>
            <a:ext cx="11892245" cy="216024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ts val="2477"/>
              </a:lnSpc>
              <a:buNone/>
              <a:defRPr sz="3303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 marL="701181" indent="0">
              <a:buNone/>
              <a:defRPr sz="1789"/>
            </a:lvl2pPr>
            <a:lvl3pPr marL="1402362" indent="0">
              <a:buNone/>
              <a:defRPr sz="1514"/>
            </a:lvl3pPr>
            <a:lvl4pPr marL="2103542" indent="0">
              <a:buNone/>
              <a:defRPr sz="1376"/>
            </a:lvl4pPr>
            <a:lvl5pPr marL="2804723" indent="0">
              <a:buNone/>
              <a:defRPr sz="1376"/>
            </a:lvl5pPr>
            <a:lvl6pPr marL="3505904" indent="0">
              <a:buNone/>
              <a:defRPr sz="1376"/>
            </a:lvl6pPr>
            <a:lvl7pPr marL="4207085" indent="0">
              <a:buNone/>
              <a:defRPr sz="1376"/>
            </a:lvl7pPr>
            <a:lvl8pPr marL="4908266" indent="0">
              <a:buNone/>
              <a:defRPr sz="1376"/>
            </a:lvl8pPr>
            <a:lvl9pPr marL="5609446" indent="0">
              <a:buNone/>
              <a:defRPr sz="1376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14 Marcador de título"/>
          <p:cNvSpPr>
            <a:spLocks noGrp="1"/>
          </p:cNvSpPr>
          <p:nvPr>
            <p:ph type="title"/>
          </p:nvPr>
        </p:nvSpPr>
        <p:spPr bwMode="auto">
          <a:xfrm>
            <a:off x="768443" y="1728344"/>
            <a:ext cx="1159493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s-MX" dirty="0" smtClean="0"/>
          </a:p>
        </p:txBody>
      </p:sp>
      <p:sp>
        <p:nvSpPr>
          <p:cNvPr id="1029" name="15 Marcador de texto"/>
          <p:cNvSpPr>
            <a:spLocks noGrp="1"/>
          </p:cNvSpPr>
          <p:nvPr>
            <p:ph type="body" idx="1"/>
          </p:nvPr>
        </p:nvSpPr>
        <p:spPr bwMode="auto">
          <a:xfrm>
            <a:off x="1957667" y="2448421"/>
            <a:ext cx="10901224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s-ES" dirty="0" smtClean="0"/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490" y="288181"/>
            <a:ext cx="12584561" cy="25603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0" r:id="rId2"/>
    <p:sldLayoutId id="2147483691" r:id="rId3"/>
    <p:sldLayoutId id="2147483692" r:id="rId4"/>
    <p:sldLayoutId id="2147483693" r:id="rId5"/>
    <p:sldLayoutId id="2147483694" r:id="rId6"/>
  </p:sldLayoutIdLst>
  <p:hf sldNum="0" hdr="0" ftr="0" dt="0"/>
  <p:txStyles>
    <p:titleStyle>
      <a:lvl1pPr algn="l" defTabSz="1400534" rtl="0" eaLnBrk="1" fontAlgn="base" hangingPunct="1">
        <a:spcBef>
          <a:spcPct val="0"/>
        </a:spcBef>
        <a:spcAft>
          <a:spcPct val="0"/>
        </a:spcAft>
        <a:defRPr sz="3854" b="0" kern="1200">
          <a:solidFill>
            <a:srgbClr val="404040"/>
          </a:solidFill>
          <a:latin typeface="Gill Sans MT" pitchFamily="34" charset="0"/>
          <a:ea typeface="+mj-ea"/>
          <a:cs typeface="+mj-cs"/>
        </a:defRPr>
      </a:lvl1pPr>
      <a:lvl2pPr algn="l" defTabSz="1400534" rtl="0" eaLnBrk="1" fontAlgn="base" hangingPunct="1">
        <a:spcBef>
          <a:spcPct val="0"/>
        </a:spcBef>
        <a:spcAft>
          <a:spcPct val="0"/>
        </a:spcAft>
        <a:defRPr sz="2753" b="1">
          <a:solidFill>
            <a:srgbClr val="404040"/>
          </a:solidFill>
          <a:latin typeface="Gill Sans MT" pitchFamily="34" charset="0"/>
        </a:defRPr>
      </a:lvl2pPr>
      <a:lvl3pPr algn="l" defTabSz="1400534" rtl="0" eaLnBrk="1" fontAlgn="base" hangingPunct="1">
        <a:spcBef>
          <a:spcPct val="0"/>
        </a:spcBef>
        <a:spcAft>
          <a:spcPct val="0"/>
        </a:spcAft>
        <a:defRPr sz="2753" b="1">
          <a:solidFill>
            <a:srgbClr val="404040"/>
          </a:solidFill>
          <a:latin typeface="Gill Sans MT" pitchFamily="34" charset="0"/>
        </a:defRPr>
      </a:lvl3pPr>
      <a:lvl4pPr algn="l" defTabSz="1400534" rtl="0" eaLnBrk="1" fontAlgn="base" hangingPunct="1">
        <a:spcBef>
          <a:spcPct val="0"/>
        </a:spcBef>
        <a:spcAft>
          <a:spcPct val="0"/>
        </a:spcAft>
        <a:defRPr sz="2753" b="1">
          <a:solidFill>
            <a:srgbClr val="404040"/>
          </a:solidFill>
          <a:latin typeface="Gill Sans MT" pitchFamily="34" charset="0"/>
        </a:defRPr>
      </a:lvl4pPr>
      <a:lvl5pPr algn="l" defTabSz="1400534" rtl="0" eaLnBrk="1" fontAlgn="base" hangingPunct="1">
        <a:spcBef>
          <a:spcPct val="0"/>
        </a:spcBef>
        <a:spcAft>
          <a:spcPct val="0"/>
        </a:spcAft>
        <a:defRPr sz="2753" b="1">
          <a:solidFill>
            <a:srgbClr val="404040"/>
          </a:solidFill>
          <a:latin typeface="Gill Sans MT" pitchFamily="34" charset="0"/>
        </a:defRPr>
      </a:lvl5pPr>
      <a:lvl6pPr marL="629257" algn="ctr" defTabSz="1400534" rtl="0" eaLnBrk="1" fontAlgn="base" hangingPunct="1">
        <a:spcBef>
          <a:spcPct val="0"/>
        </a:spcBef>
        <a:spcAft>
          <a:spcPct val="0"/>
        </a:spcAft>
        <a:defRPr sz="6744">
          <a:solidFill>
            <a:schemeClr val="tx1"/>
          </a:solidFill>
          <a:latin typeface="Calibri" pitchFamily="34" charset="0"/>
        </a:defRPr>
      </a:lvl6pPr>
      <a:lvl7pPr marL="1258513" algn="ctr" defTabSz="1400534" rtl="0" eaLnBrk="1" fontAlgn="base" hangingPunct="1">
        <a:spcBef>
          <a:spcPct val="0"/>
        </a:spcBef>
        <a:spcAft>
          <a:spcPct val="0"/>
        </a:spcAft>
        <a:defRPr sz="6744">
          <a:solidFill>
            <a:schemeClr val="tx1"/>
          </a:solidFill>
          <a:latin typeface="Calibri" pitchFamily="34" charset="0"/>
        </a:defRPr>
      </a:lvl7pPr>
      <a:lvl8pPr marL="1887770" algn="ctr" defTabSz="1400534" rtl="0" eaLnBrk="1" fontAlgn="base" hangingPunct="1">
        <a:spcBef>
          <a:spcPct val="0"/>
        </a:spcBef>
        <a:spcAft>
          <a:spcPct val="0"/>
        </a:spcAft>
        <a:defRPr sz="6744">
          <a:solidFill>
            <a:schemeClr val="tx1"/>
          </a:solidFill>
          <a:latin typeface="Calibri" pitchFamily="34" charset="0"/>
        </a:defRPr>
      </a:lvl8pPr>
      <a:lvl9pPr marL="2517026" algn="ctr" defTabSz="1400534" rtl="0" eaLnBrk="1" fontAlgn="base" hangingPunct="1">
        <a:spcBef>
          <a:spcPct val="0"/>
        </a:spcBef>
        <a:spcAft>
          <a:spcPct val="0"/>
        </a:spcAft>
        <a:defRPr sz="6744">
          <a:solidFill>
            <a:schemeClr val="tx1"/>
          </a:solidFill>
          <a:latin typeface="Calibri" pitchFamily="34" charset="0"/>
        </a:defRPr>
      </a:lvl9pPr>
    </p:titleStyle>
    <p:bodyStyle>
      <a:lvl1pPr marL="0" indent="0" algn="l" defTabSz="1400534" rtl="0" eaLnBrk="1" fontAlgn="base" hangingPunct="1">
        <a:lnSpc>
          <a:spcPts val="3854"/>
        </a:lnSpc>
        <a:spcBef>
          <a:spcPct val="20000"/>
        </a:spcBef>
        <a:spcAft>
          <a:spcPct val="0"/>
        </a:spcAft>
        <a:buFont typeface="Arial" charset="0"/>
        <a:defRPr sz="3303" kern="1200">
          <a:solidFill>
            <a:srgbClr val="7F7F7F"/>
          </a:solidFill>
          <a:latin typeface="Gill Sans MT" pitchFamily="34" charset="0"/>
          <a:ea typeface="+mn-ea"/>
          <a:cs typeface="+mn-cs"/>
        </a:defRPr>
      </a:lvl1pPr>
      <a:lvl2pPr marL="1138343" indent="-436984" algn="l" defTabSz="1400534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4267" kern="1200">
          <a:solidFill>
            <a:schemeClr val="tx1"/>
          </a:solidFill>
          <a:latin typeface="+mn-lt"/>
          <a:ea typeface="+mn-ea"/>
          <a:cs typeface="+mn-cs"/>
        </a:defRPr>
      </a:lvl2pPr>
      <a:lvl3pPr marL="1752305" indent="-349587" algn="l" defTabSz="1400534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716" kern="1200">
          <a:solidFill>
            <a:schemeClr val="tx1"/>
          </a:solidFill>
          <a:latin typeface="+mn-lt"/>
          <a:ea typeface="+mn-ea"/>
          <a:cs typeface="+mn-cs"/>
        </a:defRPr>
      </a:lvl3pPr>
      <a:lvl4pPr marL="2453665" indent="-349587" algn="l" defTabSz="1400534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3028" kern="1200">
          <a:solidFill>
            <a:schemeClr val="tx1"/>
          </a:solidFill>
          <a:latin typeface="+mn-lt"/>
          <a:ea typeface="+mn-ea"/>
          <a:cs typeface="+mn-cs"/>
        </a:defRPr>
      </a:lvl4pPr>
      <a:lvl5pPr marL="3155023" indent="-349587" algn="l" defTabSz="1400534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3028" kern="1200">
          <a:solidFill>
            <a:schemeClr val="tx1"/>
          </a:solidFill>
          <a:latin typeface="+mn-lt"/>
          <a:ea typeface="+mn-ea"/>
          <a:cs typeface="+mn-cs"/>
        </a:defRPr>
      </a:lvl5pPr>
      <a:lvl6pPr marL="3856494" indent="-350590" algn="l" defTabSz="1402362" rtl="0" eaLnBrk="1" latinLnBrk="0" hangingPunct="1">
        <a:spcBef>
          <a:spcPct val="20000"/>
        </a:spcBef>
        <a:buFont typeface="Arial" pitchFamily="34" charset="0"/>
        <a:buChar char="•"/>
        <a:defRPr sz="3028" kern="1200">
          <a:solidFill>
            <a:schemeClr val="tx1"/>
          </a:solidFill>
          <a:latin typeface="+mn-lt"/>
          <a:ea typeface="+mn-ea"/>
          <a:cs typeface="+mn-cs"/>
        </a:defRPr>
      </a:lvl6pPr>
      <a:lvl7pPr marL="4557675" indent="-350590" algn="l" defTabSz="1402362" rtl="0" eaLnBrk="1" latinLnBrk="0" hangingPunct="1">
        <a:spcBef>
          <a:spcPct val="20000"/>
        </a:spcBef>
        <a:buFont typeface="Arial" pitchFamily="34" charset="0"/>
        <a:buChar char="•"/>
        <a:defRPr sz="3028" kern="1200">
          <a:solidFill>
            <a:schemeClr val="tx1"/>
          </a:solidFill>
          <a:latin typeface="+mn-lt"/>
          <a:ea typeface="+mn-ea"/>
          <a:cs typeface="+mn-cs"/>
        </a:defRPr>
      </a:lvl7pPr>
      <a:lvl8pPr marL="5258856" indent="-350590" algn="l" defTabSz="1402362" rtl="0" eaLnBrk="1" latinLnBrk="0" hangingPunct="1">
        <a:spcBef>
          <a:spcPct val="20000"/>
        </a:spcBef>
        <a:buFont typeface="Arial" pitchFamily="34" charset="0"/>
        <a:buChar char="•"/>
        <a:defRPr sz="3028" kern="1200">
          <a:solidFill>
            <a:schemeClr val="tx1"/>
          </a:solidFill>
          <a:latin typeface="+mn-lt"/>
          <a:ea typeface="+mn-ea"/>
          <a:cs typeface="+mn-cs"/>
        </a:defRPr>
      </a:lvl8pPr>
      <a:lvl9pPr marL="5960037" indent="-350590" algn="l" defTabSz="1402362" rtl="0" eaLnBrk="1" latinLnBrk="0" hangingPunct="1">
        <a:spcBef>
          <a:spcPct val="20000"/>
        </a:spcBef>
        <a:buFont typeface="Arial" pitchFamily="34" charset="0"/>
        <a:buChar char="•"/>
        <a:defRPr sz="302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1402362" rtl="0" eaLnBrk="1" latinLnBrk="0" hangingPunct="1">
        <a:defRPr sz="2753" kern="1200">
          <a:solidFill>
            <a:schemeClr val="tx1"/>
          </a:solidFill>
          <a:latin typeface="+mn-lt"/>
          <a:ea typeface="+mn-ea"/>
          <a:cs typeface="+mn-cs"/>
        </a:defRPr>
      </a:lvl1pPr>
      <a:lvl2pPr marL="701181" algn="l" defTabSz="1402362" rtl="0" eaLnBrk="1" latinLnBrk="0" hangingPunct="1">
        <a:defRPr sz="2753" kern="1200">
          <a:solidFill>
            <a:schemeClr val="tx1"/>
          </a:solidFill>
          <a:latin typeface="+mn-lt"/>
          <a:ea typeface="+mn-ea"/>
          <a:cs typeface="+mn-cs"/>
        </a:defRPr>
      </a:lvl2pPr>
      <a:lvl3pPr marL="1402362" algn="l" defTabSz="1402362" rtl="0" eaLnBrk="1" latinLnBrk="0" hangingPunct="1">
        <a:defRPr sz="2753" kern="1200">
          <a:solidFill>
            <a:schemeClr val="tx1"/>
          </a:solidFill>
          <a:latin typeface="+mn-lt"/>
          <a:ea typeface="+mn-ea"/>
          <a:cs typeface="+mn-cs"/>
        </a:defRPr>
      </a:lvl3pPr>
      <a:lvl4pPr marL="2103542" algn="l" defTabSz="1402362" rtl="0" eaLnBrk="1" latinLnBrk="0" hangingPunct="1">
        <a:defRPr sz="2753" kern="1200">
          <a:solidFill>
            <a:schemeClr val="tx1"/>
          </a:solidFill>
          <a:latin typeface="+mn-lt"/>
          <a:ea typeface="+mn-ea"/>
          <a:cs typeface="+mn-cs"/>
        </a:defRPr>
      </a:lvl4pPr>
      <a:lvl5pPr marL="2804723" algn="l" defTabSz="1402362" rtl="0" eaLnBrk="1" latinLnBrk="0" hangingPunct="1">
        <a:defRPr sz="2753" kern="1200">
          <a:solidFill>
            <a:schemeClr val="tx1"/>
          </a:solidFill>
          <a:latin typeface="+mn-lt"/>
          <a:ea typeface="+mn-ea"/>
          <a:cs typeface="+mn-cs"/>
        </a:defRPr>
      </a:lvl5pPr>
      <a:lvl6pPr marL="3505904" algn="l" defTabSz="1402362" rtl="0" eaLnBrk="1" latinLnBrk="0" hangingPunct="1">
        <a:defRPr sz="2753" kern="1200">
          <a:solidFill>
            <a:schemeClr val="tx1"/>
          </a:solidFill>
          <a:latin typeface="+mn-lt"/>
          <a:ea typeface="+mn-ea"/>
          <a:cs typeface="+mn-cs"/>
        </a:defRPr>
      </a:lvl6pPr>
      <a:lvl7pPr marL="4207085" algn="l" defTabSz="1402362" rtl="0" eaLnBrk="1" latinLnBrk="0" hangingPunct="1">
        <a:defRPr sz="2753" kern="1200">
          <a:solidFill>
            <a:schemeClr val="tx1"/>
          </a:solidFill>
          <a:latin typeface="+mn-lt"/>
          <a:ea typeface="+mn-ea"/>
          <a:cs typeface="+mn-cs"/>
        </a:defRPr>
      </a:lvl7pPr>
      <a:lvl8pPr marL="4908266" algn="l" defTabSz="1402362" rtl="0" eaLnBrk="1" latinLnBrk="0" hangingPunct="1">
        <a:defRPr sz="2753" kern="1200">
          <a:solidFill>
            <a:schemeClr val="tx1"/>
          </a:solidFill>
          <a:latin typeface="+mn-lt"/>
          <a:ea typeface="+mn-ea"/>
          <a:cs typeface="+mn-cs"/>
        </a:defRPr>
      </a:lvl8pPr>
      <a:lvl9pPr marL="5609446" algn="l" defTabSz="1402362" rtl="0" eaLnBrk="1" latinLnBrk="0" hangingPunct="1">
        <a:defRPr sz="27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hyperlink" Target="Anexo%20de%20gastos%20no%20comprobables.xlsx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4336116" y="7753561"/>
            <a:ext cx="7928163" cy="515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r"/>
            <a:r>
              <a:rPr lang="es-ES" sz="2753" dirty="0">
                <a:latin typeface="+mj-lt"/>
                <a:cs typeface="Gill Sans"/>
              </a:rPr>
              <a:t>9</a:t>
            </a:r>
            <a:r>
              <a:rPr lang="es-ES" sz="2753" dirty="0">
                <a:latin typeface="+mj-lt"/>
                <a:cs typeface="Gill Sans"/>
              </a:rPr>
              <a:t> Agosto 2018 </a:t>
            </a:r>
            <a:endParaRPr lang="es-MX" sz="2753" dirty="0">
              <a:latin typeface="+mj-lt"/>
              <a:cs typeface="Gill Sans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664297" y="2088381"/>
            <a:ext cx="7036244" cy="28739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753" dirty="0"/>
          </a:p>
        </p:txBody>
      </p:sp>
      <p:sp>
        <p:nvSpPr>
          <p:cNvPr id="2" name="1 Rectángulo"/>
          <p:cNvSpPr/>
          <p:nvPr/>
        </p:nvSpPr>
        <p:spPr>
          <a:xfrm>
            <a:off x="1939115" y="3960589"/>
            <a:ext cx="10306612" cy="26337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" sz="5505" b="1" dirty="0">
                <a:latin typeface="+mj-lt"/>
              </a:rPr>
              <a:t>Manual de Políticas para la Comprobación Financiera PFCE 2018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2 CuadroTexto"/>
          <p:cNvSpPr txBox="1"/>
          <p:nvPr/>
        </p:nvSpPr>
        <p:spPr>
          <a:xfrm>
            <a:off x="1256828" y="183386"/>
            <a:ext cx="12189550" cy="68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854" b="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s-MX" sz="3854" b="1" dirty="0">
                <a:solidFill>
                  <a:srgbClr val="000000"/>
                </a:solidFill>
                <a:latin typeface="Calibri"/>
              </a:rPr>
              <a:t>Políticas específicas</a:t>
            </a:r>
            <a:endParaRPr lang="es-MX" sz="3854" b="1" dirty="0">
              <a:latin typeface="+mn-lt"/>
            </a:endParaRPr>
          </a:p>
        </p:txBody>
      </p:sp>
      <p:sp>
        <p:nvSpPr>
          <p:cNvPr id="8" name="CuadroTexto 4"/>
          <p:cNvSpPr txBox="1"/>
          <p:nvPr/>
        </p:nvSpPr>
        <p:spPr>
          <a:xfrm>
            <a:off x="9291218" y="-1214431"/>
            <a:ext cx="3567673" cy="6112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927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PFCE 2018 </a:t>
            </a:r>
          </a:p>
          <a:p>
            <a:pPr algn="r"/>
            <a:endParaRPr lang="es-ES" sz="1445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  <p:pic>
        <p:nvPicPr>
          <p:cNvPr id="11" name="Imagen 10" descr="flecha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842" y="407436"/>
            <a:ext cx="214963" cy="297306"/>
          </a:xfrm>
          <a:prstGeom prst="rect">
            <a:avLst/>
          </a:prstGeom>
        </p:spPr>
      </p:pic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654440"/>
              </p:ext>
            </p:extLst>
          </p:nvPr>
        </p:nvGraphicFramePr>
        <p:xfrm>
          <a:off x="1317794" y="2426415"/>
          <a:ext cx="10306612" cy="62641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8571"/>
                <a:gridCol w="1585633"/>
                <a:gridCol w="5252408"/>
              </a:tblGrid>
              <a:tr h="559102">
                <a:tc>
                  <a:txBody>
                    <a:bodyPr/>
                    <a:lstStyle/>
                    <a:p>
                      <a:r>
                        <a:rPr lang="es-MX" sz="2800" dirty="0" smtClean="0"/>
                        <a:t>Tipo</a:t>
                      </a:r>
                      <a:r>
                        <a:rPr lang="es-MX" sz="2800" baseline="0" dirty="0" smtClean="0"/>
                        <a:t> de Documento</a:t>
                      </a:r>
                      <a:endParaRPr lang="es-MX" sz="2800" dirty="0"/>
                    </a:p>
                  </a:txBody>
                  <a:tcPr marL="125846" marR="125846" marT="62923" marB="62923"/>
                </a:tc>
                <a:tc>
                  <a:txBody>
                    <a:bodyPr/>
                    <a:lstStyle/>
                    <a:p>
                      <a:r>
                        <a:rPr lang="es-MX" sz="2800" dirty="0" smtClean="0"/>
                        <a:t>Servicios</a:t>
                      </a:r>
                      <a:endParaRPr lang="es-MX" sz="2800" dirty="0"/>
                    </a:p>
                  </a:txBody>
                  <a:tcPr marL="125846" marR="125846" marT="62923" marB="62923"/>
                </a:tc>
                <a:tc>
                  <a:txBody>
                    <a:bodyPr/>
                    <a:lstStyle/>
                    <a:p>
                      <a:r>
                        <a:rPr lang="es-MX" sz="2800" dirty="0" smtClean="0"/>
                        <a:t>Comentario / Requisito</a:t>
                      </a:r>
                      <a:endParaRPr lang="es-MX" sz="2800" dirty="0"/>
                    </a:p>
                  </a:txBody>
                  <a:tcPr marL="125846" marR="125846" marT="62923" marB="62923"/>
                </a:tc>
              </a:tr>
              <a:tr h="4819765">
                <a:tc>
                  <a:txBody>
                    <a:bodyPr/>
                    <a:lstStyle/>
                    <a:p>
                      <a:r>
                        <a:rPr lang="es-MX" sz="2800" dirty="0" smtClean="0"/>
                        <a:t>Recibo</a:t>
                      </a:r>
                      <a:r>
                        <a:rPr lang="es-MX" sz="2800" baseline="0" dirty="0" smtClean="0"/>
                        <a:t> de gastos no comprobable</a:t>
                      </a:r>
                      <a:endParaRPr lang="es-MX" sz="2800" dirty="0"/>
                    </a:p>
                  </a:txBody>
                  <a:tcPr marL="125846" marR="125846" marT="62923" marB="62923"/>
                </a:tc>
                <a:tc>
                  <a:txBody>
                    <a:bodyPr/>
                    <a:lstStyle/>
                    <a:p>
                      <a:endParaRPr lang="es-MX" sz="2800" dirty="0"/>
                    </a:p>
                  </a:txBody>
                  <a:tcPr marL="125846" marR="125846" marT="62923" marB="62923"/>
                </a:tc>
                <a:tc>
                  <a:txBody>
                    <a:bodyPr/>
                    <a:lstStyle/>
                    <a:p>
                      <a:r>
                        <a:rPr lang="es-MX" sz="2800" dirty="0" smtClean="0"/>
                        <a:t>Casetas</a:t>
                      </a:r>
                      <a:r>
                        <a:rPr lang="es-MX" sz="2800" baseline="0" dirty="0" smtClean="0"/>
                        <a:t> y gasolina cuando las presente el Ponente invitado) Ver formato  </a:t>
                      </a:r>
                      <a:r>
                        <a:rPr lang="es-MX" sz="2800" baseline="0" dirty="0" smtClean="0">
                          <a:hlinkClick r:id="rId4" action="ppaction://hlinkfile"/>
                        </a:rPr>
                        <a:t>Anexo 3.1 </a:t>
                      </a:r>
                      <a:endParaRPr lang="es-MX" sz="2800" baseline="0" dirty="0" smtClean="0"/>
                    </a:p>
                    <a:p>
                      <a:r>
                        <a:rPr lang="es-MX" sz="2800" baseline="0" dirty="0" smtClean="0"/>
                        <a:t>Gastos realizados en el extranjero por concepto de:</a:t>
                      </a:r>
                    </a:p>
                    <a:p>
                      <a:pPr marL="457200" indent="-457200">
                        <a:buAutoNum type="arabicPeriod"/>
                      </a:pPr>
                      <a:r>
                        <a:rPr lang="es-MX" sz="2800" baseline="0" dirty="0" smtClean="0"/>
                        <a:t>Hospedaje</a:t>
                      </a:r>
                    </a:p>
                    <a:p>
                      <a:pPr marL="457200" indent="-457200">
                        <a:buAutoNum type="arabicPeriod"/>
                      </a:pPr>
                      <a:r>
                        <a:rPr lang="es-MX" sz="2800" baseline="0" dirty="0" smtClean="0"/>
                        <a:t>Alimentos</a:t>
                      </a:r>
                    </a:p>
                    <a:p>
                      <a:pPr marL="457200" indent="-457200">
                        <a:buAutoNum type="arabicPeriod"/>
                      </a:pPr>
                      <a:r>
                        <a:rPr lang="es-MX" sz="2800" baseline="0" dirty="0" smtClean="0"/>
                        <a:t>Inscripción al evento</a:t>
                      </a:r>
                    </a:p>
                    <a:p>
                      <a:pPr marL="0" indent="0">
                        <a:buNone/>
                      </a:pPr>
                      <a:r>
                        <a:rPr lang="es-MX" sz="2800" baseline="0" dirty="0" smtClean="0"/>
                        <a:t>Ver formato </a:t>
                      </a:r>
                      <a:r>
                        <a:rPr lang="es-MX" sz="2800" baseline="0" dirty="0" smtClean="0">
                          <a:hlinkClick r:id="rId4" action="ppaction://hlinkfile"/>
                        </a:rPr>
                        <a:t>Anexo 3</a:t>
                      </a:r>
                      <a:endParaRPr lang="es-MX" sz="2800" baseline="0" dirty="0" smtClean="0"/>
                    </a:p>
                    <a:p>
                      <a:pPr marL="0" indent="0">
                        <a:buNone/>
                      </a:pPr>
                      <a:r>
                        <a:rPr lang="es-MX" sz="2800" baseline="0" dirty="0" smtClean="0"/>
                        <a:t>Pago de honorarios ponentes extranjeros. Ver formato </a:t>
                      </a:r>
                      <a:r>
                        <a:rPr lang="es-MX" sz="2800" baseline="0" dirty="0" smtClean="0">
                          <a:hlinkClick r:id="rId4" action="ppaction://hlinkfile"/>
                        </a:rPr>
                        <a:t>Anexo 4</a:t>
                      </a:r>
                      <a:endParaRPr lang="es-MX" sz="2800" dirty="0" smtClean="0"/>
                    </a:p>
                  </a:txBody>
                  <a:tcPr marL="125846" marR="125846" marT="62923" marB="62923"/>
                </a:tc>
              </a:tr>
              <a:tr h="979286">
                <a:tc>
                  <a:txBody>
                    <a:bodyPr/>
                    <a:lstStyle/>
                    <a:p>
                      <a:r>
                        <a:rPr lang="es-MX" sz="2800" dirty="0" err="1" smtClean="0"/>
                        <a:t>Poliza</a:t>
                      </a:r>
                      <a:r>
                        <a:rPr lang="es-MX" sz="2800" baseline="0" dirty="0" smtClean="0"/>
                        <a:t> cheque/ transferencia bancaria</a:t>
                      </a:r>
                      <a:endParaRPr lang="es-MX" sz="2800" dirty="0"/>
                    </a:p>
                  </a:txBody>
                  <a:tcPr marL="125846" marR="125846" marT="62923" marB="62923"/>
                </a:tc>
                <a:tc>
                  <a:txBody>
                    <a:bodyPr/>
                    <a:lstStyle/>
                    <a:p>
                      <a:endParaRPr lang="es-MX" sz="2800" dirty="0"/>
                    </a:p>
                  </a:txBody>
                  <a:tcPr marL="125846" marR="125846" marT="62923" marB="62923"/>
                </a:tc>
                <a:tc>
                  <a:txBody>
                    <a:bodyPr/>
                    <a:lstStyle/>
                    <a:p>
                      <a:r>
                        <a:rPr lang="es-MX" sz="2800" dirty="0" smtClean="0"/>
                        <a:t>Fecha</a:t>
                      </a:r>
                      <a:r>
                        <a:rPr lang="es-MX" sz="2800" baseline="0" dirty="0" smtClean="0"/>
                        <a:t> límite de pago: 31 de diciembre de 2018</a:t>
                      </a:r>
                      <a:endParaRPr lang="es-MX" sz="2800" dirty="0"/>
                    </a:p>
                  </a:txBody>
                  <a:tcPr marL="125846" marR="125846" marT="62923" marB="62923"/>
                </a:tc>
              </a:tr>
            </a:tbl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1026128" y="816418"/>
            <a:ext cx="11991346" cy="212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303" dirty="0">
                <a:solidFill>
                  <a:srgbClr val="000000"/>
                </a:solidFill>
                <a:latin typeface="Calibri"/>
                <a:cs typeface="Calibri"/>
              </a:rPr>
              <a:t>EVENTOS ACADEMICOS (Congresos, Simposios, Talleres, Cursos de Capacitación, Estancias por investigación, etc.) Nacionales e Internacionales.</a:t>
            </a:r>
            <a:endParaRPr lang="es-MX" sz="3303" dirty="0">
              <a:solidFill>
                <a:srgbClr val="000000"/>
              </a:solidFill>
              <a:latin typeface="Calibri"/>
              <a:cs typeface="Calibri"/>
            </a:endParaRPr>
          </a:p>
          <a:p>
            <a:endParaRPr lang="es-MX" sz="3303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24598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2 CuadroTexto"/>
          <p:cNvSpPr txBox="1"/>
          <p:nvPr/>
        </p:nvSpPr>
        <p:spPr>
          <a:xfrm>
            <a:off x="1256828" y="183386"/>
            <a:ext cx="12189550" cy="68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854" b="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s-MX" sz="3854" b="1" dirty="0">
                <a:solidFill>
                  <a:srgbClr val="000000"/>
                </a:solidFill>
                <a:latin typeface="Calibri"/>
              </a:rPr>
              <a:t>Políticas especificas</a:t>
            </a:r>
            <a:endParaRPr lang="es-MX" sz="3854" b="1" dirty="0">
              <a:latin typeface="+mn-lt"/>
            </a:endParaRPr>
          </a:p>
        </p:txBody>
      </p:sp>
      <p:sp>
        <p:nvSpPr>
          <p:cNvPr id="8" name="CuadroTexto 4"/>
          <p:cNvSpPr txBox="1"/>
          <p:nvPr/>
        </p:nvSpPr>
        <p:spPr>
          <a:xfrm>
            <a:off x="9291218" y="-1214431"/>
            <a:ext cx="3567673" cy="6112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927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PFCE 2018</a:t>
            </a:r>
          </a:p>
          <a:p>
            <a:pPr algn="r"/>
            <a:endParaRPr lang="es-ES" sz="1445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  <p:pic>
        <p:nvPicPr>
          <p:cNvPr id="11" name="Imagen 10" descr="flecha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842" y="407436"/>
            <a:ext cx="214963" cy="297306"/>
          </a:xfrm>
          <a:prstGeom prst="rect">
            <a:avLst/>
          </a:prstGeom>
        </p:spPr>
      </p:pic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4463681"/>
              </p:ext>
            </p:extLst>
          </p:nvPr>
        </p:nvGraphicFramePr>
        <p:xfrm>
          <a:off x="1262522" y="2600256"/>
          <a:ext cx="10306612" cy="45861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8571"/>
                <a:gridCol w="2774857"/>
                <a:gridCol w="4063183"/>
              </a:tblGrid>
              <a:tr h="559102">
                <a:tc>
                  <a:txBody>
                    <a:bodyPr/>
                    <a:lstStyle/>
                    <a:p>
                      <a:r>
                        <a:rPr lang="es-MX" sz="2800" dirty="0" smtClean="0"/>
                        <a:t>Tipo</a:t>
                      </a:r>
                      <a:r>
                        <a:rPr lang="es-MX" sz="2800" baseline="0" dirty="0" smtClean="0"/>
                        <a:t> de Documento</a:t>
                      </a:r>
                      <a:endParaRPr lang="es-MX" sz="2800" dirty="0"/>
                    </a:p>
                  </a:txBody>
                  <a:tcPr marL="125846" marR="125846" marT="62923" marB="62923"/>
                </a:tc>
                <a:tc>
                  <a:txBody>
                    <a:bodyPr/>
                    <a:lstStyle/>
                    <a:p>
                      <a:r>
                        <a:rPr lang="es-MX" sz="2800" dirty="0" smtClean="0"/>
                        <a:t>Comprometido</a:t>
                      </a:r>
                      <a:endParaRPr lang="es-MX" sz="2800" dirty="0"/>
                    </a:p>
                  </a:txBody>
                  <a:tcPr marL="125846" marR="125846" marT="62923" marB="62923"/>
                </a:tc>
                <a:tc>
                  <a:txBody>
                    <a:bodyPr/>
                    <a:lstStyle/>
                    <a:p>
                      <a:r>
                        <a:rPr lang="es-MX" sz="2800" dirty="0" smtClean="0"/>
                        <a:t>Comentario / Requisito</a:t>
                      </a:r>
                      <a:endParaRPr lang="es-MX" sz="2800" dirty="0"/>
                    </a:p>
                  </a:txBody>
                  <a:tcPr marL="125846" marR="125846" marT="62923" marB="62923"/>
                </a:tc>
              </a:tr>
              <a:tr h="3062243">
                <a:tc>
                  <a:txBody>
                    <a:bodyPr/>
                    <a:lstStyle/>
                    <a:p>
                      <a:pPr marL="457200" indent="-457200">
                        <a:buAutoNum type="alphaLcParenR"/>
                      </a:pPr>
                      <a:r>
                        <a:rPr lang="es-MX" sz="2800" baseline="0" dirty="0" smtClean="0"/>
                        <a:t>Carta de comisión</a:t>
                      </a:r>
                    </a:p>
                    <a:p>
                      <a:pPr marL="457200" indent="-457200">
                        <a:buAutoNum type="alphaLcParenR"/>
                      </a:pPr>
                      <a:r>
                        <a:rPr lang="es-MX" sz="2800" baseline="0" dirty="0" smtClean="0"/>
                        <a:t>Carta de invitación</a:t>
                      </a:r>
                    </a:p>
                    <a:p>
                      <a:pPr marL="457200" indent="-457200">
                        <a:buAutoNum type="alphaLcParenR"/>
                      </a:pPr>
                      <a:r>
                        <a:rPr lang="es-MX" sz="2800" baseline="0" dirty="0" smtClean="0"/>
                        <a:t>Carta de aceptación al profesor investigador</a:t>
                      </a:r>
                      <a:endParaRPr lang="es-MX" sz="2800" dirty="0"/>
                    </a:p>
                  </a:txBody>
                  <a:tcPr marL="125846" marR="125846" marT="62923" marB="62923"/>
                </a:tc>
                <a:tc>
                  <a:txBody>
                    <a:bodyPr/>
                    <a:lstStyle/>
                    <a:p>
                      <a:r>
                        <a:rPr lang="es-MX" sz="2800" dirty="0" smtClean="0"/>
                        <a:t>Periodo de realización</a:t>
                      </a:r>
                      <a:r>
                        <a:rPr lang="es-MX" sz="2800" baseline="0" dirty="0" smtClean="0"/>
                        <a:t> del evento del 01 de enero al 31 de marzo de 2019</a:t>
                      </a:r>
                      <a:endParaRPr lang="es-MX" sz="2800" dirty="0"/>
                    </a:p>
                  </a:txBody>
                  <a:tcPr marL="125846" marR="125846" marT="62923" marB="62923"/>
                </a:tc>
                <a:tc>
                  <a:txBody>
                    <a:bodyPr/>
                    <a:lstStyle/>
                    <a:p>
                      <a:endParaRPr lang="es-MX" sz="2800" dirty="0" smtClean="0"/>
                    </a:p>
                  </a:txBody>
                  <a:tcPr marL="125846" marR="125846" marT="62923" marB="62923"/>
                </a:tc>
              </a:tr>
              <a:tr h="979286">
                <a:tc>
                  <a:txBody>
                    <a:bodyPr/>
                    <a:lstStyle/>
                    <a:p>
                      <a:r>
                        <a:rPr lang="es-MX" sz="2800" dirty="0" smtClean="0"/>
                        <a:t>Póliza</a:t>
                      </a:r>
                      <a:r>
                        <a:rPr lang="es-MX" sz="2800" baseline="0" dirty="0" smtClean="0"/>
                        <a:t> cheque/ transferencia bancaria</a:t>
                      </a:r>
                      <a:endParaRPr lang="es-MX" sz="2800" dirty="0"/>
                    </a:p>
                  </a:txBody>
                  <a:tcPr marL="125846" marR="125846" marT="62923" marB="62923"/>
                </a:tc>
                <a:tc>
                  <a:txBody>
                    <a:bodyPr/>
                    <a:lstStyle/>
                    <a:p>
                      <a:endParaRPr lang="es-MX" sz="2800" dirty="0"/>
                    </a:p>
                  </a:txBody>
                  <a:tcPr marL="125846" marR="125846" marT="62923" marB="62923"/>
                </a:tc>
                <a:tc>
                  <a:txBody>
                    <a:bodyPr/>
                    <a:lstStyle/>
                    <a:p>
                      <a:r>
                        <a:rPr lang="es-MX" sz="2800" dirty="0" smtClean="0"/>
                        <a:t>Fecha</a:t>
                      </a:r>
                      <a:r>
                        <a:rPr lang="es-MX" sz="2800" baseline="0" dirty="0" smtClean="0"/>
                        <a:t> límite de pago: 31 de marzo de 2019</a:t>
                      </a:r>
                      <a:endParaRPr lang="es-MX" sz="2800" dirty="0"/>
                    </a:p>
                  </a:txBody>
                  <a:tcPr marL="125846" marR="125846" marT="62923" marB="62923"/>
                </a:tc>
              </a:tr>
            </a:tbl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1026128" y="816418"/>
            <a:ext cx="11991346" cy="212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303" dirty="0">
                <a:solidFill>
                  <a:srgbClr val="000000"/>
                </a:solidFill>
                <a:latin typeface="Calibri"/>
                <a:cs typeface="Calibri"/>
              </a:rPr>
              <a:t>EVENTOS ACADEMICOS (Congresos, Simposios, Talleres, Cursos de Capacitación, Estancias por investigación, etc.) Nacionales e Internacionales.</a:t>
            </a:r>
            <a:endParaRPr lang="es-MX" sz="3303" dirty="0">
              <a:solidFill>
                <a:srgbClr val="000000"/>
              </a:solidFill>
              <a:latin typeface="Calibri"/>
              <a:cs typeface="Calibri"/>
            </a:endParaRPr>
          </a:p>
          <a:p>
            <a:endParaRPr lang="es-MX" sz="3303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4324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858621" y="1212826"/>
            <a:ext cx="7036244" cy="25766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2753"/>
          </a:p>
        </p:txBody>
      </p:sp>
      <p:pic>
        <p:nvPicPr>
          <p:cNvPr id="2" name="Imagen 1" descr="flor de lys[1]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4445" y="2005642"/>
            <a:ext cx="2884461" cy="2180245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10480442" y="-1066521"/>
            <a:ext cx="3072163" cy="277485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753"/>
          </a:p>
        </p:txBody>
      </p:sp>
    </p:spTree>
    <p:extLst>
      <p:ext uri="{BB962C8B-B14F-4D97-AF65-F5344CB8AC3E}">
        <p14:creationId xmlns:p14="http://schemas.microsoft.com/office/powerpoint/2010/main" val="3469599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1211782" y="1338130"/>
            <a:ext cx="11991346" cy="4666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303" dirty="0">
                <a:solidFill>
                  <a:srgbClr val="000000"/>
                </a:solidFill>
                <a:latin typeface="Calibri"/>
                <a:cs typeface="Calibri"/>
              </a:rPr>
              <a:t>Políticas Generales</a:t>
            </a:r>
          </a:p>
          <a:p>
            <a:endParaRPr lang="es-MX" sz="3303" dirty="0">
              <a:solidFill>
                <a:srgbClr val="000000"/>
              </a:solidFill>
              <a:latin typeface="Calibri"/>
              <a:cs typeface="Calibri"/>
            </a:endParaRPr>
          </a:p>
          <a:p>
            <a:r>
              <a:rPr lang="es-MX" sz="3303" dirty="0">
                <a:solidFill>
                  <a:srgbClr val="000000"/>
                </a:solidFill>
                <a:latin typeface="Calibri"/>
                <a:cs typeface="Calibri"/>
              </a:rPr>
              <a:t>Políticas Especificas</a:t>
            </a:r>
          </a:p>
          <a:p>
            <a:pPr marL="707914" indent="-707914">
              <a:buAutoNum type="romanUcPeriod"/>
            </a:pPr>
            <a:r>
              <a:rPr lang="es-MX" sz="3303" dirty="0">
                <a:solidFill>
                  <a:srgbClr val="000000"/>
                </a:solidFill>
                <a:latin typeface="Calibri"/>
                <a:cs typeface="Calibri"/>
              </a:rPr>
              <a:t>Estancias Académicas de Periodos Largos</a:t>
            </a:r>
          </a:p>
          <a:p>
            <a:pPr marL="707914" indent="-707914">
              <a:buAutoNum type="romanUcPeriod"/>
            </a:pPr>
            <a:r>
              <a:rPr lang="es-MX" sz="3303" dirty="0">
                <a:solidFill>
                  <a:srgbClr val="000000"/>
                </a:solidFill>
                <a:latin typeface="Calibri"/>
                <a:cs typeface="Calibri"/>
              </a:rPr>
              <a:t>Prácticas de Campo</a:t>
            </a:r>
          </a:p>
          <a:p>
            <a:pPr marL="707914" indent="-707914">
              <a:buAutoNum type="romanUcPeriod"/>
            </a:pPr>
            <a:r>
              <a:rPr lang="es-MX" sz="3303" dirty="0">
                <a:solidFill>
                  <a:srgbClr val="000000"/>
                </a:solidFill>
                <a:latin typeface="Calibri"/>
                <a:cs typeface="Calibri"/>
              </a:rPr>
              <a:t>Eventos Académicos (Congresos, Simposios, Talleres, Cursos de Capacitación, Estancias por investigación, etc.) Nacionales e Internacionales</a:t>
            </a:r>
          </a:p>
          <a:p>
            <a:r>
              <a:rPr lang="es-MX" sz="3303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s-MX" sz="3303" dirty="0">
                <a:solidFill>
                  <a:srgbClr val="000000"/>
                </a:solidFill>
                <a:latin typeface="Calibri"/>
                <a:cs typeface="Calibri"/>
              </a:rPr>
              <a:t>        </a:t>
            </a:r>
            <a:endParaRPr lang="es-MX" sz="3303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6" name="2 CuadroTexto"/>
          <p:cNvSpPr txBox="1"/>
          <p:nvPr/>
        </p:nvSpPr>
        <p:spPr>
          <a:xfrm>
            <a:off x="1288285" y="47392"/>
            <a:ext cx="11099428" cy="68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854" b="1" dirty="0">
                <a:latin typeface="+mj-lt"/>
              </a:rPr>
              <a:t>Estructura </a:t>
            </a:r>
            <a:endParaRPr lang="es-MX" sz="3854" b="1" dirty="0">
              <a:latin typeface="+mj-lt"/>
            </a:endParaRPr>
          </a:p>
        </p:txBody>
      </p:sp>
      <p:sp>
        <p:nvSpPr>
          <p:cNvPr id="8" name="CuadroTexto 4"/>
          <p:cNvSpPr txBox="1"/>
          <p:nvPr/>
        </p:nvSpPr>
        <p:spPr>
          <a:xfrm>
            <a:off x="9291218" y="-1214431"/>
            <a:ext cx="3567673" cy="8336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927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PFCE 2018</a:t>
            </a:r>
          </a:p>
          <a:p>
            <a:pPr algn="r"/>
            <a:endParaRPr lang="es-MX" sz="1445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algn="r"/>
            <a:endParaRPr lang="es-ES" sz="1445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  <p:pic>
        <p:nvPicPr>
          <p:cNvPr id="7" name="Imagen 6" descr="flecha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842" y="407436"/>
            <a:ext cx="214963" cy="297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8828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1131321" y="828981"/>
            <a:ext cx="11991346" cy="82248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s-MX" sz="3303" dirty="0">
                <a:solidFill>
                  <a:srgbClr val="000000"/>
                </a:solidFill>
                <a:latin typeface="Calibri"/>
                <a:cs typeface="Calibri"/>
              </a:rPr>
              <a:t>Políticas Generales</a:t>
            </a:r>
          </a:p>
          <a:p>
            <a:pPr lvl="0"/>
            <a:endParaRPr lang="es-MX" sz="3303" dirty="0">
              <a:solidFill>
                <a:srgbClr val="000000"/>
              </a:solidFill>
              <a:latin typeface="Calibri"/>
              <a:cs typeface="Calibri"/>
            </a:endParaRPr>
          </a:p>
          <a:p>
            <a:r>
              <a:rPr lang="es-MX" sz="3303" dirty="0">
                <a:solidFill>
                  <a:srgbClr val="000000"/>
                </a:solidFill>
                <a:latin typeface="Calibri"/>
                <a:cs typeface="Calibri"/>
              </a:rPr>
              <a:t>En el ejercicio fiscal 2018 las IES </a:t>
            </a:r>
            <a:r>
              <a:rPr lang="es-MX" sz="3303" dirty="0">
                <a:solidFill>
                  <a:srgbClr val="000000"/>
                </a:solidFill>
                <a:latin typeface="Calibri"/>
                <a:cs typeface="Calibri"/>
              </a:rPr>
              <a:t>deberán </a:t>
            </a:r>
            <a:r>
              <a:rPr lang="es-MX" sz="3303" dirty="0">
                <a:solidFill>
                  <a:srgbClr val="000000"/>
                </a:solidFill>
                <a:latin typeface="Calibri"/>
                <a:cs typeface="Calibri"/>
              </a:rPr>
              <a:t>comprometer, devengar, ejercer y pagar los BMS del 1 de abril al 31 de diciembre de 2018. Los BMS comprometidos del 01 al 31 de diciembre de 2018 podrán pagarse del 01 de enero al 31 de marzo de 2019. </a:t>
            </a:r>
            <a:endParaRPr lang="es-MX" sz="3303" dirty="0">
              <a:solidFill>
                <a:srgbClr val="000000"/>
              </a:solidFill>
              <a:latin typeface="Calibri"/>
              <a:cs typeface="Calibri"/>
            </a:endParaRPr>
          </a:p>
          <a:p>
            <a:endParaRPr lang="es-MX" sz="3303" dirty="0">
              <a:solidFill>
                <a:srgbClr val="000000"/>
              </a:solidFill>
              <a:latin typeface="Calibri"/>
              <a:cs typeface="Calibri"/>
            </a:endParaRPr>
          </a:p>
          <a:p>
            <a:pPr marL="471943" indent="-471943">
              <a:buFontTx/>
              <a:buChar char="-"/>
            </a:pPr>
            <a:r>
              <a:rPr lang="es-MX" sz="3303" dirty="0">
                <a:solidFill>
                  <a:srgbClr val="000000"/>
                </a:solidFill>
                <a:latin typeface="Calibri"/>
                <a:cs typeface="Calibri"/>
              </a:rPr>
              <a:t>Documentos Comprobatorios del Gasto</a:t>
            </a:r>
          </a:p>
          <a:p>
            <a:pPr lvl="0"/>
            <a:endParaRPr lang="es-MX" sz="3303" dirty="0">
              <a:solidFill>
                <a:srgbClr val="000000"/>
              </a:solidFill>
              <a:latin typeface="Calibri"/>
              <a:cs typeface="Calibri"/>
            </a:endParaRPr>
          </a:p>
          <a:p>
            <a:pPr marL="629257" indent="-629257">
              <a:buAutoNum type="alphaLcParenR"/>
            </a:pPr>
            <a:r>
              <a:rPr lang="es-MX" sz="3303" dirty="0">
                <a:solidFill>
                  <a:srgbClr val="000000"/>
                </a:solidFill>
                <a:latin typeface="Calibri"/>
                <a:cs typeface="Calibri"/>
              </a:rPr>
              <a:t>Factura. Documento electrónico (CFDI) en formato XML.</a:t>
            </a:r>
          </a:p>
          <a:p>
            <a:pPr marL="629257" indent="-629257">
              <a:buAutoNum type="alphaLcParenR"/>
            </a:pPr>
            <a:r>
              <a:rPr lang="es-MX" sz="3303" dirty="0">
                <a:solidFill>
                  <a:srgbClr val="000000"/>
                </a:solidFill>
                <a:latin typeface="Calibri"/>
                <a:cs typeface="Calibri"/>
              </a:rPr>
              <a:t>Recibo de Honorarios. Documento electrónico (CFDI) en formato XML.  </a:t>
            </a:r>
          </a:p>
          <a:p>
            <a:pPr lvl="0"/>
            <a:r>
              <a:rPr lang="es-MX" sz="3303" dirty="0">
                <a:solidFill>
                  <a:srgbClr val="000000"/>
                </a:solidFill>
                <a:latin typeface="Calibri"/>
                <a:cs typeface="Calibri"/>
              </a:rPr>
              <a:t>c)  Recibo de gastos no comprobables.</a:t>
            </a:r>
          </a:p>
          <a:p>
            <a:pPr lvl="0"/>
            <a:endParaRPr lang="en-US" sz="3303" b="1" dirty="0"/>
          </a:p>
          <a:p>
            <a:pPr lvl="0"/>
            <a:endParaRPr lang="en-US" sz="3303" b="1" dirty="0"/>
          </a:p>
          <a:p>
            <a:pPr lvl="0"/>
            <a:endParaRPr lang="es-MX" sz="3303" b="1" dirty="0"/>
          </a:p>
        </p:txBody>
      </p:sp>
      <p:sp>
        <p:nvSpPr>
          <p:cNvPr id="6" name="2 CuadroTexto"/>
          <p:cNvSpPr txBox="1"/>
          <p:nvPr/>
        </p:nvSpPr>
        <p:spPr>
          <a:xfrm>
            <a:off x="1274289" y="47392"/>
            <a:ext cx="11099428" cy="68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854" b="1" dirty="0">
                <a:latin typeface="+mj-lt"/>
              </a:rPr>
              <a:t>Ejercicio del Gasto</a:t>
            </a:r>
            <a:endParaRPr lang="es-MX" sz="3854" b="1" dirty="0">
              <a:latin typeface="+mj-lt"/>
            </a:endParaRPr>
          </a:p>
        </p:txBody>
      </p:sp>
      <p:sp>
        <p:nvSpPr>
          <p:cNvPr id="8" name="CuadroTexto 4"/>
          <p:cNvSpPr txBox="1"/>
          <p:nvPr/>
        </p:nvSpPr>
        <p:spPr>
          <a:xfrm>
            <a:off x="9291218" y="-1214431"/>
            <a:ext cx="3567673" cy="8336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927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PFCE 2018</a:t>
            </a:r>
          </a:p>
          <a:p>
            <a:pPr algn="r"/>
            <a:endParaRPr lang="es-MX" sz="1445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algn="r"/>
            <a:endParaRPr lang="es-ES" sz="1445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  <p:pic>
        <p:nvPicPr>
          <p:cNvPr id="7" name="Imagen 6" descr="flecha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842" y="407436"/>
            <a:ext cx="214963" cy="297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8406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1087454" y="1708338"/>
            <a:ext cx="11991346" cy="13632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2" algn="just"/>
            <a:endParaRPr lang="es-MX" sz="2753" dirty="0"/>
          </a:p>
          <a:p>
            <a:pPr lvl="2" algn="just"/>
            <a:r>
              <a:rPr lang="es-MX" sz="2753" dirty="0"/>
              <a:t>Únicamente se podrá comprometer en el sistema de la SEP el gasto de un BMS del 01al 31 de diciembre de 2018.</a:t>
            </a:r>
          </a:p>
        </p:txBody>
      </p:sp>
      <p:sp>
        <p:nvSpPr>
          <p:cNvPr id="6" name="2 CuadroTexto"/>
          <p:cNvSpPr txBox="1"/>
          <p:nvPr/>
        </p:nvSpPr>
        <p:spPr>
          <a:xfrm>
            <a:off x="1274289" y="47392"/>
            <a:ext cx="11099428" cy="68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854" b="1" dirty="0">
                <a:latin typeface="+mj-lt"/>
              </a:rPr>
              <a:t>Ejercicio del Gasto</a:t>
            </a:r>
            <a:endParaRPr lang="es-MX" sz="3854" b="1" dirty="0">
              <a:latin typeface="+mj-lt"/>
            </a:endParaRPr>
          </a:p>
        </p:txBody>
      </p:sp>
      <p:sp>
        <p:nvSpPr>
          <p:cNvPr id="8" name="CuadroTexto 4"/>
          <p:cNvSpPr txBox="1"/>
          <p:nvPr/>
        </p:nvSpPr>
        <p:spPr>
          <a:xfrm>
            <a:off x="9291218" y="-1214431"/>
            <a:ext cx="3567673" cy="8336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927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PFCE 2018</a:t>
            </a:r>
          </a:p>
          <a:p>
            <a:pPr algn="r"/>
            <a:endParaRPr lang="es-MX" sz="1445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algn="r"/>
            <a:endParaRPr lang="es-ES" sz="1445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  <p:pic>
        <p:nvPicPr>
          <p:cNvPr id="7" name="Imagen 6" descr="flecha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842" y="407436"/>
            <a:ext cx="214963" cy="297306"/>
          </a:xfrm>
          <a:prstGeom prst="rect">
            <a:avLst/>
          </a:prstGeom>
        </p:spPr>
      </p:pic>
      <p:sp>
        <p:nvSpPr>
          <p:cNvPr id="9" name="8 CuadroTexto"/>
          <p:cNvSpPr txBox="1"/>
          <p:nvPr/>
        </p:nvSpPr>
        <p:spPr>
          <a:xfrm>
            <a:off x="1303375" y="4185888"/>
            <a:ext cx="11991346" cy="4328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2" algn="just"/>
            <a:r>
              <a:rPr lang="es-MX" sz="2753" dirty="0"/>
              <a:t>Documentos para comprometer</a:t>
            </a:r>
          </a:p>
          <a:p>
            <a:pPr lvl="2" algn="just"/>
            <a:endParaRPr lang="es-MX" sz="2753" dirty="0"/>
          </a:p>
          <a:p>
            <a:pPr marL="1887770" lvl="2" indent="-629257" algn="just">
              <a:buAutoNum type="alphaLcParenR"/>
            </a:pPr>
            <a:r>
              <a:rPr lang="es-MX" sz="2753" dirty="0"/>
              <a:t>Contratos</a:t>
            </a:r>
          </a:p>
          <a:p>
            <a:pPr marL="1887770" lvl="2" indent="-629257" algn="just">
              <a:buAutoNum type="alphaLcParenR"/>
            </a:pPr>
            <a:r>
              <a:rPr lang="es-MX" sz="2753" dirty="0"/>
              <a:t>Pedidos.</a:t>
            </a:r>
          </a:p>
          <a:p>
            <a:pPr marL="1887770" lvl="2" indent="-629257" algn="just">
              <a:buAutoNum type="alphaLcParenR"/>
            </a:pPr>
            <a:r>
              <a:rPr lang="es-MX" sz="2753" dirty="0"/>
              <a:t>Carta de Comisión.</a:t>
            </a:r>
          </a:p>
          <a:p>
            <a:pPr marL="1887770" lvl="2" indent="-629257" algn="just">
              <a:buAutoNum type="alphaLcParenR"/>
            </a:pPr>
            <a:r>
              <a:rPr lang="es-MX" sz="2753" dirty="0"/>
              <a:t>Carta de invitación.</a:t>
            </a:r>
          </a:p>
          <a:p>
            <a:pPr marL="1887770" lvl="2" indent="-629257" algn="just">
              <a:buAutoNum type="alphaLcParenR"/>
            </a:pPr>
            <a:r>
              <a:rPr lang="es-MX" sz="2753" dirty="0"/>
              <a:t>Carta de aceptación al profesor investigador.</a:t>
            </a:r>
          </a:p>
          <a:p>
            <a:pPr marL="1887770" lvl="2" indent="-629257" algn="just">
              <a:buAutoNum type="alphaLcParenR"/>
            </a:pPr>
            <a:r>
              <a:rPr lang="es-MX" sz="2753" dirty="0"/>
              <a:t>Carta de aceptación para alumnos que realizan movilidad menor a tres meses.</a:t>
            </a:r>
          </a:p>
          <a:p>
            <a:pPr lvl="2" algn="just"/>
            <a:endParaRPr lang="es-MX" sz="2753" dirty="0"/>
          </a:p>
        </p:txBody>
      </p:sp>
    </p:spTree>
    <p:extLst>
      <p:ext uri="{BB962C8B-B14F-4D97-AF65-F5344CB8AC3E}">
        <p14:creationId xmlns:p14="http://schemas.microsoft.com/office/powerpoint/2010/main" val="1725440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1147229" y="1338128"/>
            <a:ext cx="11991346" cy="3905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30456" lvl="2" indent="-471943" algn="just">
              <a:buFontTx/>
              <a:buChar char="-"/>
            </a:pPr>
            <a:r>
              <a:rPr lang="es-MX" sz="2753" dirty="0"/>
              <a:t>Cuando se trate de comprobación de recursos por transferencias (productos financieros, remanentes y/o reprogramaciones) solamente se aceptaran comprobantes cuya fecha de expedición y pago se encuentren dentro del periodo señalado en el oficio de autorización. </a:t>
            </a:r>
          </a:p>
          <a:p>
            <a:pPr marL="1258513" lvl="2" indent="0" algn="just"/>
            <a:endParaRPr lang="es-MX" sz="2753" dirty="0"/>
          </a:p>
          <a:p>
            <a:pPr marL="1730456" lvl="2" indent="-471943" algn="just">
              <a:buFontTx/>
              <a:buChar char="-"/>
            </a:pPr>
            <a:r>
              <a:rPr lang="es-MX" sz="2753" dirty="0"/>
              <a:t>Todo gasto relacionado con boletos de avión o de autobús foráneo deberá contar con la factura electrónica correspondiente en formato XML. </a:t>
            </a:r>
            <a:endParaRPr lang="es-MX" sz="2753" dirty="0"/>
          </a:p>
        </p:txBody>
      </p:sp>
      <p:sp>
        <p:nvSpPr>
          <p:cNvPr id="6" name="2 CuadroTexto"/>
          <p:cNvSpPr txBox="1"/>
          <p:nvPr/>
        </p:nvSpPr>
        <p:spPr>
          <a:xfrm>
            <a:off x="1274289" y="47392"/>
            <a:ext cx="11099428" cy="68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854" b="1" dirty="0">
                <a:latin typeface="+mj-lt"/>
              </a:rPr>
              <a:t>Ejercicio del Gasto</a:t>
            </a:r>
            <a:endParaRPr lang="es-MX" sz="3854" b="1" dirty="0">
              <a:latin typeface="+mj-lt"/>
            </a:endParaRPr>
          </a:p>
        </p:txBody>
      </p:sp>
      <p:sp>
        <p:nvSpPr>
          <p:cNvPr id="8" name="CuadroTexto 4"/>
          <p:cNvSpPr txBox="1"/>
          <p:nvPr/>
        </p:nvSpPr>
        <p:spPr>
          <a:xfrm>
            <a:off x="9291218" y="-1214431"/>
            <a:ext cx="3567673" cy="8336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927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PFCE 2018</a:t>
            </a:r>
          </a:p>
          <a:p>
            <a:pPr algn="r"/>
            <a:endParaRPr lang="es-MX" sz="1445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algn="r"/>
            <a:endParaRPr lang="es-ES" sz="1445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  <p:pic>
        <p:nvPicPr>
          <p:cNvPr id="7" name="Imagen 6" descr="flecha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842" y="407436"/>
            <a:ext cx="214963" cy="297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2125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1211782" y="1338128"/>
            <a:ext cx="11991346" cy="212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303" dirty="0">
                <a:solidFill>
                  <a:srgbClr val="000000"/>
                </a:solidFill>
                <a:latin typeface="Calibri"/>
                <a:cs typeface="Calibri"/>
              </a:rPr>
              <a:t>ESTANCIAS ACADEMICAS DE PERIODOS LARGOS (MOVILIDAD ACADEMICA ESTUDIANTES)</a:t>
            </a:r>
          </a:p>
          <a:p>
            <a:endParaRPr lang="es-MX" sz="3303" dirty="0">
              <a:solidFill>
                <a:srgbClr val="000000"/>
              </a:solidFill>
              <a:latin typeface="Calibri"/>
              <a:cs typeface="Calibri"/>
            </a:endParaRPr>
          </a:p>
          <a:p>
            <a:endParaRPr lang="es-MX" sz="3303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6" name="2 CuadroTexto"/>
          <p:cNvSpPr txBox="1"/>
          <p:nvPr/>
        </p:nvSpPr>
        <p:spPr>
          <a:xfrm>
            <a:off x="1191318" y="67499"/>
            <a:ext cx="11099428" cy="68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854" b="1" dirty="0">
                <a:latin typeface="+mj-lt"/>
              </a:rPr>
              <a:t>Políticas específicas </a:t>
            </a:r>
            <a:endParaRPr lang="es-MX" sz="3854" b="1" dirty="0">
              <a:latin typeface="+mj-lt"/>
            </a:endParaRPr>
          </a:p>
        </p:txBody>
      </p:sp>
      <p:sp>
        <p:nvSpPr>
          <p:cNvPr id="8" name="CuadroTexto 4"/>
          <p:cNvSpPr txBox="1"/>
          <p:nvPr/>
        </p:nvSpPr>
        <p:spPr>
          <a:xfrm>
            <a:off x="9291218" y="-1214431"/>
            <a:ext cx="3567673" cy="8336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927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PFCE 2018</a:t>
            </a:r>
          </a:p>
          <a:p>
            <a:pPr algn="r"/>
            <a:endParaRPr lang="es-MX" sz="1445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algn="r"/>
            <a:endParaRPr lang="es-ES" sz="1445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  <p:pic>
        <p:nvPicPr>
          <p:cNvPr id="7" name="Imagen 6" descr="flecha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842" y="407436"/>
            <a:ext cx="214963" cy="297306"/>
          </a:xfrm>
          <a:prstGeom prst="rect">
            <a:avLst/>
          </a:prstGeom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3759225"/>
              </p:ext>
            </p:extLst>
          </p:nvPr>
        </p:nvGraphicFramePr>
        <p:xfrm>
          <a:off x="1462157" y="2798458"/>
          <a:ext cx="10306612" cy="39171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8571"/>
                <a:gridCol w="1585633"/>
                <a:gridCol w="5252408"/>
              </a:tblGrid>
              <a:tr h="552566">
                <a:tc>
                  <a:txBody>
                    <a:bodyPr/>
                    <a:lstStyle/>
                    <a:p>
                      <a:r>
                        <a:rPr lang="es-MX" sz="2800" dirty="0" smtClean="0"/>
                        <a:t>Tipo</a:t>
                      </a:r>
                      <a:r>
                        <a:rPr lang="es-MX" sz="2800" baseline="0" dirty="0" smtClean="0"/>
                        <a:t> de Documento</a:t>
                      </a:r>
                      <a:endParaRPr lang="es-MX" sz="2800" dirty="0"/>
                    </a:p>
                  </a:txBody>
                  <a:tcPr marL="125846" marR="125846" marT="62923" marB="62923"/>
                </a:tc>
                <a:tc>
                  <a:txBody>
                    <a:bodyPr/>
                    <a:lstStyle/>
                    <a:p>
                      <a:r>
                        <a:rPr lang="es-MX" sz="2800" dirty="0" smtClean="0"/>
                        <a:t>Servicios</a:t>
                      </a:r>
                      <a:endParaRPr lang="es-MX" sz="2800" dirty="0"/>
                    </a:p>
                  </a:txBody>
                  <a:tcPr marL="125846" marR="125846" marT="62923" marB="62923"/>
                </a:tc>
                <a:tc>
                  <a:txBody>
                    <a:bodyPr/>
                    <a:lstStyle/>
                    <a:p>
                      <a:r>
                        <a:rPr lang="es-MX" sz="2800" dirty="0" smtClean="0"/>
                        <a:t>Comentario / Requisito</a:t>
                      </a:r>
                      <a:endParaRPr lang="es-MX" sz="2800" dirty="0"/>
                    </a:p>
                  </a:txBody>
                  <a:tcPr marL="125846" marR="125846" marT="62923" marB="62923"/>
                </a:tc>
              </a:tr>
              <a:tr h="979286">
                <a:tc>
                  <a:txBody>
                    <a:bodyPr/>
                    <a:lstStyle/>
                    <a:p>
                      <a:r>
                        <a:rPr lang="es-MX" sz="2800" dirty="0" smtClean="0"/>
                        <a:t>Factura</a:t>
                      </a:r>
                      <a:endParaRPr lang="es-MX" sz="2800" dirty="0"/>
                    </a:p>
                  </a:txBody>
                  <a:tcPr marL="125846" marR="125846" marT="62923" marB="62923"/>
                </a:tc>
                <a:tc>
                  <a:txBody>
                    <a:bodyPr/>
                    <a:lstStyle/>
                    <a:p>
                      <a:endParaRPr lang="es-MX" sz="2800" dirty="0"/>
                    </a:p>
                  </a:txBody>
                  <a:tcPr marL="125846" marR="125846" marT="62923" marB="62923"/>
                </a:tc>
                <a:tc>
                  <a:txBody>
                    <a:bodyPr/>
                    <a:lstStyle/>
                    <a:p>
                      <a:r>
                        <a:rPr lang="es-MX" sz="2800" dirty="0" smtClean="0"/>
                        <a:t>Transportación</a:t>
                      </a:r>
                      <a:r>
                        <a:rPr lang="es-MX" sz="2800" baseline="0" dirty="0" smtClean="0"/>
                        <a:t> aérea o terrestre (Autobús foráneo).</a:t>
                      </a:r>
                      <a:endParaRPr lang="es-MX" sz="2800" dirty="0"/>
                    </a:p>
                  </a:txBody>
                  <a:tcPr marL="125846" marR="125846" marT="62923" marB="62923"/>
                </a:tc>
              </a:tr>
              <a:tr h="1406007">
                <a:tc>
                  <a:txBody>
                    <a:bodyPr/>
                    <a:lstStyle/>
                    <a:p>
                      <a:r>
                        <a:rPr lang="es-MX" sz="2800" dirty="0" smtClean="0"/>
                        <a:t>Recibo de gastos no comprobables</a:t>
                      </a:r>
                      <a:endParaRPr lang="es-MX" sz="2800" dirty="0"/>
                    </a:p>
                  </a:txBody>
                  <a:tcPr marL="125846" marR="125846" marT="62923" marB="62923"/>
                </a:tc>
                <a:tc>
                  <a:txBody>
                    <a:bodyPr/>
                    <a:lstStyle/>
                    <a:p>
                      <a:endParaRPr lang="es-MX" sz="2800"/>
                    </a:p>
                  </a:txBody>
                  <a:tcPr marL="125846" marR="125846" marT="62923" marB="62923"/>
                </a:tc>
                <a:tc>
                  <a:txBody>
                    <a:bodyPr/>
                    <a:lstStyle/>
                    <a:p>
                      <a:r>
                        <a:rPr lang="es-MX" sz="2800" dirty="0" smtClean="0"/>
                        <a:t>Viáticos</a:t>
                      </a:r>
                      <a:r>
                        <a:rPr lang="es-MX" sz="2800" baseline="0" dirty="0" smtClean="0"/>
                        <a:t> (Hospedaje y alimentación) Ver formato Anexo 1</a:t>
                      </a:r>
                      <a:endParaRPr lang="es-MX" sz="2800" dirty="0"/>
                    </a:p>
                  </a:txBody>
                  <a:tcPr marL="125846" marR="125846" marT="62923" marB="62923"/>
                </a:tc>
              </a:tr>
              <a:tr h="979286">
                <a:tc>
                  <a:txBody>
                    <a:bodyPr/>
                    <a:lstStyle/>
                    <a:p>
                      <a:r>
                        <a:rPr lang="es-MX" sz="2800" dirty="0" smtClean="0"/>
                        <a:t>Póliza</a:t>
                      </a:r>
                      <a:r>
                        <a:rPr lang="es-MX" sz="2800" baseline="0" dirty="0" smtClean="0"/>
                        <a:t> cheque / transferencia bancaria </a:t>
                      </a:r>
                      <a:endParaRPr lang="es-MX" sz="2800" dirty="0"/>
                    </a:p>
                  </a:txBody>
                  <a:tcPr marL="125846" marR="125846" marT="62923" marB="62923"/>
                </a:tc>
                <a:tc>
                  <a:txBody>
                    <a:bodyPr/>
                    <a:lstStyle/>
                    <a:p>
                      <a:endParaRPr lang="es-MX" sz="2800" dirty="0"/>
                    </a:p>
                  </a:txBody>
                  <a:tcPr marL="125846" marR="125846" marT="62923" marB="62923"/>
                </a:tc>
                <a:tc>
                  <a:txBody>
                    <a:bodyPr/>
                    <a:lstStyle/>
                    <a:p>
                      <a:r>
                        <a:rPr lang="es-MX" sz="2800" dirty="0" smtClean="0"/>
                        <a:t>Fecha límite de pago: 31 de diciembre de 2018.</a:t>
                      </a:r>
                      <a:endParaRPr lang="es-MX" sz="2800" dirty="0"/>
                    </a:p>
                  </a:txBody>
                  <a:tcPr marL="125846" marR="125846" marT="62923" marB="62923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3731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1211782" y="1338129"/>
            <a:ext cx="11991346" cy="7208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303" dirty="0">
                <a:solidFill>
                  <a:srgbClr val="000000"/>
                </a:solidFill>
                <a:latin typeface="Calibri"/>
                <a:cs typeface="Calibri"/>
              </a:rPr>
              <a:t>ESTANCIAS ACADEMICAS DE PERIODOS LARGOS (MOVILIDAD ACADEMICA ESTUDIANTES)</a:t>
            </a:r>
          </a:p>
          <a:p>
            <a:endParaRPr lang="es-MX" sz="3303" dirty="0">
              <a:solidFill>
                <a:srgbClr val="000000"/>
              </a:solidFill>
              <a:latin typeface="Calibri"/>
              <a:cs typeface="Calibri"/>
            </a:endParaRPr>
          </a:p>
          <a:p>
            <a:r>
              <a:rPr lang="es-MX" sz="3303" dirty="0">
                <a:solidFill>
                  <a:srgbClr val="000000"/>
                </a:solidFill>
                <a:latin typeface="Calibri"/>
                <a:cs typeface="Calibri"/>
              </a:rPr>
              <a:t>Para la movilidad internacional solamente se apoyará el gasto por transportación aérea, el traslado del lugar de origen al aeropuerto y viceversa deberá ser cubierto por el beneficiario indirecto del programa.</a:t>
            </a:r>
          </a:p>
          <a:p>
            <a:endParaRPr lang="es-MX" sz="3303" dirty="0">
              <a:solidFill>
                <a:srgbClr val="000000"/>
              </a:solidFill>
              <a:latin typeface="Calibri"/>
              <a:cs typeface="Calibri"/>
            </a:endParaRPr>
          </a:p>
          <a:p>
            <a:r>
              <a:rPr lang="es-MX" sz="3303" dirty="0">
                <a:solidFill>
                  <a:srgbClr val="000000"/>
                </a:solidFill>
                <a:latin typeface="Calibri"/>
                <a:cs typeface="Calibri"/>
              </a:rPr>
              <a:t>Para la movilidad nacional, cuando se ocupe transportación aérea o terrestre, solamente se apoyara el gasto por este concepto, sin incluir el traslado desde y hacia el aeropuerto o Central de Autobuses. </a:t>
            </a:r>
          </a:p>
          <a:p>
            <a:endParaRPr lang="es-MX" sz="3303" dirty="0">
              <a:solidFill>
                <a:srgbClr val="000000"/>
              </a:solidFill>
              <a:latin typeface="Calibri"/>
              <a:cs typeface="Calibri"/>
            </a:endParaRPr>
          </a:p>
          <a:p>
            <a:endParaRPr lang="es-MX" sz="3303" dirty="0">
              <a:solidFill>
                <a:srgbClr val="000000"/>
              </a:solidFill>
              <a:latin typeface="Calibri"/>
              <a:cs typeface="Calibri"/>
            </a:endParaRPr>
          </a:p>
          <a:p>
            <a:endParaRPr lang="es-MX" sz="3303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6" name="2 CuadroTexto"/>
          <p:cNvSpPr txBox="1"/>
          <p:nvPr/>
        </p:nvSpPr>
        <p:spPr>
          <a:xfrm>
            <a:off x="1191318" y="67499"/>
            <a:ext cx="11099428" cy="68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854" b="1" dirty="0">
                <a:latin typeface="+mj-lt"/>
              </a:rPr>
              <a:t>Políticas específicas </a:t>
            </a:r>
            <a:endParaRPr lang="es-MX" sz="3854" b="1" dirty="0">
              <a:latin typeface="+mj-lt"/>
            </a:endParaRPr>
          </a:p>
        </p:txBody>
      </p:sp>
      <p:sp>
        <p:nvSpPr>
          <p:cNvPr id="8" name="CuadroTexto 4"/>
          <p:cNvSpPr txBox="1"/>
          <p:nvPr/>
        </p:nvSpPr>
        <p:spPr>
          <a:xfrm>
            <a:off x="9291218" y="-1214431"/>
            <a:ext cx="3567673" cy="8336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927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PFCE 2018</a:t>
            </a:r>
          </a:p>
          <a:p>
            <a:pPr algn="r"/>
            <a:endParaRPr lang="es-MX" sz="1445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algn="r"/>
            <a:endParaRPr lang="es-ES" sz="1445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  <p:pic>
        <p:nvPicPr>
          <p:cNvPr id="7" name="Imagen 6" descr="flecha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842" y="407436"/>
            <a:ext cx="214963" cy="297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3385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2 CuadroTexto"/>
          <p:cNvSpPr txBox="1"/>
          <p:nvPr/>
        </p:nvSpPr>
        <p:spPr>
          <a:xfrm>
            <a:off x="1256828" y="183386"/>
            <a:ext cx="12189550" cy="68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854" b="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s-MX" sz="3854" b="1" dirty="0">
                <a:solidFill>
                  <a:srgbClr val="000000"/>
                </a:solidFill>
                <a:latin typeface="Calibri"/>
              </a:rPr>
              <a:t>Políticas específicas</a:t>
            </a:r>
            <a:endParaRPr lang="es-MX" sz="3854" b="1" dirty="0">
              <a:latin typeface="+mn-lt"/>
            </a:endParaRPr>
          </a:p>
        </p:txBody>
      </p:sp>
      <p:sp>
        <p:nvSpPr>
          <p:cNvPr id="8" name="CuadroTexto 4"/>
          <p:cNvSpPr txBox="1"/>
          <p:nvPr/>
        </p:nvSpPr>
        <p:spPr>
          <a:xfrm>
            <a:off x="9291218" y="-1214431"/>
            <a:ext cx="3567673" cy="6112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927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PFCE 2018</a:t>
            </a:r>
          </a:p>
          <a:p>
            <a:pPr algn="r"/>
            <a:endParaRPr lang="es-ES" sz="1445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  <p:pic>
        <p:nvPicPr>
          <p:cNvPr id="11" name="Imagen 10" descr="flecha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842" y="407436"/>
            <a:ext cx="214963" cy="297306"/>
          </a:xfrm>
          <a:prstGeom prst="rect">
            <a:avLst/>
          </a:prstGeom>
        </p:spPr>
      </p:pic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595340"/>
              </p:ext>
            </p:extLst>
          </p:nvPr>
        </p:nvGraphicFramePr>
        <p:xfrm>
          <a:off x="1031419" y="2302948"/>
          <a:ext cx="10306612" cy="51973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8571"/>
                <a:gridCol w="1585633"/>
                <a:gridCol w="5252408"/>
              </a:tblGrid>
              <a:tr h="552566">
                <a:tc>
                  <a:txBody>
                    <a:bodyPr/>
                    <a:lstStyle/>
                    <a:p>
                      <a:r>
                        <a:rPr lang="es-MX" sz="2800" dirty="0" smtClean="0"/>
                        <a:t>Tipo</a:t>
                      </a:r>
                      <a:r>
                        <a:rPr lang="es-MX" sz="2800" baseline="0" dirty="0" smtClean="0"/>
                        <a:t> de Documento</a:t>
                      </a:r>
                      <a:endParaRPr lang="es-MX" sz="2800" dirty="0"/>
                    </a:p>
                  </a:txBody>
                  <a:tcPr marL="125846" marR="125846" marT="62923" marB="62923"/>
                </a:tc>
                <a:tc>
                  <a:txBody>
                    <a:bodyPr/>
                    <a:lstStyle/>
                    <a:p>
                      <a:r>
                        <a:rPr lang="es-MX" sz="2800" dirty="0" smtClean="0"/>
                        <a:t>Servicios</a:t>
                      </a:r>
                      <a:endParaRPr lang="es-MX" sz="2800" dirty="0"/>
                    </a:p>
                  </a:txBody>
                  <a:tcPr marL="125846" marR="125846" marT="62923" marB="62923"/>
                </a:tc>
                <a:tc>
                  <a:txBody>
                    <a:bodyPr/>
                    <a:lstStyle/>
                    <a:p>
                      <a:r>
                        <a:rPr lang="es-MX" sz="2800" dirty="0" smtClean="0"/>
                        <a:t>Comentario / Requisito</a:t>
                      </a:r>
                      <a:endParaRPr lang="es-MX" sz="2800" dirty="0"/>
                    </a:p>
                  </a:txBody>
                  <a:tcPr marL="125846" marR="125846" marT="62923" marB="62923"/>
                </a:tc>
              </a:tr>
              <a:tr h="2259446">
                <a:tc>
                  <a:txBody>
                    <a:bodyPr/>
                    <a:lstStyle/>
                    <a:p>
                      <a:r>
                        <a:rPr lang="es-MX" sz="2800" dirty="0" smtClean="0"/>
                        <a:t>Factura</a:t>
                      </a:r>
                      <a:endParaRPr lang="es-MX" sz="2800" dirty="0"/>
                    </a:p>
                  </a:txBody>
                  <a:tcPr marL="125846" marR="125846" marT="62923" marB="62923"/>
                </a:tc>
                <a:tc>
                  <a:txBody>
                    <a:bodyPr/>
                    <a:lstStyle/>
                    <a:p>
                      <a:endParaRPr lang="es-MX" sz="2800" dirty="0"/>
                    </a:p>
                  </a:txBody>
                  <a:tcPr marL="125846" marR="125846" marT="62923" marB="62923"/>
                </a:tc>
                <a:tc>
                  <a:txBody>
                    <a:bodyPr/>
                    <a:lstStyle/>
                    <a:p>
                      <a:r>
                        <a:rPr lang="es-MX" sz="2800" dirty="0" smtClean="0"/>
                        <a:t>Transportación aérea o terrestre (boleto autobús foráneo,</a:t>
                      </a:r>
                      <a:r>
                        <a:rPr lang="es-MX" sz="2800" baseline="0" dirty="0" smtClean="0"/>
                        <a:t> renta de vehículo, pago de casetas y gasolina cuando se utilice el vehículo de la Universidad.</a:t>
                      </a:r>
                      <a:endParaRPr lang="es-MX" sz="2800" dirty="0"/>
                    </a:p>
                  </a:txBody>
                  <a:tcPr marL="125846" marR="125846" marT="62923" marB="62923"/>
                </a:tc>
              </a:tr>
              <a:tr h="1406007">
                <a:tc>
                  <a:txBody>
                    <a:bodyPr/>
                    <a:lstStyle/>
                    <a:p>
                      <a:r>
                        <a:rPr lang="es-MX" sz="2800" dirty="0" smtClean="0"/>
                        <a:t>Recibo de gastos no comprobables</a:t>
                      </a:r>
                      <a:endParaRPr lang="es-MX" sz="2800" dirty="0"/>
                    </a:p>
                  </a:txBody>
                  <a:tcPr marL="125846" marR="125846" marT="62923" marB="62923"/>
                </a:tc>
                <a:tc>
                  <a:txBody>
                    <a:bodyPr/>
                    <a:lstStyle/>
                    <a:p>
                      <a:endParaRPr lang="es-MX" sz="2800"/>
                    </a:p>
                  </a:txBody>
                  <a:tcPr marL="125846" marR="125846" marT="62923" marB="62923"/>
                </a:tc>
                <a:tc>
                  <a:txBody>
                    <a:bodyPr/>
                    <a:lstStyle/>
                    <a:p>
                      <a:r>
                        <a:rPr lang="es-MX" sz="2800" dirty="0" smtClean="0"/>
                        <a:t>Viáticos (Hospedaje</a:t>
                      </a:r>
                      <a:r>
                        <a:rPr lang="es-MX" sz="2800" baseline="0" dirty="0" smtClean="0"/>
                        <a:t> y Alimentación) Ver formato Anexo 2</a:t>
                      </a:r>
                      <a:endParaRPr lang="es-MX" sz="2800" dirty="0"/>
                    </a:p>
                  </a:txBody>
                  <a:tcPr marL="125846" marR="125846" marT="62923" marB="62923"/>
                </a:tc>
              </a:tr>
              <a:tr h="979286">
                <a:tc>
                  <a:txBody>
                    <a:bodyPr/>
                    <a:lstStyle/>
                    <a:p>
                      <a:r>
                        <a:rPr lang="es-MX" sz="2800" dirty="0" err="1" smtClean="0"/>
                        <a:t>Poliza</a:t>
                      </a:r>
                      <a:r>
                        <a:rPr lang="es-MX" sz="2800" baseline="0" dirty="0" smtClean="0"/>
                        <a:t> cheque / transferencia bancaria </a:t>
                      </a:r>
                      <a:endParaRPr lang="es-MX" sz="2800" dirty="0"/>
                    </a:p>
                  </a:txBody>
                  <a:tcPr marL="125846" marR="125846" marT="62923" marB="62923"/>
                </a:tc>
                <a:tc>
                  <a:txBody>
                    <a:bodyPr/>
                    <a:lstStyle/>
                    <a:p>
                      <a:endParaRPr lang="es-MX" sz="2800" dirty="0"/>
                    </a:p>
                  </a:txBody>
                  <a:tcPr marL="125846" marR="125846" marT="62923" marB="62923"/>
                </a:tc>
                <a:tc>
                  <a:txBody>
                    <a:bodyPr/>
                    <a:lstStyle/>
                    <a:p>
                      <a:r>
                        <a:rPr lang="es-MX" sz="2800" dirty="0" smtClean="0"/>
                        <a:t>Fecha límite de pago</a:t>
                      </a:r>
                      <a:r>
                        <a:rPr lang="es-MX" sz="2800" baseline="0" dirty="0" smtClean="0"/>
                        <a:t>: 31 de diciembre de 2018</a:t>
                      </a:r>
                      <a:endParaRPr lang="es-MX" sz="2800" dirty="0"/>
                    </a:p>
                  </a:txBody>
                  <a:tcPr marL="125846" marR="125846" marT="62923" marB="62923"/>
                </a:tc>
              </a:tr>
            </a:tbl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1023840" y="1014624"/>
            <a:ext cx="11991346" cy="11088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303" dirty="0">
                <a:solidFill>
                  <a:srgbClr val="000000"/>
                </a:solidFill>
                <a:latin typeface="Calibri"/>
                <a:cs typeface="Calibri"/>
              </a:rPr>
              <a:t>PRÁCTICAS DE CAMPO</a:t>
            </a:r>
            <a:endParaRPr lang="es-MX" sz="3303" dirty="0">
              <a:solidFill>
                <a:srgbClr val="000000"/>
              </a:solidFill>
              <a:latin typeface="Calibri"/>
              <a:cs typeface="Calibri"/>
            </a:endParaRPr>
          </a:p>
          <a:p>
            <a:endParaRPr lang="es-MX" sz="3303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89949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2 CuadroTexto"/>
          <p:cNvSpPr txBox="1"/>
          <p:nvPr/>
        </p:nvSpPr>
        <p:spPr>
          <a:xfrm>
            <a:off x="1256828" y="183386"/>
            <a:ext cx="12189550" cy="68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854" b="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s-MX" sz="3854" b="1" dirty="0">
                <a:solidFill>
                  <a:srgbClr val="000000"/>
                </a:solidFill>
                <a:latin typeface="Calibri"/>
              </a:rPr>
              <a:t>Políticas específicas</a:t>
            </a:r>
            <a:endParaRPr lang="es-MX" sz="3854" b="1" dirty="0">
              <a:latin typeface="+mn-lt"/>
            </a:endParaRPr>
          </a:p>
        </p:txBody>
      </p:sp>
      <p:sp>
        <p:nvSpPr>
          <p:cNvPr id="8" name="CuadroTexto 4"/>
          <p:cNvSpPr txBox="1"/>
          <p:nvPr/>
        </p:nvSpPr>
        <p:spPr>
          <a:xfrm>
            <a:off x="9291218" y="-1214431"/>
            <a:ext cx="3567673" cy="6112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927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PFCE 2018 </a:t>
            </a:r>
          </a:p>
          <a:p>
            <a:pPr algn="r"/>
            <a:endParaRPr lang="es-ES" sz="1445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  <p:pic>
        <p:nvPicPr>
          <p:cNvPr id="11" name="Imagen 10" descr="flecha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842" y="407436"/>
            <a:ext cx="214963" cy="297306"/>
          </a:xfrm>
          <a:prstGeom prst="rect">
            <a:avLst/>
          </a:prstGeom>
        </p:spPr>
      </p:pic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3903361"/>
              </p:ext>
            </p:extLst>
          </p:nvPr>
        </p:nvGraphicFramePr>
        <p:xfrm>
          <a:off x="1131321" y="2798460"/>
          <a:ext cx="10306612" cy="54981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8571"/>
                <a:gridCol w="1585633"/>
                <a:gridCol w="5252408"/>
              </a:tblGrid>
              <a:tr h="552566">
                <a:tc>
                  <a:txBody>
                    <a:bodyPr/>
                    <a:lstStyle/>
                    <a:p>
                      <a:r>
                        <a:rPr lang="es-MX" sz="2800" dirty="0" smtClean="0"/>
                        <a:t>Tipo</a:t>
                      </a:r>
                      <a:r>
                        <a:rPr lang="es-MX" sz="2800" baseline="0" dirty="0" smtClean="0"/>
                        <a:t> de Documento</a:t>
                      </a:r>
                      <a:endParaRPr lang="es-MX" sz="2800" dirty="0"/>
                    </a:p>
                  </a:txBody>
                  <a:tcPr marL="125846" marR="125846" marT="62923" marB="62923"/>
                </a:tc>
                <a:tc>
                  <a:txBody>
                    <a:bodyPr/>
                    <a:lstStyle/>
                    <a:p>
                      <a:r>
                        <a:rPr lang="es-MX" sz="2800" dirty="0" smtClean="0"/>
                        <a:t>Servicios</a:t>
                      </a:r>
                      <a:endParaRPr lang="es-MX" sz="2800" dirty="0"/>
                    </a:p>
                  </a:txBody>
                  <a:tcPr marL="125846" marR="125846" marT="62923" marB="62923"/>
                </a:tc>
                <a:tc>
                  <a:txBody>
                    <a:bodyPr/>
                    <a:lstStyle/>
                    <a:p>
                      <a:r>
                        <a:rPr lang="es-MX" sz="2800" dirty="0" smtClean="0"/>
                        <a:t>Comentario / Requisito</a:t>
                      </a:r>
                      <a:endParaRPr lang="es-MX" sz="2800" dirty="0"/>
                    </a:p>
                  </a:txBody>
                  <a:tcPr marL="125846" marR="125846" marT="62923" marB="62923"/>
                </a:tc>
              </a:tr>
              <a:tr h="4393046">
                <a:tc>
                  <a:txBody>
                    <a:bodyPr/>
                    <a:lstStyle/>
                    <a:p>
                      <a:r>
                        <a:rPr lang="es-MX" sz="2800" dirty="0" smtClean="0"/>
                        <a:t>Factura</a:t>
                      </a:r>
                      <a:endParaRPr lang="es-MX" sz="2800" dirty="0"/>
                    </a:p>
                  </a:txBody>
                  <a:tcPr marL="125846" marR="125846" marT="62923" marB="62923"/>
                </a:tc>
                <a:tc>
                  <a:txBody>
                    <a:bodyPr/>
                    <a:lstStyle/>
                    <a:p>
                      <a:endParaRPr lang="es-MX" sz="2800" dirty="0"/>
                    </a:p>
                  </a:txBody>
                  <a:tcPr marL="125846" marR="125846" marT="62923" marB="62923"/>
                </a:tc>
                <a:tc>
                  <a:txBody>
                    <a:bodyPr/>
                    <a:lstStyle/>
                    <a:p>
                      <a:r>
                        <a:rPr lang="es-MX" sz="2800" dirty="0" smtClean="0"/>
                        <a:t>Transportación</a:t>
                      </a:r>
                    </a:p>
                    <a:p>
                      <a:r>
                        <a:rPr lang="es-MX" sz="2800" dirty="0" smtClean="0"/>
                        <a:t>1. Aérea</a:t>
                      </a:r>
                    </a:p>
                    <a:p>
                      <a:r>
                        <a:rPr lang="es-MX" sz="2800" dirty="0" smtClean="0"/>
                        <a:t>2. Terrestre </a:t>
                      </a:r>
                    </a:p>
                    <a:p>
                      <a:r>
                        <a:rPr lang="es-MX" sz="2800" dirty="0" smtClean="0"/>
                        <a:t>3. Gasolina</a:t>
                      </a:r>
                      <a:r>
                        <a:rPr lang="es-MX" sz="2800" baseline="0" dirty="0" smtClean="0"/>
                        <a:t> y casetas (cuando se utilice vehículo de la Universidad)</a:t>
                      </a:r>
                    </a:p>
                    <a:p>
                      <a:r>
                        <a:rPr lang="es-MX" sz="2800" baseline="0" dirty="0" smtClean="0"/>
                        <a:t>Hospedaje (de los ponentes invitados al evento)</a:t>
                      </a:r>
                    </a:p>
                    <a:p>
                      <a:r>
                        <a:rPr lang="es-MX" sz="2800" baseline="0" dirty="0" smtClean="0"/>
                        <a:t>Alimentos</a:t>
                      </a:r>
                    </a:p>
                    <a:p>
                      <a:r>
                        <a:rPr lang="es-MX" sz="2800" baseline="0" dirty="0" smtClean="0"/>
                        <a:t>Inscripciones</a:t>
                      </a:r>
                    </a:p>
                    <a:p>
                      <a:r>
                        <a:rPr lang="es-MX" sz="2800" baseline="0" dirty="0" smtClean="0"/>
                        <a:t>Servicios</a:t>
                      </a:r>
                    </a:p>
                  </a:txBody>
                  <a:tcPr marL="125846" marR="125846" marT="62923" marB="62923"/>
                </a:tc>
              </a:tr>
              <a:tr h="552566">
                <a:tc>
                  <a:txBody>
                    <a:bodyPr/>
                    <a:lstStyle/>
                    <a:p>
                      <a:r>
                        <a:rPr lang="es-MX" sz="2800" dirty="0" smtClean="0"/>
                        <a:t>Recibo</a:t>
                      </a:r>
                      <a:r>
                        <a:rPr lang="es-MX" sz="2800" baseline="0" dirty="0" smtClean="0"/>
                        <a:t> de Honorarios</a:t>
                      </a:r>
                      <a:endParaRPr lang="es-MX" sz="2800" dirty="0"/>
                    </a:p>
                  </a:txBody>
                  <a:tcPr marL="125846" marR="125846" marT="62923" marB="62923"/>
                </a:tc>
                <a:tc>
                  <a:txBody>
                    <a:bodyPr/>
                    <a:lstStyle/>
                    <a:p>
                      <a:endParaRPr lang="es-MX" sz="2800" dirty="0"/>
                    </a:p>
                  </a:txBody>
                  <a:tcPr marL="125846" marR="125846" marT="62923" marB="62923"/>
                </a:tc>
                <a:tc>
                  <a:txBody>
                    <a:bodyPr/>
                    <a:lstStyle/>
                    <a:p>
                      <a:r>
                        <a:rPr lang="es-MX" sz="2800" dirty="0" smtClean="0"/>
                        <a:t>Pago</a:t>
                      </a:r>
                      <a:r>
                        <a:rPr lang="es-MX" sz="2800" baseline="0" dirty="0" smtClean="0"/>
                        <a:t> al ponente (persona física)</a:t>
                      </a:r>
                      <a:endParaRPr lang="es-MX" sz="2800" dirty="0"/>
                    </a:p>
                  </a:txBody>
                  <a:tcPr marL="125846" marR="125846" marT="62923" marB="62923"/>
                </a:tc>
              </a:tr>
            </a:tbl>
          </a:graphicData>
        </a:graphic>
      </p:graphicFrame>
      <p:sp>
        <p:nvSpPr>
          <p:cNvPr id="9" name="8 CuadroTexto"/>
          <p:cNvSpPr txBox="1"/>
          <p:nvPr/>
        </p:nvSpPr>
        <p:spPr>
          <a:xfrm>
            <a:off x="1023840" y="903475"/>
            <a:ext cx="11991346" cy="2125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303" dirty="0">
                <a:solidFill>
                  <a:srgbClr val="000000"/>
                </a:solidFill>
                <a:latin typeface="Calibri"/>
                <a:cs typeface="Calibri"/>
              </a:rPr>
              <a:t>EVENTOS ACADEMICOS (Congresos, Simposios, Talleres, Cursos de Capacitación, Estancias por investigación, etc.) Nacionales e Internacionales.</a:t>
            </a:r>
            <a:endParaRPr lang="es-MX" sz="3303" dirty="0">
              <a:solidFill>
                <a:srgbClr val="000000"/>
              </a:solidFill>
              <a:latin typeface="Calibri"/>
              <a:cs typeface="Calibri"/>
            </a:endParaRPr>
          </a:p>
          <a:p>
            <a:endParaRPr lang="es-MX" sz="3303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33220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FCE 2016 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lnSpc>
            <a:spcPct val="120000"/>
          </a:lnSpc>
          <a:defRPr sz="2400" dirty="0">
            <a:latin typeface="Gill Sans"/>
            <a:cs typeface="Gill San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PFCE 2016 .potx</Template>
  <TotalTime>5619</TotalTime>
  <Words>753</Words>
  <Application>Microsoft Office PowerPoint</Application>
  <PresentationFormat>Personalizado</PresentationFormat>
  <Paragraphs>127</Paragraphs>
  <Slides>12</Slides>
  <Notes>10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7" baseType="lpstr">
      <vt:lpstr>Arial</vt:lpstr>
      <vt:lpstr>Calibri</vt:lpstr>
      <vt:lpstr>Gill Sans</vt:lpstr>
      <vt:lpstr>Gill Sans MT</vt:lpstr>
      <vt:lpstr>PFCE 2016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Karin</dc:creator>
  <cp:lastModifiedBy>video</cp:lastModifiedBy>
  <cp:revision>415</cp:revision>
  <cp:lastPrinted>2018-08-09T01:03:09Z</cp:lastPrinted>
  <dcterms:created xsi:type="dcterms:W3CDTF">2014-03-09T01:22:37Z</dcterms:created>
  <dcterms:modified xsi:type="dcterms:W3CDTF">2018-08-09T21:58:24Z</dcterms:modified>
</cp:coreProperties>
</file>