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320" r:id="rId4"/>
    <p:sldId id="321" r:id="rId5"/>
    <p:sldId id="322" r:id="rId6"/>
    <p:sldId id="319" r:id="rId7"/>
    <p:sldId id="326" r:id="rId8"/>
    <p:sldId id="309" r:id="rId9"/>
    <p:sldId id="323" r:id="rId10"/>
    <p:sldId id="324" r:id="rId11"/>
    <p:sldId id="325" r:id="rId12"/>
    <p:sldId id="297" r:id="rId13"/>
  </p:sldIdLst>
  <p:sldSz cx="13825538" cy="7777163"/>
  <p:notesSz cx="6858000" cy="9296400"/>
  <p:defaultTextStyle>
    <a:defPPr>
      <a:defRPr lang="es-MX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00" userDrawn="1">
          <p15:clr>
            <a:srgbClr val="A4A3A4"/>
          </p15:clr>
        </p15:guide>
        <p15:guide id="2" pos="8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6E6E6"/>
    <a:srgbClr val="E1E1E1"/>
    <a:srgbClr val="EBEBEB"/>
    <a:srgbClr val="F7F7F7"/>
    <a:srgbClr val="F5F5F5"/>
    <a:srgbClr val="F6F6F6"/>
    <a:srgbClr val="F9F9F9"/>
    <a:srgbClr val="FBFBFB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7513" autoAdjust="0"/>
  </p:normalViewPr>
  <p:slideViewPr>
    <p:cSldViewPr>
      <p:cViewPr varScale="1">
        <p:scale>
          <a:sx n="62" d="100"/>
          <a:sy n="62" d="100"/>
        </p:scale>
        <p:origin x="762" y="42"/>
      </p:cViewPr>
      <p:guideLst>
        <p:guide orient="horz" pos="1500"/>
        <p:guide pos="8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82A5E-AC62-F94F-BA2F-D1EFEA77A8C8}" type="datetimeFigureOut">
              <a:rPr lang="es-ES" smtClean="0"/>
              <a:t>09/08/2018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48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3852" y="8829648"/>
            <a:ext cx="2972547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8435-EBC2-7F47-A0F9-D0F091599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593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86E41-CF8E-4D47-A510-88B4F450A449}" type="datetimeFigureOut">
              <a:rPr lang="es-MX" smtClean="0"/>
              <a:t>09/08/2018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06600-C8B6-4CAB-9C55-C892B2DC98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80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1788" y="696913"/>
            <a:ext cx="619442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06600-C8B6-4CAB-9C55-C892B2DC9820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04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3"/>
            <a:ext cx="13825538" cy="7775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753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8727"/>
            <a:ext cx="4738098" cy="4758289"/>
          </a:xfrm>
          <a:prstGeom prst="rect">
            <a:avLst/>
          </a:prstGeom>
        </p:spPr>
      </p:pic>
      <p:sp>
        <p:nvSpPr>
          <p:cNvPr id="12" name="11 CuadroTexto"/>
          <p:cNvSpPr txBox="1"/>
          <p:nvPr userDrawn="1"/>
        </p:nvSpPr>
        <p:spPr>
          <a:xfrm>
            <a:off x="3245993" y="2205105"/>
            <a:ext cx="6838041" cy="178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 smtClean="0">
                <a:latin typeface="Gill Sans MT" panose="020B0502020104020203" pitchFamily="34" charset="0"/>
              </a:rPr>
              <a:t>Programa de Fortalecimiento de la </a:t>
            </a:r>
            <a:br>
              <a:rPr lang="es-MX" sz="3303" dirty="0" smtClean="0">
                <a:latin typeface="Gill Sans MT" panose="020B0502020104020203" pitchFamily="34" charset="0"/>
              </a:rPr>
            </a:br>
            <a:r>
              <a:rPr lang="es-MX" sz="3303" dirty="0" smtClean="0">
                <a:latin typeface="Gill Sans MT" panose="020B0502020104020203" pitchFamily="34" charset="0"/>
              </a:rPr>
              <a:t>Calidad en Instituciones Educativas</a:t>
            </a:r>
            <a:r>
              <a:rPr lang="es-MX" sz="2477" dirty="0" smtClean="0">
                <a:latin typeface="Gill Sans MT" panose="020B0502020104020203" pitchFamily="34" charset="0"/>
              </a:rPr>
              <a:t/>
            </a:r>
            <a:br>
              <a:rPr lang="es-MX" sz="2477" dirty="0" smtClean="0">
                <a:latin typeface="Gill Sans MT" panose="020B0502020104020203" pitchFamily="34" charset="0"/>
              </a:rPr>
            </a:br>
            <a:r>
              <a:rPr lang="es-MX" sz="4404" b="1" dirty="0" smtClean="0">
                <a:latin typeface="Gill Sans MT" panose="020B0502020104020203" pitchFamily="34" charset="0"/>
              </a:rPr>
              <a:t>(PROFOCIE) </a:t>
            </a:r>
            <a:endParaRPr lang="es-MX" sz="3303" dirty="0"/>
          </a:p>
        </p:txBody>
      </p:sp>
      <p:pic>
        <p:nvPicPr>
          <p:cNvPr id="11" name="10 Imagen" descr="logo simbolo RGB.png"/>
          <p:cNvPicPr>
            <a:picLocks noChangeAspect="1"/>
          </p:cNvPicPr>
          <p:nvPr userDrawn="1"/>
        </p:nvPicPr>
        <p:blipFill rotWithShape="1">
          <a:blip r:embed="rId3" cstate="print"/>
          <a:srcRect b="1795"/>
          <a:stretch/>
        </p:blipFill>
        <p:spPr>
          <a:xfrm>
            <a:off x="11011208" y="504205"/>
            <a:ext cx="2343195" cy="14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443" y="1728344"/>
            <a:ext cx="12147078" cy="433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957667" y="2448421"/>
            <a:ext cx="10901224" cy="4680520"/>
          </a:xfrm>
        </p:spPr>
        <p:txBody>
          <a:bodyPr/>
          <a:lstStyle>
            <a:lvl1pPr>
              <a:defRPr sz="330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263955" y="4248624"/>
            <a:ext cx="11751707" cy="1544631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129"/>
              </a:lnSpc>
              <a:defRPr sz="3854" b="0" cap="none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dirty="0" smtClean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63955" y="3888581"/>
            <a:ext cx="11751707" cy="36004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753"/>
              </a:lnSpc>
              <a:buNone/>
              <a:defRPr lang="es-ES" sz="3303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01181" indent="0">
              <a:buNone/>
              <a:defRPr sz="2753">
                <a:solidFill>
                  <a:schemeClr val="tx1">
                    <a:tint val="75000"/>
                  </a:schemeClr>
                </a:solidFill>
              </a:defRPr>
            </a:lvl2pPr>
            <a:lvl3pPr marL="1402362" indent="0">
              <a:buNone/>
              <a:defRPr sz="2477">
                <a:solidFill>
                  <a:schemeClr val="tx1">
                    <a:tint val="75000"/>
                  </a:schemeClr>
                </a:solidFill>
              </a:defRPr>
            </a:lvl3pPr>
            <a:lvl4pPr marL="2103542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4pPr>
            <a:lvl5pPr marL="2804723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5pPr>
            <a:lvl6pPr marL="3505904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6pPr>
            <a:lvl7pPr marL="4207085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7pPr>
            <a:lvl8pPr marL="4908266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8pPr>
            <a:lvl9pPr marL="5609446" indent="0">
              <a:buNone/>
              <a:defRPr sz="22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agregar título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69342" y="1728341"/>
            <a:ext cx="6108681" cy="7255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3578"/>
              </a:lnSpc>
              <a:buNone/>
              <a:defRPr sz="3303" b="0">
                <a:solidFill>
                  <a:schemeClr val="tx1"/>
                </a:solidFill>
                <a:latin typeface="Gill Sans MT" pitchFamily="34" charset="0"/>
              </a:defRPr>
            </a:lvl1pPr>
            <a:lvl2pPr marL="701181" indent="0">
              <a:buNone/>
              <a:defRPr sz="3028" b="1"/>
            </a:lvl2pPr>
            <a:lvl3pPr marL="1402362" indent="0">
              <a:buNone/>
              <a:defRPr sz="2753" b="1"/>
            </a:lvl3pPr>
            <a:lvl4pPr marL="2103542" indent="0">
              <a:buNone/>
              <a:defRPr sz="2477" b="1"/>
            </a:lvl4pPr>
            <a:lvl5pPr marL="2804723" indent="0">
              <a:buNone/>
              <a:defRPr sz="2477" b="1"/>
            </a:lvl5pPr>
            <a:lvl6pPr marL="3505904" indent="0">
              <a:buNone/>
              <a:defRPr sz="2477" b="1"/>
            </a:lvl6pPr>
            <a:lvl7pPr marL="4207085" indent="0">
              <a:buNone/>
              <a:defRPr sz="2477" b="1"/>
            </a:lvl7pPr>
            <a:lvl8pPr marL="4908266" indent="0">
              <a:buNone/>
              <a:defRPr sz="2477" b="1"/>
            </a:lvl8pPr>
            <a:lvl9pPr marL="5609446" indent="0">
              <a:buNone/>
              <a:defRPr sz="247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9342" y="2813889"/>
            <a:ext cx="6108681" cy="4315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78"/>
              </a:lnSpc>
              <a:buNone/>
              <a:defRPr sz="3303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3028"/>
            </a:lvl2pPr>
            <a:lvl3pPr>
              <a:defRPr sz="2753"/>
            </a:lvl3pPr>
            <a:lvl4pPr>
              <a:defRPr sz="2477"/>
            </a:lvl4pPr>
            <a:lvl5pPr>
              <a:defRPr sz="2477"/>
            </a:lvl5pPr>
            <a:lvl6pPr>
              <a:defRPr sz="2477"/>
            </a:lvl6pPr>
            <a:lvl7pPr>
              <a:defRPr sz="2477"/>
            </a:lvl7pPr>
            <a:lvl8pPr>
              <a:defRPr sz="2477"/>
            </a:lvl8pPr>
            <a:lvl9pPr>
              <a:defRPr sz="247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001248" y="1728341"/>
            <a:ext cx="6111080" cy="7255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3578"/>
              </a:lnSpc>
              <a:buNone/>
              <a:defRPr sz="3303" b="0">
                <a:solidFill>
                  <a:schemeClr val="tx1"/>
                </a:solidFill>
                <a:latin typeface="Gill Sans MT" pitchFamily="34" charset="0"/>
              </a:defRPr>
            </a:lvl1pPr>
            <a:lvl2pPr marL="701181" indent="0">
              <a:buNone/>
              <a:defRPr sz="3028" b="1"/>
            </a:lvl2pPr>
            <a:lvl3pPr marL="1402362" indent="0">
              <a:buNone/>
              <a:defRPr sz="2753" b="1"/>
            </a:lvl3pPr>
            <a:lvl4pPr marL="2103542" indent="0">
              <a:buNone/>
              <a:defRPr sz="2477" b="1"/>
            </a:lvl4pPr>
            <a:lvl5pPr marL="2804723" indent="0">
              <a:buNone/>
              <a:defRPr sz="2477" b="1"/>
            </a:lvl5pPr>
            <a:lvl6pPr marL="3505904" indent="0">
              <a:buNone/>
              <a:defRPr sz="2477" b="1"/>
            </a:lvl6pPr>
            <a:lvl7pPr marL="4207085" indent="0">
              <a:buNone/>
              <a:defRPr sz="2477" b="1"/>
            </a:lvl7pPr>
            <a:lvl8pPr marL="4908266" indent="0">
              <a:buNone/>
              <a:defRPr sz="2477" b="1"/>
            </a:lvl8pPr>
            <a:lvl9pPr marL="5609446" indent="0">
              <a:buNone/>
              <a:defRPr sz="247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001248" y="2813889"/>
            <a:ext cx="6111080" cy="4315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78"/>
              </a:lnSpc>
              <a:buNone/>
              <a:defRPr sz="3303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3028"/>
            </a:lvl2pPr>
            <a:lvl3pPr>
              <a:defRPr sz="2753"/>
            </a:lvl3pPr>
            <a:lvl4pPr>
              <a:defRPr sz="2477"/>
            </a:lvl4pPr>
            <a:lvl5pPr>
              <a:defRPr sz="2477"/>
            </a:lvl5pPr>
            <a:lvl6pPr>
              <a:defRPr sz="2477"/>
            </a:lvl6pPr>
            <a:lvl7pPr>
              <a:defRPr sz="2477"/>
            </a:lvl7pPr>
            <a:lvl8pPr>
              <a:defRPr sz="2477"/>
            </a:lvl8pPr>
            <a:lvl9pPr>
              <a:defRPr sz="247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9340" y="1728341"/>
            <a:ext cx="9315592" cy="4320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303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83465" y="2448421"/>
            <a:ext cx="7475428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78"/>
              </a:lnSpc>
              <a:buNone/>
              <a:defRPr sz="3303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4267"/>
            </a:lvl2pPr>
            <a:lvl3pPr>
              <a:defRPr sz="3716"/>
            </a:lvl3pPr>
            <a:lvl4pPr>
              <a:defRPr sz="3028"/>
            </a:lvl4pPr>
            <a:lvl5pPr>
              <a:defRPr sz="3028"/>
            </a:lvl5pPr>
            <a:lvl6pPr>
              <a:defRPr sz="3028"/>
            </a:lvl6pPr>
            <a:lvl7pPr>
              <a:defRPr sz="3028"/>
            </a:lvl7pPr>
            <a:lvl8pPr>
              <a:defRPr sz="3028"/>
            </a:lvl8pPr>
            <a:lvl9pPr>
              <a:defRPr sz="302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9340" y="2448421"/>
            <a:ext cx="4548507" cy="46805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78"/>
              </a:lnSpc>
              <a:buNone/>
              <a:defRPr sz="3303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701181" indent="0">
              <a:buNone/>
              <a:defRPr sz="1789"/>
            </a:lvl2pPr>
            <a:lvl3pPr marL="1402362" indent="0">
              <a:buNone/>
              <a:defRPr sz="1514"/>
            </a:lvl3pPr>
            <a:lvl4pPr marL="2103542" indent="0">
              <a:buNone/>
              <a:defRPr sz="1376"/>
            </a:lvl4pPr>
            <a:lvl5pPr marL="2804723" indent="0">
              <a:buNone/>
              <a:defRPr sz="1376"/>
            </a:lvl5pPr>
            <a:lvl6pPr marL="3505904" indent="0">
              <a:buNone/>
              <a:defRPr sz="1376"/>
            </a:lvl6pPr>
            <a:lvl7pPr marL="4207085" indent="0">
              <a:buNone/>
              <a:defRPr sz="1376"/>
            </a:lvl7pPr>
            <a:lvl8pPr marL="4908266" indent="0">
              <a:buNone/>
              <a:defRPr sz="1376"/>
            </a:lvl8pPr>
            <a:lvl9pPr marL="5609446" indent="0">
              <a:buNone/>
              <a:defRPr sz="1376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6648" y="6408861"/>
            <a:ext cx="11892245" cy="21602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1376"/>
              </a:lnSpc>
              <a:defRPr sz="3303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8252" y="1690052"/>
            <a:ext cx="8989037" cy="439706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3578"/>
              </a:lnSpc>
              <a:buNone/>
              <a:defRPr sz="3303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701181" indent="0">
              <a:buNone/>
              <a:defRPr sz="4267"/>
            </a:lvl2pPr>
            <a:lvl3pPr marL="1402362" indent="0">
              <a:buNone/>
              <a:defRPr sz="3716"/>
            </a:lvl3pPr>
            <a:lvl4pPr marL="2103542" indent="0">
              <a:buNone/>
              <a:defRPr sz="3028"/>
            </a:lvl4pPr>
            <a:lvl5pPr marL="2804723" indent="0">
              <a:buNone/>
              <a:defRPr sz="3028"/>
            </a:lvl5pPr>
            <a:lvl6pPr marL="3505904" indent="0">
              <a:buNone/>
              <a:defRPr sz="3028"/>
            </a:lvl6pPr>
            <a:lvl7pPr marL="4207085" indent="0">
              <a:buNone/>
              <a:defRPr sz="3028"/>
            </a:lvl7pPr>
            <a:lvl8pPr marL="4908266" indent="0">
              <a:buNone/>
              <a:defRPr sz="3028"/>
            </a:lvl8pPr>
            <a:lvl9pPr marL="5609446" indent="0">
              <a:buNone/>
              <a:defRPr sz="3028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66648" y="6659968"/>
            <a:ext cx="11892245" cy="21602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477"/>
              </a:lnSpc>
              <a:buNone/>
              <a:defRPr sz="3303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701181" indent="0">
              <a:buNone/>
              <a:defRPr sz="1789"/>
            </a:lvl2pPr>
            <a:lvl3pPr marL="1402362" indent="0">
              <a:buNone/>
              <a:defRPr sz="1514"/>
            </a:lvl3pPr>
            <a:lvl4pPr marL="2103542" indent="0">
              <a:buNone/>
              <a:defRPr sz="1376"/>
            </a:lvl4pPr>
            <a:lvl5pPr marL="2804723" indent="0">
              <a:buNone/>
              <a:defRPr sz="1376"/>
            </a:lvl5pPr>
            <a:lvl6pPr marL="3505904" indent="0">
              <a:buNone/>
              <a:defRPr sz="1376"/>
            </a:lvl6pPr>
            <a:lvl7pPr marL="4207085" indent="0">
              <a:buNone/>
              <a:defRPr sz="1376"/>
            </a:lvl7pPr>
            <a:lvl8pPr marL="4908266" indent="0">
              <a:buNone/>
              <a:defRPr sz="1376"/>
            </a:lvl8pPr>
            <a:lvl9pPr marL="5609446" indent="0">
              <a:buNone/>
              <a:defRPr sz="1376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768443" y="1728344"/>
            <a:ext cx="115949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MX" dirty="0" smtClean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957667" y="2448421"/>
            <a:ext cx="109012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90" y="288181"/>
            <a:ext cx="12584561" cy="2560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hf sldNum="0" hdr="0" ftr="0" dt="0"/>
  <p:txStyles>
    <p:titleStyle>
      <a:lvl1pPr algn="l" defTabSz="1400534" rtl="0" eaLnBrk="1" fontAlgn="base" hangingPunct="1">
        <a:spcBef>
          <a:spcPct val="0"/>
        </a:spcBef>
        <a:spcAft>
          <a:spcPct val="0"/>
        </a:spcAft>
        <a:defRPr sz="3854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1400534" rtl="0" eaLnBrk="1" fontAlgn="base" hangingPunct="1">
        <a:spcBef>
          <a:spcPct val="0"/>
        </a:spcBef>
        <a:spcAft>
          <a:spcPct val="0"/>
        </a:spcAft>
        <a:defRPr sz="2753" b="1">
          <a:solidFill>
            <a:srgbClr val="404040"/>
          </a:solidFill>
          <a:latin typeface="Gill Sans MT" pitchFamily="34" charset="0"/>
        </a:defRPr>
      </a:lvl2pPr>
      <a:lvl3pPr algn="l" defTabSz="1400534" rtl="0" eaLnBrk="1" fontAlgn="base" hangingPunct="1">
        <a:spcBef>
          <a:spcPct val="0"/>
        </a:spcBef>
        <a:spcAft>
          <a:spcPct val="0"/>
        </a:spcAft>
        <a:defRPr sz="2753" b="1">
          <a:solidFill>
            <a:srgbClr val="404040"/>
          </a:solidFill>
          <a:latin typeface="Gill Sans MT" pitchFamily="34" charset="0"/>
        </a:defRPr>
      </a:lvl3pPr>
      <a:lvl4pPr algn="l" defTabSz="1400534" rtl="0" eaLnBrk="1" fontAlgn="base" hangingPunct="1">
        <a:spcBef>
          <a:spcPct val="0"/>
        </a:spcBef>
        <a:spcAft>
          <a:spcPct val="0"/>
        </a:spcAft>
        <a:defRPr sz="2753" b="1">
          <a:solidFill>
            <a:srgbClr val="404040"/>
          </a:solidFill>
          <a:latin typeface="Gill Sans MT" pitchFamily="34" charset="0"/>
        </a:defRPr>
      </a:lvl4pPr>
      <a:lvl5pPr algn="l" defTabSz="1400534" rtl="0" eaLnBrk="1" fontAlgn="base" hangingPunct="1">
        <a:spcBef>
          <a:spcPct val="0"/>
        </a:spcBef>
        <a:spcAft>
          <a:spcPct val="0"/>
        </a:spcAft>
        <a:defRPr sz="2753" b="1">
          <a:solidFill>
            <a:srgbClr val="404040"/>
          </a:solidFill>
          <a:latin typeface="Gill Sans MT" pitchFamily="34" charset="0"/>
        </a:defRPr>
      </a:lvl5pPr>
      <a:lvl6pPr marL="629257" algn="ctr" defTabSz="1400534" rtl="0" eaLnBrk="1" fontAlgn="base" hangingPunct="1">
        <a:spcBef>
          <a:spcPct val="0"/>
        </a:spcBef>
        <a:spcAft>
          <a:spcPct val="0"/>
        </a:spcAft>
        <a:defRPr sz="6744">
          <a:solidFill>
            <a:schemeClr val="tx1"/>
          </a:solidFill>
          <a:latin typeface="Calibri" pitchFamily="34" charset="0"/>
        </a:defRPr>
      </a:lvl6pPr>
      <a:lvl7pPr marL="1258513" algn="ctr" defTabSz="1400534" rtl="0" eaLnBrk="1" fontAlgn="base" hangingPunct="1">
        <a:spcBef>
          <a:spcPct val="0"/>
        </a:spcBef>
        <a:spcAft>
          <a:spcPct val="0"/>
        </a:spcAft>
        <a:defRPr sz="6744">
          <a:solidFill>
            <a:schemeClr val="tx1"/>
          </a:solidFill>
          <a:latin typeface="Calibri" pitchFamily="34" charset="0"/>
        </a:defRPr>
      </a:lvl7pPr>
      <a:lvl8pPr marL="1887770" algn="ctr" defTabSz="1400534" rtl="0" eaLnBrk="1" fontAlgn="base" hangingPunct="1">
        <a:spcBef>
          <a:spcPct val="0"/>
        </a:spcBef>
        <a:spcAft>
          <a:spcPct val="0"/>
        </a:spcAft>
        <a:defRPr sz="6744">
          <a:solidFill>
            <a:schemeClr val="tx1"/>
          </a:solidFill>
          <a:latin typeface="Calibri" pitchFamily="34" charset="0"/>
        </a:defRPr>
      </a:lvl8pPr>
      <a:lvl9pPr marL="2517026" algn="ctr" defTabSz="1400534" rtl="0" eaLnBrk="1" fontAlgn="base" hangingPunct="1">
        <a:spcBef>
          <a:spcPct val="0"/>
        </a:spcBef>
        <a:spcAft>
          <a:spcPct val="0"/>
        </a:spcAft>
        <a:defRPr sz="6744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1400534" rtl="0" eaLnBrk="1" fontAlgn="base" hangingPunct="1">
        <a:lnSpc>
          <a:spcPts val="3854"/>
        </a:lnSpc>
        <a:spcBef>
          <a:spcPct val="20000"/>
        </a:spcBef>
        <a:spcAft>
          <a:spcPct val="0"/>
        </a:spcAft>
        <a:buFont typeface="Arial" charset="0"/>
        <a:defRPr sz="3303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1138343" indent="-436984" algn="l" defTabSz="140053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1752305" indent="-349587" algn="l" defTabSz="140053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16" kern="1200">
          <a:solidFill>
            <a:schemeClr val="tx1"/>
          </a:solidFill>
          <a:latin typeface="+mn-lt"/>
          <a:ea typeface="+mn-ea"/>
          <a:cs typeface="+mn-cs"/>
        </a:defRPr>
      </a:lvl3pPr>
      <a:lvl4pPr marL="2453665" indent="-349587" algn="l" defTabSz="140053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028" kern="1200">
          <a:solidFill>
            <a:schemeClr val="tx1"/>
          </a:solidFill>
          <a:latin typeface="+mn-lt"/>
          <a:ea typeface="+mn-ea"/>
          <a:cs typeface="+mn-cs"/>
        </a:defRPr>
      </a:lvl4pPr>
      <a:lvl5pPr marL="3155023" indent="-349587" algn="l" defTabSz="140053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3028" kern="1200">
          <a:solidFill>
            <a:schemeClr val="tx1"/>
          </a:solidFill>
          <a:latin typeface="+mn-lt"/>
          <a:ea typeface="+mn-ea"/>
          <a:cs typeface="+mn-cs"/>
        </a:defRPr>
      </a:lvl5pPr>
      <a:lvl6pPr marL="3856494" indent="-350590" algn="l" defTabSz="1402362" rtl="0" eaLnBrk="1" latinLnBrk="0" hangingPunct="1">
        <a:spcBef>
          <a:spcPct val="20000"/>
        </a:spcBef>
        <a:buFont typeface="Arial" pitchFamily="34" charset="0"/>
        <a:buChar char="•"/>
        <a:defRPr sz="3028" kern="1200">
          <a:solidFill>
            <a:schemeClr val="tx1"/>
          </a:solidFill>
          <a:latin typeface="+mn-lt"/>
          <a:ea typeface="+mn-ea"/>
          <a:cs typeface="+mn-cs"/>
        </a:defRPr>
      </a:lvl6pPr>
      <a:lvl7pPr marL="4557675" indent="-350590" algn="l" defTabSz="1402362" rtl="0" eaLnBrk="1" latinLnBrk="0" hangingPunct="1">
        <a:spcBef>
          <a:spcPct val="20000"/>
        </a:spcBef>
        <a:buFont typeface="Arial" pitchFamily="34" charset="0"/>
        <a:buChar char="•"/>
        <a:defRPr sz="3028" kern="1200">
          <a:solidFill>
            <a:schemeClr val="tx1"/>
          </a:solidFill>
          <a:latin typeface="+mn-lt"/>
          <a:ea typeface="+mn-ea"/>
          <a:cs typeface="+mn-cs"/>
        </a:defRPr>
      </a:lvl7pPr>
      <a:lvl8pPr marL="5258856" indent="-350590" algn="l" defTabSz="1402362" rtl="0" eaLnBrk="1" latinLnBrk="0" hangingPunct="1">
        <a:spcBef>
          <a:spcPct val="20000"/>
        </a:spcBef>
        <a:buFont typeface="Arial" pitchFamily="34" charset="0"/>
        <a:buChar char="•"/>
        <a:defRPr sz="3028" kern="1200">
          <a:solidFill>
            <a:schemeClr val="tx1"/>
          </a:solidFill>
          <a:latin typeface="+mn-lt"/>
          <a:ea typeface="+mn-ea"/>
          <a:cs typeface="+mn-cs"/>
        </a:defRPr>
      </a:lvl8pPr>
      <a:lvl9pPr marL="5960037" indent="-350590" algn="l" defTabSz="1402362" rtl="0" eaLnBrk="1" latinLnBrk="0" hangingPunct="1">
        <a:spcBef>
          <a:spcPct val="20000"/>
        </a:spcBef>
        <a:buFont typeface="Arial" pitchFamily="34" charset="0"/>
        <a:buChar char="•"/>
        <a:defRPr sz="30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1pPr>
      <a:lvl2pPr marL="701181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2pPr>
      <a:lvl3pPr marL="1402362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3pPr>
      <a:lvl4pPr marL="2103542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4pPr>
      <a:lvl5pPr marL="2804723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5pPr>
      <a:lvl6pPr marL="3505904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6pPr>
      <a:lvl7pPr marL="4207085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7pPr>
      <a:lvl8pPr marL="4908266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8pPr>
      <a:lvl9pPr marL="5609446" algn="l" defTabSz="1402362" rtl="0" eaLnBrk="1" latinLnBrk="0" hangingPunct="1">
        <a:defRPr sz="27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Anexo%20de%20gastos%20no%20comprobable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36116" y="7753561"/>
            <a:ext cx="7928163" cy="515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s-ES" sz="2753" dirty="0">
                <a:latin typeface="+mj-lt"/>
                <a:cs typeface="Gill Sans"/>
              </a:rPr>
              <a:t>9</a:t>
            </a:r>
            <a:r>
              <a:rPr lang="es-ES" sz="2753" dirty="0">
                <a:latin typeface="+mj-lt"/>
                <a:cs typeface="Gill Sans"/>
              </a:rPr>
              <a:t> Agosto 2018 </a:t>
            </a:r>
            <a:endParaRPr lang="es-MX" sz="2753" dirty="0">
              <a:latin typeface="+mj-lt"/>
              <a:cs typeface="Gill San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64297" y="2088381"/>
            <a:ext cx="7036244" cy="2873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753" dirty="0"/>
          </a:p>
        </p:txBody>
      </p:sp>
      <p:sp>
        <p:nvSpPr>
          <p:cNvPr id="2" name="1 Rectángulo"/>
          <p:cNvSpPr/>
          <p:nvPr/>
        </p:nvSpPr>
        <p:spPr>
          <a:xfrm>
            <a:off x="1939115" y="3960589"/>
            <a:ext cx="10306612" cy="2633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5505" b="1" dirty="0">
                <a:latin typeface="+mj-lt"/>
              </a:rPr>
              <a:t>Manual de Políticas para la Comprobación Financiera PFCE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CuadroTexto"/>
          <p:cNvSpPr txBox="1"/>
          <p:nvPr/>
        </p:nvSpPr>
        <p:spPr>
          <a:xfrm>
            <a:off x="1256828" y="183386"/>
            <a:ext cx="12189550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MX" sz="3854" b="1" dirty="0">
                <a:solidFill>
                  <a:srgbClr val="000000"/>
                </a:solidFill>
                <a:latin typeface="Calibri"/>
              </a:rPr>
              <a:t>Políticas específicas</a:t>
            </a:r>
            <a:endParaRPr lang="es-MX" sz="3854" b="1" dirty="0">
              <a:latin typeface="+mn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61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 </a:t>
            </a: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1" name="Imagen 10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54440"/>
              </p:ext>
            </p:extLst>
          </p:nvPr>
        </p:nvGraphicFramePr>
        <p:xfrm>
          <a:off x="1317794" y="2426415"/>
          <a:ext cx="10306612" cy="6264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71"/>
                <a:gridCol w="1585633"/>
                <a:gridCol w="5252408"/>
              </a:tblGrid>
              <a:tr h="559102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Tipo</a:t>
                      </a:r>
                      <a:r>
                        <a:rPr lang="es-MX" sz="2800" baseline="0" dirty="0" smtClean="0"/>
                        <a:t> de Documento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Servicios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Comentario / Requisito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4819765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Recibo</a:t>
                      </a:r>
                      <a:r>
                        <a:rPr lang="es-MX" sz="2800" baseline="0" dirty="0" smtClean="0"/>
                        <a:t> de gastos no comprobable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Casetas</a:t>
                      </a:r>
                      <a:r>
                        <a:rPr lang="es-MX" sz="2800" baseline="0" dirty="0" smtClean="0"/>
                        <a:t> y gasolina cuando las presente el Ponente invitado) Ver formato  </a:t>
                      </a:r>
                      <a:r>
                        <a:rPr lang="es-MX" sz="2800" baseline="0" dirty="0" smtClean="0">
                          <a:hlinkClick r:id="rId4" action="ppaction://hlinkfile"/>
                        </a:rPr>
                        <a:t>Anexo 3.1 </a:t>
                      </a:r>
                      <a:endParaRPr lang="es-MX" sz="2800" baseline="0" dirty="0" smtClean="0"/>
                    </a:p>
                    <a:p>
                      <a:r>
                        <a:rPr lang="es-MX" sz="2800" baseline="0" dirty="0" smtClean="0"/>
                        <a:t>Gastos realizados en el extranjero por concepto de: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s-MX" sz="2800" baseline="0" dirty="0" smtClean="0"/>
                        <a:t>Hospedaje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s-MX" sz="2800" baseline="0" dirty="0" smtClean="0"/>
                        <a:t>Alimentos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s-MX" sz="2800" baseline="0" dirty="0" smtClean="0"/>
                        <a:t>Inscripción al evento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2800" baseline="0" dirty="0" smtClean="0"/>
                        <a:t>Ver formato </a:t>
                      </a:r>
                      <a:r>
                        <a:rPr lang="es-MX" sz="2800" baseline="0" dirty="0" smtClean="0">
                          <a:hlinkClick r:id="rId4" action="ppaction://hlinkfile"/>
                        </a:rPr>
                        <a:t>Anexo 3</a:t>
                      </a:r>
                      <a:endParaRPr lang="es-MX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s-MX" sz="2800" baseline="0" dirty="0" smtClean="0"/>
                        <a:t>Pago de honorarios ponentes extranjeros. Ver formato </a:t>
                      </a:r>
                      <a:r>
                        <a:rPr lang="es-MX" sz="2800" baseline="0" dirty="0" smtClean="0">
                          <a:hlinkClick r:id="rId4" action="ppaction://hlinkfile"/>
                        </a:rPr>
                        <a:t>Anexo 4</a:t>
                      </a:r>
                      <a:endParaRPr lang="es-MX" sz="2800" dirty="0" smtClean="0"/>
                    </a:p>
                  </a:txBody>
                  <a:tcPr marL="125846" marR="125846" marT="62923" marB="62923"/>
                </a:tc>
              </a:tr>
              <a:tr h="979286">
                <a:tc>
                  <a:txBody>
                    <a:bodyPr/>
                    <a:lstStyle/>
                    <a:p>
                      <a:r>
                        <a:rPr lang="es-MX" sz="2800" dirty="0" err="1" smtClean="0"/>
                        <a:t>Poliza</a:t>
                      </a:r>
                      <a:r>
                        <a:rPr lang="es-MX" sz="2800" baseline="0" dirty="0" smtClean="0"/>
                        <a:t> cheque/ transferencia bancaria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Fecha</a:t>
                      </a:r>
                      <a:r>
                        <a:rPr lang="es-MX" sz="2800" baseline="0" dirty="0" smtClean="0"/>
                        <a:t> límite de pago: 31 de diciembre de 2018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26128" y="816418"/>
            <a:ext cx="11991346" cy="212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EVENTOS ACADEMICOS (Congresos, Simposios, Talleres, Cursos de Capacitación, Estancias por investigación, etc.) Nacionales e Internacionales.</a:t>
            </a:r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5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CuadroTexto"/>
          <p:cNvSpPr txBox="1"/>
          <p:nvPr/>
        </p:nvSpPr>
        <p:spPr>
          <a:xfrm>
            <a:off x="1256828" y="183386"/>
            <a:ext cx="12189550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MX" sz="3854" b="1" dirty="0">
                <a:solidFill>
                  <a:srgbClr val="000000"/>
                </a:solidFill>
                <a:latin typeface="Calibri"/>
              </a:rPr>
              <a:t>Políticas especificas</a:t>
            </a:r>
            <a:endParaRPr lang="es-MX" sz="3854" b="1" dirty="0">
              <a:latin typeface="+mn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61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1" name="Imagen 10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63681"/>
              </p:ext>
            </p:extLst>
          </p:nvPr>
        </p:nvGraphicFramePr>
        <p:xfrm>
          <a:off x="1262522" y="2600256"/>
          <a:ext cx="10306612" cy="458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71"/>
                <a:gridCol w="2774857"/>
                <a:gridCol w="4063183"/>
              </a:tblGrid>
              <a:tr h="559102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Tipo</a:t>
                      </a:r>
                      <a:r>
                        <a:rPr lang="es-MX" sz="2800" baseline="0" dirty="0" smtClean="0"/>
                        <a:t> de Documento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Comprometido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Comentario / Requisito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3062243">
                <a:tc>
                  <a:txBody>
                    <a:bodyPr/>
                    <a:lstStyle/>
                    <a:p>
                      <a:pPr marL="457200" indent="-457200">
                        <a:buAutoNum type="alphaLcParenR"/>
                      </a:pPr>
                      <a:r>
                        <a:rPr lang="es-MX" sz="2800" baseline="0" dirty="0" smtClean="0"/>
                        <a:t>Carta de comisión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es-MX" sz="2800" baseline="0" dirty="0" smtClean="0"/>
                        <a:t>Carta de invitación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es-MX" sz="2800" baseline="0" dirty="0" smtClean="0"/>
                        <a:t>Carta de aceptación al profesor investigador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Periodo de realización</a:t>
                      </a:r>
                      <a:r>
                        <a:rPr lang="es-MX" sz="2800" baseline="0" dirty="0" smtClean="0"/>
                        <a:t> del evento del 01 de enero al 31 de marzo de 2019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 smtClean="0"/>
                    </a:p>
                  </a:txBody>
                  <a:tcPr marL="125846" marR="125846" marT="62923" marB="62923"/>
                </a:tc>
              </a:tr>
              <a:tr h="97928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Póliza</a:t>
                      </a:r>
                      <a:r>
                        <a:rPr lang="es-MX" sz="2800" baseline="0" dirty="0" smtClean="0"/>
                        <a:t> cheque/ transferencia bancaria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Fecha</a:t>
                      </a:r>
                      <a:r>
                        <a:rPr lang="es-MX" sz="2800" baseline="0" dirty="0" smtClean="0"/>
                        <a:t> límite de pago: 31 de marzo de 2019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26128" y="816418"/>
            <a:ext cx="11991346" cy="212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EVENTOS ACADEMICOS (Congresos, Simposios, Talleres, Cursos de Capacitación, Estancias por investigación, etc.) Nacionales e Internacionales.</a:t>
            </a:r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32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8621" y="1212826"/>
            <a:ext cx="7036244" cy="2576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753"/>
          </a:p>
        </p:txBody>
      </p:sp>
      <p:pic>
        <p:nvPicPr>
          <p:cNvPr id="2" name="Imagen 1" descr="flor de lys[1]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445" y="2005642"/>
            <a:ext cx="2884461" cy="218024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480442" y="-1066521"/>
            <a:ext cx="3072163" cy="27748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753"/>
          </a:p>
        </p:txBody>
      </p:sp>
    </p:spTree>
    <p:extLst>
      <p:ext uri="{BB962C8B-B14F-4D97-AF65-F5344CB8AC3E}">
        <p14:creationId xmlns:p14="http://schemas.microsoft.com/office/powerpoint/2010/main" val="34695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11782" y="1338130"/>
            <a:ext cx="11991346" cy="466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Políticas Generales</a:t>
            </a: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Políticas Especificas</a:t>
            </a:r>
          </a:p>
          <a:p>
            <a:pPr marL="707914" indent="-707914">
              <a:buAutoNum type="romanUcPeriod"/>
            </a:pP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Estancias Académicas de Periodos Largos</a:t>
            </a:r>
          </a:p>
          <a:p>
            <a:pPr marL="707914" indent="-707914">
              <a:buAutoNum type="romanUcPeriod"/>
            </a:pP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Prácticas de Campo</a:t>
            </a:r>
          </a:p>
          <a:p>
            <a:pPr marL="707914" indent="-707914">
              <a:buAutoNum type="romanUcPeriod"/>
            </a:pP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Eventos Académicos (Congresos, Simposios, Talleres, Cursos de Capacitación, Estancias por investigación, etc.) Nacionales e Internacionales</a:t>
            </a:r>
          </a:p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        </a:t>
            </a:r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1288285" y="47392"/>
            <a:ext cx="11099428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latin typeface="+mj-lt"/>
              </a:rPr>
              <a:t>Estructura </a:t>
            </a:r>
            <a:endParaRPr lang="es-MX" sz="3854" b="1" dirty="0">
              <a:latin typeface="+mj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83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MX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n 6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31321" y="828981"/>
            <a:ext cx="11991346" cy="8224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Políticas Generales</a:t>
            </a:r>
          </a:p>
          <a:p>
            <a:pPr lvl="0"/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En el ejercicio fiscal 2018 las IES </a:t>
            </a: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deberán </a:t>
            </a: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comprometer, devengar, ejercer y pagar los BMS del 1 de abril al 31 de diciembre de 2018. Los BMS comprometidos del 01 al 31 de diciembre de 2018 podrán pagarse del 01 de enero al 31 de marzo de 2019. </a:t>
            </a:r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71943" indent="-471943">
              <a:buFontTx/>
              <a:buChar char="-"/>
            </a:pP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Documentos Comprobatorios del Gasto</a:t>
            </a:r>
          </a:p>
          <a:p>
            <a:pPr lvl="0"/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629257" indent="-629257">
              <a:buAutoNum type="alphaLcParenR"/>
            </a:pP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Factura. Documento electrónico (CFDI) en formato XML.</a:t>
            </a:r>
          </a:p>
          <a:p>
            <a:pPr marL="629257" indent="-629257">
              <a:buAutoNum type="alphaLcParenR"/>
            </a:pPr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Recibo de Honorarios. Documento electrónico (CFDI) en formato XML.  </a:t>
            </a:r>
          </a:p>
          <a:p>
            <a:pPr lvl="0"/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c)  Recibo de gastos no comprobables.</a:t>
            </a:r>
          </a:p>
          <a:p>
            <a:pPr lvl="0"/>
            <a:endParaRPr lang="en-US" sz="3303" b="1" dirty="0"/>
          </a:p>
          <a:p>
            <a:pPr lvl="0"/>
            <a:endParaRPr lang="en-US" sz="3303" b="1" dirty="0"/>
          </a:p>
          <a:p>
            <a:pPr lvl="0"/>
            <a:endParaRPr lang="es-MX" sz="3303" b="1" dirty="0"/>
          </a:p>
        </p:txBody>
      </p:sp>
      <p:sp>
        <p:nvSpPr>
          <p:cNvPr id="6" name="2 CuadroTexto"/>
          <p:cNvSpPr txBox="1"/>
          <p:nvPr/>
        </p:nvSpPr>
        <p:spPr>
          <a:xfrm>
            <a:off x="1274289" y="47392"/>
            <a:ext cx="11099428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latin typeface="+mj-lt"/>
              </a:rPr>
              <a:t>Ejercicio del Gasto</a:t>
            </a:r>
            <a:endParaRPr lang="es-MX" sz="3854" b="1" dirty="0">
              <a:latin typeface="+mj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83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MX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n 6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87454" y="1708338"/>
            <a:ext cx="11991346" cy="13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/>
            <a:endParaRPr lang="es-MX" sz="2753" dirty="0"/>
          </a:p>
          <a:p>
            <a:pPr lvl="2" algn="just"/>
            <a:r>
              <a:rPr lang="es-MX" sz="2753" dirty="0"/>
              <a:t>Únicamente se podrá comprometer en el sistema de la SEP el gasto de un BMS del 01al 31 de diciembre de 2018.</a:t>
            </a:r>
          </a:p>
        </p:txBody>
      </p:sp>
      <p:sp>
        <p:nvSpPr>
          <p:cNvPr id="6" name="2 CuadroTexto"/>
          <p:cNvSpPr txBox="1"/>
          <p:nvPr/>
        </p:nvSpPr>
        <p:spPr>
          <a:xfrm>
            <a:off x="1274289" y="47392"/>
            <a:ext cx="11099428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latin typeface="+mj-lt"/>
              </a:rPr>
              <a:t>Ejercicio del Gasto</a:t>
            </a:r>
            <a:endParaRPr lang="es-MX" sz="3854" b="1" dirty="0">
              <a:latin typeface="+mj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83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MX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n 6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303375" y="4185888"/>
            <a:ext cx="11991346" cy="432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/>
            <a:r>
              <a:rPr lang="es-MX" sz="2753" dirty="0"/>
              <a:t>Documentos para comprometer</a:t>
            </a:r>
          </a:p>
          <a:p>
            <a:pPr lvl="2" algn="just"/>
            <a:endParaRPr lang="es-MX" sz="2753" dirty="0"/>
          </a:p>
          <a:p>
            <a:pPr marL="1887770" lvl="2" indent="-629257" algn="just">
              <a:buAutoNum type="alphaLcParenR"/>
            </a:pPr>
            <a:r>
              <a:rPr lang="es-MX" sz="2753" dirty="0"/>
              <a:t>Contratos</a:t>
            </a:r>
          </a:p>
          <a:p>
            <a:pPr marL="1887770" lvl="2" indent="-629257" algn="just">
              <a:buAutoNum type="alphaLcParenR"/>
            </a:pPr>
            <a:r>
              <a:rPr lang="es-MX" sz="2753" dirty="0"/>
              <a:t>Pedidos.</a:t>
            </a:r>
          </a:p>
          <a:p>
            <a:pPr marL="1887770" lvl="2" indent="-629257" algn="just">
              <a:buAutoNum type="alphaLcParenR"/>
            </a:pPr>
            <a:r>
              <a:rPr lang="es-MX" sz="2753" dirty="0"/>
              <a:t>Carta de Comisión.</a:t>
            </a:r>
          </a:p>
          <a:p>
            <a:pPr marL="1887770" lvl="2" indent="-629257" algn="just">
              <a:buAutoNum type="alphaLcParenR"/>
            </a:pPr>
            <a:r>
              <a:rPr lang="es-MX" sz="2753" dirty="0"/>
              <a:t>Carta de invitación.</a:t>
            </a:r>
          </a:p>
          <a:p>
            <a:pPr marL="1887770" lvl="2" indent="-629257" algn="just">
              <a:buAutoNum type="alphaLcParenR"/>
            </a:pPr>
            <a:r>
              <a:rPr lang="es-MX" sz="2753" dirty="0"/>
              <a:t>Carta de aceptación al profesor investigador.</a:t>
            </a:r>
          </a:p>
          <a:p>
            <a:pPr marL="1887770" lvl="2" indent="-629257" algn="just">
              <a:buAutoNum type="alphaLcParenR"/>
            </a:pPr>
            <a:r>
              <a:rPr lang="es-MX" sz="2753" dirty="0"/>
              <a:t>Carta de aceptación para alumnos que realizan movilidad menor a tres meses.</a:t>
            </a:r>
          </a:p>
          <a:p>
            <a:pPr lvl="2" algn="just"/>
            <a:endParaRPr lang="es-MX" sz="2753" dirty="0"/>
          </a:p>
        </p:txBody>
      </p:sp>
    </p:spTree>
    <p:extLst>
      <p:ext uri="{BB962C8B-B14F-4D97-AF65-F5344CB8AC3E}">
        <p14:creationId xmlns:p14="http://schemas.microsoft.com/office/powerpoint/2010/main" val="17254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47229" y="1338128"/>
            <a:ext cx="11991346" cy="3905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456" lvl="2" indent="-471943" algn="just">
              <a:buFontTx/>
              <a:buChar char="-"/>
            </a:pPr>
            <a:r>
              <a:rPr lang="es-MX" sz="2753" dirty="0"/>
              <a:t>Cuando se trate de comprobación de recursos por transferencias (productos financieros, remanentes y/o reprogramaciones) solamente se aceptaran comprobantes cuya fecha de expedición y pago se encuentren dentro del periodo señalado en el oficio de autorización. </a:t>
            </a:r>
          </a:p>
          <a:p>
            <a:pPr marL="1258513" lvl="2" indent="0" algn="just"/>
            <a:endParaRPr lang="es-MX" sz="2753" dirty="0"/>
          </a:p>
          <a:p>
            <a:pPr marL="1730456" lvl="2" indent="-471943" algn="just">
              <a:buFontTx/>
              <a:buChar char="-"/>
            </a:pPr>
            <a:r>
              <a:rPr lang="es-MX" sz="2753" dirty="0"/>
              <a:t>Todo gasto relacionado con boletos de avión o de autobús foráneo deberá contar con la factura electrónica correspondiente en formato XML. </a:t>
            </a:r>
            <a:endParaRPr lang="es-MX" sz="2753" dirty="0"/>
          </a:p>
        </p:txBody>
      </p:sp>
      <p:sp>
        <p:nvSpPr>
          <p:cNvPr id="6" name="2 CuadroTexto"/>
          <p:cNvSpPr txBox="1"/>
          <p:nvPr/>
        </p:nvSpPr>
        <p:spPr>
          <a:xfrm>
            <a:off x="1274289" y="47392"/>
            <a:ext cx="11099428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latin typeface="+mj-lt"/>
              </a:rPr>
              <a:t>Ejercicio del Gasto</a:t>
            </a:r>
            <a:endParaRPr lang="es-MX" sz="3854" b="1" dirty="0">
              <a:latin typeface="+mj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83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MX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n 6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11782" y="1338128"/>
            <a:ext cx="11991346" cy="212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ESTANCIAS ACADEMICAS DE PERIODOS LARGOS (MOVILIDAD ACADEMICA ESTUDIANTES)</a:t>
            </a: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1191318" y="67499"/>
            <a:ext cx="11099428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latin typeface="+mj-lt"/>
              </a:rPr>
              <a:t>Políticas específicas </a:t>
            </a:r>
            <a:endParaRPr lang="es-MX" sz="3854" b="1" dirty="0">
              <a:latin typeface="+mj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83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MX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n 6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59225"/>
              </p:ext>
            </p:extLst>
          </p:nvPr>
        </p:nvGraphicFramePr>
        <p:xfrm>
          <a:off x="1462157" y="2798458"/>
          <a:ext cx="10306612" cy="3917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71"/>
                <a:gridCol w="1585633"/>
                <a:gridCol w="5252408"/>
              </a:tblGrid>
              <a:tr h="55256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Tipo</a:t>
                      </a:r>
                      <a:r>
                        <a:rPr lang="es-MX" sz="2800" baseline="0" dirty="0" smtClean="0"/>
                        <a:t> de Documento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Servicios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Comentario / Requisito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97928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Factura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Transportación</a:t>
                      </a:r>
                      <a:r>
                        <a:rPr lang="es-MX" sz="2800" baseline="0" dirty="0" smtClean="0"/>
                        <a:t> aérea o terrestre (Autobús foráneo).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1406007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Recibo de gastos no comprobables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Viáticos</a:t>
                      </a:r>
                      <a:r>
                        <a:rPr lang="es-MX" sz="2800" baseline="0" dirty="0" smtClean="0"/>
                        <a:t> (Hospedaje y alimentación) Ver formato Anexo 1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97928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Póliza</a:t>
                      </a:r>
                      <a:r>
                        <a:rPr lang="es-MX" sz="2800" baseline="0" dirty="0" smtClean="0"/>
                        <a:t> cheque / transferencia bancaria 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Fecha límite de pago: 31 de diciembre de 2018.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11782" y="1338129"/>
            <a:ext cx="11991346" cy="720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ESTANCIAS ACADEMICAS DE PERIODOS LARGOS (MOVILIDAD ACADEMICA ESTUDIANTES)</a:t>
            </a: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Para la movilidad internacional solamente se apoyará el gasto por transportación aérea, el traslado del lugar de origen al aeropuerto y viceversa deberá ser cubierto por el beneficiario indirecto del programa.</a:t>
            </a: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Para la movilidad nacional, cuando se ocupe transportación aérea o terrestre, solamente se apoyara el gasto por este concepto, sin incluir el traslado desde y hacia el aeropuerto o Central de Autobuses. </a:t>
            </a: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1191318" y="67499"/>
            <a:ext cx="11099428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latin typeface="+mj-lt"/>
              </a:rPr>
              <a:t>Políticas específicas </a:t>
            </a:r>
            <a:endParaRPr lang="es-MX" sz="3854" b="1" dirty="0">
              <a:latin typeface="+mj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83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MX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n 6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CuadroTexto"/>
          <p:cNvSpPr txBox="1"/>
          <p:nvPr/>
        </p:nvSpPr>
        <p:spPr>
          <a:xfrm>
            <a:off x="1256828" y="183386"/>
            <a:ext cx="12189550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MX" sz="3854" b="1" dirty="0">
                <a:solidFill>
                  <a:srgbClr val="000000"/>
                </a:solidFill>
                <a:latin typeface="Calibri"/>
              </a:rPr>
              <a:t>Políticas específicas</a:t>
            </a:r>
            <a:endParaRPr lang="es-MX" sz="3854" b="1" dirty="0">
              <a:latin typeface="+mn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61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</a:t>
            </a: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1" name="Imagen 10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95340"/>
              </p:ext>
            </p:extLst>
          </p:nvPr>
        </p:nvGraphicFramePr>
        <p:xfrm>
          <a:off x="1031419" y="2302948"/>
          <a:ext cx="10306612" cy="519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71"/>
                <a:gridCol w="1585633"/>
                <a:gridCol w="5252408"/>
              </a:tblGrid>
              <a:tr h="55256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Tipo</a:t>
                      </a:r>
                      <a:r>
                        <a:rPr lang="es-MX" sz="2800" baseline="0" dirty="0" smtClean="0"/>
                        <a:t> de Documento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Servicios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Comentario / Requisito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225944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Factura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Transportación aérea o terrestre (boleto autobús foráneo,</a:t>
                      </a:r>
                      <a:r>
                        <a:rPr lang="es-MX" sz="2800" baseline="0" dirty="0" smtClean="0"/>
                        <a:t> renta de vehículo, pago de casetas y gasolina cuando se utilice el vehículo de la Universidad.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1406007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Recibo de gastos no comprobables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Viáticos (Hospedaje</a:t>
                      </a:r>
                      <a:r>
                        <a:rPr lang="es-MX" sz="2800" baseline="0" dirty="0" smtClean="0"/>
                        <a:t> y Alimentación) Ver formato Anexo 2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979286">
                <a:tc>
                  <a:txBody>
                    <a:bodyPr/>
                    <a:lstStyle/>
                    <a:p>
                      <a:r>
                        <a:rPr lang="es-MX" sz="2800" dirty="0" err="1" smtClean="0"/>
                        <a:t>Poliza</a:t>
                      </a:r>
                      <a:r>
                        <a:rPr lang="es-MX" sz="2800" baseline="0" dirty="0" smtClean="0"/>
                        <a:t> cheque / transferencia bancaria 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Fecha límite de pago</a:t>
                      </a:r>
                      <a:r>
                        <a:rPr lang="es-MX" sz="2800" baseline="0" dirty="0" smtClean="0"/>
                        <a:t>: 31 de diciembre de 2018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23840" y="1014624"/>
            <a:ext cx="11991346" cy="1108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PRÁCTICAS DE CAMPO</a:t>
            </a:r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9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CuadroTexto"/>
          <p:cNvSpPr txBox="1"/>
          <p:nvPr/>
        </p:nvSpPr>
        <p:spPr>
          <a:xfrm>
            <a:off x="1256828" y="183386"/>
            <a:ext cx="12189550" cy="68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54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MX" sz="3854" b="1" dirty="0">
                <a:solidFill>
                  <a:srgbClr val="000000"/>
                </a:solidFill>
                <a:latin typeface="Calibri"/>
              </a:rPr>
              <a:t>Políticas específicas</a:t>
            </a:r>
            <a:endParaRPr lang="es-MX" sz="3854" b="1" dirty="0">
              <a:latin typeface="+mn-lt"/>
            </a:endParaRPr>
          </a:p>
        </p:txBody>
      </p:sp>
      <p:sp>
        <p:nvSpPr>
          <p:cNvPr id="8" name="CuadroTexto 4"/>
          <p:cNvSpPr txBox="1"/>
          <p:nvPr/>
        </p:nvSpPr>
        <p:spPr>
          <a:xfrm>
            <a:off x="9291218" y="-1214431"/>
            <a:ext cx="3567673" cy="61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92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PFCE 2018 </a:t>
            </a:r>
          </a:p>
          <a:p>
            <a:pPr algn="r"/>
            <a:endParaRPr lang="es-ES" sz="144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1" name="Imagen 10" descr="flech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42" y="407436"/>
            <a:ext cx="214963" cy="297306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03361"/>
              </p:ext>
            </p:extLst>
          </p:nvPr>
        </p:nvGraphicFramePr>
        <p:xfrm>
          <a:off x="1131321" y="2798460"/>
          <a:ext cx="10306612" cy="549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71"/>
                <a:gridCol w="1585633"/>
                <a:gridCol w="5252408"/>
              </a:tblGrid>
              <a:tr h="55256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Tipo</a:t>
                      </a:r>
                      <a:r>
                        <a:rPr lang="es-MX" sz="2800" baseline="0" dirty="0" smtClean="0"/>
                        <a:t> de Documento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Servicios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Comentario / Requisito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  <a:tr h="439304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Factura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Transportación</a:t>
                      </a:r>
                    </a:p>
                    <a:p>
                      <a:r>
                        <a:rPr lang="es-MX" sz="2800" dirty="0" smtClean="0"/>
                        <a:t>1. Aérea</a:t>
                      </a:r>
                    </a:p>
                    <a:p>
                      <a:r>
                        <a:rPr lang="es-MX" sz="2800" dirty="0" smtClean="0"/>
                        <a:t>2. Terrestre </a:t>
                      </a:r>
                    </a:p>
                    <a:p>
                      <a:r>
                        <a:rPr lang="es-MX" sz="2800" dirty="0" smtClean="0"/>
                        <a:t>3. Gasolina</a:t>
                      </a:r>
                      <a:r>
                        <a:rPr lang="es-MX" sz="2800" baseline="0" dirty="0" smtClean="0"/>
                        <a:t> y casetas (cuando se utilice vehículo de la Universidad)</a:t>
                      </a:r>
                    </a:p>
                    <a:p>
                      <a:r>
                        <a:rPr lang="es-MX" sz="2800" baseline="0" dirty="0" smtClean="0"/>
                        <a:t>Hospedaje (de los ponentes invitados al evento)</a:t>
                      </a:r>
                    </a:p>
                    <a:p>
                      <a:r>
                        <a:rPr lang="es-MX" sz="2800" baseline="0" dirty="0" smtClean="0"/>
                        <a:t>Alimentos</a:t>
                      </a:r>
                    </a:p>
                    <a:p>
                      <a:r>
                        <a:rPr lang="es-MX" sz="2800" baseline="0" dirty="0" smtClean="0"/>
                        <a:t>Inscripciones</a:t>
                      </a:r>
                    </a:p>
                    <a:p>
                      <a:r>
                        <a:rPr lang="es-MX" sz="2800" baseline="0" dirty="0" smtClean="0"/>
                        <a:t>Servicios</a:t>
                      </a:r>
                    </a:p>
                  </a:txBody>
                  <a:tcPr marL="125846" marR="125846" marT="62923" marB="62923"/>
                </a:tc>
              </a:tr>
              <a:tr h="552566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Recibo</a:t>
                      </a:r>
                      <a:r>
                        <a:rPr lang="es-MX" sz="2800" baseline="0" dirty="0" smtClean="0"/>
                        <a:t> de Honorarios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125846" marR="125846" marT="62923" marB="62923"/>
                </a:tc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Pago</a:t>
                      </a:r>
                      <a:r>
                        <a:rPr lang="es-MX" sz="2800" baseline="0" dirty="0" smtClean="0"/>
                        <a:t> al ponente (persona física)</a:t>
                      </a:r>
                      <a:endParaRPr lang="es-MX" sz="2800" dirty="0"/>
                    </a:p>
                  </a:txBody>
                  <a:tcPr marL="125846" marR="125846" marT="62923" marB="62923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23840" y="903475"/>
            <a:ext cx="11991346" cy="212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303" dirty="0">
                <a:solidFill>
                  <a:srgbClr val="000000"/>
                </a:solidFill>
                <a:latin typeface="Calibri"/>
                <a:cs typeface="Calibri"/>
              </a:rPr>
              <a:t>EVENTOS ACADEMICOS (Congresos, Simposios, Talleres, Cursos de Capacitación, Estancias por investigación, etc.) Nacionales e Internacionales.</a:t>
            </a:r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s-MX" sz="3303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2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CE 2016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400" dirty="0">
            <a:latin typeface="Gill Sans"/>
            <a:cs typeface="Gill San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PFCE 2016 .potx</Template>
  <TotalTime>5619</TotalTime>
  <Words>753</Words>
  <Application>Microsoft Office PowerPoint</Application>
  <PresentationFormat>Personalizado</PresentationFormat>
  <Paragraphs>127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</vt:lpstr>
      <vt:lpstr>Gill Sans MT</vt:lpstr>
      <vt:lpstr>PFCE 2016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</dc:creator>
  <cp:lastModifiedBy>video</cp:lastModifiedBy>
  <cp:revision>415</cp:revision>
  <cp:lastPrinted>2018-08-09T01:03:09Z</cp:lastPrinted>
  <dcterms:created xsi:type="dcterms:W3CDTF">2014-03-09T01:22:37Z</dcterms:created>
  <dcterms:modified xsi:type="dcterms:W3CDTF">2018-08-09T21:58:24Z</dcterms:modified>
</cp:coreProperties>
</file>