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395" r:id="rId2"/>
    <p:sldId id="400" r:id="rId3"/>
    <p:sldId id="401" r:id="rId4"/>
    <p:sldId id="432" r:id="rId5"/>
    <p:sldId id="402" r:id="rId6"/>
    <p:sldId id="403" r:id="rId7"/>
    <p:sldId id="404" r:id="rId8"/>
    <p:sldId id="406" r:id="rId9"/>
    <p:sldId id="443" r:id="rId10"/>
    <p:sldId id="407" r:id="rId11"/>
    <p:sldId id="408" r:id="rId12"/>
    <p:sldId id="411" r:id="rId13"/>
    <p:sldId id="412" r:id="rId14"/>
    <p:sldId id="413" r:id="rId15"/>
    <p:sldId id="414" r:id="rId16"/>
    <p:sldId id="415" r:id="rId17"/>
    <p:sldId id="416" r:id="rId18"/>
    <p:sldId id="417" r:id="rId19"/>
    <p:sldId id="439" r:id="rId20"/>
    <p:sldId id="440" r:id="rId21"/>
    <p:sldId id="441" r:id="rId22"/>
    <p:sldId id="442" r:id="rId23"/>
    <p:sldId id="418" r:id="rId24"/>
    <p:sldId id="436" r:id="rId25"/>
    <p:sldId id="426" r:id="rId26"/>
    <p:sldId id="421" r:id="rId27"/>
    <p:sldId id="422" r:id="rId28"/>
    <p:sldId id="437" r:id="rId29"/>
    <p:sldId id="427" r:id="rId30"/>
    <p:sldId id="430" r:id="rId31"/>
    <p:sldId id="429" r:id="rId32"/>
    <p:sldId id="438" r:id="rId33"/>
    <p:sldId id="435" r:id="rId34"/>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IS FERNANDO GARCIA CARDENAS" initials="AFGC" lastIdx="4" clrIdx="0">
    <p:extLst>
      <p:ext uri="{19B8F6BF-5375-455C-9EA6-DF929625EA0E}">
        <p15:presenceInfo xmlns:p15="http://schemas.microsoft.com/office/powerpoint/2012/main" userId="S-1-5-21-2014476956-2916155184-916859924-1148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8" autoAdjust="0"/>
    <p:restoredTop sz="95501" autoAdjust="0"/>
  </p:normalViewPr>
  <p:slideViewPr>
    <p:cSldViewPr>
      <p:cViewPr varScale="1">
        <p:scale>
          <a:sx n="86" d="100"/>
          <a:sy n="86" d="100"/>
        </p:scale>
        <p:origin x="1771"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970939" y="0"/>
            <a:ext cx="3037840" cy="464820"/>
          </a:xfrm>
          <a:prstGeom prst="rect">
            <a:avLst/>
          </a:prstGeom>
        </p:spPr>
        <p:txBody>
          <a:bodyPr vert="horz" lIns="91440" tIns="45720" rIns="91440" bIns="45720" rtlCol="0"/>
          <a:lstStyle>
            <a:lvl1pPr algn="r">
              <a:defRPr sz="1200"/>
            </a:lvl1pPr>
          </a:lstStyle>
          <a:p>
            <a:fld id="{AE3DD98D-D98D-4CA0-A4DE-9C275F8620DA}" type="datetimeFigureOut">
              <a:rPr lang="es-MX" smtClean="0"/>
              <a:t>24/08/2017</a:t>
            </a:fld>
            <a:endParaRPr lang="es-MX"/>
          </a:p>
        </p:txBody>
      </p:sp>
      <p:sp>
        <p:nvSpPr>
          <p:cNvPr id="4" name="3 Marcador de pie de página"/>
          <p:cNvSpPr>
            <a:spLocks noGrp="1"/>
          </p:cNvSpPr>
          <p:nvPr>
            <p:ph type="ftr" sz="quarter" idx="2"/>
          </p:nvPr>
        </p:nvSpPr>
        <p:spPr>
          <a:xfrm>
            <a:off x="1" y="8829967"/>
            <a:ext cx="3037840" cy="46482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70939" y="8829967"/>
            <a:ext cx="3037840" cy="464820"/>
          </a:xfrm>
          <a:prstGeom prst="rect">
            <a:avLst/>
          </a:prstGeom>
        </p:spPr>
        <p:txBody>
          <a:bodyPr vert="horz" lIns="91440" tIns="45720" rIns="91440" bIns="45720" rtlCol="0" anchor="b"/>
          <a:lstStyle>
            <a:lvl1pPr algn="r">
              <a:defRPr sz="1200"/>
            </a:lvl1pPr>
          </a:lstStyle>
          <a:p>
            <a:fld id="{221A6A32-B1C6-41BC-995F-BA42A74630C5}" type="slidenum">
              <a:rPr lang="es-MX" smtClean="0"/>
              <a:t>‹Nº›</a:t>
            </a:fld>
            <a:endParaRPr lang="es-MX"/>
          </a:p>
        </p:txBody>
      </p:sp>
    </p:spTree>
    <p:extLst>
      <p:ext uri="{BB962C8B-B14F-4D97-AF65-F5344CB8AC3E}">
        <p14:creationId xmlns:p14="http://schemas.microsoft.com/office/powerpoint/2010/main" val="27552495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970939" y="0"/>
            <a:ext cx="3037840" cy="464820"/>
          </a:xfrm>
          <a:prstGeom prst="rect">
            <a:avLst/>
          </a:prstGeom>
        </p:spPr>
        <p:txBody>
          <a:bodyPr vert="horz" lIns="91440" tIns="45720" rIns="91440" bIns="45720" rtlCol="0"/>
          <a:lstStyle>
            <a:lvl1pPr algn="r">
              <a:defRPr sz="1200"/>
            </a:lvl1pPr>
          </a:lstStyle>
          <a:p>
            <a:fld id="{3AD04651-C37C-4C6F-BDF9-EC44F1B4BAEF}" type="datetimeFigureOut">
              <a:rPr lang="es-MX" smtClean="0"/>
              <a:t>24/08/2017</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1" y="8829967"/>
            <a:ext cx="3037840" cy="46482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9" y="8829967"/>
            <a:ext cx="3037840" cy="464820"/>
          </a:xfrm>
          <a:prstGeom prst="rect">
            <a:avLst/>
          </a:prstGeom>
        </p:spPr>
        <p:txBody>
          <a:bodyPr vert="horz" lIns="91440" tIns="45720" rIns="91440" bIns="45720" rtlCol="0" anchor="b"/>
          <a:lstStyle>
            <a:lvl1pPr algn="r">
              <a:defRPr sz="1200"/>
            </a:lvl1pPr>
          </a:lstStyle>
          <a:p>
            <a:fld id="{3C240C30-2267-4CBD-9373-4EECFD8B2245}" type="slidenum">
              <a:rPr lang="es-MX" smtClean="0"/>
              <a:t>‹Nº›</a:t>
            </a:fld>
            <a:endParaRPr lang="es-MX"/>
          </a:p>
        </p:txBody>
      </p:sp>
    </p:spTree>
    <p:extLst>
      <p:ext uri="{BB962C8B-B14F-4D97-AF65-F5344CB8AC3E}">
        <p14:creationId xmlns:p14="http://schemas.microsoft.com/office/powerpoint/2010/main" val="3362611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2</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2046790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11</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275607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12</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1207367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13</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233111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14</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3394540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15</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554060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16</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710750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17</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1929718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18</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3502406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19</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2803784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20</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221545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3</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3598582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21</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3783298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22</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4291225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23</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3081563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24</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2635951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25</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4030079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26</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1211267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27</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2715404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28</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3812202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29</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2060916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30</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83181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4</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866912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31</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3969368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32</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192457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5</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370686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6</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811571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7</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2951521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8</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3269053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9</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751558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p:cNvSpPr>
          <p:nvPr>
            <p:ph type="sldNum" sz="quarter" idx="5"/>
          </p:nvPr>
        </p:nvSpPr>
        <p:spPr>
          <a:noFill/>
        </p:spPr>
        <p:txBody>
          <a:bodyPr/>
          <a:lstStyle/>
          <a:p>
            <a:fld id="{85914FBC-6FE5-49ED-9B72-007244819B68}" type="slidenum">
              <a:rPr lang="en-US" smtClean="0">
                <a:latin typeface="Gill Sans" pitchFamily="16" charset="0"/>
                <a:ea typeface="ヒラギノ角ゴ Pro W3" pitchFamily="16" charset="-128"/>
                <a:sym typeface="Gill Sans" pitchFamily="16" charset="0"/>
              </a:rPr>
              <a:pPr/>
              <a:t>10</a:t>
            </a:fld>
            <a:endParaRPr lang="en-US">
              <a:latin typeface="Gill Sans" pitchFamily="16" charset="0"/>
              <a:ea typeface="ヒラギノ角ゴ Pro W3" pitchFamily="16" charset="-128"/>
              <a:sym typeface="Gill Sans"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p:cNvSpPr>
          <p:nvPr>
            <p:ph type="body" idx="1"/>
          </p:nvPr>
        </p:nvSpPr>
        <p:spPr>
          <a:noFill/>
          <a:ln w="9525"/>
        </p:spPr>
        <p:txBody>
          <a:bodyPr/>
          <a:lstStyle/>
          <a:p>
            <a:pPr eaLnBrk="1" hangingPunct="1"/>
            <a:endParaRPr lang="es-MX">
              <a:latin typeface="Gill Sans" pitchFamily="16" charset="0"/>
            </a:endParaRPr>
          </a:p>
        </p:txBody>
      </p:sp>
    </p:spTree>
    <p:extLst>
      <p:ext uri="{BB962C8B-B14F-4D97-AF65-F5344CB8AC3E}">
        <p14:creationId xmlns:p14="http://schemas.microsoft.com/office/powerpoint/2010/main" val="4171936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F0AD7CAB-8955-4D93-B1D9-04FDCA6D298A}" type="datetime1">
              <a:rPr lang="es-MX" smtClean="0"/>
              <a:t>24/08/2017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C221208-0148-4EEE-915D-2723B123B83F}" type="slidenum">
              <a:rPr lang="es-MX" smtClean="0"/>
              <a:t>‹Nº›</a:t>
            </a:fld>
            <a:endParaRPr lang="es-MX"/>
          </a:p>
        </p:txBody>
      </p:sp>
    </p:spTree>
    <p:extLst>
      <p:ext uri="{BB962C8B-B14F-4D97-AF65-F5344CB8AC3E}">
        <p14:creationId xmlns:p14="http://schemas.microsoft.com/office/powerpoint/2010/main" val="96628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746227A5-DE55-451D-9BEC-D49D42C6E9A4}" type="datetime1">
              <a:rPr lang="es-MX" smtClean="0"/>
              <a:t>24/08/2017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C221208-0148-4EEE-915D-2723B123B83F}" type="slidenum">
              <a:rPr lang="es-MX" smtClean="0"/>
              <a:t>‹Nº›</a:t>
            </a:fld>
            <a:endParaRPr lang="es-MX"/>
          </a:p>
        </p:txBody>
      </p:sp>
    </p:spTree>
    <p:extLst>
      <p:ext uri="{BB962C8B-B14F-4D97-AF65-F5344CB8AC3E}">
        <p14:creationId xmlns:p14="http://schemas.microsoft.com/office/powerpoint/2010/main" val="223358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3048E2B7-5DF9-45D1-BD90-5CC7CF747F9D}" type="datetime1">
              <a:rPr lang="es-MX" smtClean="0"/>
              <a:t>24/08/2017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C221208-0148-4EEE-915D-2723B123B83F}" type="slidenum">
              <a:rPr lang="es-MX" smtClean="0"/>
              <a:t>‹Nº›</a:t>
            </a:fld>
            <a:endParaRPr lang="es-MX"/>
          </a:p>
        </p:txBody>
      </p:sp>
    </p:spTree>
    <p:extLst>
      <p:ext uri="{BB962C8B-B14F-4D97-AF65-F5344CB8AC3E}">
        <p14:creationId xmlns:p14="http://schemas.microsoft.com/office/powerpoint/2010/main" val="716086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ólo el título">
    <p:spTree>
      <p:nvGrpSpPr>
        <p:cNvPr id="1" name=""/>
        <p:cNvGrpSpPr/>
        <p:nvPr/>
      </p:nvGrpSpPr>
      <p:grpSpPr>
        <a:xfrm>
          <a:off x="0" y="0"/>
          <a:ext cx="0" cy="0"/>
          <a:chOff x="0" y="0"/>
          <a:chExt cx="0" cy="0"/>
        </a:xfrm>
      </p:grpSpPr>
      <p:sp>
        <p:nvSpPr>
          <p:cNvPr id="6" name="5 Rectángulo"/>
          <p:cNvSpPr/>
          <p:nvPr userDrawn="1"/>
        </p:nvSpPr>
        <p:spPr>
          <a:xfrm>
            <a:off x="0" y="0"/>
            <a:ext cx="3729506" cy="26064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spcBef>
                <a:spcPts val="0"/>
              </a:spcBef>
              <a:spcAft>
                <a:spcPts val="0"/>
              </a:spcAft>
            </a:pPr>
            <a:endParaRPr lang="es-MX" sz="1800" dirty="0">
              <a:solidFill>
                <a:prstClr val="white"/>
              </a:solidFill>
            </a:endParaRPr>
          </a:p>
        </p:txBody>
      </p:sp>
      <p:sp>
        <p:nvSpPr>
          <p:cNvPr id="7" name="6 Rectángulo"/>
          <p:cNvSpPr/>
          <p:nvPr userDrawn="1"/>
        </p:nvSpPr>
        <p:spPr>
          <a:xfrm>
            <a:off x="0" y="6669360"/>
            <a:ext cx="914400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1800">
              <a:solidFill>
                <a:prstClr val="white"/>
              </a:solidFill>
            </a:endParaRPr>
          </a:p>
        </p:txBody>
      </p:sp>
      <p:sp>
        <p:nvSpPr>
          <p:cNvPr id="15" name="5 Rectángulo"/>
          <p:cNvSpPr/>
          <p:nvPr userDrawn="1"/>
        </p:nvSpPr>
        <p:spPr>
          <a:xfrm>
            <a:off x="0" y="301746"/>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8" name="5 Rectángulo"/>
          <p:cNvSpPr/>
          <p:nvPr userDrawn="1"/>
        </p:nvSpPr>
        <p:spPr>
          <a:xfrm>
            <a:off x="0" y="1610981"/>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21" name="5 Rectángulo"/>
          <p:cNvSpPr/>
          <p:nvPr userDrawn="1"/>
        </p:nvSpPr>
        <p:spPr>
          <a:xfrm>
            <a:off x="0" y="456914"/>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42" name="5 Rectángulo"/>
          <p:cNvSpPr/>
          <p:nvPr userDrawn="1"/>
        </p:nvSpPr>
        <p:spPr>
          <a:xfrm>
            <a:off x="0" y="598160"/>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45" name="5 Rectángulo"/>
          <p:cNvSpPr/>
          <p:nvPr userDrawn="1"/>
        </p:nvSpPr>
        <p:spPr>
          <a:xfrm>
            <a:off x="0" y="742173"/>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48" name="5 Rectángulo"/>
          <p:cNvSpPr/>
          <p:nvPr userDrawn="1"/>
        </p:nvSpPr>
        <p:spPr>
          <a:xfrm>
            <a:off x="0" y="886188"/>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51" name="5 Rectángulo"/>
          <p:cNvSpPr/>
          <p:nvPr userDrawn="1"/>
        </p:nvSpPr>
        <p:spPr>
          <a:xfrm>
            <a:off x="0" y="1030201"/>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54" name="5 Rectángulo"/>
          <p:cNvSpPr/>
          <p:nvPr userDrawn="1"/>
        </p:nvSpPr>
        <p:spPr>
          <a:xfrm>
            <a:off x="0" y="1174216"/>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57" name="5 Rectángulo"/>
          <p:cNvSpPr/>
          <p:nvPr userDrawn="1"/>
        </p:nvSpPr>
        <p:spPr>
          <a:xfrm>
            <a:off x="0" y="1318229"/>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60" name="5 Rectángulo"/>
          <p:cNvSpPr/>
          <p:nvPr userDrawn="1"/>
        </p:nvSpPr>
        <p:spPr>
          <a:xfrm>
            <a:off x="0" y="1462244"/>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23" name="5 Rectángulo"/>
          <p:cNvSpPr/>
          <p:nvPr userDrawn="1"/>
        </p:nvSpPr>
        <p:spPr>
          <a:xfrm>
            <a:off x="0" y="1753658"/>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26" name="5 Rectángulo"/>
          <p:cNvSpPr/>
          <p:nvPr userDrawn="1"/>
        </p:nvSpPr>
        <p:spPr>
          <a:xfrm>
            <a:off x="0" y="3062895"/>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29" name="5 Rectángulo"/>
          <p:cNvSpPr/>
          <p:nvPr userDrawn="1"/>
        </p:nvSpPr>
        <p:spPr>
          <a:xfrm>
            <a:off x="0" y="1908826"/>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32" name="5 Rectángulo"/>
          <p:cNvSpPr/>
          <p:nvPr userDrawn="1"/>
        </p:nvSpPr>
        <p:spPr>
          <a:xfrm>
            <a:off x="0" y="2050072"/>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35" name="5 Rectángulo"/>
          <p:cNvSpPr/>
          <p:nvPr userDrawn="1"/>
        </p:nvSpPr>
        <p:spPr>
          <a:xfrm>
            <a:off x="0" y="2194087"/>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38" name="5 Rectángulo"/>
          <p:cNvSpPr/>
          <p:nvPr userDrawn="1"/>
        </p:nvSpPr>
        <p:spPr>
          <a:xfrm>
            <a:off x="0" y="2338100"/>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41" name="5 Rectángulo"/>
          <p:cNvSpPr/>
          <p:nvPr userDrawn="1"/>
        </p:nvSpPr>
        <p:spPr>
          <a:xfrm>
            <a:off x="0" y="2482115"/>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44" name="5 Rectángulo"/>
          <p:cNvSpPr/>
          <p:nvPr userDrawn="1"/>
        </p:nvSpPr>
        <p:spPr>
          <a:xfrm>
            <a:off x="0" y="2626128"/>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47" name="5 Rectángulo"/>
          <p:cNvSpPr/>
          <p:nvPr userDrawn="1"/>
        </p:nvSpPr>
        <p:spPr>
          <a:xfrm>
            <a:off x="0" y="2770143"/>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50" name="5 Rectángulo"/>
          <p:cNvSpPr/>
          <p:nvPr userDrawn="1"/>
        </p:nvSpPr>
        <p:spPr>
          <a:xfrm>
            <a:off x="0" y="2914157"/>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53" name="5 Rectángulo"/>
          <p:cNvSpPr/>
          <p:nvPr userDrawn="1"/>
        </p:nvSpPr>
        <p:spPr>
          <a:xfrm>
            <a:off x="0" y="3211518"/>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56" name="5 Rectángulo"/>
          <p:cNvSpPr/>
          <p:nvPr userDrawn="1"/>
        </p:nvSpPr>
        <p:spPr>
          <a:xfrm>
            <a:off x="0" y="4520753"/>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59" name="5 Rectángulo"/>
          <p:cNvSpPr/>
          <p:nvPr userDrawn="1"/>
        </p:nvSpPr>
        <p:spPr>
          <a:xfrm>
            <a:off x="0" y="3366686"/>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62" name="5 Rectángulo"/>
          <p:cNvSpPr/>
          <p:nvPr userDrawn="1"/>
        </p:nvSpPr>
        <p:spPr>
          <a:xfrm>
            <a:off x="0" y="3507932"/>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65" name="5 Rectángulo"/>
          <p:cNvSpPr/>
          <p:nvPr userDrawn="1"/>
        </p:nvSpPr>
        <p:spPr>
          <a:xfrm>
            <a:off x="0" y="3651945"/>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68" name="5 Rectángulo"/>
          <p:cNvSpPr/>
          <p:nvPr userDrawn="1"/>
        </p:nvSpPr>
        <p:spPr>
          <a:xfrm>
            <a:off x="0" y="3795960"/>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71" name="5 Rectángulo"/>
          <p:cNvSpPr/>
          <p:nvPr userDrawn="1"/>
        </p:nvSpPr>
        <p:spPr>
          <a:xfrm>
            <a:off x="0" y="3939973"/>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74" name="5 Rectángulo"/>
          <p:cNvSpPr/>
          <p:nvPr userDrawn="1"/>
        </p:nvSpPr>
        <p:spPr>
          <a:xfrm>
            <a:off x="0" y="4083988"/>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77" name="5 Rectángulo"/>
          <p:cNvSpPr/>
          <p:nvPr userDrawn="1"/>
        </p:nvSpPr>
        <p:spPr>
          <a:xfrm>
            <a:off x="0" y="4228001"/>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80" name="5 Rectángulo"/>
          <p:cNvSpPr/>
          <p:nvPr userDrawn="1"/>
        </p:nvSpPr>
        <p:spPr>
          <a:xfrm>
            <a:off x="0" y="4372016"/>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83" name="5 Rectángulo"/>
          <p:cNvSpPr/>
          <p:nvPr userDrawn="1"/>
        </p:nvSpPr>
        <p:spPr>
          <a:xfrm>
            <a:off x="0" y="4666850"/>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86" name="5 Rectángulo"/>
          <p:cNvSpPr/>
          <p:nvPr userDrawn="1"/>
        </p:nvSpPr>
        <p:spPr>
          <a:xfrm>
            <a:off x="0" y="5976087"/>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89" name="5 Rectángulo"/>
          <p:cNvSpPr/>
          <p:nvPr userDrawn="1"/>
        </p:nvSpPr>
        <p:spPr>
          <a:xfrm>
            <a:off x="0" y="4822018"/>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92" name="5 Rectángulo"/>
          <p:cNvSpPr/>
          <p:nvPr userDrawn="1"/>
        </p:nvSpPr>
        <p:spPr>
          <a:xfrm>
            <a:off x="0" y="4963264"/>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95" name="5 Rectángulo"/>
          <p:cNvSpPr/>
          <p:nvPr userDrawn="1"/>
        </p:nvSpPr>
        <p:spPr>
          <a:xfrm>
            <a:off x="0" y="5107279"/>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198" name="5 Rectángulo"/>
          <p:cNvSpPr/>
          <p:nvPr userDrawn="1"/>
        </p:nvSpPr>
        <p:spPr>
          <a:xfrm>
            <a:off x="0" y="5251292"/>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201" name="5 Rectángulo"/>
          <p:cNvSpPr/>
          <p:nvPr userDrawn="1"/>
        </p:nvSpPr>
        <p:spPr>
          <a:xfrm>
            <a:off x="0" y="5395307"/>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204" name="5 Rectángulo"/>
          <p:cNvSpPr/>
          <p:nvPr userDrawn="1"/>
        </p:nvSpPr>
        <p:spPr>
          <a:xfrm>
            <a:off x="0" y="5539320"/>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207" name="5 Rectángulo"/>
          <p:cNvSpPr/>
          <p:nvPr userDrawn="1"/>
        </p:nvSpPr>
        <p:spPr>
          <a:xfrm>
            <a:off x="0" y="5683335"/>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210" name="5 Rectángulo"/>
          <p:cNvSpPr/>
          <p:nvPr userDrawn="1"/>
        </p:nvSpPr>
        <p:spPr>
          <a:xfrm>
            <a:off x="0" y="5827349"/>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213" name="5 Rectángulo"/>
          <p:cNvSpPr/>
          <p:nvPr userDrawn="1"/>
        </p:nvSpPr>
        <p:spPr>
          <a:xfrm>
            <a:off x="0" y="6120101"/>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216" name="5 Rectángulo"/>
          <p:cNvSpPr/>
          <p:nvPr userDrawn="1"/>
        </p:nvSpPr>
        <p:spPr>
          <a:xfrm>
            <a:off x="0" y="6264114"/>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219" name="5 Rectángulo"/>
          <p:cNvSpPr/>
          <p:nvPr userDrawn="1"/>
        </p:nvSpPr>
        <p:spPr>
          <a:xfrm>
            <a:off x="0" y="6408129"/>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222" name="5 Rectángulo"/>
          <p:cNvSpPr/>
          <p:nvPr userDrawn="1"/>
        </p:nvSpPr>
        <p:spPr>
          <a:xfrm>
            <a:off x="0" y="6545421"/>
            <a:ext cx="9144000" cy="7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
        <p:nvSpPr>
          <p:cNvPr id="2" name="1 Título"/>
          <p:cNvSpPr>
            <a:spLocks noGrp="1"/>
          </p:cNvSpPr>
          <p:nvPr userDrawn="1">
            <p:ph type="title"/>
          </p:nvPr>
        </p:nvSpPr>
        <p:spPr>
          <a:xfrm>
            <a:off x="1511660" y="5218102"/>
            <a:ext cx="6120680" cy="836712"/>
          </a:xfrm>
        </p:spPr>
        <p:txBody>
          <a:bodyPr>
            <a:noAutofit/>
          </a:bodyPr>
          <a:lstStyle>
            <a:lvl1pPr>
              <a:defRPr sz="3600"/>
            </a:lvl1pPr>
          </a:lstStyle>
          <a:p>
            <a:r>
              <a:rPr lang="es-ES" dirty="0"/>
              <a:t>Haga clic para modificar el estilo de título del patrón</a:t>
            </a:r>
            <a:endParaRPr lang="es-MX" dirty="0"/>
          </a:p>
        </p:txBody>
      </p:sp>
      <p:sp>
        <p:nvSpPr>
          <p:cNvPr id="49" name="5 Rectángulo"/>
          <p:cNvSpPr/>
          <p:nvPr userDrawn="1"/>
        </p:nvSpPr>
        <p:spPr>
          <a:xfrm>
            <a:off x="5412682" y="-11371"/>
            <a:ext cx="3729506" cy="2606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s-MX" sz="3200" dirty="0">
              <a:solidFill>
                <a:prstClr val="black"/>
              </a:solidFill>
            </a:endParaRPr>
          </a:p>
        </p:txBody>
      </p:sp>
    </p:spTree>
    <p:extLst>
      <p:ext uri="{BB962C8B-B14F-4D97-AF65-F5344CB8AC3E}">
        <p14:creationId xmlns:p14="http://schemas.microsoft.com/office/powerpoint/2010/main" val="36687157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E80128D-0070-4B35-908D-827F121C7A1B}" type="datetime1">
              <a:rPr lang="es-MX" smtClean="0"/>
              <a:t>24/08/2017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C221208-0148-4EEE-915D-2723B123B83F}" type="slidenum">
              <a:rPr lang="es-MX" smtClean="0"/>
              <a:t>‹Nº›</a:t>
            </a:fld>
            <a:endParaRPr lang="es-MX"/>
          </a:p>
        </p:txBody>
      </p:sp>
    </p:spTree>
    <p:extLst>
      <p:ext uri="{BB962C8B-B14F-4D97-AF65-F5344CB8AC3E}">
        <p14:creationId xmlns:p14="http://schemas.microsoft.com/office/powerpoint/2010/main" val="271771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62604D6-87CE-4FF2-ACB2-80603DE345EE}" type="datetime1">
              <a:rPr lang="es-MX" smtClean="0"/>
              <a:t>24/08/2017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C221208-0148-4EEE-915D-2723B123B83F}" type="slidenum">
              <a:rPr lang="es-MX" smtClean="0"/>
              <a:t>‹Nº›</a:t>
            </a:fld>
            <a:endParaRPr lang="es-MX"/>
          </a:p>
        </p:txBody>
      </p:sp>
    </p:spTree>
    <p:extLst>
      <p:ext uri="{BB962C8B-B14F-4D97-AF65-F5344CB8AC3E}">
        <p14:creationId xmlns:p14="http://schemas.microsoft.com/office/powerpoint/2010/main" val="367981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59C6311A-D251-4A65-889E-E8B2F7B47936}" type="datetime1">
              <a:rPr lang="es-MX" smtClean="0"/>
              <a:t>24/08/2017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C221208-0148-4EEE-915D-2723B123B83F}" type="slidenum">
              <a:rPr lang="es-MX" smtClean="0"/>
              <a:t>‹Nº›</a:t>
            </a:fld>
            <a:endParaRPr lang="es-MX"/>
          </a:p>
        </p:txBody>
      </p:sp>
    </p:spTree>
    <p:extLst>
      <p:ext uri="{BB962C8B-B14F-4D97-AF65-F5344CB8AC3E}">
        <p14:creationId xmlns:p14="http://schemas.microsoft.com/office/powerpoint/2010/main" val="346702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72432578-37E1-4B1D-9D30-B23AAB453A4D}" type="datetime1">
              <a:rPr lang="es-MX" smtClean="0"/>
              <a:t>24/08/2017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FC221208-0148-4EEE-915D-2723B123B83F}" type="slidenum">
              <a:rPr lang="es-MX" smtClean="0"/>
              <a:t>‹Nº›</a:t>
            </a:fld>
            <a:endParaRPr lang="es-MX"/>
          </a:p>
        </p:txBody>
      </p:sp>
    </p:spTree>
    <p:extLst>
      <p:ext uri="{BB962C8B-B14F-4D97-AF65-F5344CB8AC3E}">
        <p14:creationId xmlns:p14="http://schemas.microsoft.com/office/powerpoint/2010/main" val="1597959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8D6CF0C9-F5F9-4E0F-9F89-947BD0B670C0}" type="datetime1">
              <a:rPr lang="es-MX" smtClean="0"/>
              <a:t>24/08/2017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FC221208-0148-4EEE-915D-2723B123B83F}" type="slidenum">
              <a:rPr lang="es-MX" smtClean="0"/>
              <a:t>‹Nº›</a:t>
            </a:fld>
            <a:endParaRPr lang="es-MX"/>
          </a:p>
        </p:txBody>
      </p:sp>
    </p:spTree>
    <p:extLst>
      <p:ext uri="{BB962C8B-B14F-4D97-AF65-F5344CB8AC3E}">
        <p14:creationId xmlns:p14="http://schemas.microsoft.com/office/powerpoint/2010/main" val="91152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7D8B701-7ABE-4A5A-9CF3-D2D2F9AAA2B8}" type="datetime1">
              <a:rPr lang="es-MX" smtClean="0"/>
              <a:t>24/08/2017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FC221208-0148-4EEE-915D-2723B123B83F}" type="slidenum">
              <a:rPr lang="es-MX" smtClean="0"/>
              <a:t>‹Nº›</a:t>
            </a:fld>
            <a:endParaRPr lang="es-MX"/>
          </a:p>
        </p:txBody>
      </p:sp>
    </p:spTree>
    <p:extLst>
      <p:ext uri="{BB962C8B-B14F-4D97-AF65-F5344CB8AC3E}">
        <p14:creationId xmlns:p14="http://schemas.microsoft.com/office/powerpoint/2010/main" val="2381233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EA7A9C9-3611-4D83-B6A9-81E61B148A31}" type="datetime1">
              <a:rPr lang="es-MX" smtClean="0"/>
              <a:t>24/08/2017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C221208-0148-4EEE-915D-2723B123B83F}" type="slidenum">
              <a:rPr lang="es-MX" smtClean="0"/>
              <a:t>‹Nº›</a:t>
            </a:fld>
            <a:endParaRPr lang="es-MX"/>
          </a:p>
        </p:txBody>
      </p:sp>
    </p:spTree>
    <p:extLst>
      <p:ext uri="{BB962C8B-B14F-4D97-AF65-F5344CB8AC3E}">
        <p14:creationId xmlns:p14="http://schemas.microsoft.com/office/powerpoint/2010/main" val="1715440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08ABE8C-F133-4DC5-AD3F-9B7BDDB38C4E}" type="datetime1">
              <a:rPr lang="es-MX" smtClean="0"/>
              <a:t>24/08/2017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C221208-0148-4EEE-915D-2723B123B83F}" type="slidenum">
              <a:rPr lang="es-MX" smtClean="0"/>
              <a:t>‹Nº›</a:t>
            </a:fld>
            <a:endParaRPr lang="es-MX"/>
          </a:p>
        </p:txBody>
      </p:sp>
    </p:spTree>
    <p:extLst>
      <p:ext uri="{BB962C8B-B14F-4D97-AF65-F5344CB8AC3E}">
        <p14:creationId xmlns:p14="http://schemas.microsoft.com/office/powerpoint/2010/main" val="2247633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B82CB-0237-4203-961E-B9C1732CFC9C}" type="datetime1">
              <a:rPr lang="es-MX" smtClean="0"/>
              <a:t>24/08/2017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21208-0148-4EEE-915D-2723B123B83F}" type="slidenum">
              <a:rPr lang="es-MX" smtClean="0"/>
              <a:t>‹Nº›</a:t>
            </a:fld>
            <a:endParaRPr lang="es-MX"/>
          </a:p>
        </p:txBody>
      </p:sp>
    </p:spTree>
    <p:extLst>
      <p:ext uri="{BB962C8B-B14F-4D97-AF65-F5344CB8AC3E}">
        <p14:creationId xmlns:p14="http://schemas.microsoft.com/office/powerpoint/2010/main" val="40446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hyperlink" Target="mailto:alejandro.vazquez@nube.sep.mx" TargetMode="External"/><Relationship Id="rId2" Type="http://schemas.openxmlformats.org/officeDocument/2006/relationships/hyperlink" Target="mailto:sconde@nube.sep.Gob.mx" TargetMode="Externa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mailto:laura.aguilar@nube.sep.gob.mx" TargetMode="External"/><Relationship Id="rId4" Type="http://schemas.openxmlformats.org/officeDocument/2006/relationships/hyperlink" Target="mailto:andres.perez@nube.sep.gob.m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79512" y="764703"/>
            <a:ext cx="8784976" cy="5688633"/>
          </a:xfrm>
        </p:spPr>
        <p:txBody>
          <a:bodyPr/>
          <a:lstStyle/>
          <a:p>
            <a:r>
              <a:rPr lang="es-MX" sz="3800" b="1" dirty="0">
                <a:solidFill>
                  <a:schemeClr val="tx1">
                    <a:lumMod val="50000"/>
                    <a:lumOff val="50000"/>
                  </a:schemeClr>
                </a:solidFill>
                <a:latin typeface="Bell MT" panose="02020503060305020303" pitchFamily="18" charset="0"/>
                <a:ea typeface="Copperplate" charset="0"/>
                <a:cs typeface="Copperplate" charset="0"/>
              </a:rPr>
              <a:t>Programa Fortalecimiento de la Calidad Educativa</a:t>
            </a:r>
            <a:br>
              <a:rPr lang="es-MX" sz="3200" dirty="0">
                <a:solidFill>
                  <a:schemeClr val="tx1">
                    <a:lumMod val="50000"/>
                    <a:lumOff val="50000"/>
                  </a:schemeClr>
                </a:solidFill>
                <a:latin typeface="Bell MT" panose="02020503060305020303" pitchFamily="18" charset="0"/>
                <a:ea typeface="Copperplate" charset="0"/>
                <a:cs typeface="Copperplate" charset="0"/>
              </a:rPr>
            </a:br>
            <a:br>
              <a:rPr lang="es-MX" sz="3200" dirty="0">
                <a:solidFill>
                  <a:schemeClr val="tx1">
                    <a:lumMod val="50000"/>
                    <a:lumOff val="50000"/>
                  </a:schemeClr>
                </a:solidFill>
                <a:latin typeface="Bell MT" panose="02020503060305020303" pitchFamily="18" charset="0"/>
                <a:ea typeface="Copperplate" charset="0"/>
                <a:cs typeface="Copperplate" charset="0"/>
              </a:rPr>
            </a:br>
            <a:br>
              <a:rPr lang="es-MX" sz="3200" dirty="0">
                <a:solidFill>
                  <a:schemeClr val="tx1">
                    <a:lumMod val="50000"/>
                    <a:lumOff val="50000"/>
                  </a:schemeClr>
                </a:solidFill>
                <a:latin typeface="Bell MT" panose="02020503060305020303" pitchFamily="18" charset="0"/>
                <a:ea typeface="Copperplate" charset="0"/>
                <a:cs typeface="Copperplate" charset="0"/>
              </a:rPr>
            </a:br>
            <a:br>
              <a:rPr lang="es-MX" sz="3200" dirty="0">
                <a:solidFill>
                  <a:schemeClr val="tx1">
                    <a:lumMod val="50000"/>
                    <a:lumOff val="50000"/>
                  </a:schemeClr>
                </a:solidFill>
                <a:latin typeface="Bell MT" panose="02020503060305020303" pitchFamily="18" charset="0"/>
                <a:ea typeface="Copperplate" charset="0"/>
                <a:cs typeface="Copperplate" charset="0"/>
              </a:rPr>
            </a:br>
            <a:br>
              <a:rPr lang="es-MX" sz="3200" dirty="0">
                <a:solidFill>
                  <a:schemeClr val="tx1">
                    <a:lumMod val="50000"/>
                    <a:lumOff val="50000"/>
                  </a:schemeClr>
                </a:solidFill>
                <a:latin typeface="Bell MT" panose="02020503060305020303" pitchFamily="18" charset="0"/>
                <a:ea typeface="Copperplate" charset="0"/>
                <a:cs typeface="Copperplate" charset="0"/>
              </a:rPr>
            </a:br>
            <a:br>
              <a:rPr lang="es-MX" sz="3200" dirty="0">
                <a:solidFill>
                  <a:schemeClr val="tx1">
                    <a:lumMod val="50000"/>
                    <a:lumOff val="50000"/>
                  </a:schemeClr>
                </a:solidFill>
                <a:latin typeface="Bell MT" panose="02020503060305020303" pitchFamily="18" charset="0"/>
                <a:ea typeface="Copperplate" charset="0"/>
                <a:cs typeface="Copperplate" charset="0"/>
              </a:rPr>
            </a:br>
            <a:br>
              <a:rPr lang="es-MX" sz="3200" dirty="0">
                <a:solidFill>
                  <a:schemeClr val="tx1">
                    <a:lumMod val="50000"/>
                    <a:lumOff val="50000"/>
                  </a:schemeClr>
                </a:solidFill>
                <a:latin typeface="Bell MT" panose="02020503060305020303" pitchFamily="18" charset="0"/>
                <a:ea typeface="Copperplate" charset="0"/>
                <a:cs typeface="Copperplate" charset="0"/>
              </a:rPr>
            </a:br>
            <a:r>
              <a:rPr lang="es-MX" sz="3200" dirty="0">
                <a:solidFill>
                  <a:schemeClr val="tx1">
                    <a:lumMod val="50000"/>
                    <a:lumOff val="50000"/>
                  </a:schemeClr>
                </a:solidFill>
                <a:latin typeface="Bell MT" panose="02020503060305020303" pitchFamily="18" charset="0"/>
                <a:ea typeface="Copperplate" charset="0"/>
                <a:cs typeface="Copperplate" charset="0"/>
              </a:rPr>
              <a:t>Dirección General de Educación Superior Universitaria</a:t>
            </a:r>
            <a:br>
              <a:rPr lang="es-MX" sz="3200" dirty="0">
                <a:solidFill>
                  <a:schemeClr val="tx1">
                    <a:lumMod val="50000"/>
                    <a:lumOff val="50000"/>
                  </a:schemeClr>
                </a:solidFill>
                <a:latin typeface="Bell MT" panose="02020503060305020303" pitchFamily="18" charset="0"/>
                <a:ea typeface="Copperplate" charset="0"/>
                <a:cs typeface="Copperplate" charset="0"/>
              </a:rPr>
            </a:br>
            <a:br>
              <a:rPr lang="es-MX" sz="2800" dirty="0">
                <a:solidFill>
                  <a:schemeClr val="tx1">
                    <a:lumMod val="50000"/>
                    <a:lumOff val="50000"/>
                  </a:schemeClr>
                </a:solidFill>
                <a:latin typeface="Bell MT" panose="02020503060305020303" pitchFamily="18" charset="0"/>
                <a:ea typeface="Copperplate" charset="0"/>
                <a:cs typeface="Copperplate" charset="0"/>
              </a:rPr>
            </a:br>
            <a:r>
              <a:rPr lang="es-MX" sz="2000" dirty="0">
                <a:solidFill>
                  <a:schemeClr val="tx1">
                    <a:lumMod val="50000"/>
                    <a:lumOff val="50000"/>
                  </a:schemeClr>
                </a:solidFill>
                <a:latin typeface="Bell MT" panose="02020503060305020303" pitchFamily="18" charset="0"/>
                <a:ea typeface="Copperplate" charset="0"/>
                <a:cs typeface="Copperplate" charset="0"/>
              </a:rPr>
              <a:t>Dirección de Fortalecimiento Institucional</a:t>
            </a:r>
            <a:endParaRPr lang="es-MX" sz="2800" dirty="0">
              <a:solidFill>
                <a:schemeClr val="tx1">
                  <a:lumMod val="50000"/>
                  <a:lumOff val="50000"/>
                </a:schemeClr>
              </a:solidFill>
              <a:latin typeface="Bell MT" panose="02020503060305020303" pitchFamily="18" charset="0"/>
              <a:ea typeface="Copperplate" charset="0"/>
              <a:cs typeface="Copperplate" charset="0"/>
            </a:endParaRPr>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7459" r="17839"/>
          <a:stretch/>
        </p:blipFill>
        <p:spPr>
          <a:xfrm>
            <a:off x="3282215" y="2018387"/>
            <a:ext cx="2579571" cy="270675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spPr>
      </p:pic>
    </p:spTree>
    <p:extLst>
      <p:ext uri="{BB962C8B-B14F-4D97-AF65-F5344CB8AC3E}">
        <p14:creationId xmlns:p14="http://schemas.microsoft.com/office/powerpoint/2010/main" val="1065810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grpSp>
        <p:nvGrpSpPr>
          <p:cNvPr id="5" name="Grupo 4"/>
          <p:cNvGrpSpPr/>
          <p:nvPr/>
        </p:nvGrpSpPr>
        <p:grpSpPr>
          <a:xfrm>
            <a:off x="251520" y="1200564"/>
            <a:ext cx="8673572" cy="4316668"/>
            <a:chOff x="210684" y="1193095"/>
            <a:chExt cx="8716206" cy="5980321"/>
          </a:xfrm>
        </p:grpSpPr>
        <p:pic>
          <p:nvPicPr>
            <p:cNvPr id="3" name="Imagen 2"/>
            <p:cNvPicPr>
              <a:picLocks noChangeAspect="1"/>
            </p:cNvPicPr>
            <p:nvPr/>
          </p:nvPicPr>
          <p:blipFill rotWithShape="1">
            <a:blip r:embed="rId4"/>
            <a:srcRect l="605" t="9768" r="2424" b="15751"/>
            <a:stretch/>
          </p:blipFill>
          <p:spPr>
            <a:xfrm>
              <a:off x="251520" y="1193095"/>
              <a:ext cx="8675370" cy="3748074"/>
            </a:xfrm>
            <a:prstGeom prst="rect">
              <a:avLst/>
            </a:prstGeom>
          </p:spPr>
        </p:pic>
        <p:pic>
          <p:nvPicPr>
            <p:cNvPr id="4" name="Imagen 3"/>
            <p:cNvPicPr>
              <a:picLocks noChangeAspect="1"/>
            </p:cNvPicPr>
            <p:nvPr/>
          </p:nvPicPr>
          <p:blipFill rotWithShape="1">
            <a:blip r:embed="rId5"/>
            <a:srcRect t="36687" r="2380" b="17569"/>
            <a:stretch/>
          </p:blipFill>
          <p:spPr>
            <a:xfrm>
              <a:off x="210684" y="4941169"/>
              <a:ext cx="8716205" cy="2232247"/>
            </a:xfrm>
            <a:prstGeom prst="rect">
              <a:avLst/>
            </a:prstGeom>
          </p:spPr>
        </p:pic>
      </p:grpSp>
      <p:sp>
        <p:nvSpPr>
          <p:cNvPr id="10" name="CuadroTexto 9"/>
          <p:cNvSpPr txBox="1"/>
          <p:nvPr/>
        </p:nvSpPr>
        <p:spPr>
          <a:xfrm>
            <a:off x="179512" y="5572598"/>
            <a:ext cx="8856984" cy="1200329"/>
          </a:xfrm>
          <a:prstGeom prst="rect">
            <a:avLst/>
          </a:prstGeom>
          <a:noFill/>
        </p:spPr>
        <p:txBody>
          <a:bodyPr wrap="square" rtlCol="0">
            <a:spAutoFit/>
          </a:bodyPr>
          <a:lstStyle/>
          <a:p>
            <a:pPr algn="just"/>
            <a:r>
              <a:rPr lang="es-MX" dirty="0">
                <a:latin typeface="Bell MT" panose="02020503060305020303" pitchFamily="18" charset="0"/>
              </a:rPr>
              <a:t>A continuación, el sistema desplegará la pantalla en donde se llenarán los datos generales del proyecto (</a:t>
            </a:r>
            <a:r>
              <a:rPr lang="es-MX" b="1" dirty="0">
                <a:latin typeface="Bell MT" panose="02020503060305020303" pitchFamily="18" charset="0"/>
              </a:rPr>
              <a:t>5</a:t>
            </a:r>
            <a:r>
              <a:rPr lang="es-MX" dirty="0">
                <a:latin typeface="Bell MT" panose="02020503060305020303" pitchFamily="18" charset="0"/>
              </a:rPr>
              <a:t>). Para que el sistema habilite el link que permite el acceso al nivel de objetivos particulares, se deben llenar y guardar (</a:t>
            </a:r>
            <a:r>
              <a:rPr lang="es-MX" b="1" dirty="0">
                <a:latin typeface="Bell MT" panose="02020503060305020303" pitchFamily="18" charset="0"/>
              </a:rPr>
              <a:t>6</a:t>
            </a:r>
            <a:r>
              <a:rPr lang="es-MX" dirty="0">
                <a:latin typeface="Bell MT" panose="02020503060305020303" pitchFamily="18" charset="0"/>
              </a:rPr>
              <a:t>) obligatoriamente todos los campos que conforman esta pantalla. La plataforma no permite guardar parcialmente los datos. </a:t>
            </a:r>
          </a:p>
        </p:txBody>
      </p:sp>
      <p:sp>
        <p:nvSpPr>
          <p:cNvPr id="11" name="Elipse 10"/>
          <p:cNvSpPr/>
          <p:nvPr/>
        </p:nvSpPr>
        <p:spPr>
          <a:xfrm>
            <a:off x="683568" y="3501008"/>
            <a:ext cx="432048"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5</a:t>
            </a:r>
          </a:p>
        </p:txBody>
      </p:sp>
      <p:cxnSp>
        <p:nvCxnSpPr>
          <p:cNvPr id="12" name="Conector recto de flecha 11"/>
          <p:cNvCxnSpPr>
            <a:stCxn id="11" idx="6"/>
          </p:cNvCxnSpPr>
          <p:nvPr/>
        </p:nvCxnSpPr>
        <p:spPr>
          <a:xfrm flipV="1">
            <a:off x="1115616" y="2636912"/>
            <a:ext cx="1296144" cy="10801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115616" y="3717032"/>
            <a:ext cx="129614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1115616" y="3717032"/>
            <a:ext cx="1008112" cy="7200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1115616" y="3717032"/>
            <a:ext cx="1008112" cy="14401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Elipse 20"/>
          <p:cNvSpPr/>
          <p:nvPr/>
        </p:nvSpPr>
        <p:spPr>
          <a:xfrm>
            <a:off x="5652120" y="5056835"/>
            <a:ext cx="432048"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6</a:t>
            </a:r>
          </a:p>
        </p:txBody>
      </p:sp>
    </p:spTree>
    <p:extLst>
      <p:ext uri="{BB962C8B-B14F-4D97-AF65-F5344CB8AC3E}">
        <p14:creationId xmlns:p14="http://schemas.microsoft.com/office/powerpoint/2010/main" val="317178335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3"/>
          <a:srcRect l="945" t="9637" r="14350" b="16136"/>
          <a:stretch/>
        </p:blipFill>
        <p:spPr>
          <a:xfrm>
            <a:off x="292156" y="1209022"/>
            <a:ext cx="8634734" cy="4256255"/>
          </a:xfrm>
          <a:prstGeom prst="rect">
            <a:avLst/>
          </a:prstGeom>
        </p:spPr>
      </p:pic>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4"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11</a:t>
            </a:fld>
            <a:endParaRPr lang="es-MX"/>
          </a:p>
        </p:txBody>
      </p:sp>
      <p:sp>
        <p:nvSpPr>
          <p:cNvPr id="9" name="CuadroTexto 8"/>
          <p:cNvSpPr txBox="1"/>
          <p:nvPr/>
        </p:nvSpPr>
        <p:spPr>
          <a:xfrm>
            <a:off x="251520" y="5602476"/>
            <a:ext cx="8675370" cy="923330"/>
          </a:xfrm>
          <a:prstGeom prst="rect">
            <a:avLst/>
          </a:prstGeom>
          <a:noFill/>
        </p:spPr>
        <p:txBody>
          <a:bodyPr wrap="square" rtlCol="0">
            <a:spAutoFit/>
          </a:bodyPr>
          <a:lstStyle/>
          <a:p>
            <a:pPr algn="just"/>
            <a:r>
              <a:rPr lang="es-MX" dirty="0">
                <a:latin typeface="Bell MT" panose="02020503060305020303" pitchFamily="18" charset="0"/>
              </a:rPr>
              <a:t>7. Una vez guardados los datos generales del proyecto, en la parte superior de la pantalla aparecerán los botones para ingresar al nivel de captura de los </a:t>
            </a:r>
            <a:r>
              <a:rPr lang="es-MX" b="1" dirty="0">
                <a:latin typeface="Bell MT" panose="02020503060305020303" pitchFamily="18" charset="0"/>
              </a:rPr>
              <a:t>Indicadores de Calidad</a:t>
            </a:r>
            <a:r>
              <a:rPr lang="es-MX" dirty="0">
                <a:latin typeface="Bell MT" panose="02020503060305020303" pitchFamily="18" charset="0"/>
              </a:rPr>
              <a:t> y las </a:t>
            </a:r>
            <a:r>
              <a:rPr lang="es-MX" b="1" dirty="0">
                <a:latin typeface="Bell MT" panose="02020503060305020303" pitchFamily="18" charset="0"/>
              </a:rPr>
              <a:t>Fortalezas y Problemas</a:t>
            </a:r>
            <a:r>
              <a:rPr lang="es-MX" dirty="0">
                <a:latin typeface="Bell MT" panose="02020503060305020303" pitchFamily="18" charset="0"/>
              </a:rPr>
              <a:t>.</a:t>
            </a:r>
          </a:p>
        </p:txBody>
      </p:sp>
      <p:sp>
        <p:nvSpPr>
          <p:cNvPr id="10" name="Elipse 9"/>
          <p:cNvSpPr/>
          <p:nvPr/>
        </p:nvSpPr>
        <p:spPr>
          <a:xfrm>
            <a:off x="5668892" y="1121902"/>
            <a:ext cx="432048"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7</a:t>
            </a:r>
          </a:p>
        </p:txBody>
      </p:sp>
      <p:cxnSp>
        <p:nvCxnSpPr>
          <p:cNvPr id="12" name="Conector recto de flecha 11"/>
          <p:cNvCxnSpPr>
            <a:cxnSpLocks/>
            <a:stCxn id="10" idx="4"/>
          </p:cNvCxnSpPr>
          <p:nvPr/>
        </p:nvCxnSpPr>
        <p:spPr>
          <a:xfrm>
            <a:off x="5884916" y="1553950"/>
            <a:ext cx="504056" cy="5760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a:stCxn id="10" idx="4"/>
          </p:cNvCxnSpPr>
          <p:nvPr/>
        </p:nvCxnSpPr>
        <p:spPr>
          <a:xfrm flipH="1">
            <a:off x="5308852" y="1553950"/>
            <a:ext cx="576064" cy="5760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02910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srcRect l="945" t="9637" r="14350" b="16136"/>
          <a:stretch/>
        </p:blipFill>
        <p:spPr>
          <a:xfrm>
            <a:off x="292156" y="1183618"/>
            <a:ext cx="8634734" cy="4256255"/>
          </a:xfrm>
          <a:prstGeom prst="rect">
            <a:avLst/>
          </a:prstGeom>
        </p:spPr>
      </p:pic>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4"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12</a:t>
            </a:fld>
            <a:endParaRPr lang="es-MX"/>
          </a:p>
        </p:txBody>
      </p:sp>
      <p:sp>
        <p:nvSpPr>
          <p:cNvPr id="10" name="CuadroTexto 9"/>
          <p:cNvSpPr txBox="1"/>
          <p:nvPr/>
        </p:nvSpPr>
        <p:spPr>
          <a:xfrm>
            <a:off x="292156" y="5737068"/>
            <a:ext cx="8634734" cy="923330"/>
          </a:xfrm>
          <a:prstGeom prst="rect">
            <a:avLst/>
          </a:prstGeom>
          <a:noFill/>
        </p:spPr>
        <p:txBody>
          <a:bodyPr wrap="square" rtlCol="0">
            <a:spAutoFit/>
          </a:bodyPr>
          <a:lstStyle/>
          <a:p>
            <a:pPr algn="just"/>
            <a:r>
              <a:rPr lang="es-MX" dirty="0">
                <a:latin typeface="Bell MT" panose="02020503060305020303" pitchFamily="18" charset="0"/>
              </a:rPr>
              <a:t>De igual manera, el sistema automáticamente habilita una etiqueta con el nombre de </a:t>
            </a:r>
            <a:r>
              <a:rPr lang="es-MX" b="1" dirty="0">
                <a:latin typeface="Bell MT" panose="02020503060305020303" pitchFamily="18" charset="0"/>
              </a:rPr>
              <a:t>OP.</a:t>
            </a:r>
            <a:endParaRPr lang="es-MX" dirty="0">
              <a:latin typeface="Bell MT" panose="02020503060305020303" pitchFamily="18" charset="0"/>
            </a:endParaRPr>
          </a:p>
          <a:p>
            <a:pPr algn="just"/>
            <a:r>
              <a:rPr lang="es-MX" dirty="0">
                <a:latin typeface="Bell MT" panose="02020503060305020303" pitchFamily="18" charset="0"/>
              </a:rPr>
              <a:t>Al hacer clic en la etiqueta anterior (</a:t>
            </a:r>
            <a:r>
              <a:rPr lang="es-MX" b="1" dirty="0">
                <a:latin typeface="Bell MT" panose="02020503060305020303" pitchFamily="18" charset="0"/>
              </a:rPr>
              <a:t>8)</a:t>
            </a:r>
            <a:r>
              <a:rPr lang="es-MX" dirty="0">
                <a:latin typeface="Bell MT" panose="02020503060305020303" pitchFamily="18" charset="0"/>
              </a:rPr>
              <a:t> se podrá acceder a la pantalla de captura de los  objetivos particulares del proyecto.</a:t>
            </a:r>
            <a:endParaRPr lang="es-MX" dirty="0"/>
          </a:p>
        </p:txBody>
      </p:sp>
      <p:sp>
        <p:nvSpPr>
          <p:cNvPr id="11" name="Elipse 10"/>
          <p:cNvSpPr/>
          <p:nvPr/>
        </p:nvSpPr>
        <p:spPr>
          <a:xfrm>
            <a:off x="6732240" y="2204864"/>
            <a:ext cx="432048"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8</a:t>
            </a:r>
          </a:p>
        </p:txBody>
      </p:sp>
      <p:cxnSp>
        <p:nvCxnSpPr>
          <p:cNvPr id="5" name="Conector recto de flecha 4"/>
          <p:cNvCxnSpPr>
            <a:stCxn id="11" idx="2"/>
          </p:cNvCxnSpPr>
          <p:nvPr/>
        </p:nvCxnSpPr>
        <p:spPr>
          <a:xfrm flipH="1">
            <a:off x="6553200" y="2420888"/>
            <a:ext cx="179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3467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13</a:t>
            </a:fld>
            <a:endParaRPr lang="es-MX"/>
          </a:p>
        </p:txBody>
      </p:sp>
      <p:pic>
        <p:nvPicPr>
          <p:cNvPr id="3" name="Imagen 2"/>
          <p:cNvPicPr>
            <a:picLocks noChangeAspect="1"/>
          </p:cNvPicPr>
          <p:nvPr/>
        </p:nvPicPr>
        <p:blipFill rotWithShape="1">
          <a:blip r:embed="rId4"/>
          <a:srcRect l="717" t="10187" r="418" b="24802"/>
          <a:stretch/>
        </p:blipFill>
        <p:spPr>
          <a:xfrm>
            <a:off x="251520" y="1196736"/>
            <a:ext cx="8675370" cy="3208887"/>
          </a:xfrm>
          <a:prstGeom prst="rect">
            <a:avLst/>
          </a:prstGeom>
        </p:spPr>
      </p:pic>
      <p:sp>
        <p:nvSpPr>
          <p:cNvPr id="12" name="Elipse 11"/>
          <p:cNvSpPr/>
          <p:nvPr/>
        </p:nvSpPr>
        <p:spPr>
          <a:xfrm>
            <a:off x="5287888" y="3672941"/>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a:solidFill>
                  <a:schemeClr val="tx1"/>
                </a:solidFill>
              </a:rPr>
              <a:t>10</a:t>
            </a:r>
            <a:endParaRPr lang="es-MX" sz="1300" dirty="0">
              <a:solidFill>
                <a:schemeClr val="tx1"/>
              </a:solidFill>
            </a:endParaRPr>
          </a:p>
        </p:txBody>
      </p:sp>
      <p:sp>
        <p:nvSpPr>
          <p:cNvPr id="13" name="Elipse 12"/>
          <p:cNvSpPr/>
          <p:nvPr/>
        </p:nvSpPr>
        <p:spPr>
          <a:xfrm>
            <a:off x="3208480" y="3188450"/>
            <a:ext cx="432048"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9</a:t>
            </a:r>
          </a:p>
        </p:txBody>
      </p:sp>
      <p:sp>
        <p:nvSpPr>
          <p:cNvPr id="14" name="Elipse 13"/>
          <p:cNvSpPr/>
          <p:nvPr/>
        </p:nvSpPr>
        <p:spPr>
          <a:xfrm>
            <a:off x="2085628" y="2915419"/>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11</a:t>
            </a:r>
          </a:p>
        </p:txBody>
      </p:sp>
      <p:sp>
        <p:nvSpPr>
          <p:cNvPr id="15" name="Elipse 14"/>
          <p:cNvSpPr/>
          <p:nvPr/>
        </p:nvSpPr>
        <p:spPr>
          <a:xfrm>
            <a:off x="8009334" y="2940980"/>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12</a:t>
            </a:r>
          </a:p>
        </p:txBody>
      </p:sp>
      <p:sp>
        <p:nvSpPr>
          <p:cNvPr id="16" name="CuadroTexto 15"/>
          <p:cNvSpPr txBox="1"/>
          <p:nvPr/>
        </p:nvSpPr>
        <p:spPr>
          <a:xfrm>
            <a:off x="292156" y="4433044"/>
            <a:ext cx="8634734" cy="2308324"/>
          </a:xfrm>
          <a:prstGeom prst="rect">
            <a:avLst/>
          </a:prstGeom>
          <a:noFill/>
        </p:spPr>
        <p:txBody>
          <a:bodyPr wrap="square" rtlCol="0">
            <a:spAutoFit/>
          </a:bodyPr>
          <a:lstStyle/>
          <a:p>
            <a:pPr algn="just"/>
            <a:r>
              <a:rPr lang="es-MX" sz="1600" dirty="0">
                <a:latin typeface="Bell MT" panose="02020503060305020303" pitchFamily="18" charset="0"/>
              </a:rPr>
              <a:t>En el cuadro de captura de texto (</a:t>
            </a:r>
            <a:r>
              <a:rPr lang="es-MX" sz="1600" b="1" dirty="0">
                <a:latin typeface="Bell MT" panose="02020503060305020303" pitchFamily="18" charset="0"/>
              </a:rPr>
              <a:t>9</a:t>
            </a:r>
            <a:r>
              <a:rPr lang="es-MX" sz="1600" dirty="0">
                <a:latin typeface="Bell MT" panose="02020503060305020303" pitchFamily="18" charset="0"/>
              </a:rPr>
              <a:t>) se podrá registrar la descripción de un objetivo particular (OP).</a:t>
            </a:r>
          </a:p>
          <a:p>
            <a:pPr algn="just"/>
            <a:r>
              <a:rPr lang="es-MX" sz="1600" dirty="0">
                <a:latin typeface="Bell MT" panose="02020503060305020303" pitchFamily="18" charset="0"/>
              </a:rPr>
              <a:t>Para dar de alta al sistema la descripción del OP, se deberá dar clic en el botón  que se muestra junto al ovalo (</a:t>
            </a:r>
            <a:r>
              <a:rPr lang="es-MX" sz="1600" b="1" dirty="0">
                <a:latin typeface="Bell MT" panose="02020503060305020303" pitchFamily="18" charset="0"/>
              </a:rPr>
              <a:t>10</a:t>
            </a:r>
            <a:r>
              <a:rPr lang="es-MX" sz="1600" dirty="0">
                <a:latin typeface="Bell MT" panose="02020503060305020303" pitchFamily="18" charset="0"/>
              </a:rPr>
              <a:t>).</a:t>
            </a:r>
          </a:p>
          <a:p>
            <a:pPr algn="just"/>
            <a:r>
              <a:rPr lang="es-MX" sz="1600" dirty="0">
                <a:latin typeface="Bell MT" panose="02020503060305020303" pitchFamily="18" charset="0"/>
              </a:rPr>
              <a:t>Una vez realizado el alta de un OP, se activa el botón </a:t>
            </a:r>
            <a:r>
              <a:rPr lang="es-MX" sz="1600" b="1" dirty="0">
                <a:latin typeface="Bell MT" panose="02020503060305020303" pitchFamily="18" charset="0"/>
              </a:rPr>
              <a:t>Metas (13)</a:t>
            </a:r>
            <a:r>
              <a:rPr lang="es-MX" sz="1600" dirty="0">
                <a:latin typeface="Bell MT" panose="02020503060305020303" pitchFamily="18" charset="0"/>
              </a:rPr>
              <a:t>, que al hacer clic sobre el mismo, cargará la pantalla para el registro de sus </a:t>
            </a:r>
            <a:r>
              <a:rPr lang="es-MX" sz="1600" b="1" dirty="0">
                <a:latin typeface="Bell MT" panose="02020503060305020303" pitchFamily="18" charset="0"/>
              </a:rPr>
              <a:t>Metas Académicas</a:t>
            </a:r>
            <a:r>
              <a:rPr lang="es-MX" sz="1600" dirty="0">
                <a:latin typeface="Bell MT" panose="02020503060305020303" pitchFamily="18" charset="0"/>
              </a:rPr>
              <a:t> asociadas. </a:t>
            </a:r>
          </a:p>
          <a:p>
            <a:pPr algn="just"/>
            <a:r>
              <a:rPr lang="es-MX" sz="1600" dirty="0">
                <a:latin typeface="Bell MT" panose="02020503060305020303" pitchFamily="18" charset="0"/>
              </a:rPr>
              <a:t>El combo (</a:t>
            </a:r>
            <a:r>
              <a:rPr lang="es-MX" sz="1600" b="1" dirty="0">
                <a:latin typeface="Bell MT" panose="02020503060305020303" pitchFamily="18" charset="0"/>
              </a:rPr>
              <a:t>11</a:t>
            </a:r>
            <a:r>
              <a:rPr lang="es-MX" sz="1600" dirty="0">
                <a:latin typeface="Bell MT" panose="02020503060305020303" pitchFamily="18" charset="0"/>
              </a:rPr>
              <a:t>) que se encuentra debajo de la columna </a:t>
            </a:r>
            <a:r>
              <a:rPr lang="es-MX" sz="1600" b="1" dirty="0">
                <a:latin typeface="Bell MT" panose="02020503060305020303" pitchFamily="18" charset="0"/>
              </a:rPr>
              <a:t>Prioridad</a:t>
            </a:r>
            <a:r>
              <a:rPr lang="es-MX" sz="1600" dirty="0">
                <a:latin typeface="Bell MT" panose="02020503060305020303" pitchFamily="18" charset="0"/>
              </a:rPr>
              <a:t> permite modificar el orden de captura de un OP, seleccionando a otro OP ya capturado, moviendo en cascada sus metas, acciones y conceptos de gasto asociados . Esta opción únicamente funciona seleccionado el combos de dos OP.</a:t>
            </a:r>
          </a:p>
          <a:p>
            <a:pPr algn="just"/>
            <a:r>
              <a:rPr lang="es-MX" sz="1600" dirty="0">
                <a:latin typeface="Bell MT" panose="02020503060305020303" pitchFamily="18" charset="0"/>
              </a:rPr>
              <a:t>El botón que se muestra junto al ovalo (</a:t>
            </a:r>
            <a:r>
              <a:rPr lang="es-MX" sz="1600" b="1" dirty="0">
                <a:latin typeface="Bell MT" panose="02020503060305020303" pitchFamily="18" charset="0"/>
              </a:rPr>
              <a:t>12</a:t>
            </a:r>
            <a:r>
              <a:rPr lang="es-MX" sz="1600" dirty="0">
                <a:latin typeface="Bell MT" panose="02020503060305020303" pitchFamily="18" charset="0"/>
              </a:rPr>
              <a:t>) permite eliminar los registros capturados.</a:t>
            </a:r>
          </a:p>
        </p:txBody>
      </p:sp>
      <p:sp>
        <p:nvSpPr>
          <p:cNvPr id="17" name="Elipse 16"/>
          <p:cNvSpPr/>
          <p:nvPr/>
        </p:nvSpPr>
        <p:spPr>
          <a:xfrm>
            <a:off x="5320875" y="2940980"/>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13</a:t>
            </a:r>
          </a:p>
        </p:txBody>
      </p:sp>
    </p:spTree>
    <p:extLst>
      <p:ext uri="{BB962C8B-B14F-4D97-AF65-F5344CB8AC3E}">
        <p14:creationId xmlns:p14="http://schemas.microsoft.com/office/powerpoint/2010/main" val="37183844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14</a:t>
            </a:fld>
            <a:endParaRPr lang="es-MX"/>
          </a:p>
        </p:txBody>
      </p:sp>
      <p:pic>
        <p:nvPicPr>
          <p:cNvPr id="3" name="Imagen 2"/>
          <p:cNvPicPr>
            <a:picLocks noChangeAspect="1"/>
          </p:cNvPicPr>
          <p:nvPr/>
        </p:nvPicPr>
        <p:blipFill rotWithShape="1">
          <a:blip r:embed="rId4"/>
          <a:srcRect l="945" t="9703" r="2206" b="23505"/>
          <a:stretch/>
        </p:blipFill>
        <p:spPr>
          <a:xfrm>
            <a:off x="245391" y="1192172"/>
            <a:ext cx="8681499" cy="2610002"/>
          </a:xfrm>
          <a:prstGeom prst="rect">
            <a:avLst/>
          </a:prstGeom>
        </p:spPr>
      </p:pic>
      <p:sp>
        <p:nvSpPr>
          <p:cNvPr id="9" name="Elipse 8"/>
          <p:cNvSpPr/>
          <p:nvPr/>
        </p:nvSpPr>
        <p:spPr>
          <a:xfrm>
            <a:off x="3203848" y="2718782"/>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14</a:t>
            </a:r>
          </a:p>
        </p:txBody>
      </p:sp>
      <p:sp>
        <p:nvSpPr>
          <p:cNvPr id="11" name="Elipse 10"/>
          <p:cNvSpPr/>
          <p:nvPr/>
        </p:nvSpPr>
        <p:spPr>
          <a:xfrm>
            <a:off x="6372200" y="2478375"/>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19</a:t>
            </a:r>
          </a:p>
        </p:txBody>
      </p:sp>
      <p:sp>
        <p:nvSpPr>
          <p:cNvPr id="12" name="Elipse 11"/>
          <p:cNvSpPr/>
          <p:nvPr/>
        </p:nvSpPr>
        <p:spPr>
          <a:xfrm>
            <a:off x="8463483" y="2637249"/>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18</a:t>
            </a:r>
          </a:p>
        </p:txBody>
      </p:sp>
      <p:sp>
        <p:nvSpPr>
          <p:cNvPr id="13" name="Elipse 12"/>
          <p:cNvSpPr/>
          <p:nvPr/>
        </p:nvSpPr>
        <p:spPr>
          <a:xfrm>
            <a:off x="1970187" y="2459325"/>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17</a:t>
            </a:r>
          </a:p>
        </p:txBody>
      </p:sp>
      <p:sp>
        <p:nvSpPr>
          <p:cNvPr id="14" name="Elipse 13"/>
          <p:cNvSpPr/>
          <p:nvPr/>
        </p:nvSpPr>
        <p:spPr>
          <a:xfrm>
            <a:off x="6228184" y="3222838"/>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16</a:t>
            </a:r>
          </a:p>
        </p:txBody>
      </p:sp>
      <p:sp>
        <p:nvSpPr>
          <p:cNvPr id="15" name="Elipse 14"/>
          <p:cNvSpPr/>
          <p:nvPr/>
        </p:nvSpPr>
        <p:spPr>
          <a:xfrm>
            <a:off x="5220072" y="2441416"/>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15</a:t>
            </a:r>
          </a:p>
        </p:txBody>
      </p:sp>
      <p:sp>
        <p:nvSpPr>
          <p:cNvPr id="16" name="CuadroTexto 15"/>
          <p:cNvSpPr txBox="1"/>
          <p:nvPr/>
        </p:nvSpPr>
        <p:spPr>
          <a:xfrm>
            <a:off x="107504" y="3763390"/>
            <a:ext cx="8928991" cy="3046988"/>
          </a:xfrm>
          <a:prstGeom prst="rect">
            <a:avLst/>
          </a:prstGeom>
          <a:noFill/>
        </p:spPr>
        <p:txBody>
          <a:bodyPr wrap="square" rtlCol="0">
            <a:spAutoFit/>
          </a:bodyPr>
          <a:lstStyle/>
          <a:p>
            <a:pPr algn="just"/>
            <a:r>
              <a:rPr lang="es-MX" sz="1600" dirty="0">
                <a:latin typeface="Bell MT" panose="02020503060305020303" pitchFamily="18" charset="0"/>
              </a:rPr>
              <a:t>En la pantalla de captura de Metas Académicas, se debe registrar en el campo de texto (</a:t>
            </a:r>
            <a:r>
              <a:rPr lang="es-MX" sz="1600" b="1" dirty="0">
                <a:latin typeface="Bell MT" panose="02020503060305020303" pitchFamily="18" charset="0"/>
              </a:rPr>
              <a:t>14</a:t>
            </a:r>
            <a:r>
              <a:rPr lang="es-MX" sz="1600" dirty="0">
                <a:latin typeface="Bell MT" panose="02020503060305020303" pitchFamily="18" charset="0"/>
              </a:rPr>
              <a:t>) la descripción de una meta.</a:t>
            </a:r>
          </a:p>
          <a:p>
            <a:pPr algn="just"/>
            <a:r>
              <a:rPr lang="es-MX" sz="1600" dirty="0">
                <a:latin typeface="Bell MT" panose="02020503060305020303" pitchFamily="18" charset="0"/>
              </a:rPr>
              <a:t>En los campos numéricos que se muestran junto al ovalo (</a:t>
            </a:r>
            <a:r>
              <a:rPr lang="es-MX" sz="1600" b="1" dirty="0">
                <a:latin typeface="Bell MT" panose="02020503060305020303" pitchFamily="18" charset="0"/>
              </a:rPr>
              <a:t>15</a:t>
            </a:r>
            <a:r>
              <a:rPr lang="es-MX" sz="1600" dirty="0">
                <a:latin typeface="Bell MT" panose="02020503060305020303" pitchFamily="18" charset="0"/>
              </a:rPr>
              <a:t>), se deben registrar los valores con los que se demostrará el cumplimiento de la meta para los años 2018-2019.</a:t>
            </a:r>
          </a:p>
          <a:p>
            <a:pPr algn="just"/>
            <a:r>
              <a:rPr lang="es-MX" sz="1600" dirty="0">
                <a:latin typeface="Bell MT" panose="02020503060305020303" pitchFamily="18" charset="0"/>
              </a:rPr>
              <a:t>Para dar de alta al sistema la descripción de la meta, se deberá dar clic en el botón  que se muestra junto al ovalo (</a:t>
            </a:r>
            <a:r>
              <a:rPr lang="es-MX" sz="1600" b="1" dirty="0">
                <a:latin typeface="Bell MT" panose="02020503060305020303" pitchFamily="18" charset="0"/>
              </a:rPr>
              <a:t>16</a:t>
            </a:r>
            <a:r>
              <a:rPr lang="es-MX" sz="1600" dirty="0">
                <a:latin typeface="Bell MT" panose="02020503060305020303" pitchFamily="18" charset="0"/>
              </a:rPr>
              <a:t>).</a:t>
            </a:r>
          </a:p>
          <a:p>
            <a:pPr algn="just"/>
            <a:r>
              <a:rPr lang="es-MX" sz="1600" dirty="0">
                <a:latin typeface="Bell MT" panose="02020503060305020303" pitchFamily="18" charset="0"/>
              </a:rPr>
              <a:t>Una vez realizado el alta de una meta, se activa el botón </a:t>
            </a:r>
            <a:r>
              <a:rPr lang="es-MX" sz="1600" b="1" dirty="0">
                <a:latin typeface="Bell MT" panose="02020503060305020303" pitchFamily="18" charset="0"/>
              </a:rPr>
              <a:t>Acciones (19)</a:t>
            </a:r>
            <a:r>
              <a:rPr lang="es-MX" sz="1600" dirty="0">
                <a:latin typeface="Bell MT" panose="02020503060305020303" pitchFamily="18" charset="0"/>
              </a:rPr>
              <a:t>, que al hacer clic sobre el mismo, cargará la pantalla para el registro de sus </a:t>
            </a:r>
            <a:r>
              <a:rPr lang="es-MX" sz="1600" b="1" dirty="0">
                <a:latin typeface="Bell MT" panose="02020503060305020303" pitchFamily="18" charset="0"/>
              </a:rPr>
              <a:t>acciones</a:t>
            </a:r>
            <a:r>
              <a:rPr lang="es-MX" sz="1600" dirty="0">
                <a:latin typeface="Bell MT" panose="02020503060305020303" pitchFamily="18" charset="0"/>
              </a:rPr>
              <a:t>. </a:t>
            </a:r>
          </a:p>
          <a:p>
            <a:pPr algn="just"/>
            <a:r>
              <a:rPr lang="es-MX" sz="1600" dirty="0">
                <a:latin typeface="Bell MT" panose="02020503060305020303" pitchFamily="18" charset="0"/>
              </a:rPr>
              <a:t>El combo (</a:t>
            </a:r>
            <a:r>
              <a:rPr lang="es-MX" sz="1600" b="1" dirty="0">
                <a:latin typeface="Bell MT" panose="02020503060305020303" pitchFamily="18" charset="0"/>
              </a:rPr>
              <a:t>17</a:t>
            </a:r>
            <a:r>
              <a:rPr lang="es-MX" sz="1600" dirty="0">
                <a:latin typeface="Bell MT" panose="02020503060305020303" pitchFamily="18" charset="0"/>
              </a:rPr>
              <a:t>) que se encuentra debajo de la columna </a:t>
            </a:r>
            <a:r>
              <a:rPr lang="es-MX" sz="1600" b="1" dirty="0">
                <a:latin typeface="Bell MT" panose="02020503060305020303" pitchFamily="18" charset="0"/>
              </a:rPr>
              <a:t>Prioridad</a:t>
            </a:r>
            <a:r>
              <a:rPr lang="es-MX" sz="1600" dirty="0">
                <a:latin typeface="Bell MT" panose="02020503060305020303" pitchFamily="18" charset="0"/>
              </a:rPr>
              <a:t> permite modificar el orden de captura de un Meta Académica, seleccionando a otra Meta ya capturada, moviendo en cascada sus acciones y conceptos de gasto asociados . Esta opción únicamente funciona seleccionado el combo de dos metas.</a:t>
            </a:r>
          </a:p>
          <a:p>
            <a:pPr algn="just"/>
            <a:r>
              <a:rPr lang="es-MX" sz="1600" dirty="0">
                <a:latin typeface="Bell MT" panose="02020503060305020303" pitchFamily="18" charset="0"/>
              </a:rPr>
              <a:t>El botón que se muestra junto al ovalo (</a:t>
            </a:r>
            <a:r>
              <a:rPr lang="es-MX" sz="1600" b="1" dirty="0">
                <a:latin typeface="Bell MT" panose="02020503060305020303" pitchFamily="18" charset="0"/>
              </a:rPr>
              <a:t>18</a:t>
            </a:r>
            <a:r>
              <a:rPr lang="es-MX" sz="1600" dirty="0">
                <a:latin typeface="Bell MT" panose="02020503060305020303" pitchFamily="18" charset="0"/>
              </a:rPr>
              <a:t>) permite eliminar los registros capturados.</a:t>
            </a:r>
          </a:p>
        </p:txBody>
      </p:sp>
    </p:spTree>
    <p:extLst>
      <p:ext uri="{BB962C8B-B14F-4D97-AF65-F5344CB8AC3E}">
        <p14:creationId xmlns:p14="http://schemas.microsoft.com/office/powerpoint/2010/main" val="327254695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15</a:t>
            </a:fld>
            <a:endParaRPr lang="es-MX"/>
          </a:p>
        </p:txBody>
      </p:sp>
      <p:pic>
        <p:nvPicPr>
          <p:cNvPr id="3" name="Imagen 2"/>
          <p:cNvPicPr>
            <a:picLocks noChangeAspect="1"/>
          </p:cNvPicPr>
          <p:nvPr/>
        </p:nvPicPr>
        <p:blipFill rotWithShape="1">
          <a:blip r:embed="rId4"/>
          <a:srcRect l="766" t="9525" r="1258" b="32789"/>
          <a:stretch/>
        </p:blipFill>
        <p:spPr>
          <a:xfrm>
            <a:off x="251520" y="1209714"/>
            <a:ext cx="8675370" cy="2842836"/>
          </a:xfrm>
          <a:prstGeom prst="rect">
            <a:avLst/>
          </a:prstGeom>
        </p:spPr>
      </p:pic>
      <p:sp>
        <p:nvSpPr>
          <p:cNvPr id="10" name="Elipse 9"/>
          <p:cNvSpPr/>
          <p:nvPr/>
        </p:nvSpPr>
        <p:spPr>
          <a:xfrm>
            <a:off x="1893987" y="3073152"/>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22</a:t>
            </a:r>
          </a:p>
        </p:txBody>
      </p:sp>
      <p:sp>
        <p:nvSpPr>
          <p:cNvPr id="12" name="Elipse 11"/>
          <p:cNvSpPr/>
          <p:nvPr/>
        </p:nvSpPr>
        <p:spPr>
          <a:xfrm>
            <a:off x="5095106" y="2983235"/>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24</a:t>
            </a:r>
          </a:p>
        </p:txBody>
      </p:sp>
      <p:sp>
        <p:nvSpPr>
          <p:cNvPr id="13" name="Elipse 12"/>
          <p:cNvSpPr/>
          <p:nvPr/>
        </p:nvSpPr>
        <p:spPr>
          <a:xfrm>
            <a:off x="8357567" y="3130302"/>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23</a:t>
            </a:r>
          </a:p>
        </p:txBody>
      </p:sp>
      <p:sp>
        <p:nvSpPr>
          <p:cNvPr id="14" name="Elipse 13"/>
          <p:cNvSpPr/>
          <p:nvPr/>
        </p:nvSpPr>
        <p:spPr>
          <a:xfrm>
            <a:off x="5468863" y="3377183"/>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21</a:t>
            </a:r>
          </a:p>
        </p:txBody>
      </p:sp>
      <p:sp>
        <p:nvSpPr>
          <p:cNvPr id="15" name="Elipse 14"/>
          <p:cNvSpPr/>
          <p:nvPr/>
        </p:nvSpPr>
        <p:spPr>
          <a:xfrm>
            <a:off x="3539505" y="3049910"/>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20</a:t>
            </a:r>
          </a:p>
        </p:txBody>
      </p:sp>
      <p:sp>
        <p:nvSpPr>
          <p:cNvPr id="17" name="CuadroTexto 16">
            <a:extLst>
              <a:ext uri="{FF2B5EF4-FFF2-40B4-BE49-F238E27FC236}">
                <a16:creationId xmlns:a16="http://schemas.microsoft.com/office/drawing/2014/main" id="{E0F6CAED-9A09-4A76-B29E-A2B01369C427}"/>
              </a:ext>
            </a:extLst>
          </p:cNvPr>
          <p:cNvSpPr txBox="1"/>
          <p:nvPr/>
        </p:nvSpPr>
        <p:spPr>
          <a:xfrm>
            <a:off x="107504" y="4114815"/>
            <a:ext cx="8928991" cy="2554545"/>
          </a:xfrm>
          <a:prstGeom prst="rect">
            <a:avLst/>
          </a:prstGeom>
          <a:noFill/>
        </p:spPr>
        <p:txBody>
          <a:bodyPr wrap="square" rtlCol="0">
            <a:spAutoFit/>
          </a:bodyPr>
          <a:lstStyle/>
          <a:p>
            <a:pPr algn="just"/>
            <a:r>
              <a:rPr lang="es-MX" sz="1600" dirty="0">
                <a:latin typeface="Bell MT" panose="02020503060305020303" pitchFamily="18" charset="0"/>
              </a:rPr>
              <a:t>En la pantalla de captura de Acciones, se debe registrar en el campo de texto (</a:t>
            </a:r>
            <a:r>
              <a:rPr lang="es-MX" sz="1600" b="1" dirty="0">
                <a:latin typeface="Bell MT" panose="02020503060305020303" pitchFamily="18" charset="0"/>
              </a:rPr>
              <a:t>20</a:t>
            </a:r>
            <a:r>
              <a:rPr lang="es-MX" sz="1600" dirty="0">
                <a:latin typeface="Bell MT" panose="02020503060305020303" pitchFamily="18" charset="0"/>
              </a:rPr>
              <a:t>) la descripción de una acción específica.</a:t>
            </a:r>
          </a:p>
          <a:p>
            <a:pPr algn="just"/>
            <a:r>
              <a:rPr lang="es-MX" sz="1600" dirty="0">
                <a:latin typeface="Bell MT" panose="02020503060305020303" pitchFamily="18" charset="0"/>
              </a:rPr>
              <a:t>Para dar de alta al sistema la descripción de la acción, se deberá dar clic en el botón  que se muestra junto al ovalo (</a:t>
            </a:r>
            <a:r>
              <a:rPr lang="es-MX" sz="1600" b="1" dirty="0">
                <a:latin typeface="Bell MT" panose="02020503060305020303" pitchFamily="18" charset="0"/>
              </a:rPr>
              <a:t>21</a:t>
            </a:r>
            <a:r>
              <a:rPr lang="es-MX" sz="1600" dirty="0">
                <a:latin typeface="Bell MT" panose="02020503060305020303" pitchFamily="18" charset="0"/>
              </a:rPr>
              <a:t>).</a:t>
            </a:r>
          </a:p>
          <a:p>
            <a:pPr algn="just"/>
            <a:r>
              <a:rPr lang="es-MX" sz="1600" dirty="0">
                <a:latin typeface="Bell MT" panose="02020503060305020303" pitchFamily="18" charset="0"/>
              </a:rPr>
              <a:t>Una vez realizado el alta de una meta, se activa el botón </a:t>
            </a:r>
            <a:r>
              <a:rPr lang="es-MX" sz="1600" b="1" dirty="0">
                <a:latin typeface="Bell MT" panose="02020503060305020303" pitchFamily="18" charset="0"/>
              </a:rPr>
              <a:t>Recursos (24)</a:t>
            </a:r>
            <a:r>
              <a:rPr lang="es-MX" sz="1600" dirty="0">
                <a:latin typeface="Bell MT" panose="02020503060305020303" pitchFamily="18" charset="0"/>
              </a:rPr>
              <a:t>, que al hacer clic sobre el mismo, cargará la pantalla para el registro de sus recursos o conceptos de gasto. </a:t>
            </a:r>
          </a:p>
          <a:p>
            <a:pPr algn="just"/>
            <a:r>
              <a:rPr lang="es-MX" sz="1600" dirty="0">
                <a:latin typeface="Bell MT" panose="02020503060305020303" pitchFamily="18" charset="0"/>
              </a:rPr>
              <a:t>El combo (</a:t>
            </a:r>
            <a:r>
              <a:rPr lang="es-MX" sz="1600" b="1" dirty="0">
                <a:latin typeface="Bell MT" panose="02020503060305020303" pitchFamily="18" charset="0"/>
              </a:rPr>
              <a:t>22</a:t>
            </a:r>
            <a:r>
              <a:rPr lang="es-MX" sz="1600" dirty="0">
                <a:latin typeface="Bell MT" panose="02020503060305020303" pitchFamily="18" charset="0"/>
              </a:rPr>
              <a:t>) que se encuentra debajo de la columna </a:t>
            </a:r>
            <a:r>
              <a:rPr lang="es-MX" sz="1600" b="1" dirty="0">
                <a:latin typeface="Bell MT" panose="02020503060305020303" pitchFamily="18" charset="0"/>
              </a:rPr>
              <a:t>Prioridad</a:t>
            </a:r>
            <a:r>
              <a:rPr lang="es-MX" sz="1600" dirty="0">
                <a:latin typeface="Bell MT" panose="02020503060305020303" pitchFamily="18" charset="0"/>
              </a:rPr>
              <a:t> permite modificar el orden de captura de un </a:t>
            </a:r>
            <a:r>
              <a:rPr lang="es-MX" sz="1600" b="1" dirty="0">
                <a:latin typeface="Bell MT" panose="02020503060305020303" pitchFamily="18" charset="0"/>
              </a:rPr>
              <a:t>Acción</a:t>
            </a:r>
            <a:r>
              <a:rPr lang="es-MX" sz="1600" dirty="0">
                <a:latin typeface="Bell MT" panose="02020503060305020303" pitchFamily="18" charset="0"/>
              </a:rPr>
              <a:t>, seleccionando a otra </a:t>
            </a:r>
            <a:r>
              <a:rPr lang="es-MX" sz="1600" b="1" dirty="0">
                <a:latin typeface="Bell MT" panose="02020503060305020303" pitchFamily="18" charset="0"/>
              </a:rPr>
              <a:t>Acción</a:t>
            </a:r>
            <a:r>
              <a:rPr lang="es-MX" sz="1600" dirty="0">
                <a:latin typeface="Bell MT" panose="02020503060305020303" pitchFamily="18" charset="0"/>
              </a:rPr>
              <a:t> ya capturada, moviendo en cascada sus conceptos de gasto asociados . Esta opción únicamente funciona seleccionado el combo de dos Acciones.</a:t>
            </a:r>
          </a:p>
          <a:p>
            <a:pPr algn="just"/>
            <a:r>
              <a:rPr lang="es-MX" sz="1600" dirty="0">
                <a:latin typeface="Bell MT" panose="02020503060305020303" pitchFamily="18" charset="0"/>
              </a:rPr>
              <a:t>El botón que se muestra junto al ovalo (</a:t>
            </a:r>
            <a:r>
              <a:rPr lang="es-MX" sz="1600" b="1" dirty="0">
                <a:latin typeface="Bell MT" panose="02020503060305020303" pitchFamily="18" charset="0"/>
              </a:rPr>
              <a:t>23</a:t>
            </a:r>
            <a:r>
              <a:rPr lang="es-MX" sz="1600" dirty="0">
                <a:latin typeface="Bell MT" panose="02020503060305020303" pitchFamily="18" charset="0"/>
              </a:rPr>
              <a:t>) permite eliminar los registros capturados.</a:t>
            </a:r>
          </a:p>
        </p:txBody>
      </p:sp>
    </p:spTree>
    <p:extLst>
      <p:ext uri="{BB962C8B-B14F-4D97-AF65-F5344CB8AC3E}">
        <p14:creationId xmlns:p14="http://schemas.microsoft.com/office/powerpoint/2010/main" val="200723460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16</a:t>
            </a:fld>
            <a:endParaRPr lang="es-MX"/>
          </a:p>
        </p:txBody>
      </p:sp>
      <p:pic>
        <p:nvPicPr>
          <p:cNvPr id="3" name="Imagen 2"/>
          <p:cNvPicPr>
            <a:picLocks noChangeAspect="1"/>
          </p:cNvPicPr>
          <p:nvPr/>
        </p:nvPicPr>
        <p:blipFill rotWithShape="1">
          <a:blip r:embed="rId4"/>
          <a:srcRect l="1332" t="9962" r="1612" b="27565"/>
          <a:stretch/>
        </p:blipFill>
        <p:spPr>
          <a:xfrm>
            <a:off x="251520" y="1231413"/>
            <a:ext cx="8784976" cy="2801537"/>
          </a:xfrm>
          <a:prstGeom prst="rect">
            <a:avLst/>
          </a:prstGeom>
        </p:spPr>
      </p:pic>
      <p:sp>
        <p:nvSpPr>
          <p:cNvPr id="9" name="CuadroTexto 8"/>
          <p:cNvSpPr txBox="1"/>
          <p:nvPr/>
        </p:nvSpPr>
        <p:spPr>
          <a:xfrm>
            <a:off x="345148" y="4117432"/>
            <a:ext cx="8687397" cy="1077218"/>
          </a:xfrm>
          <a:prstGeom prst="rect">
            <a:avLst/>
          </a:prstGeom>
          <a:noFill/>
        </p:spPr>
        <p:txBody>
          <a:bodyPr wrap="square" rtlCol="0">
            <a:spAutoFit/>
          </a:bodyPr>
          <a:lstStyle/>
          <a:p>
            <a:pPr algn="just"/>
            <a:r>
              <a:rPr lang="es-MX" sz="1600" dirty="0">
                <a:latin typeface="Bell MT" panose="02020503060305020303" pitchFamily="18" charset="0"/>
              </a:rPr>
              <a:t>En la pantalla de captura de los conceptos de gasto se debe realizar lo siguiente:</a:t>
            </a:r>
          </a:p>
          <a:p>
            <a:pPr algn="just"/>
            <a:endParaRPr lang="es-MX" sz="1600" dirty="0">
              <a:latin typeface="Bell MT" panose="02020503060305020303" pitchFamily="18" charset="0"/>
            </a:endParaRPr>
          </a:p>
          <a:p>
            <a:pPr algn="just"/>
            <a:r>
              <a:rPr lang="es-MX" sz="1600" dirty="0">
                <a:latin typeface="Bell MT" panose="02020503060305020303" pitchFamily="18" charset="0"/>
              </a:rPr>
              <a:t>a) Para realizar el alta o captura de un concepto de gasto, se deberá dar clic en el botón que se encuentra junto al ovalo (</a:t>
            </a:r>
            <a:r>
              <a:rPr lang="es-MX" sz="1600" b="1" dirty="0">
                <a:latin typeface="Bell MT" panose="02020503060305020303" pitchFamily="18" charset="0"/>
              </a:rPr>
              <a:t>25</a:t>
            </a:r>
            <a:r>
              <a:rPr lang="es-MX" sz="1600" dirty="0">
                <a:latin typeface="Bell MT" panose="02020503060305020303" pitchFamily="18" charset="0"/>
              </a:rPr>
              <a:t>).</a:t>
            </a:r>
          </a:p>
        </p:txBody>
      </p:sp>
      <p:sp>
        <p:nvSpPr>
          <p:cNvPr id="10" name="Elipse 9"/>
          <p:cNvSpPr/>
          <p:nvPr/>
        </p:nvSpPr>
        <p:spPr>
          <a:xfrm>
            <a:off x="5436096" y="3600902"/>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b="1" dirty="0">
                <a:solidFill>
                  <a:schemeClr val="tx1"/>
                </a:solidFill>
              </a:rPr>
              <a:t>25</a:t>
            </a:r>
          </a:p>
        </p:txBody>
      </p:sp>
    </p:spTree>
    <p:extLst>
      <p:ext uri="{BB962C8B-B14F-4D97-AF65-F5344CB8AC3E}">
        <p14:creationId xmlns:p14="http://schemas.microsoft.com/office/powerpoint/2010/main" val="74296629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17</a:t>
            </a:fld>
            <a:endParaRPr lang="es-MX"/>
          </a:p>
        </p:txBody>
      </p:sp>
      <p:pic>
        <p:nvPicPr>
          <p:cNvPr id="4" name="Imagen 3"/>
          <p:cNvPicPr>
            <a:picLocks noChangeAspect="1"/>
          </p:cNvPicPr>
          <p:nvPr/>
        </p:nvPicPr>
        <p:blipFill rotWithShape="1">
          <a:blip r:embed="rId4"/>
          <a:srcRect l="10218" t="13214" r="9932" b="49301"/>
          <a:stretch/>
        </p:blipFill>
        <p:spPr>
          <a:xfrm>
            <a:off x="251521" y="1268744"/>
            <a:ext cx="8675370" cy="2448288"/>
          </a:xfrm>
          <a:prstGeom prst="rect">
            <a:avLst/>
          </a:prstGeom>
        </p:spPr>
      </p:pic>
      <p:sp>
        <p:nvSpPr>
          <p:cNvPr id="9" name="Elipse 8"/>
          <p:cNvSpPr/>
          <p:nvPr/>
        </p:nvSpPr>
        <p:spPr>
          <a:xfrm>
            <a:off x="1547664" y="2564904"/>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26</a:t>
            </a:r>
          </a:p>
        </p:txBody>
      </p:sp>
      <p:sp>
        <p:nvSpPr>
          <p:cNvPr id="10" name="Elipse 9"/>
          <p:cNvSpPr/>
          <p:nvPr/>
        </p:nvSpPr>
        <p:spPr>
          <a:xfrm>
            <a:off x="3172476" y="2665243"/>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27</a:t>
            </a:r>
          </a:p>
        </p:txBody>
      </p:sp>
      <p:sp>
        <p:nvSpPr>
          <p:cNvPr id="11" name="Elipse 10"/>
          <p:cNvSpPr/>
          <p:nvPr/>
        </p:nvSpPr>
        <p:spPr>
          <a:xfrm>
            <a:off x="4074298" y="2665243"/>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28</a:t>
            </a:r>
          </a:p>
        </p:txBody>
      </p:sp>
      <p:sp>
        <p:nvSpPr>
          <p:cNvPr id="14" name="Elipse 13"/>
          <p:cNvSpPr/>
          <p:nvPr/>
        </p:nvSpPr>
        <p:spPr>
          <a:xfrm>
            <a:off x="8253040" y="3009503"/>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29</a:t>
            </a:r>
          </a:p>
        </p:txBody>
      </p:sp>
      <p:sp>
        <p:nvSpPr>
          <p:cNvPr id="23" name="CuadroTexto 22"/>
          <p:cNvSpPr txBox="1"/>
          <p:nvPr/>
        </p:nvSpPr>
        <p:spPr>
          <a:xfrm>
            <a:off x="271838" y="3717032"/>
            <a:ext cx="8634734" cy="2800767"/>
          </a:xfrm>
          <a:prstGeom prst="rect">
            <a:avLst/>
          </a:prstGeom>
          <a:noFill/>
        </p:spPr>
        <p:txBody>
          <a:bodyPr wrap="square" rtlCol="0">
            <a:spAutoFit/>
          </a:bodyPr>
          <a:lstStyle/>
          <a:p>
            <a:pPr algn="just"/>
            <a:r>
              <a:rPr lang="es-MX" sz="1600" dirty="0">
                <a:latin typeface="Bell MT" panose="02020503060305020303" pitchFamily="18" charset="0"/>
              </a:rPr>
              <a:t>b) En el cuadro de texto (</a:t>
            </a:r>
            <a:r>
              <a:rPr lang="es-MX" sz="1600" b="1" dirty="0">
                <a:latin typeface="Bell MT" panose="02020503060305020303" pitchFamily="18" charset="0"/>
              </a:rPr>
              <a:t>26</a:t>
            </a:r>
            <a:r>
              <a:rPr lang="es-MX" sz="1600" dirty="0">
                <a:latin typeface="Bell MT" panose="02020503060305020303" pitchFamily="18" charset="0"/>
              </a:rPr>
              <a:t>) se debe capturar la descripción del concepto de gasto.</a:t>
            </a:r>
          </a:p>
          <a:p>
            <a:pPr algn="just"/>
            <a:r>
              <a:rPr lang="es-MX" sz="1600" dirty="0">
                <a:latin typeface="Bell MT" panose="02020503060305020303" pitchFamily="18" charset="0"/>
              </a:rPr>
              <a:t>c) Clasificar el concepto de gasto en uno de los cinco rubros de gasto (honorarios, servicios, materiales, infraestructura, acervos) que contempla el programa, utilizando el cuadro de selección (</a:t>
            </a:r>
            <a:r>
              <a:rPr lang="es-MX" sz="1600" b="1" dirty="0">
                <a:latin typeface="Bell MT" panose="02020503060305020303" pitchFamily="18" charset="0"/>
              </a:rPr>
              <a:t>27</a:t>
            </a:r>
            <a:r>
              <a:rPr lang="es-MX" sz="1600" dirty="0">
                <a:latin typeface="Bell MT" panose="02020503060305020303" pitchFamily="18" charset="0"/>
              </a:rPr>
              <a:t>).</a:t>
            </a:r>
          </a:p>
          <a:p>
            <a:pPr algn="just"/>
            <a:r>
              <a:rPr lang="es-MX" sz="1600" dirty="0">
                <a:latin typeface="Bell MT" panose="02020503060305020303" pitchFamily="18" charset="0"/>
              </a:rPr>
              <a:t>d) En caso de aplicar, se deberá activar el combo que se muestra junto al ovalo (</a:t>
            </a:r>
            <a:r>
              <a:rPr lang="es-MX" sz="1600" b="1" dirty="0">
                <a:latin typeface="Bell MT" panose="02020503060305020303" pitchFamily="18" charset="0"/>
              </a:rPr>
              <a:t>28</a:t>
            </a:r>
            <a:r>
              <a:rPr lang="es-MX" sz="1600" dirty="0">
                <a:latin typeface="Bell MT" panose="02020503060305020303" pitchFamily="18" charset="0"/>
              </a:rPr>
              <a:t>), si el concepto de gasto se refiere al apoyo de una movilidad o estancia académica nacional o internacional.</a:t>
            </a:r>
          </a:p>
          <a:p>
            <a:pPr algn="just"/>
            <a:r>
              <a:rPr lang="es-MX" sz="1600" dirty="0">
                <a:latin typeface="Bell MT" panose="02020503060305020303" pitchFamily="18" charset="0"/>
              </a:rPr>
              <a:t>e) En los campos de </a:t>
            </a:r>
            <a:r>
              <a:rPr lang="es-MX" sz="1600" b="1" dirty="0">
                <a:latin typeface="Bell MT" panose="02020503060305020303" pitchFamily="18" charset="0"/>
              </a:rPr>
              <a:t>Cantidad</a:t>
            </a:r>
            <a:r>
              <a:rPr lang="es-MX" sz="1600" dirty="0">
                <a:latin typeface="Bell MT" panose="02020503060305020303" pitchFamily="18" charset="0"/>
              </a:rPr>
              <a:t> y </a:t>
            </a:r>
            <a:r>
              <a:rPr lang="es-MX" sz="1600" b="1" dirty="0">
                <a:latin typeface="Bell MT" panose="02020503060305020303" pitchFamily="18" charset="0"/>
              </a:rPr>
              <a:t>Costo Unitario</a:t>
            </a:r>
            <a:r>
              <a:rPr lang="es-MX" sz="1600" dirty="0">
                <a:latin typeface="Bell MT" panose="02020503060305020303" pitchFamily="18" charset="0"/>
              </a:rPr>
              <a:t> se deberá registrar las unidades y costo del concepto de gasto para los años 2018 y 2019.</a:t>
            </a:r>
          </a:p>
          <a:p>
            <a:pPr algn="just"/>
            <a:r>
              <a:rPr lang="es-MX" sz="1600" dirty="0">
                <a:latin typeface="Bell MT" panose="02020503060305020303" pitchFamily="18" charset="0"/>
              </a:rPr>
              <a:t>f) El combo que aparece debajo de la columna </a:t>
            </a:r>
            <a:r>
              <a:rPr lang="es-MX" sz="1600" b="1" dirty="0">
                <a:latin typeface="Bell MT" panose="02020503060305020303" pitchFamily="18" charset="0"/>
              </a:rPr>
              <a:t>Sin Costo</a:t>
            </a:r>
            <a:r>
              <a:rPr lang="es-MX" sz="1600" dirty="0">
                <a:latin typeface="Bell MT" panose="02020503060305020303" pitchFamily="18" charset="0"/>
              </a:rPr>
              <a:t>, al activarlo indica que para ese año no se requiere recursos para el concepto de gasto. </a:t>
            </a:r>
          </a:p>
          <a:p>
            <a:pPr algn="just"/>
            <a:r>
              <a:rPr lang="es-MX" sz="1600" dirty="0">
                <a:latin typeface="Bell MT" panose="02020503060305020303" pitchFamily="18" charset="0"/>
              </a:rPr>
              <a:t>g) Una vez requisitado los puntos anteriores, se deberá de dar el alta del registro  dando clic en el botón que aparece junto al ovalo (</a:t>
            </a:r>
            <a:r>
              <a:rPr lang="es-MX" sz="1600" b="1" dirty="0">
                <a:latin typeface="Bell MT" panose="02020503060305020303" pitchFamily="18" charset="0"/>
              </a:rPr>
              <a:t>29</a:t>
            </a:r>
            <a:r>
              <a:rPr lang="es-MX" sz="1600" dirty="0">
                <a:latin typeface="Bell MT" panose="02020503060305020303" pitchFamily="18" charset="0"/>
              </a:rPr>
              <a:t>).</a:t>
            </a:r>
          </a:p>
        </p:txBody>
      </p:sp>
    </p:spTree>
    <p:extLst>
      <p:ext uri="{BB962C8B-B14F-4D97-AF65-F5344CB8AC3E}">
        <p14:creationId xmlns:p14="http://schemas.microsoft.com/office/powerpoint/2010/main" val="403711733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18</a:t>
            </a:fld>
            <a:endParaRPr lang="es-MX"/>
          </a:p>
        </p:txBody>
      </p:sp>
      <p:grpSp>
        <p:nvGrpSpPr>
          <p:cNvPr id="5" name="Grupo 4"/>
          <p:cNvGrpSpPr/>
          <p:nvPr/>
        </p:nvGrpSpPr>
        <p:grpSpPr>
          <a:xfrm>
            <a:off x="288390" y="1268760"/>
            <a:ext cx="8603362" cy="2808312"/>
            <a:chOff x="0" y="1363214"/>
            <a:chExt cx="8250003" cy="2620940"/>
          </a:xfrm>
        </p:grpSpPr>
        <p:pic>
          <p:nvPicPr>
            <p:cNvPr id="3" name="Imagen 2"/>
            <p:cNvPicPr>
              <a:picLocks noChangeAspect="1"/>
            </p:cNvPicPr>
            <p:nvPr/>
          </p:nvPicPr>
          <p:blipFill rotWithShape="1">
            <a:blip r:embed="rId4"/>
            <a:srcRect l="1090" t="10080" r="8663" b="16001"/>
            <a:stretch/>
          </p:blipFill>
          <p:spPr>
            <a:xfrm>
              <a:off x="0" y="1363214"/>
              <a:ext cx="5688632" cy="2620940"/>
            </a:xfrm>
            <a:prstGeom prst="rect">
              <a:avLst/>
            </a:prstGeom>
          </p:spPr>
        </p:pic>
        <p:pic>
          <p:nvPicPr>
            <p:cNvPr id="4" name="Imagen 3"/>
            <p:cNvPicPr>
              <a:picLocks noChangeAspect="1"/>
            </p:cNvPicPr>
            <p:nvPr/>
          </p:nvPicPr>
          <p:blipFill rotWithShape="1">
            <a:blip r:embed="rId5"/>
            <a:srcRect l="57171" t="15506" r="2194" b="22280"/>
            <a:stretch/>
          </p:blipFill>
          <p:spPr>
            <a:xfrm>
              <a:off x="5688629" y="1556791"/>
              <a:ext cx="2561374" cy="2205901"/>
            </a:xfrm>
            <a:prstGeom prst="rect">
              <a:avLst/>
            </a:prstGeom>
          </p:spPr>
        </p:pic>
      </p:grpSp>
      <p:sp>
        <p:nvSpPr>
          <p:cNvPr id="10" name="Elipse 9"/>
          <p:cNvSpPr/>
          <p:nvPr/>
        </p:nvSpPr>
        <p:spPr>
          <a:xfrm>
            <a:off x="6597489" y="1622152"/>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30</a:t>
            </a:r>
          </a:p>
        </p:txBody>
      </p:sp>
      <p:sp>
        <p:nvSpPr>
          <p:cNvPr id="11" name="Elipse 10"/>
          <p:cNvSpPr/>
          <p:nvPr/>
        </p:nvSpPr>
        <p:spPr>
          <a:xfrm>
            <a:off x="6597489" y="3356992"/>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32</a:t>
            </a:r>
          </a:p>
        </p:txBody>
      </p:sp>
      <p:sp>
        <p:nvSpPr>
          <p:cNvPr id="12" name="Elipse 11"/>
          <p:cNvSpPr/>
          <p:nvPr/>
        </p:nvSpPr>
        <p:spPr>
          <a:xfrm>
            <a:off x="8387696" y="2657977"/>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33</a:t>
            </a:r>
          </a:p>
        </p:txBody>
      </p:sp>
      <p:cxnSp>
        <p:nvCxnSpPr>
          <p:cNvPr id="13" name="Conector recto de flecha 12"/>
          <p:cNvCxnSpPr>
            <a:stCxn id="10" idx="4"/>
          </p:cNvCxnSpPr>
          <p:nvPr/>
        </p:nvCxnSpPr>
        <p:spPr>
          <a:xfrm flipH="1">
            <a:off x="5580112" y="2054200"/>
            <a:ext cx="1269405" cy="7831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a:stCxn id="10" idx="4"/>
          </p:cNvCxnSpPr>
          <p:nvPr/>
        </p:nvCxnSpPr>
        <p:spPr>
          <a:xfrm>
            <a:off x="6849517" y="2054200"/>
            <a:ext cx="818827" cy="7831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11" idx="0"/>
          </p:cNvCxnSpPr>
          <p:nvPr/>
        </p:nvCxnSpPr>
        <p:spPr>
          <a:xfrm flipV="1">
            <a:off x="6849517" y="2924944"/>
            <a:ext cx="1250875" cy="4320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a:stCxn id="11" idx="0"/>
          </p:cNvCxnSpPr>
          <p:nvPr/>
        </p:nvCxnSpPr>
        <p:spPr>
          <a:xfrm flipH="1" flipV="1">
            <a:off x="6012160" y="2924944"/>
            <a:ext cx="837357" cy="4320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292156" y="4151982"/>
            <a:ext cx="8634734" cy="1077218"/>
          </a:xfrm>
          <a:prstGeom prst="rect">
            <a:avLst/>
          </a:prstGeom>
          <a:noFill/>
        </p:spPr>
        <p:txBody>
          <a:bodyPr wrap="square" rtlCol="0">
            <a:spAutoFit/>
          </a:bodyPr>
          <a:lstStyle/>
          <a:p>
            <a:pPr algn="just"/>
            <a:r>
              <a:rPr lang="es-MX" sz="1600" dirty="0">
                <a:latin typeface="Bell MT" panose="02020503060305020303" pitchFamily="18" charset="0"/>
              </a:rPr>
              <a:t>h) Una vez que se realiza el alta de un concepto de gasto, el registro se mueve en la parte superior de la pantalla y se muestra un icono de calendario (</a:t>
            </a:r>
            <a:r>
              <a:rPr lang="es-MX" sz="1600" b="1" dirty="0">
                <a:latin typeface="Bell MT" panose="02020503060305020303" pitchFamily="18" charset="0"/>
              </a:rPr>
              <a:t>30</a:t>
            </a:r>
            <a:r>
              <a:rPr lang="es-MX" sz="1600" dirty="0">
                <a:latin typeface="Bell MT" panose="02020503060305020303" pitchFamily="18" charset="0"/>
              </a:rPr>
              <a:t>) que al darle clic sobre la imagen, despliega una ventana emergente en donde se deberá calendarizar por cada año, el monto asociado al concepto de gasto.</a:t>
            </a:r>
          </a:p>
        </p:txBody>
      </p:sp>
      <p:pic>
        <p:nvPicPr>
          <p:cNvPr id="18" name="Imagen 17">
            <a:extLst>
              <a:ext uri="{FF2B5EF4-FFF2-40B4-BE49-F238E27FC236}">
                <a16:creationId xmlns:a16="http://schemas.microsoft.com/office/drawing/2014/main" id="{53C7B290-7B20-480D-88F1-F556F14240F4}"/>
              </a:ext>
            </a:extLst>
          </p:cNvPr>
          <p:cNvPicPr>
            <a:picLocks noChangeAspect="1"/>
          </p:cNvPicPr>
          <p:nvPr/>
        </p:nvPicPr>
        <p:blipFill rotWithShape="1">
          <a:blip r:embed="rId6"/>
          <a:srcRect l="34966" t="20160" r="35268" b="49601"/>
          <a:stretch/>
        </p:blipFill>
        <p:spPr>
          <a:xfrm>
            <a:off x="2123728" y="2266584"/>
            <a:ext cx="2664296" cy="1522455"/>
          </a:xfrm>
          <a:prstGeom prst="rect">
            <a:avLst/>
          </a:prstGeom>
        </p:spPr>
      </p:pic>
    </p:spTree>
    <p:extLst>
      <p:ext uri="{BB962C8B-B14F-4D97-AF65-F5344CB8AC3E}">
        <p14:creationId xmlns:p14="http://schemas.microsoft.com/office/powerpoint/2010/main" val="33113503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19</a:t>
            </a:fld>
            <a:endParaRPr lang="es-MX"/>
          </a:p>
        </p:txBody>
      </p:sp>
      <p:pic>
        <p:nvPicPr>
          <p:cNvPr id="3" name="Imagen 2"/>
          <p:cNvPicPr>
            <a:picLocks noChangeAspect="1"/>
          </p:cNvPicPr>
          <p:nvPr/>
        </p:nvPicPr>
        <p:blipFill rotWithShape="1">
          <a:blip r:embed="rId4"/>
          <a:srcRect l="35382" t="20160" r="35268" b="49601"/>
          <a:stretch/>
        </p:blipFill>
        <p:spPr>
          <a:xfrm>
            <a:off x="2267744" y="1628800"/>
            <a:ext cx="5078110" cy="2300510"/>
          </a:xfrm>
          <a:prstGeom prst="rect">
            <a:avLst/>
          </a:prstGeom>
        </p:spPr>
      </p:pic>
      <p:sp>
        <p:nvSpPr>
          <p:cNvPr id="9" name="Elipse 8"/>
          <p:cNvSpPr/>
          <p:nvPr/>
        </p:nvSpPr>
        <p:spPr>
          <a:xfrm>
            <a:off x="2863264" y="2375095"/>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31</a:t>
            </a:r>
          </a:p>
        </p:txBody>
      </p:sp>
      <p:sp>
        <p:nvSpPr>
          <p:cNvPr id="10" name="Elipse 9"/>
          <p:cNvSpPr/>
          <p:nvPr/>
        </p:nvSpPr>
        <p:spPr>
          <a:xfrm>
            <a:off x="4883400" y="2359069"/>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32</a:t>
            </a:r>
          </a:p>
        </p:txBody>
      </p:sp>
      <p:sp>
        <p:nvSpPr>
          <p:cNvPr id="11" name="Elipse 10"/>
          <p:cNvSpPr/>
          <p:nvPr/>
        </p:nvSpPr>
        <p:spPr>
          <a:xfrm>
            <a:off x="6588224" y="3010438"/>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33</a:t>
            </a:r>
          </a:p>
        </p:txBody>
      </p:sp>
      <p:sp>
        <p:nvSpPr>
          <p:cNvPr id="12" name="CuadroTexto 11"/>
          <p:cNvSpPr txBox="1"/>
          <p:nvPr/>
        </p:nvSpPr>
        <p:spPr>
          <a:xfrm>
            <a:off x="251520" y="4234237"/>
            <a:ext cx="8634734" cy="1815882"/>
          </a:xfrm>
          <a:prstGeom prst="rect">
            <a:avLst/>
          </a:prstGeom>
          <a:noFill/>
        </p:spPr>
        <p:txBody>
          <a:bodyPr wrap="square" rtlCol="0">
            <a:spAutoFit/>
          </a:bodyPr>
          <a:lstStyle/>
          <a:p>
            <a:pPr algn="just"/>
            <a:r>
              <a:rPr lang="es-MX" sz="1600" dirty="0">
                <a:latin typeface="Bell MT" panose="02020503060305020303" pitchFamily="18" charset="0"/>
              </a:rPr>
              <a:t>i) La calendarización del monto asociado al concepto de gasto se debe realizar por mes, para lo cual se debe de elegir el mes correspondiente en el campo que se muestra debajo del ovalo (</a:t>
            </a:r>
            <a:r>
              <a:rPr lang="es-MX" sz="1600" b="1" dirty="0">
                <a:latin typeface="Bell MT" panose="02020503060305020303" pitchFamily="18" charset="0"/>
              </a:rPr>
              <a:t>31</a:t>
            </a:r>
            <a:r>
              <a:rPr lang="es-MX" sz="1600" dirty="0">
                <a:latin typeface="Bell MT" panose="02020503060305020303" pitchFamily="18" charset="0"/>
              </a:rPr>
              <a:t>)</a:t>
            </a:r>
          </a:p>
          <a:p>
            <a:pPr algn="just"/>
            <a:r>
              <a:rPr lang="es-MX" sz="1600" dirty="0">
                <a:latin typeface="Bell MT" panose="02020503060305020303" pitchFamily="18" charset="0"/>
              </a:rPr>
              <a:t>j) Una vez seleccionado el mes, se deberá de capturar en el campo que aparece debajo del ovalo (</a:t>
            </a:r>
            <a:r>
              <a:rPr lang="es-MX" sz="1600" b="1" dirty="0">
                <a:latin typeface="Bell MT" panose="02020503060305020303" pitchFamily="18" charset="0"/>
              </a:rPr>
              <a:t>32</a:t>
            </a:r>
            <a:r>
              <a:rPr lang="es-MX" sz="1600" dirty="0">
                <a:latin typeface="Bell MT" panose="02020503060305020303" pitchFamily="18" charset="0"/>
              </a:rPr>
              <a:t>), el monto ha programar en el mes seleccionado.</a:t>
            </a:r>
          </a:p>
          <a:p>
            <a:pPr algn="just"/>
            <a:r>
              <a:rPr lang="es-MX" sz="1600" dirty="0">
                <a:latin typeface="Bell MT" panose="02020503060305020303" pitchFamily="18" charset="0"/>
              </a:rPr>
              <a:t>k) El monto total asociado al concepto de gasto, se puede calendarizar en más de un mes.</a:t>
            </a:r>
          </a:p>
          <a:p>
            <a:pPr algn="just"/>
            <a:r>
              <a:rPr lang="es-MX" sz="1600" dirty="0">
                <a:latin typeface="Bell MT" panose="02020503060305020303" pitchFamily="18" charset="0"/>
              </a:rPr>
              <a:t>l) Una vez concluido la calendarización del monto total o una proporción del mismo, se debe dar de alta la información, dando clic en el botón que indica el ovalo (</a:t>
            </a:r>
            <a:r>
              <a:rPr lang="es-MX" sz="1600" b="1" dirty="0">
                <a:latin typeface="Bell MT" panose="02020503060305020303" pitchFamily="18" charset="0"/>
              </a:rPr>
              <a:t>33</a:t>
            </a:r>
            <a:r>
              <a:rPr lang="es-MX" sz="1600" dirty="0">
                <a:latin typeface="Bell MT" panose="02020503060305020303" pitchFamily="18" charset="0"/>
              </a:rPr>
              <a:t>).</a:t>
            </a:r>
          </a:p>
        </p:txBody>
      </p:sp>
      <p:cxnSp>
        <p:nvCxnSpPr>
          <p:cNvPr id="13" name="Conector recto de flecha 12"/>
          <p:cNvCxnSpPr/>
          <p:nvPr/>
        </p:nvCxnSpPr>
        <p:spPr>
          <a:xfrm flipV="1">
            <a:off x="6840252" y="2709444"/>
            <a:ext cx="65188" cy="3009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66144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flipH="1">
            <a:off x="6780963" y="12293"/>
            <a:ext cx="11188" cy="1544499"/>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260648"/>
            <a:ext cx="2145927" cy="792088"/>
          </a:xfrm>
          <a:prstGeom prst="rect">
            <a:avLst/>
          </a:prstGeom>
        </p:spPr>
      </p:pic>
      <p:sp>
        <p:nvSpPr>
          <p:cNvPr id="14343" name="Rectangle 11"/>
          <p:cNvSpPr>
            <a:spLocks/>
          </p:cNvSpPr>
          <p:nvPr/>
        </p:nvSpPr>
        <p:spPr bwMode="auto">
          <a:xfrm>
            <a:off x="251520" y="1354070"/>
            <a:ext cx="8675370" cy="217170"/>
          </a:xfrm>
          <a:prstGeom prst="rect">
            <a:avLst/>
          </a:prstGeom>
          <a:gradFill flip="none" rotWithShape="1">
            <a:gsLst>
              <a:gs pos="61000">
                <a:schemeClr val="bg1"/>
              </a:gs>
              <a:gs pos="27000">
                <a:srgbClr val="009242"/>
              </a:gs>
              <a:gs pos="83000">
                <a:srgbClr val="FF0000"/>
              </a:gs>
              <a:gs pos="100000">
                <a:srgbClr val="FF0000"/>
              </a:gs>
            </a:gsLst>
            <a:lin ang="0" scaled="1"/>
            <a:tileRect/>
          </a:gradFill>
          <a:ln w="25400">
            <a:noFill/>
            <a:miter lim="800000"/>
            <a:headEnd/>
            <a:tailEnd/>
          </a:ln>
        </p:spPr>
        <p:txBody>
          <a:bodyPr lIns="0" tIns="0" rIns="0" bIns="0"/>
          <a:lstStyle/>
          <a:p>
            <a:endParaRPr lang="es-MX" sz="1620"/>
          </a:p>
        </p:txBody>
      </p:sp>
      <p:sp>
        <p:nvSpPr>
          <p:cNvPr id="3" name="Rectángulo 2"/>
          <p:cNvSpPr/>
          <p:nvPr/>
        </p:nvSpPr>
        <p:spPr>
          <a:xfrm>
            <a:off x="251521" y="1700808"/>
            <a:ext cx="8675370" cy="4752528"/>
          </a:xfrm>
          <a:prstGeom prst="rect">
            <a:avLst/>
          </a:prstGeom>
        </p:spPr>
        <p:txBody>
          <a:bodyPr wrap="square" anchor="ctr" anchorCtr="0">
            <a:noAutofit/>
          </a:bodyPr>
          <a:lstStyle/>
          <a:p>
            <a:pPr algn="ctr">
              <a:lnSpc>
                <a:spcPct val="114000"/>
              </a:lnSpc>
              <a:buClr>
                <a:srgbClr val="009242"/>
              </a:buClr>
            </a:pPr>
            <a:r>
              <a:rPr lang="es-E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ll MT" panose="02020503060305020303" pitchFamily="18" charset="0"/>
                <a:ea typeface="Arial Unicode MS" pitchFamily="34" charset="-128"/>
                <a:cs typeface="Arial Unicode MS" pitchFamily="34" charset="-128"/>
              </a:rPr>
              <a:t>Manual de Usuario del Módulo de Captura de proyectos</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2</a:t>
            </a:fld>
            <a:endParaRPr lang="es-MX"/>
          </a:p>
        </p:txBody>
      </p:sp>
    </p:spTree>
    <p:extLst>
      <p:ext uri="{BB962C8B-B14F-4D97-AF65-F5344CB8AC3E}">
        <p14:creationId xmlns:p14="http://schemas.microsoft.com/office/powerpoint/2010/main" val="241010034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20</a:t>
            </a:fld>
            <a:endParaRPr lang="es-MX"/>
          </a:p>
        </p:txBody>
      </p:sp>
      <p:sp>
        <p:nvSpPr>
          <p:cNvPr id="12" name="CuadroTexto 11"/>
          <p:cNvSpPr txBox="1"/>
          <p:nvPr/>
        </p:nvSpPr>
        <p:spPr>
          <a:xfrm>
            <a:off x="282102" y="1412776"/>
            <a:ext cx="8634734" cy="5016758"/>
          </a:xfrm>
          <a:prstGeom prst="rect">
            <a:avLst/>
          </a:prstGeom>
          <a:noFill/>
        </p:spPr>
        <p:txBody>
          <a:bodyPr wrap="square" rtlCol="0">
            <a:spAutoFit/>
          </a:bodyPr>
          <a:lstStyle/>
          <a:p>
            <a:pPr algn="just"/>
            <a:r>
              <a:rPr lang="es-MX" sz="1600" dirty="0">
                <a:latin typeface="Bell MT" panose="02020503060305020303" pitchFamily="18" charset="0"/>
              </a:rPr>
              <a:t>m) El monto total asociado a un concepto de gasto puede programarse en más de un mes, tal como se muestra en la siguiente imagen:</a:t>
            </a: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r>
              <a:rPr lang="es-MX" sz="1600" dirty="0">
                <a:latin typeface="Bell MT" panose="02020503060305020303" pitchFamily="18" charset="0"/>
              </a:rPr>
              <a:t>Como se puede observar en la imagen, en tanto no se calendarice la totalidad del monto, la pantalla emergente mantiene activo el botón para agregar más registros.</a:t>
            </a:r>
          </a:p>
        </p:txBody>
      </p:sp>
      <p:pic>
        <p:nvPicPr>
          <p:cNvPr id="4" name="Imagen 3">
            <a:extLst>
              <a:ext uri="{FF2B5EF4-FFF2-40B4-BE49-F238E27FC236}">
                <a16:creationId xmlns:a16="http://schemas.microsoft.com/office/drawing/2014/main" id="{B9F4D7B5-5D20-437F-BB1A-0FB78241BAEA}"/>
              </a:ext>
            </a:extLst>
          </p:cNvPr>
          <p:cNvPicPr>
            <a:picLocks noChangeAspect="1"/>
          </p:cNvPicPr>
          <p:nvPr/>
        </p:nvPicPr>
        <p:blipFill>
          <a:blip r:embed="rId4"/>
          <a:stretch>
            <a:fillRect/>
          </a:stretch>
        </p:blipFill>
        <p:spPr>
          <a:xfrm>
            <a:off x="1691680" y="2348880"/>
            <a:ext cx="5976663" cy="3462355"/>
          </a:xfrm>
          <a:prstGeom prst="rect">
            <a:avLst/>
          </a:prstGeom>
        </p:spPr>
      </p:pic>
    </p:spTree>
    <p:extLst>
      <p:ext uri="{BB962C8B-B14F-4D97-AF65-F5344CB8AC3E}">
        <p14:creationId xmlns:p14="http://schemas.microsoft.com/office/powerpoint/2010/main" val="36926298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21</a:t>
            </a:fld>
            <a:endParaRPr lang="es-MX"/>
          </a:p>
        </p:txBody>
      </p:sp>
      <p:sp>
        <p:nvSpPr>
          <p:cNvPr id="12" name="CuadroTexto 11"/>
          <p:cNvSpPr txBox="1"/>
          <p:nvPr/>
        </p:nvSpPr>
        <p:spPr>
          <a:xfrm>
            <a:off x="282102" y="1412776"/>
            <a:ext cx="8634734" cy="4770537"/>
          </a:xfrm>
          <a:prstGeom prst="rect">
            <a:avLst/>
          </a:prstGeom>
          <a:noFill/>
        </p:spPr>
        <p:txBody>
          <a:bodyPr wrap="square" rtlCol="0">
            <a:spAutoFit/>
          </a:bodyPr>
          <a:lstStyle/>
          <a:p>
            <a:pPr algn="just"/>
            <a:r>
              <a:rPr lang="es-MX" sz="1600" dirty="0">
                <a:latin typeface="Bell MT" panose="02020503060305020303" pitchFamily="18" charset="0"/>
              </a:rPr>
              <a:t>n) Cuando se calendariza el monto total, la pantalla deja de mostrar el botón que permite agregar registros.</a:t>
            </a: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endParaRPr lang="es-MX" sz="1600" dirty="0">
              <a:latin typeface="Bell MT" panose="02020503060305020303" pitchFamily="18" charset="0"/>
            </a:endParaRPr>
          </a:p>
          <a:p>
            <a:pPr algn="just"/>
            <a:r>
              <a:rPr lang="es-MX" sz="1600" dirty="0">
                <a:latin typeface="Bell MT" panose="02020503060305020303" pitchFamily="18" charset="0"/>
              </a:rPr>
              <a:t>Una vez que se concluye la calendarización del monto total, se deberá cerrar la ventana dando clic en el siguiente botón           .  </a:t>
            </a:r>
          </a:p>
        </p:txBody>
      </p:sp>
      <p:pic>
        <p:nvPicPr>
          <p:cNvPr id="3" name="Imagen 2">
            <a:extLst>
              <a:ext uri="{FF2B5EF4-FFF2-40B4-BE49-F238E27FC236}">
                <a16:creationId xmlns:a16="http://schemas.microsoft.com/office/drawing/2014/main" id="{7CE2CD48-9CD7-402C-B06C-8CCCAE0CDF6C}"/>
              </a:ext>
            </a:extLst>
          </p:cNvPr>
          <p:cNvPicPr>
            <a:picLocks noChangeAspect="1"/>
          </p:cNvPicPr>
          <p:nvPr/>
        </p:nvPicPr>
        <p:blipFill>
          <a:blip r:embed="rId4"/>
          <a:stretch>
            <a:fillRect/>
          </a:stretch>
        </p:blipFill>
        <p:spPr>
          <a:xfrm>
            <a:off x="1747699" y="1837502"/>
            <a:ext cx="5703540" cy="3718033"/>
          </a:xfrm>
          <a:prstGeom prst="rect">
            <a:avLst/>
          </a:prstGeom>
        </p:spPr>
      </p:pic>
      <p:pic>
        <p:nvPicPr>
          <p:cNvPr id="5" name="Imagen 4">
            <a:extLst>
              <a:ext uri="{FF2B5EF4-FFF2-40B4-BE49-F238E27FC236}">
                <a16:creationId xmlns:a16="http://schemas.microsoft.com/office/drawing/2014/main" id="{849F05F7-00F8-43F6-AD39-09B5A1FFA656}"/>
              </a:ext>
            </a:extLst>
          </p:cNvPr>
          <p:cNvPicPr>
            <a:picLocks noChangeAspect="1"/>
          </p:cNvPicPr>
          <p:nvPr/>
        </p:nvPicPr>
        <p:blipFill>
          <a:blip r:embed="rId5"/>
          <a:stretch>
            <a:fillRect/>
          </a:stretch>
        </p:blipFill>
        <p:spPr>
          <a:xfrm>
            <a:off x="1880642" y="5872562"/>
            <a:ext cx="459110" cy="250909"/>
          </a:xfrm>
          <a:prstGeom prst="rect">
            <a:avLst/>
          </a:prstGeom>
          <a:ln>
            <a:solidFill>
              <a:schemeClr val="tx1"/>
            </a:solidFill>
          </a:ln>
        </p:spPr>
      </p:pic>
    </p:spTree>
    <p:extLst>
      <p:ext uri="{BB962C8B-B14F-4D97-AF65-F5344CB8AC3E}">
        <p14:creationId xmlns:p14="http://schemas.microsoft.com/office/powerpoint/2010/main" val="298897534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22</a:t>
            </a:fld>
            <a:endParaRPr lang="es-MX"/>
          </a:p>
        </p:txBody>
      </p:sp>
      <p:grpSp>
        <p:nvGrpSpPr>
          <p:cNvPr id="5" name="Grupo 4"/>
          <p:cNvGrpSpPr/>
          <p:nvPr/>
        </p:nvGrpSpPr>
        <p:grpSpPr>
          <a:xfrm>
            <a:off x="288390" y="1268760"/>
            <a:ext cx="8603362" cy="2808312"/>
            <a:chOff x="0" y="1363214"/>
            <a:chExt cx="8250003" cy="2620940"/>
          </a:xfrm>
        </p:grpSpPr>
        <p:pic>
          <p:nvPicPr>
            <p:cNvPr id="3" name="Imagen 2"/>
            <p:cNvPicPr>
              <a:picLocks noChangeAspect="1"/>
            </p:cNvPicPr>
            <p:nvPr/>
          </p:nvPicPr>
          <p:blipFill rotWithShape="1">
            <a:blip r:embed="rId4"/>
            <a:srcRect l="1090" t="10080" r="8663" b="16001"/>
            <a:stretch/>
          </p:blipFill>
          <p:spPr>
            <a:xfrm>
              <a:off x="0" y="1363214"/>
              <a:ext cx="5688632" cy="2620940"/>
            </a:xfrm>
            <a:prstGeom prst="rect">
              <a:avLst/>
            </a:prstGeom>
          </p:spPr>
        </p:pic>
        <p:pic>
          <p:nvPicPr>
            <p:cNvPr id="4" name="Imagen 3"/>
            <p:cNvPicPr>
              <a:picLocks noChangeAspect="1"/>
            </p:cNvPicPr>
            <p:nvPr/>
          </p:nvPicPr>
          <p:blipFill rotWithShape="1">
            <a:blip r:embed="rId5"/>
            <a:srcRect l="57171" t="15506" r="2194" b="22280"/>
            <a:stretch/>
          </p:blipFill>
          <p:spPr>
            <a:xfrm>
              <a:off x="5688629" y="1556791"/>
              <a:ext cx="2561374" cy="2205901"/>
            </a:xfrm>
            <a:prstGeom prst="rect">
              <a:avLst/>
            </a:prstGeom>
          </p:spPr>
        </p:pic>
      </p:grpSp>
      <p:sp>
        <p:nvSpPr>
          <p:cNvPr id="11" name="Elipse 10"/>
          <p:cNvSpPr/>
          <p:nvPr/>
        </p:nvSpPr>
        <p:spPr>
          <a:xfrm>
            <a:off x="6597489" y="3356992"/>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34</a:t>
            </a:r>
          </a:p>
        </p:txBody>
      </p:sp>
      <p:cxnSp>
        <p:nvCxnSpPr>
          <p:cNvPr id="15" name="Conector recto de flecha 14"/>
          <p:cNvCxnSpPr>
            <a:stCxn id="11" idx="0"/>
          </p:cNvCxnSpPr>
          <p:nvPr/>
        </p:nvCxnSpPr>
        <p:spPr>
          <a:xfrm flipV="1">
            <a:off x="6849517" y="2924944"/>
            <a:ext cx="1250875" cy="4320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a:stCxn id="11" idx="0"/>
          </p:cNvCxnSpPr>
          <p:nvPr/>
        </p:nvCxnSpPr>
        <p:spPr>
          <a:xfrm flipH="1" flipV="1">
            <a:off x="6012160" y="2924944"/>
            <a:ext cx="837357" cy="4320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292156" y="4151982"/>
            <a:ext cx="8634734" cy="1077218"/>
          </a:xfrm>
          <a:prstGeom prst="rect">
            <a:avLst/>
          </a:prstGeom>
          <a:noFill/>
        </p:spPr>
        <p:txBody>
          <a:bodyPr wrap="square" rtlCol="0">
            <a:spAutoFit/>
          </a:bodyPr>
          <a:lstStyle/>
          <a:p>
            <a:pPr algn="just"/>
            <a:r>
              <a:rPr lang="es-MX" sz="1600" dirty="0">
                <a:latin typeface="Bell MT" panose="02020503060305020303" pitchFamily="18" charset="0"/>
              </a:rPr>
              <a:t>o) Cuando el concepto de gasto se refiera a cursos, capacitaciones, movilidades, estancias y participación en actividades académicas se debe definir el número de beneficiarios utilizando el botón que se indica con el ovalo (34).</a:t>
            </a:r>
          </a:p>
          <a:p>
            <a:pPr algn="just"/>
            <a:r>
              <a:rPr lang="es-MX" sz="1600" dirty="0">
                <a:latin typeface="Bell MT" panose="02020503060305020303" pitchFamily="18" charset="0"/>
              </a:rPr>
              <a:t>Inmediatamente el sistema desplegará una ventana emergente para capturar los beneficiarios.</a:t>
            </a:r>
          </a:p>
        </p:txBody>
      </p:sp>
      <p:pic>
        <p:nvPicPr>
          <p:cNvPr id="18" name="Imagen 17">
            <a:extLst>
              <a:ext uri="{FF2B5EF4-FFF2-40B4-BE49-F238E27FC236}">
                <a16:creationId xmlns:a16="http://schemas.microsoft.com/office/drawing/2014/main" id="{53C7B290-7B20-480D-88F1-F556F14240F4}"/>
              </a:ext>
            </a:extLst>
          </p:cNvPr>
          <p:cNvPicPr>
            <a:picLocks noChangeAspect="1"/>
          </p:cNvPicPr>
          <p:nvPr/>
        </p:nvPicPr>
        <p:blipFill rotWithShape="1">
          <a:blip r:embed="rId6"/>
          <a:srcRect l="34966" t="20160" r="35268" b="49601"/>
          <a:stretch/>
        </p:blipFill>
        <p:spPr>
          <a:xfrm>
            <a:off x="2123728" y="2266584"/>
            <a:ext cx="2664296" cy="1522455"/>
          </a:xfrm>
          <a:prstGeom prst="rect">
            <a:avLst/>
          </a:prstGeom>
        </p:spPr>
      </p:pic>
    </p:spTree>
    <p:extLst>
      <p:ext uri="{BB962C8B-B14F-4D97-AF65-F5344CB8AC3E}">
        <p14:creationId xmlns:p14="http://schemas.microsoft.com/office/powerpoint/2010/main" val="32281347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23</a:t>
            </a:fld>
            <a:endParaRPr lang="es-MX"/>
          </a:p>
        </p:txBody>
      </p:sp>
      <p:pic>
        <p:nvPicPr>
          <p:cNvPr id="4" name="Imagen 3"/>
          <p:cNvPicPr>
            <a:picLocks noChangeAspect="1"/>
          </p:cNvPicPr>
          <p:nvPr/>
        </p:nvPicPr>
        <p:blipFill rotWithShape="1">
          <a:blip r:embed="rId4"/>
          <a:srcRect l="37623" t="13953" r="37694" b="46242"/>
          <a:stretch/>
        </p:blipFill>
        <p:spPr>
          <a:xfrm>
            <a:off x="3063952" y="1268760"/>
            <a:ext cx="3178093" cy="2736305"/>
          </a:xfrm>
          <a:prstGeom prst="rect">
            <a:avLst/>
          </a:prstGeom>
        </p:spPr>
      </p:pic>
      <p:sp>
        <p:nvSpPr>
          <p:cNvPr id="12" name="CuadroTexto 11"/>
          <p:cNvSpPr txBox="1"/>
          <p:nvPr/>
        </p:nvSpPr>
        <p:spPr>
          <a:xfrm>
            <a:off x="179512" y="4005064"/>
            <a:ext cx="8634734" cy="2800767"/>
          </a:xfrm>
          <a:prstGeom prst="rect">
            <a:avLst/>
          </a:prstGeom>
          <a:noFill/>
        </p:spPr>
        <p:txBody>
          <a:bodyPr wrap="square" rtlCol="0">
            <a:spAutoFit/>
          </a:bodyPr>
          <a:lstStyle/>
          <a:p>
            <a:pPr algn="just"/>
            <a:r>
              <a:rPr lang="es-MX" sz="1600" dirty="0">
                <a:latin typeface="Bell MT" panose="02020503060305020303" pitchFamily="18" charset="0"/>
              </a:rPr>
              <a:t>p) Una vez que el sistema muestra la ventana de beneficiarios, éstos deberán registrarse desagregándolos por hombre y mujeres, por cada año en que se soliciten recursos para el concepto de gasto.</a:t>
            </a:r>
          </a:p>
          <a:p>
            <a:pPr algn="just"/>
            <a:r>
              <a:rPr lang="es-MX" sz="1600" dirty="0">
                <a:latin typeface="Bell MT" panose="02020503060305020303" pitchFamily="18" charset="0"/>
              </a:rPr>
              <a:t>Cuando se requiera modificar los datos capturados, el sistema ofrece la opción de eliminar todos los datos registrados utilizando el botón </a:t>
            </a:r>
            <a:r>
              <a:rPr lang="es-MX" sz="1600" b="1" dirty="0">
                <a:latin typeface="Bell MT" panose="02020503060305020303" pitchFamily="18" charset="0"/>
              </a:rPr>
              <a:t>Limpiar</a:t>
            </a:r>
            <a:r>
              <a:rPr lang="es-MX" sz="1600" dirty="0">
                <a:latin typeface="Bell MT" panose="02020503060305020303" pitchFamily="18" charset="0"/>
              </a:rPr>
              <a:t>. Si únicamente se requiere modificar o actualizar un dato capturado, tal acción se puede hacer directamente en el campo donde se encuentre la información a modificar.</a:t>
            </a:r>
          </a:p>
          <a:p>
            <a:pPr algn="just"/>
            <a:r>
              <a:rPr lang="es-MX" sz="1600" dirty="0">
                <a:latin typeface="Bell MT" panose="02020503060305020303" pitchFamily="18" charset="0"/>
              </a:rPr>
              <a:t>q) Antes de terminar el registro de beneficiarios, es importante guardar la información antes de cerrar la ventana emergente.</a:t>
            </a:r>
          </a:p>
          <a:p>
            <a:pPr algn="just"/>
            <a:r>
              <a:rPr lang="es-MX" sz="1600" dirty="0">
                <a:latin typeface="Bell MT" panose="02020503060305020303" pitchFamily="18" charset="0"/>
              </a:rPr>
              <a:t>r) Concluido el registro y guardado de la información, se debe cerrar la ventana utilizando el botón respectivo.</a:t>
            </a:r>
          </a:p>
        </p:txBody>
      </p:sp>
    </p:spTree>
    <p:extLst>
      <p:ext uri="{BB962C8B-B14F-4D97-AF65-F5344CB8AC3E}">
        <p14:creationId xmlns:p14="http://schemas.microsoft.com/office/powerpoint/2010/main" val="13486737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3"/>
          <a:srcRect l="945" t="9637" r="14350" b="16136"/>
          <a:stretch/>
        </p:blipFill>
        <p:spPr>
          <a:xfrm>
            <a:off x="292156" y="1209023"/>
            <a:ext cx="8634734" cy="3876162"/>
          </a:xfrm>
          <a:prstGeom prst="rect">
            <a:avLst/>
          </a:prstGeom>
        </p:spPr>
      </p:pic>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4"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24</a:t>
            </a:fld>
            <a:endParaRPr lang="es-MX"/>
          </a:p>
        </p:txBody>
      </p:sp>
      <p:sp>
        <p:nvSpPr>
          <p:cNvPr id="9" name="CuadroTexto 8"/>
          <p:cNvSpPr txBox="1"/>
          <p:nvPr/>
        </p:nvSpPr>
        <p:spPr>
          <a:xfrm>
            <a:off x="251520" y="5301208"/>
            <a:ext cx="8675370" cy="1200329"/>
          </a:xfrm>
          <a:prstGeom prst="rect">
            <a:avLst/>
          </a:prstGeom>
          <a:noFill/>
        </p:spPr>
        <p:txBody>
          <a:bodyPr wrap="square" rtlCol="0">
            <a:spAutoFit/>
          </a:bodyPr>
          <a:lstStyle/>
          <a:p>
            <a:pPr algn="just"/>
            <a:r>
              <a:rPr lang="es-MX" dirty="0">
                <a:latin typeface="Bell MT" panose="02020503060305020303" pitchFamily="18" charset="0"/>
              </a:rPr>
              <a:t>El sistema ofrece la oportunidad de generar una versión electrónica preliminar de los datos capturados en el proyecto, dando clic en la etiqueta </a:t>
            </a:r>
            <a:r>
              <a:rPr lang="es-MX" b="1" dirty="0">
                <a:latin typeface="Bell MT" panose="02020503060305020303" pitchFamily="18" charset="0"/>
              </a:rPr>
              <a:t>Reporte de proyecto </a:t>
            </a:r>
            <a:r>
              <a:rPr lang="es-MX" dirty="0">
                <a:latin typeface="Bell MT" panose="02020503060305020303" pitchFamily="18" charset="0"/>
              </a:rPr>
              <a:t>(</a:t>
            </a:r>
            <a:r>
              <a:rPr lang="es-MX" b="1" dirty="0">
                <a:latin typeface="Bell MT" panose="02020503060305020303" pitchFamily="18" charset="0"/>
              </a:rPr>
              <a:t>35</a:t>
            </a:r>
            <a:r>
              <a:rPr lang="es-MX" dirty="0">
                <a:latin typeface="Bell MT" panose="02020503060305020303" pitchFamily="18" charset="0"/>
              </a:rPr>
              <a:t>). Sin embargo, se recomienda la impresión en papel, una vez que se hayan capturado los Indicadores de Calidad y las Fortalezas y Problemas que deben asociarse a cada proyecto.</a:t>
            </a:r>
          </a:p>
        </p:txBody>
      </p:sp>
      <p:sp>
        <p:nvSpPr>
          <p:cNvPr id="16" name="Elipse 15"/>
          <p:cNvSpPr/>
          <p:nvPr/>
        </p:nvSpPr>
        <p:spPr>
          <a:xfrm>
            <a:off x="1403648" y="2267639"/>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35</a:t>
            </a:r>
          </a:p>
        </p:txBody>
      </p:sp>
      <p:cxnSp>
        <p:nvCxnSpPr>
          <p:cNvPr id="17" name="Conector recto de flecha 16"/>
          <p:cNvCxnSpPr>
            <a:stCxn id="16" idx="0"/>
          </p:cNvCxnSpPr>
          <p:nvPr/>
        </p:nvCxnSpPr>
        <p:spPr>
          <a:xfrm flipV="1">
            <a:off x="1655676" y="2060848"/>
            <a:ext cx="36004" cy="2067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28992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25</a:t>
            </a:fld>
            <a:endParaRPr lang="es-MX"/>
          </a:p>
        </p:txBody>
      </p:sp>
      <p:sp>
        <p:nvSpPr>
          <p:cNvPr id="9" name="Rectángulo 8"/>
          <p:cNvSpPr/>
          <p:nvPr/>
        </p:nvSpPr>
        <p:spPr>
          <a:xfrm>
            <a:off x="229816" y="3066800"/>
            <a:ext cx="8675370" cy="1740220"/>
          </a:xfrm>
          <a:prstGeom prst="rect">
            <a:avLst/>
          </a:prstGeom>
        </p:spPr>
        <p:txBody>
          <a:bodyPr wrap="square">
            <a:spAutoFit/>
          </a:bodyPr>
          <a:lstStyle/>
          <a:p>
            <a:pPr algn="ctr">
              <a:lnSpc>
                <a:spcPct val="114000"/>
              </a:lnSpc>
              <a:buClr>
                <a:srgbClr val="009242"/>
              </a:buClr>
            </a:pPr>
            <a:r>
              <a:rPr lang="es-E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ll MT" panose="02020503060305020303" pitchFamily="18" charset="0"/>
                <a:ea typeface="Arial Unicode MS" pitchFamily="34" charset="-128"/>
                <a:cs typeface="Arial Unicode MS" pitchFamily="34" charset="-128"/>
              </a:rPr>
              <a:t>Sub-módulo de</a:t>
            </a:r>
          </a:p>
          <a:p>
            <a:pPr algn="ctr">
              <a:lnSpc>
                <a:spcPct val="114000"/>
              </a:lnSpc>
              <a:buClr>
                <a:srgbClr val="009242"/>
              </a:buClr>
            </a:pPr>
            <a:r>
              <a:rPr lang="es-MX"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ll MT" panose="02020503060305020303" pitchFamily="18" charset="0"/>
                <a:ea typeface="Arial Unicode MS" pitchFamily="34" charset="-128"/>
                <a:cs typeface="Arial Unicode MS" pitchFamily="34" charset="-128"/>
              </a:rPr>
              <a:t>Indicadores de Calidad</a:t>
            </a:r>
          </a:p>
        </p:txBody>
      </p:sp>
    </p:spTree>
    <p:extLst>
      <p:ext uri="{BB962C8B-B14F-4D97-AF65-F5344CB8AC3E}">
        <p14:creationId xmlns:p14="http://schemas.microsoft.com/office/powerpoint/2010/main" val="27129866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3"/>
          <a:srcRect l="945" t="9637" r="14350" b="16136"/>
          <a:stretch/>
        </p:blipFill>
        <p:spPr>
          <a:xfrm>
            <a:off x="292156" y="1183619"/>
            <a:ext cx="8634734" cy="3946294"/>
          </a:xfrm>
          <a:prstGeom prst="rect">
            <a:avLst/>
          </a:prstGeom>
        </p:spPr>
      </p:pic>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4"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26</a:t>
            </a:fld>
            <a:endParaRPr lang="es-MX"/>
          </a:p>
        </p:txBody>
      </p:sp>
      <p:sp>
        <p:nvSpPr>
          <p:cNvPr id="12" name="CuadroTexto 11"/>
          <p:cNvSpPr txBox="1"/>
          <p:nvPr/>
        </p:nvSpPr>
        <p:spPr>
          <a:xfrm>
            <a:off x="292156" y="5243716"/>
            <a:ext cx="8634734" cy="1569660"/>
          </a:xfrm>
          <a:prstGeom prst="rect">
            <a:avLst/>
          </a:prstGeom>
          <a:noFill/>
        </p:spPr>
        <p:txBody>
          <a:bodyPr wrap="square" rtlCol="0">
            <a:spAutoFit/>
          </a:bodyPr>
          <a:lstStyle/>
          <a:p>
            <a:pPr algn="just"/>
            <a:r>
              <a:rPr lang="es-MX" sz="1600" dirty="0">
                <a:latin typeface="Bell MT" panose="02020503060305020303" pitchFamily="18" charset="0"/>
              </a:rPr>
              <a:t>En la pantalla de captura de los datos generales del proyecto, una vez  que se registra por lo menos, un objetivo particular, una meta, una acción y un concepto de gasto, éste debidamente requisitado, el sistema habilita el funcionamiento de los botones de </a:t>
            </a:r>
            <a:r>
              <a:rPr lang="es-MX" sz="1600" b="1" dirty="0">
                <a:latin typeface="Bell MT" panose="02020503060305020303" pitchFamily="18" charset="0"/>
              </a:rPr>
              <a:t>Indicadores de Calidad</a:t>
            </a:r>
            <a:r>
              <a:rPr lang="es-MX" sz="1600" dirty="0">
                <a:latin typeface="Bell MT" panose="02020503060305020303" pitchFamily="18" charset="0"/>
              </a:rPr>
              <a:t> y </a:t>
            </a:r>
            <a:r>
              <a:rPr lang="es-MX" sz="1600" b="1" dirty="0">
                <a:latin typeface="Bell MT" panose="02020503060305020303" pitchFamily="18" charset="0"/>
              </a:rPr>
              <a:t>Fortalezas y</a:t>
            </a:r>
            <a:r>
              <a:rPr lang="es-MX" sz="1600" dirty="0">
                <a:latin typeface="Bell MT" panose="02020503060305020303" pitchFamily="18" charset="0"/>
              </a:rPr>
              <a:t> </a:t>
            </a:r>
            <a:r>
              <a:rPr lang="es-MX" sz="1600" b="1" dirty="0">
                <a:latin typeface="Bell MT" panose="02020503060305020303" pitchFamily="18" charset="0"/>
              </a:rPr>
              <a:t>Problemas</a:t>
            </a:r>
            <a:r>
              <a:rPr lang="es-MX" sz="1600" dirty="0">
                <a:latin typeface="Bell MT" panose="02020503060305020303" pitchFamily="18" charset="0"/>
              </a:rPr>
              <a:t>.</a:t>
            </a:r>
          </a:p>
          <a:p>
            <a:pPr algn="just"/>
            <a:r>
              <a:rPr lang="es-MX" sz="1600" dirty="0">
                <a:latin typeface="Bell MT" panose="02020503060305020303" pitchFamily="18" charset="0"/>
              </a:rPr>
              <a:t>Para ingresar a la pantalla de captura de los Indicadores de Calidad, se debe de dar clic en el botón que contiene la leyenda </a:t>
            </a:r>
            <a:r>
              <a:rPr lang="es-MX" sz="1600" b="1" dirty="0">
                <a:latin typeface="Bell MT" panose="02020503060305020303" pitchFamily="18" charset="0"/>
              </a:rPr>
              <a:t>Indicadores de Calidad</a:t>
            </a:r>
            <a:r>
              <a:rPr lang="es-MX" sz="1600" dirty="0">
                <a:latin typeface="Bell MT" panose="02020503060305020303" pitchFamily="18" charset="0"/>
              </a:rPr>
              <a:t>. </a:t>
            </a:r>
          </a:p>
        </p:txBody>
      </p:sp>
    </p:spTree>
    <p:extLst>
      <p:ext uri="{BB962C8B-B14F-4D97-AF65-F5344CB8AC3E}">
        <p14:creationId xmlns:p14="http://schemas.microsoft.com/office/powerpoint/2010/main" val="34511236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27</a:t>
            </a:fld>
            <a:endParaRPr lang="es-MX"/>
          </a:p>
        </p:txBody>
      </p:sp>
      <p:pic>
        <p:nvPicPr>
          <p:cNvPr id="3" name="Imagen 2"/>
          <p:cNvPicPr>
            <a:picLocks noChangeAspect="1"/>
          </p:cNvPicPr>
          <p:nvPr/>
        </p:nvPicPr>
        <p:blipFill rotWithShape="1">
          <a:blip r:embed="rId4"/>
          <a:srcRect l="17466" t="18631" r="2189" b="13390"/>
          <a:stretch/>
        </p:blipFill>
        <p:spPr>
          <a:xfrm>
            <a:off x="251520" y="1217600"/>
            <a:ext cx="8675370" cy="3687993"/>
          </a:xfrm>
          <a:prstGeom prst="rect">
            <a:avLst/>
          </a:prstGeom>
        </p:spPr>
      </p:pic>
      <p:sp>
        <p:nvSpPr>
          <p:cNvPr id="11" name="CuadroTexto 10"/>
          <p:cNvSpPr txBox="1"/>
          <p:nvPr/>
        </p:nvSpPr>
        <p:spPr>
          <a:xfrm>
            <a:off x="251520" y="4997494"/>
            <a:ext cx="8634734" cy="1815882"/>
          </a:xfrm>
          <a:prstGeom prst="rect">
            <a:avLst/>
          </a:prstGeom>
          <a:noFill/>
        </p:spPr>
        <p:txBody>
          <a:bodyPr wrap="square" rtlCol="0">
            <a:spAutoFit/>
          </a:bodyPr>
          <a:lstStyle/>
          <a:p>
            <a:pPr algn="just"/>
            <a:r>
              <a:rPr lang="es-MX" sz="1600" dirty="0">
                <a:latin typeface="Bell MT" panose="02020503060305020303" pitchFamily="18" charset="0"/>
              </a:rPr>
              <a:t>Por cada grupo de Indicadores y en las columnas de Valor Actual, Anual 2018, 2019 y 2020 se deben registrar los universos correspondientes.</a:t>
            </a:r>
          </a:p>
          <a:p>
            <a:pPr algn="just"/>
            <a:r>
              <a:rPr lang="es-MX" sz="1600" dirty="0">
                <a:latin typeface="Bell MT" panose="02020503060305020303" pitchFamily="18" charset="0"/>
              </a:rPr>
              <a:t>En lo campos que se encuentran debajo de la columna Valor Actual, se registrarán los valores de cada indicador con una fecha de corte al </a:t>
            </a:r>
            <a:r>
              <a:rPr lang="es-MX" sz="1600" b="1" dirty="0">
                <a:latin typeface="Bell MT" panose="02020503060305020303" pitchFamily="18" charset="0"/>
              </a:rPr>
              <a:t>31 de julio de 2017</a:t>
            </a:r>
            <a:r>
              <a:rPr lang="es-MX" sz="1600" dirty="0">
                <a:latin typeface="Bell MT" panose="02020503060305020303" pitchFamily="18" charset="0"/>
              </a:rPr>
              <a:t>.</a:t>
            </a:r>
          </a:p>
          <a:p>
            <a:pPr algn="just"/>
            <a:r>
              <a:rPr lang="es-MX" sz="1600" dirty="0">
                <a:latin typeface="Bell MT" panose="02020503060305020303" pitchFamily="18" charset="0"/>
              </a:rPr>
              <a:t>En los campos que se encuentran debajo de las columnas Valor Anual 2018, 2019 y 2020, se proyectará la evolución de cada unos de los indicadores. Únicamente se deben registrar los valores absolutos, ya que el sistema calcula de forma automática los porcentajes respectivos.</a:t>
            </a:r>
          </a:p>
        </p:txBody>
      </p:sp>
    </p:spTree>
    <p:extLst>
      <p:ext uri="{BB962C8B-B14F-4D97-AF65-F5344CB8AC3E}">
        <p14:creationId xmlns:p14="http://schemas.microsoft.com/office/powerpoint/2010/main" val="194530098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28</a:t>
            </a:fld>
            <a:endParaRPr lang="es-MX"/>
          </a:p>
        </p:txBody>
      </p:sp>
      <p:pic>
        <p:nvPicPr>
          <p:cNvPr id="3" name="Imagen 2"/>
          <p:cNvPicPr>
            <a:picLocks noChangeAspect="1"/>
          </p:cNvPicPr>
          <p:nvPr/>
        </p:nvPicPr>
        <p:blipFill rotWithShape="1">
          <a:blip r:embed="rId4"/>
          <a:srcRect l="17466" t="18631" r="2189" b="13390"/>
          <a:stretch/>
        </p:blipFill>
        <p:spPr>
          <a:xfrm>
            <a:off x="251520" y="1217600"/>
            <a:ext cx="8675370" cy="3795576"/>
          </a:xfrm>
          <a:prstGeom prst="rect">
            <a:avLst/>
          </a:prstGeom>
        </p:spPr>
      </p:pic>
      <p:sp>
        <p:nvSpPr>
          <p:cNvPr id="11" name="CuadroTexto 10"/>
          <p:cNvSpPr txBox="1"/>
          <p:nvPr/>
        </p:nvSpPr>
        <p:spPr>
          <a:xfrm>
            <a:off x="319834" y="5085184"/>
            <a:ext cx="8634734" cy="1569660"/>
          </a:xfrm>
          <a:prstGeom prst="rect">
            <a:avLst/>
          </a:prstGeom>
          <a:noFill/>
        </p:spPr>
        <p:txBody>
          <a:bodyPr wrap="square" rtlCol="0">
            <a:spAutoFit/>
          </a:bodyPr>
          <a:lstStyle/>
          <a:p>
            <a:pPr algn="just"/>
            <a:r>
              <a:rPr lang="es-MX" sz="1600" dirty="0">
                <a:latin typeface="Bell MT" panose="02020503060305020303" pitchFamily="18" charset="0"/>
              </a:rPr>
              <a:t>El sistema brinda la oportunidad de generar un reporte en formato Excel de la información capturada en la pantalla de Indicadores de Calidad, dando clic en el link </a:t>
            </a:r>
            <a:r>
              <a:rPr lang="es-MX" sz="1600" b="1" dirty="0">
                <a:latin typeface="Bell MT" panose="02020503060305020303" pitchFamily="18" charset="0"/>
              </a:rPr>
              <a:t>Reporte de Indicadores de Calidad</a:t>
            </a:r>
            <a:r>
              <a:rPr lang="es-MX" sz="1600" dirty="0">
                <a:latin typeface="Bell MT" panose="02020503060305020303" pitchFamily="18" charset="0"/>
              </a:rPr>
              <a:t> que se muestra junto al icono de documento Excel.</a:t>
            </a:r>
          </a:p>
          <a:p>
            <a:pPr algn="just"/>
            <a:r>
              <a:rPr lang="es-MX" sz="1600" dirty="0">
                <a:latin typeface="Bell MT" panose="02020503060305020303" pitchFamily="18" charset="0"/>
              </a:rPr>
              <a:t>Este reporte se puede generar tantas veces se requiera y cuando se finalice el registro de indicadores de cada proyecto de las DES y el de la gestión institucional, únicamente se deberá imprimir el del proyecto de problemas comunes de la DES para su integración al documento PFCE.</a:t>
            </a:r>
          </a:p>
        </p:txBody>
      </p:sp>
    </p:spTree>
    <p:extLst>
      <p:ext uri="{BB962C8B-B14F-4D97-AF65-F5344CB8AC3E}">
        <p14:creationId xmlns:p14="http://schemas.microsoft.com/office/powerpoint/2010/main" val="366656120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29</a:t>
            </a:fld>
            <a:endParaRPr lang="es-MX"/>
          </a:p>
        </p:txBody>
      </p:sp>
      <p:sp>
        <p:nvSpPr>
          <p:cNvPr id="9" name="Rectángulo 8"/>
          <p:cNvSpPr/>
          <p:nvPr/>
        </p:nvSpPr>
        <p:spPr>
          <a:xfrm>
            <a:off x="229816" y="3066800"/>
            <a:ext cx="8675370" cy="1740220"/>
          </a:xfrm>
          <a:prstGeom prst="rect">
            <a:avLst/>
          </a:prstGeom>
        </p:spPr>
        <p:txBody>
          <a:bodyPr wrap="square">
            <a:spAutoFit/>
          </a:bodyPr>
          <a:lstStyle/>
          <a:p>
            <a:pPr algn="ctr">
              <a:lnSpc>
                <a:spcPct val="114000"/>
              </a:lnSpc>
              <a:buClr>
                <a:srgbClr val="009242"/>
              </a:buClr>
            </a:pPr>
            <a:r>
              <a:rPr lang="es-E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ll MT" panose="02020503060305020303" pitchFamily="18" charset="0"/>
                <a:ea typeface="Arial Unicode MS" pitchFamily="34" charset="-128"/>
                <a:cs typeface="Arial Unicode MS" pitchFamily="34" charset="-128"/>
              </a:rPr>
              <a:t>Sub-módulo de</a:t>
            </a:r>
          </a:p>
          <a:p>
            <a:pPr algn="ctr">
              <a:lnSpc>
                <a:spcPct val="114000"/>
              </a:lnSpc>
              <a:buClr>
                <a:srgbClr val="009242"/>
              </a:buClr>
            </a:pPr>
            <a:r>
              <a:rPr lang="es-MX"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ll MT" panose="02020503060305020303" pitchFamily="18" charset="0"/>
                <a:ea typeface="Arial Unicode MS" pitchFamily="34" charset="-128"/>
                <a:cs typeface="Arial Unicode MS" pitchFamily="34" charset="-128"/>
              </a:rPr>
              <a:t>Fortalezas y Problemas</a:t>
            </a:r>
          </a:p>
        </p:txBody>
      </p:sp>
    </p:spTree>
    <p:extLst>
      <p:ext uri="{BB962C8B-B14F-4D97-AF65-F5344CB8AC3E}">
        <p14:creationId xmlns:p14="http://schemas.microsoft.com/office/powerpoint/2010/main" val="270701410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flipH="1">
            <a:off x="6780963" y="12293"/>
            <a:ext cx="11188" cy="1544499"/>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260648"/>
            <a:ext cx="2145927" cy="792088"/>
          </a:xfrm>
          <a:prstGeom prst="rect">
            <a:avLst/>
          </a:prstGeom>
        </p:spPr>
      </p:pic>
      <p:sp>
        <p:nvSpPr>
          <p:cNvPr id="14343" name="Rectangle 11"/>
          <p:cNvSpPr>
            <a:spLocks/>
          </p:cNvSpPr>
          <p:nvPr/>
        </p:nvSpPr>
        <p:spPr bwMode="auto">
          <a:xfrm>
            <a:off x="251520" y="1354070"/>
            <a:ext cx="8675370" cy="217170"/>
          </a:xfrm>
          <a:prstGeom prst="rect">
            <a:avLst/>
          </a:prstGeom>
          <a:gradFill flip="none" rotWithShape="1">
            <a:gsLst>
              <a:gs pos="61000">
                <a:schemeClr val="bg1"/>
              </a:gs>
              <a:gs pos="27000">
                <a:srgbClr val="009242"/>
              </a:gs>
              <a:gs pos="83000">
                <a:srgbClr val="FF0000"/>
              </a:gs>
              <a:gs pos="100000">
                <a:srgbClr val="FF0000"/>
              </a:gs>
            </a:gsLst>
            <a:lin ang="0" scaled="1"/>
            <a:tileRect/>
          </a:gradFill>
          <a:ln w="25400">
            <a:noFill/>
            <a:miter lim="800000"/>
            <a:headEnd/>
            <a:tailEnd/>
          </a:ln>
        </p:spPr>
        <p:txBody>
          <a:bodyPr lIns="0" tIns="0" rIns="0" bIns="0"/>
          <a:lstStyle/>
          <a:p>
            <a:endParaRPr lang="es-MX" sz="1620"/>
          </a:p>
        </p:txBody>
      </p:sp>
      <p:sp>
        <p:nvSpPr>
          <p:cNvPr id="2" name="Marcador de número de diapositiva 1"/>
          <p:cNvSpPr>
            <a:spLocks noGrp="1"/>
          </p:cNvSpPr>
          <p:nvPr>
            <p:ph type="sldNum" sz="quarter" idx="12"/>
          </p:nvPr>
        </p:nvSpPr>
        <p:spPr/>
        <p:txBody>
          <a:bodyPr/>
          <a:lstStyle/>
          <a:p>
            <a:fld id="{FC221208-0148-4EEE-915D-2723B123B83F}" type="slidenum">
              <a:rPr lang="es-MX" smtClean="0"/>
              <a:t>3</a:t>
            </a:fld>
            <a:endParaRPr lang="es-MX"/>
          </a:p>
        </p:txBody>
      </p:sp>
      <p:sp>
        <p:nvSpPr>
          <p:cNvPr id="4" name="Rectángulo 3"/>
          <p:cNvSpPr/>
          <p:nvPr/>
        </p:nvSpPr>
        <p:spPr>
          <a:xfrm>
            <a:off x="251520" y="1700808"/>
            <a:ext cx="8675370" cy="4752527"/>
          </a:xfrm>
          <a:prstGeom prst="rect">
            <a:avLst/>
          </a:prstGeom>
        </p:spPr>
        <p:txBody>
          <a:bodyPr wrap="square" anchor="ctr" anchorCtr="0">
            <a:noAutofit/>
          </a:bodyPr>
          <a:lstStyle/>
          <a:p>
            <a:pPr algn="just"/>
            <a:r>
              <a:rPr lang="es-MX" sz="2800" dirty="0">
                <a:latin typeface="Bell MT" panose="02020503060305020303" pitchFamily="18" charset="0"/>
              </a:rPr>
              <a:t>Dar a conocer el funcionamiento del Módulo de Captura de los proyectos formulados en el marco del </a:t>
            </a:r>
            <a:r>
              <a:rPr lang="es-MX" sz="2800" b="1" dirty="0">
                <a:latin typeface="Bell MT" panose="02020503060305020303" pitchFamily="18" charset="0"/>
              </a:rPr>
              <a:t>PFCE 2018-2019.</a:t>
            </a:r>
            <a:endParaRPr lang="es-MX" sz="2800" dirty="0">
              <a:latin typeface="Bell MT" panose="02020503060305020303" pitchFamily="18" charset="0"/>
            </a:endParaRPr>
          </a:p>
        </p:txBody>
      </p:sp>
      <p:sp>
        <p:nvSpPr>
          <p:cNvPr id="9" name="Rectángulo 8">
            <a:extLst>
              <a:ext uri="{FF2B5EF4-FFF2-40B4-BE49-F238E27FC236}">
                <a16:creationId xmlns:a16="http://schemas.microsoft.com/office/drawing/2014/main" id="{0F648185-FB5B-4090-85EC-530B2B18961B}"/>
              </a:ext>
            </a:extLst>
          </p:cNvPr>
          <p:cNvSpPr/>
          <p:nvPr/>
        </p:nvSpPr>
        <p:spPr>
          <a:xfrm>
            <a:off x="296887" y="360016"/>
            <a:ext cx="6484075" cy="830997"/>
          </a:xfrm>
          <a:prstGeom prst="rect">
            <a:avLst/>
          </a:prstGeom>
        </p:spPr>
        <p:txBody>
          <a:bodyPr wrap="square">
            <a:spAutoFit/>
          </a:bodyPr>
          <a:lstStyle/>
          <a:p>
            <a:pPr algn="just"/>
            <a:r>
              <a:rPr lang="es-MX" sz="4800" b="1" dirty="0">
                <a:latin typeface="Bell MT" panose="02020503060305020303" pitchFamily="18" charset="0"/>
              </a:rPr>
              <a:t>Objetivo</a:t>
            </a:r>
          </a:p>
        </p:txBody>
      </p:sp>
    </p:spTree>
    <p:extLst>
      <p:ext uri="{BB962C8B-B14F-4D97-AF65-F5344CB8AC3E}">
        <p14:creationId xmlns:p14="http://schemas.microsoft.com/office/powerpoint/2010/main" val="188974544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3"/>
          <a:srcRect l="945" t="9866" r="14350" b="16136"/>
          <a:stretch/>
        </p:blipFill>
        <p:spPr>
          <a:xfrm>
            <a:off x="294052" y="1241094"/>
            <a:ext cx="8634734" cy="3772082"/>
          </a:xfrm>
          <a:prstGeom prst="rect">
            <a:avLst/>
          </a:prstGeom>
        </p:spPr>
      </p:pic>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4"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30</a:t>
            </a:fld>
            <a:endParaRPr lang="es-MX"/>
          </a:p>
        </p:txBody>
      </p:sp>
      <p:sp>
        <p:nvSpPr>
          <p:cNvPr id="10" name="Elipse 9"/>
          <p:cNvSpPr/>
          <p:nvPr/>
        </p:nvSpPr>
        <p:spPr>
          <a:xfrm>
            <a:off x="6012160" y="1988840"/>
            <a:ext cx="504056"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45</a:t>
            </a:r>
          </a:p>
        </p:txBody>
      </p:sp>
      <p:sp>
        <p:nvSpPr>
          <p:cNvPr id="13" name="CuadroTexto 12">
            <a:extLst>
              <a:ext uri="{FF2B5EF4-FFF2-40B4-BE49-F238E27FC236}">
                <a16:creationId xmlns:a16="http://schemas.microsoft.com/office/drawing/2014/main" id="{1296C83B-FFFE-4B3E-9485-9819E69531DE}"/>
              </a:ext>
            </a:extLst>
          </p:cNvPr>
          <p:cNvSpPr txBox="1"/>
          <p:nvPr/>
        </p:nvSpPr>
        <p:spPr>
          <a:xfrm>
            <a:off x="292156" y="5243716"/>
            <a:ext cx="8634734" cy="1569660"/>
          </a:xfrm>
          <a:prstGeom prst="rect">
            <a:avLst/>
          </a:prstGeom>
          <a:noFill/>
        </p:spPr>
        <p:txBody>
          <a:bodyPr wrap="square" rtlCol="0">
            <a:spAutoFit/>
          </a:bodyPr>
          <a:lstStyle/>
          <a:p>
            <a:pPr algn="just"/>
            <a:r>
              <a:rPr lang="es-MX" sz="1600" dirty="0">
                <a:latin typeface="Bell MT" panose="02020503060305020303" pitchFamily="18" charset="0"/>
              </a:rPr>
              <a:t>En la pantalla de captura de los datos generales del proyecto, una vez  que se registra por lo menos, un objetivo particular, una meta, una acción y un concepto de gasto, éste debidamente requisitado, el sistema habilita el funcionamiento de los botones de </a:t>
            </a:r>
            <a:r>
              <a:rPr lang="es-MX" sz="1600" b="1" dirty="0">
                <a:latin typeface="Bell MT" panose="02020503060305020303" pitchFamily="18" charset="0"/>
              </a:rPr>
              <a:t>Indicadores de Calidad</a:t>
            </a:r>
            <a:r>
              <a:rPr lang="es-MX" sz="1600" dirty="0">
                <a:latin typeface="Bell MT" panose="02020503060305020303" pitchFamily="18" charset="0"/>
              </a:rPr>
              <a:t> y </a:t>
            </a:r>
            <a:r>
              <a:rPr lang="es-MX" sz="1600" b="1" dirty="0">
                <a:latin typeface="Bell MT" panose="02020503060305020303" pitchFamily="18" charset="0"/>
              </a:rPr>
              <a:t>Fortalezas y</a:t>
            </a:r>
            <a:r>
              <a:rPr lang="es-MX" sz="1600" dirty="0">
                <a:latin typeface="Bell MT" panose="02020503060305020303" pitchFamily="18" charset="0"/>
              </a:rPr>
              <a:t> </a:t>
            </a:r>
            <a:r>
              <a:rPr lang="es-MX" sz="1600" b="1" dirty="0">
                <a:latin typeface="Bell MT" panose="02020503060305020303" pitchFamily="18" charset="0"/>
              </a:rPr>
              <a:t>Problemas</a:t>
            </a:r>
            <a:r>
              <a:rPr lang="es-MX" sz="1600" dirty="0">
                <a:latin typeface="Bell MT" panose="02020503060305020303" pitchFamily="18" charset="0"/>
              </a:rPr>
              <a:t>.</a:t>
            </a:r>
          </a:p>
          <a:p>
            <a:pPr algn="just"/>
            <a:r>
              <a:rPr lang="es-MX" sz="1600" dirty="0">
                <a:latin typeface="Bell MT" panose="02020503060305020303" pitchFamily="18" charset="0"/>
              </a:rPr>
              <a:t>Para ingresar a la pantalla de captura de Fortalezas y Problemas, se debe de dar clic en el botón que contiene la leyenda </a:t>
            </a:r>
            <a:r>
              <a:rPr lang="es-MX" sz="1600" b="1" dirty="0">
                <a:latin typeface="Bell MT" panose="02020503060305020303" pitchFamily="18" charset="0"/>
              </a:rPr>
              <a:t>Fortalezas y Problemas</a:t>
            </a:r>
            <a:r>
              <a:rPr lang="es-MX" sz="1600" dirty="0">
                <a:latin typeface="Bell MT" panose="02020503060305020303" pitchFamily="18" charset="0"/>
              </a:rPr>
              <a:t>. </a:t>
            </a:r>
          </a:p>
        </p:txBody>
      </p:sp>
    </p:spTree>
    <p:extLst>
      <p:ext uri="{BB962C8B-B14F-4D97-AF65-F5344CB8AC3E}">
        <p14:creationId xmlns:p14="http://schemas.microsoft.com/office/powerpoint/2010/main" val="393238529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srcRect l="9085" t="9824" r="5911" b="27285"/>
          <a:stretch/>
        </p:blipFill>
        <p:spPr>
          <a:xfrm>
            <a:off x="262591" y="1214972"/>
            <a:ext cx="8664299" cy="3605793"/>
          </a:xfrm>
          <a:prstGeom prst="rect">
            <a:avLst/>
          </a:prstGeom>
        </p:spPr>
      </p:pic>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4"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31</a:t>
            </a:fld>
            <a:endParaRPr lang="es-MX"/>
          </a:p>
        </p:txBody>
      </p:sp>
      <p:sp>
        <p:nvSpPr>
          <p:cNvPr id="9" name="CuadroTexto 8"/>
          <p:cNvSpPr txBox="1"/>
          <p:nvPr/>
        </p:nvSpPr>
        <p:spPr>
          <a:xfrm>
            <a:off x="292156" y="5013176"/>
            <a:ext cx="8634734" cy="1815882"/>
          </a:xfrm>
          <a:prstGeom prst="rect">
            <a:avLst/>
          </a:prstGeom>
          <a:noFill/>
        </p:spPr>
        <p:txBody>
          <a:bodyPr wrap="square" rtlCol="0">
            <a:spAutoFit/>
          </a:bodyPr>
          <a:lstStyle/>
          <a:p>
            <a:pPr algn="just"/>
            <a:r>
              <a:rPr lang="es-MX" sz="1600" dirty="0">
                <a:latin typeface="Bell MT" panose="02020503060305020303" pitchFamily="18" charset="0"/>
              </a:rPr>
              <a:t>Una vez que el sistema carga la pantalla, inicialmente se muestra los campos para registrar las Fortalezas, y como se muestra en la imagen superior, la pestaña con la leyenda </a:t>
            </a:r>
            <a:r>
              <a:rPr lang="es-MX" sz="1600" b="1" dirty="0">
                <a:latin typeface="Bell MT" panose="02020503060305020303" pitchFamily="18" charset="0"/>
              </a:rPr>
              <a:t>Fortalezas</a:t>
            </a:r>
            <a:r>
              <a:rPr lang="es-MX" sz="1600" dirty="0">
                <a:latin typeface="Bell MT" panose="02020503060305020303" pitchFamily="18" charset="0"/>
              </a:rPr>
              <a:t> queda sombreada indicando que se encuentra en dicho apartado.</a:t>
            </a:r>
          </a:p>
          <a:p>
            <a:pPr algn="just"/>
            <a:r>
              <a:rPr lang="es-MX" sz="1600" dirty="0">
                <a:latin typeface="Bell MT" panose="02020503060305020303" pitchFamily="18" charset="0"/>
              </a:rPr>
              <a:t>Para registrar los problemas, se deberá hacer clic en la pestaña con la leyenda Problemas.</a:t>
            </a:r>
          </a:p>
          <a:p>
            <a:pPr algn="just"/>
            <a:r>
              <a:rPr lang="es-MX" sz="1600" dirty="0">
                <a:latin typeface="Bell MT" panose="02020503060305020303" pitchFamily="18" charset="0"/>
              </a:rPr>
              <a:t>Inicialmente, cada ventana muestra un número determinado de filas, sin embargo, conforme se requiera registrar un mayor número de fortalezas y problemas, el sistema dará la opción para ir creciendo las filas en cada ventana.</a:t>
            </a:r>
          </a:p>
        </p:txBody>
      </p:sp>
    </p:spTree>
    <p:extLst>
      <p:ext uri="{BB962C8B-B14F-4D97-AF65-F5344CB8AC3E}">
        <p14:creationId xmlns:p14="http://schemas.microsoft.com/office/powerpoint/2010/main" val="339490317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srcRect l="9085" t="9824" r="5911" b="27285"/>
          <a:stretch/>
        </p:blipFill>
        <p:spPr>
          <a:xfrm>
            <a:off x="262591" y="1214972"/>
            <a:ext cx="8664299" cy="3605793"/>
          </a:xfrm>
          <a:prstGeom prst="rect">
            <a:avLst/>
          </a:prstGeom>
        </p:spPr>
      </p:pic>
      <p:sp>
        <p:nvSpPr>
          <p:cNvPr id="14341" name="Line 8"/>
          <p:cNvSpPr>
            <a:spLocks noChangeShapeType="1"/>
          </p:cNvSpPr>
          <p:nvPr/>
        </p:nvSpPr>
        <p:spPr bwMode="auto">
          <a:xfrm rot="10800000">
            <a:off x="6792149" y="12292"/>
            <a:ext cx="12098" cy="1040444"/>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4" cstate="print">
            <a:extLst>
              <a:ext uri="{28A0092B-C50C-407E-A947-70E740481C1C}">
                <a14:useLocalDpi xmlns:a14="http://schemas.microsoft.com/office/drawing/2010/main" val="0"/>
              </a:ext>
            </a:extLst>
          </a:blip>
          <a:srcRect t="21172" b="28416"/>
          <a:stretch/>
        </p:blipFill>
        <p:spPr>
          <a:xfrm>
            <a:off x="6890569" y="188640"/>
            <a:ext cx="2145927" cy="792088"/>
          </a:xfrm>
          <a:prstGeom prst="rect">
            <a:avLst/>
          </a:prstGeom>
        </p:spPr>
      </p:pic>
      <p:sp>
        <p:nvSpPr>
          <p:cNvPr id="14343"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32</a:t>
            </a:fld>
            <a:endParaRPr lang="es-MX"/>
          </a:p>
        </p:txBody>
      </p:sp>
      <p:sp>
        <p:nvSpPr>
          <p:cNvPr id="12" name="CuadroTexto 11">
            <a:extLst>
              <a:ext uri="{FF2B5EF4-FFF2-40B4-BE49-F238E27FC236}">
                <a16:creationId xmlns:a16="http://schemas.microsoft.com/office/drawing/2014/main" id="{587FE597-9A6E-4779-859A-B222D8A3389F}"/>
              </a:ext>
            </a:extLst>
          </p:cNvPr>
          <p:cNvSpPr txBox="1"/>
          <p:nvPr/>
        </p:nvSpPr>
        <p:spPr>
          <a:xfrm>
            <a:off x="319834" y="5085184"/>
            <a:ext cx="8634734" cy="1569660"/>
          </a:xfrm>
          <a:prstGeom prst="rect">
            <a:avLst/>
          </a:prstGeom>
          <a:noFill/>
        </p:spPr>
        <p:txBody>
          <a:bodyPr wrap="square" rtlCol="0">
            <a:spAutoFit/>
          </a:bodyPr>
          <a:lstStyle/>
          <a:p>
            <a:pPr algn="just"/>
            <a:r>
              <a:rPr lang="es-MX" sz="1600" dirty="0">
                <a:latin typeface="Bell MT" panose="02020503060305020303" pitchFamily="18" charset="0"/>
              </a:rPr>
              <a:t>El sistema brinda la oportunidad de generar un reporte en formato Excel de la información capturada en la pantalla de Fortalezas y Problemas, dando clic en el link </a:t>
            </a:r>
            <a:r>
              <a:rPr lang="es-MX" sz="1600" b="1" dirty="0">
                <a:latin typeface="Bell MT" panose="02020503060305020303" pitchFamily="18" charset="0"/>
              </a:rPr>
              <a:t>Reporte de Fortalezas y Problemas</a:t>
            </a:r>
            <a:r>
              <a:rPr lang="es-MX" sz="1600" dirty="0">
                <a:latin typeface="Bell MT" panose="02020503060305020303" pitchFamily="18" charset="0"/>
              </a:rPr>
              <a:t> que se muestra junto al icono de documento Excel.</a:t>
            </a:r>
          </a:p>
          <a:p>
            <a:pPr algn="just"/>
            <a:r>
              <a:rPr lang="es-MX" sz="1600" dirty="0">
                <a:latin typeface="Bell MT" panose="02020503060305020303" pitchFamily="18" charset="0"/>
              </a:rPr>
              <a:t>Este reporte se puede generar tantas veces se requiera y cuando se finalice el registro de indicadores de cada proyecto de las DES y el de la gestión institucional, únicamente se deberá imprimir el del proyecto de problemas comunes de la DES para su integración al documento PFCE.</a:t>
            </a:r>
          </a:p>
        </p:txBody>
      </p:sp>
    </p:spTree>
    <p:extLst>
      <p:ext uri="{BB962C8B-B14F-4D97-AF65-F5344CB8AC3E}">
        <p14:creationId xmlns:p14="http://schemas.microsoft.com/office/powerpoint/2010/main" val="353812861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03005" y="1251211"/>
            <a:ext cx="7772400" cy="841970"/>
          </a:xfrm>
        </p:spPr>
        <p:txBody>
          <a:bodyPr/>
          <a:lstStyle/>
          <a:p>
            <a:r>
              <a:rPr lang="es-MX" dirty="0">
                <a:latin typeface="Bell MT" panose="02020503060305020303" pitchFamily="18" charset="0"/>
              </a:rPr>
              <a:t>Contactos</a:t>
            </a:r>
          </a:p>
        </p:txBody>
      </p:sp>
      <p:sp>
        <p:nvSpPr>
          <p:cNvPr id="3" name="Subtítulo 2"/>
          <p:cNvSpPr>
            <a:spLocks noGrp="1"/>
          </p:cNvSpPr>
          <p:nvPr>
            <p:ph type="subTitle" idx="1"/>
          </p:nvPr>
        </p:nvSpPr>
        <p:spPr>
          <a:xfrm>
            <a:off x="251521" y="2078759"/>
            <a:ext cx="8675369" cy="4770841"/>
          </a:xfrm>
        </p:spPr>
        <p:txBody>
          <a:bodyPr>
            <a:normAutofit/>
          </a:bodyPr>
          <a:lstStyle/>
          <a:p>
            <a:pPr algn="l"/>
            <a:r>
              <a:rPr lang="es-MX" sz="1600" dirty="0">
                <a:solidFill>
                  <a:schemeClr val="tx1"/>
                </a:solidFill>
                <a:latin typeface="Bell MT" panose="02020503060305020303" pitchFamily="18" charset="0"/>
              </a:rPr>
              <a:t>Lic. Sergio P. Conde Maldonado</a:t>
            </a:r>
          </a:p>
          <a:p>
            <a:pPr algn="l"/>
            <a:r>
              <a:rPr lang="es-MX" sz="1600" dirty="0">
                <a:solidFill>
                  <a:schemeClr val="tx1"/>
                </a:solidFill>
                <a:latin typeface="Bell MT" panose="02020503060305020303" pitchFamily="18" charset="0"/>
              </a:rPr>
              <a:t>Subdirector de Desarrollo y Operación</a:t>
            </a:r>
          </a:p>
          <a:p>
            <a:pPr algn="l"/>
            <a:r>
              <a:rPr lang="es-MX" sz="1600" dirty="0">
                <a:solidFill>
                  <a:schemeClr val="tx1"/>
                </a:solidFill>
                <a:latin typeface="Bell MT" panose="02020503060305020303" pitchFamily="18" charset="0"/>
              </a:rPr>
              <a:t>Ext. 65616 correo electrónico: </a:t>
            </a:r>
            <a:r>
              <a:rPr lang="es-MX" sz="1600" dirty="0">
                <a:latin typeface="Bell MT" panose="02020503060305020303" pitchFamily="18" charset="0"/>
                <a:hlinkClick r:id="rId2"/>
              </a:rPr>
              <a:t>sconde@nube.sep.gob.mx</a:t>
            </a:r>
            <a:endParaRPr lang="es-MX" sz="1600" dirty="0">
              <a:latin typeface="Bell MT" panose="02020503060305020303" pitchFamily="18" charset="0"/>
            </a:endParaRPr>
          </a:p>
          <a:p>
            <a:pPr algn="l"/>
            <a:endParaRPr lang="es-MX" sz="1600" dirty="0">
              <a:latin typeface="Bell MT" panose="02020503060305020303" pitchFamily="18" charset="0"/>
            </a:endParaRPr>
          </a:p>
          <a:p>
            <a:pPr algn="l"/>
            <a:r>
              <a:rPr lang="es-MX" sz="1600" dirty="0">
                <a:solidFill>
                  <a:schemeClr val="tx1"/>
                </a:solidFill>
                <a:latin typeface="Bell MT" panose="02020503060305020303" pitchFamily="18" charset="0"/>
              </a:rPr>
              <a:t>Alejandro Vázquez Gutiérrez</a:t>
            </a:r>
          </a:p>
          <a:p>
            <a:pPr algn="l"/>
            <a:r>
              <a:rPr lang="es-MX" sz="1600" dirty="0">
                <a:solidFill>
                  <a:schemeClr val="tx1"/>
                </a:solidFill>
                <a:latin typeface="Bell MT" panose="02020503060305020303" pitchFamily="18" charset="0"/>
              </a:rPr>
              <a:t>Jefe del Departamento de Integración</a:t>
            </a:r>
          </a:p>
          <a:p>
            <a:pPr algn="l"/>
            <a:r>
              <a:rPr lang="es-MX" sz="1600" dirty="0">
                <a:solidFill>
                  <a:schemeClr val="tx1"/>
                </a:solidFill>
                <a:latin typeface="Bell MT" panose="02020503060305020303" pitchFamily="18" charset="0"/>
              </a:rPr>
              <a:t>Ext. 65607  correo electrónico: </a:t>
            </a:r>
            <a:r>
              <a:rPr lang="es-MX" sz="1600" dirty="0">
                <a:latin typeface="Bell MT" panose="02020503060305020303" pitchFamily="18" charset="0"/>
                <a:hlinkClick r:id="rId3"/>
              </a:rPr>
              <a:t>alejandro.vazquez@nube.sep.gob.mx</a:t>
            </a:r>
            <a:endParaRPr lang="es-MX" sz="1600" dirty="0">
              <a:latin typeface="Bell MT" panose="02020503060305020303" pitchFamily="18" charset="0"/>
            </a:endParaRPr>
          </a:p>
          <a:p>
            <a:pPr algn="l"/>
            <a:endParaRPr lang="es-MX" sz="1600" dirty="0">
              <a:latin typeface="Bell MT" panose="02020503060305020303" pitchFamily="18" charset="0"/>
            </a:endParaRPr>
          </a:p>
          <a:p>
            <a:pPr algn="l"/>
            <a:r>
              <a:rPr lang="es-MX" sz="1600" dirty="0">
                <a:solidFill>
                  <a:schemeClr val="tx1"/>
                </a:solidFill>
                <a:latin typeface="Bell MT" panose="02020503060305020303" pitchFamily="18" charset="0"/>
              </a:rPr>
              <a:t>Departamento de Desarrollo Informático</a:t>
            </a:r>
          </a:p>
          <a:p>
            <a:pPr algn="l"/>
            <a:r>
              <a:rPr lang="es-MX" sz="1600" dirty="0">
                <a:solidFill>
                  <a:schemeClr val="tx1"/>
                </a:solidFill>
                <a:latin typeface="Bell MT" panose="02020503060305020303" pitchFamily="18" charset="0"/>
              </a:rPr>
              <a:t>Ing. Andrés Pérez Rugerio</a:t>
            </a:r>
          </a:p>
          <a:p>
            <a:pPr algn="l"/>
            <a:r>
              <a:rPr lang="es-MX" sz="1600" dirty="0">
                <a:solidFill>
                  <a:schemeClr val="tx1"/>
                </a:solidFill>
                <a:latin typeface="Bell MT" panose="02020503060305020303" pitchFamily="18" charset="0"/>
              </a:rPr>
              <a:t>Ext. 65614  correo electrónico: </a:t>
            </a:r>
            <a:r>
              <a:rPr lang="es-MX" sz="1600" dirty="0">
                <a:latin typeface="Bell MT" panose="02020503060305020303" pitchFamily="18" charset="0"/>
                <a:hlinkClick r:id="rId4"/>
              </a:rPr>
              <a:t>andres.perez@nube.sep.gob.mx</a:t>
            </a:r>
            <a:endParaRPr lang="es-MX" sz="1600" dirty="0">
              <a:latin typeface="Bell MT" panose="02020503060305020303" pitchFamily="18" charset="0"/>
            </a:endParaRPr>
          </a:p>
          <a:p>
            <a:pPr algn="l"/>
            <a:endParaRPr lang="es-MX" sz="1600" dirty="0">
              <a:latin typeface="Bell MT" panose="02020503060305020303" pitchFamily="18" charset="0"/>
            </a:endParaRPr>
          </a:p>
          <a:p>
            <a:pPr algn="l"/>
            <a:r>
              <a:rPr lang="es-MX" sz="1600" dirty="0">
                <a:solidFill>
                  <a:schemeClr val="tx1"/>
                </a:solidFill>
                <a:latin typeface="Bell MT" panose="02020503060305020303" pitchFamily="18" charset="0"/>
              </a:rPr>
              <a:t>Laura Gabriela Aguilar Medina</a:t>
            </a:r>
          </a:p>
          <a:p>
            <a:pPr algn="l"/>
            <a:r>
              <a:rPr lang="es-MX" sz="1600" dirty="0">
                <a:solidFill>
                  <a:schemeClr val="tx1"/>
                </a:solidFill>
                <a:latin typeface="Bell MT" panose="02020503060305020303" pitchFamily="18" charset="0"/>
              </a:rPr>
              <a:t>Ext. 65614 correo electrónico: </a:t>
            </a:r>
            <a:r>
              <a:rPr lang="es-MX" sz="1600" dirty="0">
                <a:latin typeface="Bell MT" panose="02020503060305020303" pitchFamily="18" charset="0"/>
                <a:hlinkClick r:id="rId5"/>
              </a:rPr>
              <a:t>laura.aguilar@nube.sep.gob.mx</a:t>
            </a:r>
            <a:endParaRPr lang="es-MX" sz="1600" dirty="0">
              <a:latin typeface="Bell MT" panose="02020503060305020303" pitchFamily="18" charset="0"/>
            </a:endParaRPr>
          </a:p>
          <a:p>
            <a:pPr algn="l"/>
            <a:endParaRPr lang="es-MX" sz="1600" dirty="0">
              <a:latin typeface="Bell MT" panose="02020503060305020303" pitchFamily="18" charset="0"/>
            </a:endParaRPr>
          </a:p>
        </p:txBody>
      </p:sp>
      <p:sp>
        <p:nvSpPr>
          <p:cNvPr id="4" name="Rectangle 11"/>
          <p:cNvSpPr>
            <a:spLocks/>
          </p:cNvSpPr>
          <p:nvPr/>
        </p:nvSpPr>
        <p:spPr bwMode="auto">
          <a:xfrm>
            <a:off x="251520" y="1052736"/>
            <a:ext cx="8675370" cy="144000"/>
          </a:xfrm>
          <a:prstGeom prst="rect">
            <a:avLst/>
          </a:prstGeom>
          <a:gradFill flip="none" rotWithShape="1">
            <a:gsLst>
              <a:gs pos="49000">
                <a:schemeClr val="bg1"/>
              </a:gs>
              <a:gs pos="12000">
                <a:srgbClr val="009242"/>
              </a:gs>
              <a:gs pos="91000">
                <a:srgbClr val="FF0000"/>
              </a:gs>
              <a:gs pos="92000">
                <a:srgbClr val="FF0000"/>
              </a:gs>
            </a:gsLst>
            <a:lin ang="0" scaled="1"/>
            <a:tileRect/>
          </a:gradFill>
          <a:ln w="25400">
            <a:noFill/>
            <a:miter lim="800000"/>
            <a:headEnd/>
            <a:tailEnd/>
          </a:ln>
        </p:spPr>
        <p:txBody>
          <a:bodyPr lIns="0" tIns="0" rIns="0" bIns="0"/>
          <a:lstStyle/>
          <a:p>
            <a:endParaRPr lang="es-MX" sz="1620"/>
          </a:p>
        </p:txBody>
      </p:sp>
      <p:sp>
        <p:nvSpPr>
          <p:cNvPr id="5" name="Line 8"/>
          <p:cNvSpPr>
            <a:spLocks noChangeShapeType="1"/>
          </p:cNvSpPr>
          <p:nvPr/>
        </p:nvSpPr>
        <p:spPr bwMode="auto">
          <a:xfrm rot="10800000">
            <a:off x="6876256" y="54201"/>
            <a:ext cx="12098" cy="1040444"/>
          </a:xfrm>
          <a:prstGeom prst="line">
            <a:avLst/>
          </a:prstGeom>
          <a:noFill/>
          <a:ln w="28575">
            <a:solidFill>
              <a:srgbClr val="D1382E"/>
            </a:solidFill>
            <a:round/>
            <a:headEnd/>
            <a:tailEnd/>
          </a:ln>
        </p:spPr>
        <p:txBody>
          <a:bodyPr/>
          <a:lstStyle/>
          <a:p>
            <a:r>
              <a:rPr lang="es-MX" sz="1620" dirty="0"/>
              <a:t> </a:t>
            </a:r>
          </a:p>
        </p:txBody>
      </p:sp>
      <p:pic>
        <p:nvPicPr>
          <p:cNvPr id="6" name="Imagen 5" descr="SEP_horizontal_ALTA-01.jpg"/>
          <p:cNvPicPr>
            <a:picLocks noChangeAspect="1"/>
          </p:cNvPicPr>
          <p:nvPr/>
        </p:nvPicPr>
        <p:blipFill rotWithShape="1">
          <a:blip r:embed="rId6" cstate="print">
            <a:extLst>
              <a:ext uri="{28A0092B-C50C-407E-A947-70E740481C1C}">
                <a14:useLocalDpi xmlns:a14="http://schemas.microsoft.com/office/drawing/2010/main" val="0"/>
              </a:ext>
            </a:extLst>
          </a:blip>
          <a:srcRect t="21172" b="28416"/>
          <a:stretch/>
        </p:blipFill>
        <p:spPr>
          <a:xfrm>
            <a:off x="6998073" y="178379"/>
            <a:ext cx="2145927" cy="792088"/>
          </a:xfrm>
          <a:prstGeom prst="rect">
            <a:avLst/>
          </a:prstGeom>
        </p:spPr>
      </p:pic>
      <p:sp>
        <p:nvSpPr>
          <p:cNvPr id="7" name="Rectángulo 6"/>
          <p:cNvSpPr/>
          <p:nvPr/>
        </p:nvSpPr>
        <p:spPr>
          <a:xfrm>
            <a:off x="2582811" y="297674"/>
            <a:ext cx="2932213" cy="598497"/>
          </a:xfrm>
          <a:prstGeom prst="rect">
            <a:avLst/>
          </a:prstGeom>
        </p:spPr>
        <p:txBody>
          <a:bodyPr wrap="non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Tree>
    <p:extLst>
      <p:ext uri="{BB962C8B-B14F-4D97-AF65-F5344CB8AC3E}">
        <p14:creationId xmlns:p14="http://schemas.microsoft.com/office/powerpoint/2010/main" val="692343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flipH="1">
            <a:off x="6780963" y="12293"/>
            <a:ext cx="11188" cy="1544499"/>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260648"/>
            <a:ext cx="2145927" cy="792088"/>
          </a:xfrm>
          <a:prstGeom prst="rect">
            <a:avLst/>
          </a:prstGeom>
        </p:spPr>
      </p:pic>
      <p:sp>
        <p:nvSpPr>
          <p:cNvPr id="14343" name="Rectangle 11"/>
          <p:cNvSpPr>
            <a:spLocks/>
          </p:cNvSpPr>
          <p:nvPr/>
        </p:nvSpPr>
        <p:spPr bwMode="auto">
          <a:xfrm>
            <a:off x="251520" y="1354070"/>
            <a:ext cx="8675370" cy="217170"/>
          </a:xfrm>
          <a:prstGeom prst="rect">
            <a:avLst/>
          </a:prstGeom>
          <a:gradFill flip="none" rotWithShape="1">
            <a:gsLst>
              <a:gs pos="61000">
                <a:schemeClr val="bg1"/>
              </a:gs>
              <a:gs pos="27000">
                <a:srgbClr val="009242"/>
              </a:gs>
              <a:gs pos="83000">
                <a:srgbClr val="FF0000"/>
              </a:gs>
              <a:gs pos="100000">
                <a:srgbClr val="FF0000"/>
              </a:gs>
            </a:gsLst>
            <a:lin ang="0" scaled="1"/>
            <a:tileRect/>
          </a:gradFill>
          <a:ln w="25400">
            <a:noFill/>
            <a:miter lim="800000"/>
            <a:headEnd/>
            <a:tailEnd/>
          </a:ln>
        </p:spPr>
        <p:txBody>
          <a:bodyPr lIns="0" tIns="0" rIns="0" bIns="0"/>
          <a:lstStyle/>
          <a:p>
            <a:endParaRPr lang="es-MX" sz="1620"/>
          </a:p>
        </p:txBody>
      </p:sp>
      <p:sp>
        <p:nvSpPr>
          <p:cNvPr id="2" name="Marcador de número de diapositiva 1"/>
          <p:cNvSpPr>
            <a:spLocks noGrp="1"/>
          </p:cNvSpPr>
          <p:nvPr>
            <p:ph type="sldNum" sz="quarter" idx="12"/>
          </p:nvPr>
        </p:nvSpPr>
        <p:spPr/>
        <p:txBody>
          <a:bodyPr/>
          <a:lstStyle/>
          <a:p>
            <a:fld id="{FC221208-0148-4EEE-915D-2723B123B83F}" type="slidenum">
              <a:rPr lang="es-MX" smtClean="0"/>
              <a:t>4</a:t>
            </a:fld>
            <a:endParaRPr lang="es-MX"/>
          </a:p>
        </p:txBody>
      </p:sp>
      <p:sp>
        <p:nvSpPr>
          <p:cNvPr id="4" name="Rectángulo 3"/>
          <p:cNvSpPr/>
          <p:nvPr/>
        </p:nvSpPr>
        <p:spPr>
          <a:xfrm>
            <a:off x="251520" y="1400460"/>
            <a:ext cx="8675370" cy="5052876"/>
          </a:xfrm>
          <a:prstGeom prst="rect">
            <a:avLst/>
          </a:prstGeom>
        </p:spPr>
        <p:txBody>
          <a:bodyPr wrap="square" anchor="ctr" anchorCtr="0">
            <a:noAutofit/>
          </a:bodyPr>
          <a:lstStyle/>
          <a:p>
            <a:r>
              <a:rPr lang="es-MX" sz="2200" dirty="0">
                <a:latin typeface="Bell MT" panose="02020503060305020303" pitchFamily="18" charset="0"/>
              </a:rPr>
              <a:t>Sistema Operativo:  Windows Vista o superior, Linux o MacOS</a:t>
            </a:r>
          </a:p>
          <a:p>
            <a:endParaRPr lang="es-MX" sz="2200" dirty="0">
              <a:latin typeface="Bell MT" panose="02020503060305020303" pitchFamily="18" charset="0"/>
            </a:endParaRPr>
          </a:p>
          <a:p>
            <a:r>
              <a:rPr lang="es-MX" sz="2200" dirty="0">
                <a:latin typeface="Bell MT" panose="02020503060305020303" pitchFamily="18" charset="0"/>
              </a:rPr>
              <a:t>Navegador:               </a:t>
            </a:r>
            <a:r>
              <a:rPr lang="es-MX" sz="2200" b="1" dirty="0">
                <a:latin typeface="Bell MT" panose="02020503060305020303" pitchFamily="18" charset="0"/>
              </a:rPr>
              <a:t>Mozilla Firefox </a:t>
            </a:r>
            <a:r>
              <a:rPr lang="es-MX" sz="2200" dirty="0">
                <a:latin typeface="Bell MT" panose="02020503060305020303" pitchFamily="18" charset="0"/>
              </a:rPr>
              <a:t>versión 38.0.5 o superior</a:t>
            </a:r>
          </a:p>
          <a:p>
            <a:r>
              <a:rPr lang="nl-NL" sz="2200" dirty="0">
                <a:latin typeface="Bell MT" panose="02020503060305020303" pitchFamily="18" charset="0"/>
              </a:rPr>
              <a:t>                                  </a:t>
            </a:r>
            <a:r>
              <a:rPr lang="nl-NL" sz="2200" b="1" dirty="0">
                <a:latin typeface="Bell MT" panose="02020503060305020303" pitchFamily="18" charset="0"/>
              </a:rPr>
              <a:t>Google Chrome</a:t>
            </a:r>
            <a:r>
              <a:rPr lang="nl-NL" sz="2200" dirty="0">
                <a:latin typeface="Bell MT" panose="02020503060305020303" pitchFamily="18" charset="0"/>
              </a:rPr>
              <a:t> versión 43.02357.124 m o   			           superior.</a:t>
            </a:r>
          </a:p>
          <a:p>
            <a:r>
              <a:rPr lang="es-MX" sz="2200" dirty="0">
                <a:latin typeface="Bell MT" panose="02020503060305020303" pitchFamily="18" charset="0"/>
              </a:rPr>
              <a:t>                                   </a:t>
            </a:r>
            <a:r>
              <a:rPr lang="es-MX" sz="2200" b="1" dirty="0">
                <a:latin typeface="Bell MT" panose="02020503060305020303" pitchFamily="18" charset="0"/>
              </a:rPr>
              <a:t>Internet Explorer</a:t>
            </a:r>
            <a:r>
              <a:rPr lang="es-MX" sz="2200" dirty="0">
                <a:latin typeface="Bell MT" panose="02020503060305020303" pitchFamily="18" charset="0"/>
              </a:rPr>
              <a:t> versión 9.0 (el sistema NO</a:t>
            </a:r>
          </a:p>
          <a:p>
            <a:r>
              <a:rPr lang="es-MX" sz="2200" dirty="0">
                <a:latin typeface="Bell MT" panose="02020503060305020303" pitchFamily="18" charset="0"/>
              </a:rPr>
              <a:t>                                   funciona adecuadamente en versiones</a:t>
            </a:r>
          </a:p>
          <a:p>
            <a:r>
              <a:rPr lang="es-MX" sz="2200" dirty="0">
                <a:latin typeface="Bell MT" panose="02020503060305020303" pitchFamily="18" charset="0"/>
              </a:rPr>
              <a:t>                                   superiores)</a:t>
            </a:r>
          </a:p>
          <a:p>
            <a:endParaRPr lang="es-MX" sz="2200" dirty="0">
              <a:latin typeface="Bell MT" panose="02020503060305020303" pitchFamily="18" charset="0"/>
            </a:endParaRPr>
          </a:p>
          <a:p>
            <a:r>
              <a:rPr lang="es-MX" sz="2200" dirty="0">
                <a:latin typeface="Bell MT" panose="02020503060305020303" pitchFamily="18" charset="0"/>
              </a:rPr>
              <a:t>Conexión a internet: Banda ancha mayor a 3 megabytes</a:t>
            </a:r>
          </a:p>
        </p:txBody>
      </p:sp>
      <p:sp>
        <p:nvSpPr>
          <p:cNvPr id="9" name="Rectángulo 8">
            <a:extLst>
              <a:ext uri="{FF2B5EF4-FFF2-40B4-BE49-F238E27FC236}">
                <a16:creationId xmlns:a16="http://schemas.microsoft.com/office/drawing/2014/main" id="{0F648185-FB5B-4090-85EC-530B2B18961B}"/>
              </a:ext>
            </a:extLst>
          </p:cNvPr>
          <p:cNvSpPr/>
          <p:nvPr/>
        </p:nvSpPr>
        <p:spPr>
          <a:xfrm>
            <a:off x="296887" y="360016"/>
            <a:ext cx="6484075" cy="1508105"/>
          </a:xfrm>
          <a:prstGeom prst="rect">
            <a:avLst/>
          </a:prstGeom>
        </p:spPr>
        <p:txBody>
          <a:bodyPr wrap="square">
            <a:spAutoFit/>
          </a:bodyPr>
          <a:lstStyle/>
          <a:p>
            <a:pPr algn="just"/>
            <a:r>
              <a:rPr lang="es-MX" sz="4400" b="1" dirty="0">
                <a:latin typeface="Bell MT" panose="02020503060305020303" pitchFamily="18" charset="0"/>
              </a:rPr>
              <a:t>Requerimientos técnicos</a:t>
            </a:r>
          </a:p>
          <a:p>
            <a:pPr algn="just"/>
            <a:endParaRPr lang="es-MX" sz="4800" b="1" dirty="0">
              <a:latin typeface="Bell MT" panose="02020503060305020303" pitchFamily="18" charset="0"/>
            </a:endParaRPr>
          </a:p>
        </p:txBody>
      </p:sp>
    </p:spTree>
    <p:extLst>
      <p:ext uri="{BB962C8B-B14F-4D97-AF65-F5344CB8AC3E}">
        <p14:creationId xmlns:p14="http://schemas.microsoft.com/office/powerpoint/2010/main" val="80545056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flipH="1">
            <a:off x="6780963" y="12293"/>
            <a:ext cx="11188" cy="1544499"/>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260648"/>
            <a:ext cx="2145927" cy="792088"/>
          </a:xfrm>
          <a:prstGeom prst="rect">
            <a:avLst/>
          </a:prstGeom>
        </p:spPr>
      </p:pic>
      <p:sp>
        <p:nvSpPr>
          <p:cNvPr id="14343" name="Rectangle 11"/>
          <p:cNvSpPr>
            <a:spLocks/>
          </p:cNvSpPr>
          <p:nvPr/>
        </p:nvSpPr>
        <p:spPr bwMode="auto">
          <a:xfrm>
            <a:off x="251520" y="1354070"/>
            <a:ext cx="8675370" cy="217170"/>
          </a:xfrm>
          <a:prstGeom prst="rect">
            <a:avLst/>
          </a:prstGeom>
          <a:gradFill flip="none" rotWithShape="1">
            <a:gsLst>
              <a:gs pos="61000">
                <a:schemeClr val="bg1"/>
              </a:gs>
              <a:gs pos="27000">
                <a:srgbClr val="009242"/>
              </a:gs>
              <a:gs pos="83000">
                <a:srgbClr val="FF0000"/>
              </a:gs>
              <a:gs pos="100000">
                <a:srgbClr val="FF0000"/>
              </a:gs>
            </a:gsLst>
            <a:lin ang="0" scaled="1"/>
            <a:tileRect/>
          </a:gradFill>
          <a:ln w="25400">
            <a:noFill/>
            <a:miter lim="800000"/>
            <a:headEnd/>
            <a:tailEnd/>
          </a:ln>
        </p:spPr>
        <p:txBody>
          <a:bodyPr lIns="0" tIns="0" rIns="0" bIns="0"/>
          <a:lstStyle/>
          <a:p>
            <a:endParaRPr lang="es-MX" sz="1620"/>
          </a:p>
        </p:txBody>
      </p:sp>
      <p:sp>
        <p:nvSpPr>
          <p:cNvPr id="2" name="Marcador de número de diapositiva 1"/>
          <p:cNvSpPr>
            <a:spLocks noGrp="1"/>
          </p:cNvSpPr>
          <p:nvPr>
            <p:ph type="sldNum" sz="quarter" idx="12"/>
          </p:nvPr>
        </p:nvSpPr>
        <p:spPr/>
        <p:txBody>
          <a:bodyPr/>
          <a:lstStyle/>
          <a:p>
            <a:fld id="{FC221208-0148-4EEE-915D-2723B123B83F}" type="slidenum">
              <a:rPr lang="es-MX" smtClean="0"/>
              <a:t>5</a:t>
            </a:fld>
            <a:endParaRPr lang="es-MX"/>
          </a:p>
        </p:txBody>
      </p:sp>
      <p:sp>
        <p:nvSpPr>
          <p:cNvPr id="3" name="Rectángulo 2"/>
          <p:cNvSpPr/>
          <p:nvPr/>
        </p:nvSpPr>
        <p:spPr>
          <a:xfrm>
            <a:off x="251520" y="1811426"/>
            <a:ext cx="8675370" cy="4324261"/>
          </a:xfrm>
          <a:prstGeom prst="rect">
            <a:avLst/>
          </a:prstGeom>
        </p:spPr>
        <p:txBody>
          <a:bodyPr wrap="square">
            <a:spAutoFit/>
          </a:bodyPr>
          <a:lstStyle/>
          <a:p>
            <a:pPr algn="just"/>
            <a:r>
              <a:rPr lang="es-MX" sz="3000" dirty="0">
                <a:latin typeface="Bell MT" panose="02020503060305020303" pitchFamily="18" charset="0"/>
              </a:rPr>
              <a:t>El ingreso a la plataforma en línea, se hará desde la siguiente dirección:</a:t>
            </a:r>
          </a:p>
          <a:p>
            <a:pPr algn="just"/>
            <a:endParaRPr lang="es-MX" sz="3000" dirty="0">
              <a:latin typeface="Bell MT" panose="02020503060305020303" pitchFamily="18" charset="0"/>
            </a:endParaRPr>
          </a:p>
          <a:p>
            <a:pPr algn="ctr"/>
            <a:r>
              <a:rPr lang="es-MX" sz="3500" dirty="0">
                <a:solidFill>
                  <a:srgbClr val="FF0000"/>
                </a:solidFill>
                <a:latin typeface="+mj-lt"/>
                <a:cs typeface="Arial" panose="020B0604020202020204" pitchFamily="34" charset="0"/>
              </a:rPr>
              <a:t>http://www.siidfi.sep.gob.mx/pfce2/</a:t>
            </a:r>
          </a:p>
          <a:p>
            <a:pPr algn="just"/>
            <a:endParaRPr lang="es-MX" sz="3000" dirty="0">
              <a:latin typeface="Bell MT" panose="02020503060305020303" pitchFamily="18" charset="0"/>
            </a:endParaRPr>
          </a:p>
          <a:p>
            <a:pPr algn="just"/>
            <a:r>
              <a:rPr lang="es-MX" sz="3000" dirty="0">
                <a:latin typeface="Bell MT" panose="02020503060305020303" pitchFamily="18" charset="0"/>
              </a:rPr>
              <a:t>Una vez que se haya  ingresado a esta dirección, se desplegará la pantalla que se muestra en la diapositiva siguiente, en donde la institución podrá ingresar a la plataforma utilizando un </a:t>
            </a:r>
            <a:r>
              <a:rPr lang="es-MX" sz="3000" b="1" dirty="0">
                <a:latin typeface="Bell MT" panose="02020503060305020303" pitchFamily="18" charset="0"/>
              </a:rPr>
              <a:t>usuario</a:t>
            </a:r>
            <a:r>
              <a:rPr lang="es-MX" sz="3000" dirty="0">
                <a:latin typeface="Bell MT" panose="02020503060305020303" pitchFamily="18" charset="0"/>
              </a:rPr>
              <a:t> y </a:t>
            </a:r>
            <a:r>
              <a:rPr lang="es-MX" sz="3000" b="1" dirty="0">
                <a:latin typeface="Bell MT" panose="02020503060305020303" pitchFamily="18" charset="0"/>
              </a:rPr>
              <a:t>contraseña</a:t>
            </a:r>
            <a:r>
              <a:rPr lang="es-MX" sz="3000" dirty="0">
                <a:latin typeface="Bell MT" panose="02020503060305020303" pitchFamily="18" charset="0"/>
              </a:rPr>
              <a:t>.</a:t>
            </a:r>
          </a:p>
        </p:txBody>
      </p:sp>
    </p:spTree>
    <p:extLst>
      <p:ext uri="{BB962C8B-B14F-4D97-AF65-F5344CB8AC3E}">
        <p14:creationId xmlns:p14="http://schemas.microsoft.com/office/powerpoint/2010/main" val="118162067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flipH="1">
            <a:off x="6780963" y="12293"/>
            <a:ext cx="11188" cy="1544499"/>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260648"/>
            <a:ext cx="2145927" cy="792088"/>
          </a:xfrm>
          <a:prstGeom prst="rect">
            <a:avLst/>
          </a:prstGeom>
        </p:spPr>
      </p:pic>
      <p:sp>
        <p:nvSpPr>
          <p:cNvPr id="14343" name="Rectangle 11"/>
          <p:cNvSpPr>
            <a:spLocks/>
          </p:cNvSpPr>
          <p:nvPr/>
        </p:nvSpPr>
        <p:spPr bwMode="auto">
          <a:xfrm>
            <a:off x="251520" y="1354070"/>
            <a:ext cx="8675370" cy="217170"/>
          </a:xfrm>
          <a:prstGeom prst="rect">
            <a:avLst/>
          </a:prstGeom>
          <a:gradFill flip="none" rotWithShape="1">
            <a:gsLst>
              <a:gs pos="61000">
                <a:schemeClr val="bg1"/>
              </a:gs>
              <a:gs pos="27000">
                <a:srgbClr val="009242"/>
              </a:gs>
              <a:gs pos="83000">
                <a:srgbClr val="FF0000"/>
              </a:gs>
              <a:gs pos="100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6</a:t>
            </a:fld>
            <a:endParaRPr lang="es-MX"/>
          </a:p>
        </p:txBody>
      </p:sp>
      <p:pic>
        <p:nvPicPr>
          <p:cNvPr id="3" name="Imagen 2"/>
          <p:cNvPicPr>
            <a:picLocks noChangeAspect="1"/>
          </p:cNvPicPr>
          <p:nvPr/>
        </p:nvPicPr>
        <p:blipFill rotWithShape="1">
          <a:blip r:embed="rId4"/>
          <a:srcRect l="10609" t="10049" r="5845" b="9794"/>
          <a:stretch/>
        </p:blipFill>
        <p:spPr>
          <a:xfrm>
            <a:off x="251520" y="1674513"/>
            <a:ext cx="8675370" cy="4778824"/>
          </a:xfrm>
          <a:prstGeom prst="rect">
            <a:avLst/>
          </a:prstGeom>
          <a:ln>
            <a:solidFill>
              <a:schemeClr val="tx1"/>
            </a:solidFill>
          </a:ln>
        </p:spPr>
      </p:pic>
    </p:spTree>
    <p:extLst>
      <p:ext uri="{BB962C8B-B14F-4D97-AF65-F5344CB8AC3E}">
        <p14:creationId xmlns:p14="http://schemas.microsoft.com/office/powerpoint/2010/main" val="26167190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flipH="1">
            <a:off x="6780963" y="12293"/>
            <a:ext cx="11188" cy="1544499"/>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260648"/>
            <a:ext cx="2145927" cy="792088"/>
          </a:xfrm>
          <a:prstGeom prst="rect">
            <a:avLst/>
          </a:prstGeom>
        </p:spPr>
      </p:pic>
      <p:sp>
        <p:nvSpPr>
          <p:cNvPr id="14343" name="Rectangle 11"/>
          <p:cNvSpPr>
            <a:spLocks/>
          </p:cNvSpPr>
          <p:nvPr/>
        </p:nvSpPr>
        <p:spPr bwMode="auto">
          <a:xfrm>
            <a:off x="251520" y="1354070"/>
            <a:ext cx="8675370" cy="217170"/>
          </a:xfrm>
          <a:prstGeom prst="rect">
            <a:avLst/>
          </a:prstGeom>
          <a:gradFill flip="none" rotWithShape="1">
            <a:gsLst>
              <a:gs pos="61000">
                <a:schemeClr val="bg1"/>
              </a:gs>
              <a:gs pos="27000">
                <a:srgbClr val="009242"/>
              </a:gs>
              <a:gs pos="83000">
                <a:srgbClr val="FF0000"/>
              </a:gs>
              <a:gs pos="100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7</a:t>
            </a:fld>
            <a:endParaRPr lang="es-MX"/>
          </a:p>
        </p:txBody>
      </p:sp>
      <p:pic>
        <p:nvPicPr>
          <p:cNvPr id="3" name="Imagen 2"/>
          <p:cNvPicPr>
            <a:picLocks noChangeAspect="1"/>
          </p:cNvPicPr>
          <p:nvPr/>
        </p:nvPicPr>
        <p:blipFill rotWithShape="1">
          <a:blip r:embed="rId4"/>
          <a:srcRect l="804" t="10033" r="14747" b="32887"/>
          <a:stretch/>
        </p:blipFill>
        <p:spPr>
          <a:xfrm>
            <a:off x="251520" y="1666439"/>
            <a:ext cx="8675370" cy="4082217"/>
          </a:xfrm>
          <a:prstGeom prst="rect">
            <a:avLst/>
          </a:prstGeom>
        </p:spPr>
      </p:pic>
      <p:sp>
        <p:nvSpPr>
          <p:cNvPr id="5" name="CuadroTexto 4"/>
          <p:cNvSpPr txBox="1"/>
          <p:nvPr/>
        </p:nvSpPr>
        <p:spPr>
          <a:xfrm>
            <a:off x="523716" y="5786662"/>
            <a:ext cx="8267293" cy="646331"/>
          </a:xfrm>
          <a:prstGeom prst="rect">
            <a:avLst/>
          </a:prstGeom>
          <a:noFill/>
        </p:spPr>
        <p:txBody>
          <a:bodyPr wrap="square" rtlCol="0">
            <a:spAutoFit/>
          </a:bodyPr>
          <a:lstStyle/>
          <a:p>
            <a:r>
              <a:rPr lang="es-MX" dirty="0">
                <a:latin typeface="Bell MT" panose="02020503060305020303" pitchFamily="18" charset="0"/>
              </a:rPr>
              <a:t>Una vez que se cargue la plataforma, se deberá seleccionar en el menú superior la opción de Captura (</a:t>
            </a:r>
            <a:r>
              <a:rPr lang="es-MX" b="1" dirty="0">
                <a:latin typeface="Bell MT" panose="02020503060305020303" pitchFamily="18" charset="0"/>
              </a:rPr>
              <a:t>1</a:t>
            </a:r>
            <a:r>
              <a:rPr lang="es-MX" dirty="0">
                <a:latin typeface="Bell MT" panose="02020503060305020303" pitchFamily="18" charset="0"/>
              </a:rPr>
              <a:t>) y en la parte izquierda de la pantalla el módulo de Proyectos (</a:t>
            </a:r>
            <a:r>
              <a:rPr lang="es-MX" b="1" dirty="0">
                <a:latin typeface="Bell MT" panose="02020503060305020303" pitchFamily="18" charset="0"/>
              </a:rPr>
              <a:t>2</a:t>
            </a:r>
            <a:r>
              <a:rPr lang="es-MX" dirty="0">
                <a:latin typeface="Bell MT" panose="02020503060305020303" pitchFamily="18" charset="0"/>
              </a:rPr>
              <a:t>). </a:t>
            </a:r>
          </a:p>
        </p:txBody>
      </p:sp>
      <p:sp>
        <p:nvSpPr>
          <p:cNvPr id="6" name="Elipse 5"/>
          <p:cNvSpPr/>
          <p:nvPr/>
        </p:nvSpPr>
        <p:spPr>
          <a:xfrm>
            <a:off x="2161828" y="1700808"/>
            <a:ext cx="432048"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1</a:t>
            </a:r>
          </a:p>
        </p:txBody>
      </p:sp>
      <p:sp>
        <p:nvSpPr>
          <p:cNvPr id="11" name="Elipse 10"/>
          <p:cNvSpPr/>
          <p:nvPr/>
        </p:nvSpPr>
        <p:spPr>
          <a:xfrm>
            <a:off x="489192" y="2174832"/>
            <a:ext cx="432048"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2</a:t>
            </a:r>
          </a:p>
        </p:txBody>
      </p:sp>
    </p:spTree>
    <p:extLst>
      <p:ext uri="{BB962C8B-B14F-4D97-AF65-F5344CB8AC3E}">
        <p14:creationId xmlns:p14="http://schemas.microsoft.com/office/powerpoint/2010/main" val="17248159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a:off x="6792150" y="12292"/>
            <a:ext cx="12097" cy="1161631"/>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116632"/>
            <a:ext cx="2145927" cy="792088"/>
          </a:xfrm>
          <a:prstGeom prst="rect">
            <a:avLst/>
          </a:prstGeom>
        </p:spPr>
      </p:pic>
      <p:sp>
        <p:nvSpPr>
          <p:cNvPr id="14343" name="Rectangle 11"/>
          <p:cNvSpPr>
            <a:spLocks/>
          </p:cNvSpPr>
          <p:nvPr/>
        </p:nvSpPr>
        <p:spPr bwMode="auto">
          <a:xfrm>
            <a:off x="251520" y="1052736"/>
            <a:ext cx="8675370" cy="217170"/>
          </a:xfrm>
          <a:prstGeom prst="rect">
            <a:avLst/>
          </a:prstGeom>
          <a:gradFill flip="none" rotWithShape="1">
            <a:gsLst>
              <a:gs pos="61000">
                <a:schemeClr val="bg1"/>
              </a:gs>
              <a:gs pos="27000">
                <a:srgbClr val="009242"/>
              </a:gs>
              <a:gs pos="83000">
                <a:srgbClr val="FF0000"/>
              </a:gs>
              <a:gs pos="100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8</a:t>
            </a:fld>
            <a:endParaRPr lang="es-MX"/>
          </a:p>
        </p:txBody>
      </p:sp>
      <p:sp>
        <p:nvSpPr>
          <p:cNvPr id="9" name="CuadroTexto 8"/>
          <p:cNvSpPr txBox="1"/>
          <p:nvPr/>
        </p:nvSpPr>
        <p:spPr>
          <a:xfrm>
            <a:off x="255308" y="5544288"/>
            <a:ext cx="8671581" cy="1200329"/>
          </a:xfrm>
          <a:prstGeom prst="rect">
            <a:avLst/>
          </a:prstGeom>
          <a:noFill/>
        </p:spPr>
        <p:txBody>
          <a:bodyPr wrap="square" rtlCol="0">
            <a:spAutoFit/>
          </a:bodyPr>
          <a:lstStyle/>
          <a:p>
            <a:pPr algn="just"/>
            <a:r>
              <a:rPr lang="es-MX" dirty="0">
                <a:latin typeface="Bell MT" panose="02020503060305020303" pitchFamily="18" charset="0"/>
              </a:rPr>
              <a:t>Aparecerá un relación (</a:t>
            </a:r>
            <a:r>
              <a:rPr lang="es-MX" b="1" dirty="0">
                <a:latin typeface="Bell MT" panose="02020503060305020303" pitchFamily="18" charset="0"/>
              </a:rPr>
              <a:t>4</a:t>
            </a:r>
            <a:r>
              <a:rPr lang="es-MX" dirty="0">
                <a:latin typeface="Bell MT" panose="02020503060305020303" pitchFamily="18" charset="0"/>
              </a:rPr>
              <a:t>) de todos los tipos de proyectos que se pueden capturar en el ámbito de la gestión y el nombre de las DES que pueden formular un proyecto integral.</a:t>
            </a:r>
          </a:p>
          <a:p>
            <a:pPr algn="just"/>
            <a:r>
              <a:rPr lang="es-MX" dirty="0">
                <a:latin typeface="Bell MT" panose="02020503060305020303" pitchFamily="18" charset="0"/>
              </a:rPr>
              <a:t>Para iniciar la captura de un proyecto se deberá dar </a:t>
            </a:r>
            <a:r>
              <a:rPr lang="es-MX" b="1" dirty="0">
                <a:latin typeface="Bell MT" panose="02020503060305020303" pitchFamily="18" charset="0"/>
              </a:rPr>
              <a:t>clic</a:t>
            </a:r>
            <a:r>
              <a:rPr lang="es-MX" dirty="0">
                <a:latin typeface="Bell MT" panose="02020503060305020303" pitchFamily="18" charset="0"/>
              </a:rPr>
              <a:t> sobre cualquiera de los que aparecen en la pantalla.</a:t>
            </a:r>
          </a:p>
        </p:txBody>
      </p:sp>
      <p:pic>
        <p:nvPicPr>
          <p:cNvPr id="5" name="Imagen 4"/>
          <p:cNvPicPr>
            <a:picLocks noChangeAspect="1"/>
          </p:cNvPicPr>
          <p:nvPr/>
        </p:nvPicPr>
        <p:blipFill rotWithShape="1">
          <a:blip r:embed="rId4"/>
          <a:srcRect l="1417" t="10081" r="9595" b="6201"/>
          <a:stretch/>
        </p:blipFill>
        <p:spPr>
          <a:xfrm>
            <a:off x="395536" y="1279151"/>
            <a:ext cx="8352928" cy="4241995"/>
          </a:xfrm>
          <a:prstGeom prst="rect">
            <a:avLst/>
          </a:prstGeom>
        </p:spPr>
      </p:pic>
      <p:sp>
        <p:nvSpPr>
          <p:cNvPr id="11" name="Elipse 10"/>
          <p:cNvSpPr/>
          <p:nvPr/>
        </p:nvSpPr>
        <p:spPr>
          <a:xfrm>
            <a:off x="531168" y="3501008"/>
            <a:ext cx="432048"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4</a:t>
            </a:r>
          </a:p>
        </p:txBody>
      </p:sp>
      <p:cxnSp>
        <p:nvCxnSpPr>
          <p:cNvPr id="10" name="Conector recto de flecha 9"/>
          <p:cNvCxnSpPr>
            <a:stCxn id="11" idx="6"/>
          </p:cNvCxnSpPr>
          <p:nvPr/>
        </p:nvCxnSpPr>
        <p:spPr>
          <a:xfrm flipV="1">
            <a:off x="963216" y="2780928"/>
            <a:ext cx="1008112" cy="9361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V="1">
            <a:off x="963216" y="3284984"/>
            <a:ext cx="1008112" cy="4320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963216" y="3717032"/>
            <a:ext cx="1160512" cy="12961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20929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8"/>
          <p:cNvSpPr>
            <a:spLocks noChangeShapeType="1"/>
          </p:cNvSpPr>
          <p:nvPr/>
        </p:nvSpPr>
        <p:spPr bwMode="auto">
          <a:xfrm rot="10800000">
            <a:off x="6792150" y="12292"/>
            <a:ext cx="12097" cy="1161631"/>
          </a:xfrm>
          <a:prstGeom prst="line">
            <a:avLst/>
          </a:prstGeom>
          <a:noFill/>
          <a:ln w="28575">
            <a:solidFill>
              <a:srgbClr val="D1382E"/>
            </a:solidFill>
            <a:round/>
            <a:headEnd/>
            <a:tailEnd/>
          </a:ln>
        </p:spPr>
        <p:txBody>
          <a:bodyPr/>
          <a:lstStyle/>
          <a:p>
            <a:r>
              <a:rPr lang="es-MX" sz="1620" dirty="0"/>
              <a:t> </a:t>
            </a:r>
          </a:p>
        </p:txBody>
      </p:sp>
      <p:pic>
        <p:nvPicPr>
          <p:cNvPr id="7" name="Imagen 6" descr="SEP_horizontal_ALTA-01.jpg"/>
          <p:cNvPicPr>
            <a:picLocks noChangeAspect="1"/>
          </p:cNvPicPr>
          <p:nvPr/>
        </p:nvPicPr>
        <p:blipFill rotWithShape="1">
          <a:blip r:embed="rId3" cstate="print">
            <a:extLst>
              <a:ext uri="{28A0092B-C50C-407E-A947-70E740481C1C}">
                <a14:useLocalDpi xmlns:a14="http://schemas.microsoft.com/office/drawing/2010/main" val="0"/>
              </a:ext>
            </a:extLst>
          </a:blip>
          <a:srcRect t="21172" b="28416"/>
          <a:stretch/>
        </p:blipFill>
        <p:spPr>
          <a:xfrm>
            <a:off x="6890569" y="116632"/>
            <a:ext cx="2145927" cy="792088"/>
          </a:xfrm>
          <a:prstGeom prst="rect">
            <a:avLst/>
          </a:prstGeom>
        </p:spPr>
      </p:pic>
      <p:sp>
        <p:nvSpPr>
          <p:cNvPr id="14343" name="Rectangle 11"/>
          <p:cNvSpPr>
            <a:spLocks/>
          </p:cNvSpPr>
          <p:nvPr/>
        </p:nvSpPr>
        <p:spPr bwMode="auto">
          <a:xfrm>
            <a:off x="251520" y="1052736"/>
            <a:ext cx="8675370" cy="217170"/>
          </a:xfrm>
          <a:prstGeom prst="rect">
            <a:avLst/>
          </a:prstGeom>
          <a:gradFill flip="none" rotWithShape="1">
            <a:gsLst>
              <a:gs pos="61000">
                <a:schemeClr val="bg1"/>
              </a:gs>
              <a:gs pos="27000">
                <a:srgbClr val="009242"/>
              </a:gs>
              <a:gs pos="83000">
                <a:srgbClr val="FF0000"/>
              </a:gs>
              <a:gs pos="100000">
                <a:srgbClr val="FF0000"/>
              </a:gs>
            </a:gsLst>
            <a:lin ang="0" scaled="1"/>
            <a:tileRect/>
          </a:gradFill>
          <a:ln w="25400">
            <a:noFill/>
            <a:miter lim="800000"/>
            <a:headEnd/>
            <a:tailEnd/>
          </a:ln>
        </p:spPr>
        <p:txBody>
          <a:bodyPr lIns="0" tIns="0" rIns="0" bIns="0"/>
          <a:lstStyle/>
          <a:p>
            <a:endParaRPr lang="es-MX" sz="1620"/>
          </a:p>
        </p:txBody>
      </p:sp>
      <p:sp>
        <p:nvSpPr>
          <p:cNvPr id="8" name="Rectángulo 7"/>
          <p:cNvSpPr/>
          <p:nvPr/>
        </p:nvSpPr>
        <p:spPr>
          <a:xfrm>
            <a:off x="251520" y="323357"/>
            <a:ext cx="6345969" cy="598497"/>
          </a:xfrm>
          <a:prstGeom prst="rect">
            <a:avLst/>
          </a:prstGeom>
        </p:spPr>
        <p:txBody>
          <a:bodyPr wrap="square">
            <a:spAutoFit/>
          </a:bodyPr>
          <a:lstStyle/>
          <a:p>
            <a:pPr algn="ctr">
              <a:lnSpc>
                <a:spcPct val="114000"/>
              </a:lnSpc>
              <a:buClr>
                <a:srgbClr val="009242"/>
              </a:buClr>
            </a:pPr>
            <a:r>
              <a:rPr lang="es-MX" sz="3000" dirty="0">
                <a:solidFill>
                  <a:schemeClr val="tx1">
                    <a:lumMod val="95000"/>
                    <a:lumOff val="5000"/>
                  </a:schemeClr>
                </a:solidFill>
                <a:latin typeface="Bell MT" panose="02020503060305020303" pitchFamily="18" charset="0"/>
                <a:ea typeface="Arial Unicode MS" pitchFamily="34" charset="-128"/>
                <a:cs typeface="Arial" pitchFamily="34" charset="0"/>
              </a:rPr>
              <a:t>PFCE 2018-2019</a:t>
            </a:r>
          </a:p>
        </p:txBody>
      </p:sp>
      <p:sp>
        <p:nvSpPr>
          <p:cNvPr id="2" name="Marcador de número de diapositiva 1"/>
          <p:cNvSpPr>
            <a:spLocks noGrp="1"/>
          </p:cNvSpPr>
          <p:nvPr>
            <p:ph type="sldNum" sz="quarter" idx="12"/>
          </p:nvPr>
        </p:nvSpPr>
        <p:spPr/>
        <p:txBody>
          <a:bodyPr/>
          <a:lstStyle/>
          <a:p>
            <a:fld id="{FC221208-0148-4EEE-915D-2723B123B83F}" type="slidenum">
              <a:rPr lang="es-MX" smtClean="0"/>
              <a:t>9</a:t>
            </a:fld>
            <a:endParaRPr lang="es-MX"/>
          </a:p>
        </p:txBody>
      </p:sp>
      <p:sp>
        <p:nvSpPr>
          <p:cNvPr id="9" name="CuadroTexto 8"/>
          <p:cNvSpPr txBox="1"/>
          <p:nvPr/>
        </p:nvSpPr>
        <p:spPr>
          <a:xfrm>
            <a:off x="236209" y="4195716"/>
            <a:ext cx="8671581" cy="1200329"/>
          </a:xfrm>
          <a:prstGeom prst="rect">
            <a:avLst/>
          </a:prstGeom>
          <a:noFill/>
        </p:spPr>
        <p:txBody>
          <a:bodyPr wrap="square" rtlCol="0">
            <a:spAutoFit/>
          </a:bodyPr>
          <a:lstStyle/>
          <a:p>
            <a:pPr algn="just"/>
            <a:r>
              <a:rPr lang="es-MX" dirty="0">
                <a:latin typeface="Bell MT" panose="02020503060305020303" pitchFamily="18" charset="0"/>
              </a:rPr>
              <a:t>Cuando se presente más de un proyecto de Estancia Infantil y/o Guardería, deberá de realizar el alta de un nuevo registro dando clic en el botón       que se encuentra al final del lado derecho del bloque que contiene la siguiente leyenda: </a:t>
            </a:r>
            <a:r>
              <a:rPr lang="es-MX" b="1" dirty="0">
                <a:latin typeface="Bell MT" panose="02020503060305020303" pitchFamily="18" charset="0"/>
              </a:rPr>
              <a:t>Agregar Proyectos de Estancias Infantiles y/o Guarderías.</a:t>
            </a:r>
          </a:p>
        </p:txBody>
      </p:sp>
      <p:pic>
        <p:nvPicPr>
          <p:cNvPr id="3" name="Imagen 2"/>
          <p:cNvPicPr>
            <a:picLocks noChangeAspect="1"/>
          </p:cNvPicPr>
          <p:nvPr/>
        </p:nvPicPr>
        <p:blipFill>
          <a:blip r:embed="rId4"/>
          <a:stretch>
            <a:fillRect/>
          </a:stretch>
        </p:blipFill>
        <p:spPr>
          <a:xfrm>
            <a:off x="251520" y="1628800"/>
            <a:ext cx="8675370" cy="2399093"/>
          </a:xfrm>
          <a:prstGeom prst="rect">
            <a:avLst/>
          </a:prstGeom>
        </p:spPr>
      </p:pic>
      <p:pic>
        <p:nvPicPr>
          <p:cNvPr id="4" name="Imagen 3"/>
          <p:cNvPicPr>
            <a:picLocks noChangeAspect="1"/>
          </p:cNvPicPr>
          <p:nvPr/>
        </p:nvPicPr>
        <p:blipFill>
          <a:blip r:embed="rId5"/>
          <a:stretch>
            <a:fillRect/>
          </a:stretch>
        </p:blipFill>
        <p:spPr>
          <a:xfrm>
            <a:off x="5826580" y="4523416"/>
            <a:ext cx="338708" cy="296565"/>
          </a:xfrm>
          <a:prstGeom prst="rect">
            <a:avLst/>
          </a:prstGeom>
        </p:spPr>
      </p:pic>
    </p:spTree>
    <p:extLst>
      <p:ext uri="{BB962C8B-B14F-4D97-AF65-F5344CB8AC3E}">
        <p14:creationId xmlns:p14="http://schemas.microsoft.com/office/powerpoint/2010/main" val="340332570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10095</TotalTime>
  <Words>2565</Words>
  <Application>Microsoft Office PowerPoint</Application>
  <PresentationFormat>Presentación en pantalla (4:3)</PresentationFormat>
  <Paragraphs>290</Paragraphs>
  <Slides>33</Slides>
  <Notes>31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33</vt:i4>
      </vt:variant>
    </vt:vector>
  </HeadingPairs>
  <TitlesOfParts>
    <vt:vector size="41" baseType="lpstr">
      <vt:lpstr>Arial</vt:lpstr>
      <vt:lpstr>Arial Unicode MS</vt:lpstr>
      <vt:lpstr>Bell MT</vt:lpstr>
      <vt:lpstr>Calibri</vt:lpstr>
      <vt:lpstr>Copperplate</vt:lpstr>
      <vt:lpstr>Gill Sans</vt:lpstr>
      <vt:lpstr>ヒラギノ角ゴ Pro W3</vt:lpstr>
      <vt:lpstr>Tema de Office</vt:lpstr>
      <vt:lpstr>Programa Fortalecimiento de la Calidad Educativa       Dirección General de Educación Superior Universitaria  Dirección de Fortalecimiento Institucional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Contactos</vt:lpstr>
    </vt:vector>
  </TitlesOfParts>
  <Company>Secretaria de Educacion Publica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dc:title>
  <dc:creator>J</dc:creator>
  <cp:lastModifiedBy>Sergio Pascual Conde Maldonado</cp:lastModifiedBy>
  <cp:revision>765</cp:revision>
  <cp:lastPrinted>2016-10-26T18:49:22Z</cp:lastPrinted>
  <dcterms:created xsi:type="dcterms:W3CDTF">2012-12-14T19:44:39Z</dcterms:created>
  <dcterms:modified xsi:type="dcterms:W3CDTF">2017-08-24T22:39:29Z</dcterms:modified>
</cp:coreProperties>
</file>