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95" r:id="rId2"/>
    <p:sldId id="400" r:id="rId3"/>
    <p:sldId id="467" r:id="rId4"/>
    <p:sldId id="451" r:id="rId5"/>
    <p:sldId id="452" r:id="rId6"/>
    <p:sldId id="456" r:id="rId7"/>
    <p:sldId id="498" r:id="rId8"/>
    <p:sldId id="469" r:id="rId9"/>
    <p:sldId id="462" r:id="rId10"/>
    <p:sldId id="457" r:id="rId11"/>
    <p:sldId id="496" r:id="rId12"/>
    <p:sldId id="458" r:id="rId13"/>
    <p:sldId id="497" r:id="rId14"/>
    <p:sldId id="499" r:id="rId15"/>
    <p:sldId id="501" r:id="rId16"/>
    <p:sldId id="502" r:id="rId17"/>
    <p:sldId id="510" r:id="rId18"/>
    <p:sldId id="503" r:id="rId19"/>
    <p:sldId id="511" r:id="rId20"/>
    <p:sldId id="504" r:id="rId21"/>
    <p:sldId id="505" r:id="rId22"/>
    <p:sldId id="506" r:id="rId23"/>
    <p:sldId id="507" r:id="rId24"/>
    <p:sldId id="508" r:id="rId25"/>
  </p:sldIdLst>
  <p:sldSz cx="9144000" cy="6858000" type="screen4x3"/>
  <p:notesSz cx="6797675" cy="9926638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IS FERNANDO GARCIA CARDENAS" initials="AFGC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2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45" autoAdjust="0"/>
    <p:restoredTop sz="95501" autoAdjust="0"/>
  </p:normalViewPr>
  <p:slideViewPr>
    <p:cSldViewPr>
      <p:cViewPr varScale="1">
        <p:scale>
          <a:sx n="131" d="100"/>
          <a:sy n="131" d="100"/>
        </p:scale>
        <p:origin x="208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DD98D-D98D-4CA0-A4DE-9C275F8620DA}" type="datetimeFigureOut">
              <a:rPr lang="es-MX" smtClean="0"/>
              <a:t>27/07/17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A6A32-B1C6-41BC-995F-BA42A74630C5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2495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04651-C37C-4C6F-BDF9-EC44F1B4BAEF}" type="datetimeFigureOut">
              <a:rPr lang="es-MX" smtClean="0"/>
              <a:t>27/07/17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40C30-2267-4CBD-9373-4EECFD8B2245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611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2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790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11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0283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12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8499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13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5397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14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5399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15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8410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16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3264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17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3055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18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1662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19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0043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20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1333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3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8235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21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7232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22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7725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23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7709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24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229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4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011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5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90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6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535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7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200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8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1313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9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632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914FBC-6FE5-49ED-9B72-007244819B68}" type="slidenum">
              <a:rPr lang="en-US" smtClean="0">
                <a:latin typeface="Gill Sans" pitchFamily="16" charset="0"/>
                <a:ea typeface="ヒラギノ角ゴ Pro W3" pitchFamily="16" charset="-128"/>
                <a:sym typeface="Gill Sans" pitchFamily="16" charset="0"/>
              </a:rPr>
              <a:pPr/>
              <a:t>10</a:t>
            </a:fld>
            <a:endParaRPr lang="en-US">
              <a:latin typeface="Gill Sans" pitchFamily="16" charset="0"/>
              <a:ea typeface="ヒラギノ角ゴ Pro W3" pitchFamily="16" charset="-128"/>
              <a:sym typeface="Gill Sans" pitchFamily="16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s-MX">
              <a:latin typeface="Gill Sans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418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D7CAB-8955-4D93-B1D9-04FDCA6D298A}" type="datetime1">
              <a:rPr lang="es-MX" smtClean="0"/>
              <a:t>27/07/17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6287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227A5-DE55-451D-9BEC-D49D42C6E9A4}" type="datetime1">
              <a:rPr lang="es-MX" smtClean="0"/>
              <a:t>27/07/17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3582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8E2B7-5DF9-45D1-BD90-5CC7CF747F9D}" type="datetime1">
              <a:rPr lang="es-MX" smtClean="0"/>
              <a:t>27/07/17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6086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 userDrawn="1"/>
        </p:nvSpPr>
        <p:spPr>
          <a:xfrm>
            <a:off x="0" y="0"/>
            <a:ext cx="3729506" cy="260648"/>
          </a:xfrm>
          <a:prstGeom prst="rect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endParaRPr lang="es-MX" sz="1800" dirty="0">
              <a:solidFill>
                <a:prstClr val="white"/>
              </a:solidFill>
            </a:endParaRPr>
          </a:p>
        </p:txBody>
      </p:sp>
      <p:sp>
        <p:nvSpPr>
          <p:cNvPr id="7" name="6 Rectángulo"/>
          <p:cNvSpPr/>
          <p:nvPr userDrawn="1"/>
        </p:nvSpPr>
        <p:spPr>
          <a:xfrm>
            <a:off x="0" y="6669360"/>
            <a:ext cx="9144000" cy="1886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1800">
              <a:solidFill>
                <a:prstClr val="white"/>
              </a:solidFill>
            </a:endParaRPr>
          </a:p>
        </p:txBody>
      </p:sp>
      <p:sp>
        <p:nvSpPr>
          <p:cNvPr id="15" name="5 Rectángulo"/>
          <p:cNvSpPr/>
          <p:nvPr userDrawn="1"/>
        </p:nvSpPr>
        <p:spPr>
          <a:xfrm>
            <a:off x="0" y="301746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8" name="5 Rectángulo"/>
          <p:cNvSpPr/>
          <p:nvPr userDrawn="1"/>
        </p:nvSpPr>
        <p:spPr>
          <a:xfrm>
            <a:off x="0" y="1610981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1" name="5 Rectángulo"/>
          <p:cNvSpPr/>
          <p:nvPr userDrawn="1"/>
        </p:nvSpPr>
        <p:spPr>
          <a:xfrm>
            <a:off x="0" y="456914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42" name="5 Rectángulo"/>
          <p:cNvSpPr/>
          <p:nvPr userDrawn="1"/>
        </p:nvSpPr>
        <p:spPr>
          <a:xfrm>
            <a:off x="0" y="598160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45" name="5 Rectángulo"/>
          <p:cNvSpPr/>
          <p:nvPr userDrawn="1"/>
        </p:nvSpPr>
        <p:spPr>
          <a:xfrm>
            <a:off x="0" y="742173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48" name="5 Rectángulo"/>
          <p:cNvSpPr/>
          <p:nvPr userDrawn="1"/>
        </p:nvSpPr>
        <p:spPr>
          <a:xfrm>
            <a:off x="0" y="886188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51" name="5 Rectángulo"/>
          <p:cNvSpPr/>
          <p:nvPr userDrawn="1"/>
        </p:nvSpPr>
        <p:spPr>
          <a:xfrm>
            <a:off x="0" y="1030201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54" name="5 Rectángulo"/>
          <p:cNvSpPr/>
          <p:nvPr userDrawn="1"/>
        </p:nvSpPr>
        <p:spPr>
          <a:xfrm>
            <a:off x="0" y="1174216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57" name="5 Rectángulo"/>
          <p:cNvSpPr/>
          <p:nvPr userDrawn="1"/>
        </p:nvSpPr>
        <p:spPr>
          <a:xfrm>
            <a:off x="0" y="1318229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60" name="5 Rectángulo"/>
          <p:cNvSpPr/>
          <p:nvPr userDrawn="1"/>
        </p:nvSpPr>
        <p:spPr>
          <a:xfrm>
            <a:off x="0" y="1462244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23" name="5 Rectángulo"/>
          <p:cNvSpPr/>
          <p:nvPr userDrawn="1"/>
        </p:nvSpPr>
        <p:spPr>
          <a:xfrm>
            <a:off x="0" y="1753658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26" name="5 Rectángulo"/>
          <p:cNvSpPr/>
          <p:nvPr userDrawn="1"/>
        </p:nvSpPr>
        <p:spPr>
          <a:xfrm>
            <a:off x="0" y="3062895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29" name="5 Rectángulo"/>
          <p:cNvSpPr/>
          <p:nvPr userDrawn="1"/>
        </p:nvSpPr>
        <p:spPr>
          <a:xfrm>
            <a:off x="0" y="1908826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32" name="5 Rectángulo"/>
          <p:cNvSpPr/>
          <p:nvPr userDrawn="1"/>
        </p:nvSpPr>
        <p:spPr>
          <a:xfrm>
            <a:off x="0" y="2050072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35" name="5 Rectángulo"/>
          <p:cNvSpPr/>
          <p:nvPr userDrawn="1"/>
        </p:nvSpPr>
        <p:spPr>
          <a:xfrm>
            <a:off x="0" y="2194087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38" name="5 Rectángulo"/>
          <p:cNvSpPr/>
          <p:nvPr userDrawn="1"/>
        </p:nvSpPr>
        <p:spPr>
          <a:xfrm>
            <a:off x="0" y="2338100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41" name="5 Rectángulo"/>
          <p:cNvSpPr/>
          <p:nvPr userDrawn="1"/>
        </p:nvSpPr>
        <p:spPr>
          <a:xfrm>
            <a:off x="0" y="2482115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44" name="5 Rectángulo"/>
          <p:cNvSpPr/>
          <p:nvPr userDrawn="1"/>
        </p:nvSpPr>
        <p:spPr>
          <a:xfrm>
            <a:off x="0" y="2626128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47" name="5 Rectángulo"/>
          <p:cNvSpPr/>
          <p:nvPr userDrawn="1"/>
        </p:nvSpPr>
        <p:spPr>
          <a:xfrm>
            <a:off x="0" y="2770143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50" name="5 Rectángulo"/>
          <p:cNvSpPr/>
          <p:nvPr userDrawn="1"/>
        </p:nvSpPr>
        <p:spPr>
          <a:xfrm>
            <a:off x="0" y="2914157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53" name="5 Rectángulo"/>
          <p:cNvSpPr/>
          <p:nvPr userDrawn="1"/>
        </p:nvSpPr>
        <p:spPr>
          <a:xfrm>
            <a:off x="0" y="3211518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56" name="5 Rectángulo"/>
          <p:cNvSpPr/>
          <p:nvPr userDrawn="1"/>
        </p:nvSpPr>
        <p:spPr>
          <a:xfrm>
            <a:off x="0" y="4520753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59" name="5 Rectángulo"/>
          <p:cNvSpPr/>
          <p:nvPr userDrawn="1"/>
        </p:nvSpPr>
        <p:spPr>
          <a:xfrm>
            <a:off x="0" y="3366686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62" name="5 Rectángulo"/>
          <p:cNvSpPr/>
          <p:nvPr userDrawn="1"/>
        </p:nvSpPr>
        <p:spPr>
          <a:xfrm>
            <a:off x="0" y="3507932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65" name="5 Rectángulo"/>
          <p:cNvSpPr/>
          <p:nvPr userDrawn="1"/>
        </p:nvSpPr>
        <p:spPr>
          <a:xfrm>
            <a:off x="0" y="3651945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68" name="5 Rectángulo"/>
          <p:cNvSpPr/>
          <p:nvPr userDrawn="1"/>
        </p:nvSpPr>
        <p:spPr>
          <a:xfrm>
            <a:off x="0" y="3795960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71" name="5 Rectángulo"/>
          <p:cNvSpPr/>
          <p:nvPr userDrawn="1"/>
        </p:nvSpPr>
        <p:spPr>
          <a:xfrm>
            <a:off x="0" y="3939973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74" name="5 Rectángulo"/>
          <p:cNvSpPr/>
          <p:nvPr userDrawn="1"/>
        </p:nvSpPr>
        <p:spPr>
          <a:xfrm>
            <a:off x="0" y="4083988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77" name="5 Rectángulo"/>
          <p:cNvSpPr/>
          <p:nvPr userDrawn="1"/>
        </p:nvSpPr>
        <p:spPr>
          <a:xfrm>
            <a:off x="0" y="4228001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80" name="5 Rectángulo"/>
          <p:cNvSpPr/>
          <p:nvPr userDrawn="1"/>
        </p:nvSpPr>
        <p:spPr>
          <a:xfrm>
            <a:off x="0" y="4372016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83" name="5 Rectángulo"/>
          <p:cNvSpPr/>
          <p:nvPr userDrawn="1"/>
        </p:nvSpPr>
        <p:spPr>
          <a:xfrm>
            <a:off x="0" y="4666850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86" name="5 Rectángulo"/>
          <p:cNvSpPr/>
          <p:nvPr userDrawn="1"/>
        </p:nvSpPr>
        <p:spPr>
          <a:xfrm>
            <a:off x="0" y="5976087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89" name="5 Rectángulo"/>
          <p:cNvSpPr/>
          <p:nvPr userDrawn="1"/>
        </p:nvSpPr>
        <p:spPr>
          <a:xfrm>
            <a:off x="0" y="4822018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92" name="5 Rectángulo"/>
          <p:cNvSpPr/>
          <p:nvPr userDrawn="1"/>
        </p:nvSpPr>
        <p:spPr>
          <a:xfrm>
            <a:off x="0" y="4963264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95" name="5 Rectángulo"/>
          <p:cNvSpPr/>
          <p:nvPr userDrawn="1"/>
        </p:nvSpPr>
        <p:spPr>
          <a:xfrm>
            <a:off x="0" y="5107279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198" name="5 Rectángulo"/>
          <p:cNvSpPr/>
          <p:nvPr userDrawn="1"/>
        </p:nvSpPr>
        <p:spPr>
          <a:xfrm>
            <a:off x="0" y="5251292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01" name="5 Rectángulo"/>
          <p:cNvSpPr/>
          <p:nvPr userDrawn="1"/>
        </p:nvSpPr>
        <p:spPr>
          <a:xfrm>
            <a:off x="0" y="5395307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04" name="5 Rectángulo"/>
          <p:cNvSpPr/>
          <p:nvPr userDrawn="1"/>
        </p:nvSpPr>
        <p:spPr>
          <a:xfrm>
            <a:off x="0" y="5539320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07" name="5 Rectángulo"/>
          <p:cNvSpPr/>
          <p:nvPr userDrawn="1"/>
        </p:nvSpPr>
        <p:spPr>
          <a:xfrm>
            <a:off x="0" y="5683335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10" name="5 Rectángulo"/>
          <p:cNvSpPr/>
          <p:nvPr userDrawn="1"/>
        </p:nvSpPr>
        <p:spPr>
          <a:xfrm>
            <a:off x="0" y="5827349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13" name="5 Rectángulo"/>
          <p:cNvSpPr/>
          <p:nvPr userDrawn="1"/>
        </p:nvSpPr>
        <p:spPr>
          <a:xfrm>
            <a:off x="0" y="6120101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16" name="5 Rectángulo"/>
          <p:cNvSpPr/>
          <p:nvPr userDrawn="1"/>
        </p:nvSpPr>
        <p:spPr>
          <a:xfrm>
            <a:off x="0" y="6264114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19" name="5 Rectángulo"/>
          <p:cNvSpPr/>
          <p:nvPr userDrawn="1"/>
        </p:nvSpPr>
        <p:spPr>
          <a:xfrm>
            <a:off x="0" y="6408129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22" name="5 Rectángulo"/>
          <p:cNvSpPr/>
          <p:nvPr userDrawn="1"/>
        </p:nvSpPr>
        <p:spPr>
          <a:xfrm>
            <a:off x="0" y="6545421"/>
            <a:ext cx="9144000" cy="720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 userDrawn="1">
            <p:ph type="title"/>
          </p:nvPr>
        </p:nvSpPr>
        <p:spPr>
          <a:xfrm>
            <a:off x="1511660" y="5218102"/>
            <a:ext cx="6120680" cy="836712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9" name="5 Rectángulo"/>
          <p:cNvSpPr/>
          <p:nvPr userDrawn="1"/>
        </p:nvSpPr>
        <p:spPr>
          <a:xfrm>
            <a:off x="5412682" y="-11371"/>
            <a:ext cx="3729506" cy="26064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71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128D-0070-4B35-908D-827F121C7A1B}" type="datetime1">
              <a:rPr lang="es-MX" smtClean="0"/>
              <a:t>27/07/17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771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604D6-87CE-4FF2-ACB2-80603DE345EE}" type="datetime1">
              <a:rPr lang="es-MX" smtClean="0"/>
              <a:t>27/07/17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981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311A-D251-4A65-889E-E8B2F7B47936}" type="datetime1">
              <a:rPr lang="es-MX" smtClean="0"/>
              <a:t>27/07/17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7022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2578-37E1-4B1D-9D30-B23AAB453A4D}" type="datetime1">
              <a:rPr lang="es-MX" smtClean="0"/>
              <a:t>27/07/17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97959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F0C9-F5F9-4E0F-9F89-947BD0B670C0}" type="datetime1">
              <a:rPr lang="es-MX" smtClean="0"/>
              <a:t>27/07/17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1523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B701-7ABE-4A5A-9CF3-D2D2F9AAA2B8}" type="datetime1">
              <a:rPr lang="es-MX" smtClean="0"/>
              <a:t>27/07/17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123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7A9C9-3611-4D83-B6A9-81E61B148A31}" type="datetime1">
              <a:rPr lang="es-MX" smtClean="0"/>
              <a:t>27/07/17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544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BE8C-F133-4DC5-AD3F-9B7BDDB38C4E}" type="datetime1">
              <a:rPr lang="es-MX" smtClean="0"/>
              <a:t>27/07/17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763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B82CB-0237-4203-961E-B9C1732CFC9C}" type="datetime1">
              <a:rPr lang="es-MX" smtClean="0"/>
              <a:t>27/07/17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21208-0148-4EEE-915D-2723B123B83F}" type="slidenum">
              <a:rPr lang="es-MX" smtClean="0"/>
              <a:t>‹Nr.›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46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179512" y="764703"/>
            <a:ext cx="8712968" cy="5400601"/>
          </a:xfrm>
        </p:spPr>
        <p:txBody>
          <a:bodyPr/>
          <a:lstStyle/>
          <a:p>
            <a: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>Fortalecimiento de la Calidad Educativa</a:t>
            </a:r>
            <a:r>
              <a:rPr lang="es-MX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/>
            </a:r>
            <a:br>
              <a:rPr lang="es-MX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/>
            </a:r>
            <a:b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/>
            </a:r>
            <a:b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/>
            </a:r>
            <a:b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/>
            </a:r>
            <a:b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/>
            </a:r>
            <a:b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/>
            </a:r>
            <a:b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/>
            </a:r>
            <a:br>
              <a:rPr lang="es-MX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>Dirección General de Educación</a:t>
            </a:r>
            <a:br>
              <a:rPr lang="es-MX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>Superior Universitaria</a:t>
            </a:r>
            <a:br>
              <a:rPr lang="es-MX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</a:br>
            <a:r>
              <a:rPr lang="es-MX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opperplate" charset="0"/>
                <a:ea typeface="Copperplate" charset="0"/>
                <a:cs typeface="Copperplate" charset="0"/>
              </a:rPr>
              <a:t>Dirección de Fortalecimiento Institucional</a:t>
            </a:r>
            <a:endParaRPr lang="es-MX" sz="2800" dirty="0">
              <a:solidFill>
                <a:schemeClr val="tx1">
                  <a:lumMod val="50000"/>
                  <a:lumOff val="50000"/>
                </a:schemeClr>
              </a:solidFill>
              <a:latin typeface="Copperplate" charset="0"/>
              <a:ea typeface="Copperplate" charset="0"/>
              <a:cs typeface="Copperplate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9" r="17839"/>
          <a:stretch/>
        </p:blipFill>
        <p:spPr>
          <a:xfrm>
            <a:off x="3282215" y="2162403"/>
            <a:ext cx="2579571" cy="270675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/>
        </p:spPr>
      </p:pic>
    </p:spTree>
    <p:extLst>
      <p:ext uri="{BB962C8B-B14F-4D97-AF65-F5344CB8AC3E}">
        <p14:creationId xmlns:p14="http://schemas.microsoft.com/office/powerpoint/2010/main" val="106581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399802"/>
              </p:ext>
            </p:extLst>
          </p:nvPr>
        </p:nvGraphicFramePr>
        <p:xfrm>
          <a:off x="267534" y="1569193"/>
          <a:ext cx="8643341" cy="488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768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SERVICIOS</a:t>
                      </a:r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743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Movilidad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académica</a:t>
                      </a: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autoriza los siguientes tipos de erogaciones: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Inscripción.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Viáticos (transporte, hospedaje y alimentación).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3686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latin typeface="Century Gothic" panose="020B0502020202020204" pitchFamily="34" charset="0"/>
                        </a:rPr>
                        <a:t>El</a:t>
                      </a:r>
                      <a:r>
                        <a:rPr lang="es-MX" sz="1200" b="1" baseline="0" dirty="0">
                          <a:latin typeface="Century Gothic" panose="020B0502020202020204" pitchFamily="34" charset="0"/>
                        </a:rPr>
                        <a:t> registro debe cumplir con las siguientes características:</a:t>
                      </a:r>
                      <a:endParaRPr lang="es-MX" sz="1200" b="1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latin typeface="Century Gothic" panose="020B0502020202020204" pitchFamily="34" charset="0"/>
                        </a:rPr>
                        <a:t>1. Separar</a:t>
                      </a: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 los apoyos para profesores, estudiantes de licenciatura y posgrado.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2. Separar las movilidades nacionales e internacionales.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Incluir los costos de inscripción y viáticos (transporte, hospedaje y alimentos) referenciándolos entre paréntesis.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latin typeface="Century Gothic" panose="020B0502020202020204" pitchFamily="34" charset="0"/>
                        </a:rPr>
                        <a:t>4. Las</a:t>
                      </a: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 unidades no deben estar incluidas en la descripción del concepto de gasto.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5. Definir los participantes del (los) evento (s) en la ventana de beneficiarios y desagregar por género el número de participantes que asisten al (los) evento (s), diferenciándolos por profesores, alumnos y administrativos.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6. Marcar el combo que clasifique el tipo de movilidad.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8439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dirty="0">
                          <a:latin typeface="Century Gothic" panose="020B0502020202020204" pitchFamily="34" charset="0"/>
                        </a:rPr>
                        <a:t>Para</a:t>
                      </a:r>
                      <a:r>
                        <a:rPr lang="es-MX" sz="1200" b="1" baseline="0" dirty="0">
                          <a:latin typeface="Century Gothic" panose="020B0502020202020204" pitchFamily="34" charset="0"/>
                        </a:rPr>
                        <a:t> este tipo de apoyos se debe crear dos registros: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MX" sz="1200" b="0" baseline="0" dirty="0">
                          <a:latin typeface="Century Gothic" panose="020B0502020202020204" pitchFamily="34" charset="0"/>
                        </a:rPr>
                        <a:t>Inscripción y viáticos de los alumnos.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(transporte, hospedaje y alimentación) e inscripción de estudiantes de licenciatura para estancia internacional.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(transporte, hospedaje y alimentación) e inscripción de estudiantes de posgrado para estancia internacional.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Viáticos para profesores.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(transporte, hospedaje y alimentación) para estancia de PTC en IES Nacional.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9052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803463" y="53780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189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74020" y="1233324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sp>
        <p:nvSpPr>
          <p:cNvPr id="3" name="Rectángulo 2"/>
          <p:cNvSpPr/>
          <p:nvPr/>
        </p:nvSpPr>
        <p:spPr>
          <a:xfrm>
            <a:off x="241526" y="188610"/>
            <a:ext cx="12634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Nota</a:t>
            </a:r>
          </a:p>
          <a:p>
            <a:endParaRPr lang="es-MX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74020" y="1628800"/>
            <a:ext cx="8675370" cy="4758071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lvl="0" algn="just">
              <a:defRPr/>
            </a:pPr>
            <a:r>
              <a:rPr lang="es-ES" sz="2400" b="1" dirty="0">
                <a:solidFill>
                  <a:schemeClr val="dk1"/>
                </a:solidFill>
                <a:latin typeface="Century Gothic" panose="020B0502020202020204" pitchFamily="34" charset="0"/>
              </a:rPr>
              <a:t>Características que deben considerarse para realizar el apoyo de recursos del programa a acciones de Movilidad Académica</a:t>
            </a:r>
          </a:p>
          <a:p>
            <a:pPr lvl="0" algn="just">
              <a:defRPr/>
            </a:pPr>
            <a:endParaRPr lang="es-ES" dirty="0">
              <a:solidFill>
                <a:schemeClr val="dk1"/>
              </a:solidFill>
              <a:latin typeface="Century Gothic" panose="020B0502020202020204" pitchFamily="34" charset="0"/>
            </a:endParaRPr>
          </a:p>
          <a:p>
            <a:pPr lvl="0" algn="just">
              <a:defRPr/>
            </a:pPr>
            <a:r>
              <a:rPr lang="es-ES" dirty="0">
                <a:solidFill>
                  <a:schemeClr val="dk1"/>
                </a:solidFill>
                <a:latin typeface="Century Gothic" panose="020B0502020202020204" pitchFamily="34" charset="0"/>
              </a:rPr>
              <a:t>Se considera como movilidad académica: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es-ES" dirty="0">
                <a:solidFill>
                  <a:schemeClr val="dk1"/>
                </a:solidFill>
                <a:latin typeface="Century Gothic" panose="020B0502020202020204" pitchFamily="34" charset="0"/>
              </a:rPr>
              <a:t>Alumnos de Licenciatura en intercambio que cursarán en IES nacionales o internacionales con reconocimiento de créditos y con duración no menor a 3 meses y no mayor a 6 meses.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es-ES" dirty="0">
                <a:solidFill>
                  <a:schemeClr val="dk1"/>
                </a:solidFill>
                <a:latin typeface="Century Gothic" panose="020B0502020202020204" pitchFamily="34" charset="0"/>
              </a:rPr>
              <a:t>Cursos de idiomas en IES internacionales con duración no menor a 3 meses y no mayor a 6 meses.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es-ES" dirty="0">
                <a:solidFill>
                  <a:schemeClr val="dk1"/>
                </a:solidFill>
                <a:latin typeface="Century Gothic" panose="020B0502020202020204" pitchFamily="34" charset="0"/>
              </a:rPr>
              <a:t>Profesores y alumnos de posgrado en intercambio a otras instituciones a realizar un proyecto de investigación con duración de no menor a 15 días y no mayor  a 1 mes (profesores de la misma institución no se le otorgarán recursos destinados a movilidad si van en calidad de visitantes).</a:t>
            </a:r>
            <a:endParaRPr lang="es-MX" dirty="0">
              <a:latin typeface="Century Gothic" panose="020B0502020202020204" pitchFamily="34" charset="0"/>
            </a:endParaRP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405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685006"/>
              </p:ext>
            </p:extLst>
          </p:nvPr>
        </p:nvGraphicFramePr>
        <p:xfrm>
          <a:off x="249139" y="1896050"/>
          <a:ext cx="8727198" cy="4338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60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SERVICIOS</a:t>
                      </a:r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Trabajos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de campo, visitas a empresas, trabajo social comunitario, práctica profesional</a:t>
                      </a: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autorizan los siguientes tipos de erogaciones: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1.Viáticos (transporte, hospedaje y alimentación).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</a:t>
                      </a: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gasolina y peajes para vehículos de la institución que transporten a los estudiantes.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6565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Especificar el tipo de viaje: trabajo de campo, visita a empresa, trabajo social, comunitario, o práctica profesional de forma genérica.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Incluir los costos de viáticos (transporte, hospedaje y alimentos) referenciándolos entre paréntesis.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latin typeface="Century Gothic" panose="020B0502020202020204" pitchFamily="34" charset="0"/>
                        </a:rPr>
                        <a:t>3. Las</a:t>
                      </a: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 unidades no deben estar incluidas en la descripción del concepto de gasto.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4. Definir los participantes del (los) evento (s) en la ventana de beneficiarios y desagregar por género el número de participantes que asisten al (los) evento (s), diferenciándolos por profesores, alumnos y administrativos.</a:t>
                      </a:r>
                      <a:endParaRPr lang="es-ES" sz="1200" b="0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evento se debe crear un registro: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para el apoyo de estudiantes y profesores.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(transporte, hospedaje y alimentación) para alumno que realizará trabajo de campo.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(hospedaje y alimentación) y renta de autobús para alumnos y profesor que realizarán visita a empresa.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098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803463" y="53780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189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74020" y="1233324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sp>
        <p:nvSpPr>
          <p:cNvPr id="3" name="Rectángulo 2"/>
          <p:cNvSpPr/>
          <p:nvPr/>
        </p:nvSpPr>
        <p:spPr>
          <a:xfrm>
            <a:off x="241526" y="188610"/>
            <a:ext cx="12634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Nota</a:t>
            </a:r>
          </a:p>
          <a:p>
            <a:endParaRPr lang="es-MX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74020" y="1628800"/>
            <a:ext cx="8675370" cy="4758071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algn="just"/>
            <a:r>
              <a:rPr lang="es-MX" sz="2400" dirty="0">
                <a:latin typeface="Century Gothic" panose="020B0502020202020204" pitchFamily="34" charset="0"/>
              </a:rPr>
              <a:t>Para este tipo de eventos, se siguiere la renta de transporte para los traslados de los estudiantes.</a:t>
            </a: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7270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069290"/>
              </p:ext>
            </p:extLst>
          </p:nvPr>
        </p:nvGraphicFramePr>
        <p:xfrm>
          <a:off x="249139" y="1802995"/>
          <a:ext cx="8727198" cy="488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60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SERVICIOS</a:t>
                      </a:r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Otros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licencias.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Acreditaciones o Certificaciones.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mantenimiento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Impresión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05429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Especificar el tipo de servicio: licencias de software, mantenimiento de equipos de laboratorio, impresión de tesis etc.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Incluir los nombres de los PE, licencias y equipo.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latin typeface="Century Gothic" panose="020B0502020202020204" pitchFamily="34" charset="0"/>
                        </a:rPr>
                        <a:t>3. Las</a:t>
                      </a: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 unidades no deben estar incluidas en la descripción del concepto de gasto.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servicio se debe crear un registro: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Pago de licencia de software.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Licencia de Freeware.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Pago de Acreditaciones o Certificaciones.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Acreditación del PE de Ciencias Sociales y Humanidades.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</a:t>
                      </a: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mantenimiento.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Mantenimiento de incubadora.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4. Pago de Impresión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Impresión de tesis de alumnos de licenciatura.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005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94243"/>
              </p:ext>
            </p:extLst>
          </p:nvPr>
        </p:nvGraphicFramePr>
        <p:xfrm>
          <a:off x="249139" y="1665138"/>
          <a:ext cx="8727198" cy="457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60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MATERIALES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Materiales de Laboratorio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reactivos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cristalería.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instrumentos menores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materiales de laboratorio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635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Deberán ser capturados en registros por separado.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podrán autorizar como lotes.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material se debe crear un registro: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reactivos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Lote de reactivos de laboratorio (agar, sulfato, nitrato </a:t>
                      </a: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etc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Pago de cristalería.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Lote de cristalería de laboratorio (matraces, embudos, pipetas </a:t>
                      </a: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etc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Pago de instrumentos menores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Lote de instrumentos menores de laboratorio (bisturí, pinzas, </a:t>
                      </a: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forces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etc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4. Pago de materiales de laboratorio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Lote de material de laboratorio (guantes, cubrebocas, gasas </a:t>
                      </a: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etc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132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753214"/>
              </p:ext>
            </p:extLst>
          </p:nvPr>
        </p:nvGraphicFramePr>
        <p:xfrm>
          <a:off x="179512" y="1844824"/>
          <a:ext cx="8856984" cy="4521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7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642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MATERIALES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Materiales diversos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materiales deportivos.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materiales de laboratorio.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herramientas.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materiales culturales.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5.   Pago de materiales de computo.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635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Deberán ser capturados en registros por separado.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Especificar en el campo </a:t>
                      </a:r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Cantidad Final</a:t>
                      </a: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y Costo Unitario Final la cantidad y costo de los materiales.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Especificar de forma genérica el material.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material se debe crear un registro: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materiales deportivos.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Uniformes deportivos.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Balones de futbol.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Guantes de boxeo.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 Pago de materiales de laboratorio.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Estetoscopio.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Baumanometro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821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01376"/>
              </p:ext>
            </p:extLst>
          </p:nvPr>
        </p:nvGraphicFramePr>
        <p:xfrm>
          <a:off x="179512" y="1844824"/>
          <a:ext cx="8856984" cy="2875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7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0642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MATERIALES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0065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Materiales diversos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(continuación)</a:t>
                      </a: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material se debe crear un registro: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 Pago de herramientas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Pala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Martillo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4.  Pago de materiales culturales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Pintura acrílica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Pinceles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5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materiales de computo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Teclado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Mouse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8536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419250"/>
              </p:ext>
            </p:extLst>
          </p:nvPr>
        </p:nvGraphicFramePr>
        <p:xfrm>
          <a:off x="251520" y="1844824"/>
          <a:ext cx="8727198" cy="4704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60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INFRAESTRUCTURA</a:t>
                      </a:r>
                      <a:r>
                        <a:rPr lang="es-MX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ACADÉMICA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Equipo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de Cómputo</a:t>
                      </a:r>
                      <a:endParaRPr lang="es-ES" sz="18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  <a:endParaRPr lang="es-ES" sz="1200" b="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Computadoras.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Multifuncionales.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Equipo de red.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635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Deberán ser capturados en registros por separado.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Especificar en el campo </a:t>
                      </a:r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Cantidad Final</a:t>
                      </a: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y </a:t>
                      </a:r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Costo Unitario Final</a:t>
                      </a: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la cantidad y costo del equipo.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Especificar de forma genérica las características de cada equipo.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Cuando se trate de computadoras se deben especificar las características mínimas (procesador, disco duro, memoria y tarjeta de red (servidores).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infraestructura se debe crear un registro: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Computadoras.</a:t>
                      </a:r>
                    </a:p>
                    <a:p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 </a:t>
                      </a:r>
                    </a:p>
                    <a:p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Computadora de escritorio memoria </a:t>
                      </a:r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procesador Core i5-4460S, memoria RAM de 8 GB, disco duro de 1TB.</a:t>
                      </a:r>
                    </a:p>
                    <a:p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Laptop top procesador Core i5-4460S, memoria RAM de 8 GB, disco duro de 1TB</a:t>
                      </a:r>
                    </a:p>
                    <a:p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Servidor red WAN 4 GB RAM, 2x500 MB HD, RAID 1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 Multifuncionales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 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Impresoras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Escáner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187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12675"/>
              </p:ext>
            </p:extLst>
          </p:nvPr>
        </p:nvGraphicFramePr>
        <p:xfrm>
          <a:off x="251520" y="1844824"/>
          <a:ext cx="8727198" cy="1607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60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INFRAESTRUCTURA</a:t>
                      </a:r>
                      <a:r>
                        <a:rPr lang="es-MX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ACADÉMICA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0065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Equipo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de Cómputo</a:t>
                      </a:r>
                      <a:endParaRPr lang="es-ES" sz="18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infraestructura se debe crear un registro: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 Equipo de red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Puntos de </a:t>
                      </a: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autoacceso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Racks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Routers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285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69775" y="0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54070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sp>
        <p:nvSpPr>
          <p:cNvPr id="3" name="Rectángulo 2"/>
          <p:cNvSpPr/>
          <p:nvPr/>
        </p:nvSpPr>
        <p:spPr>
          <a:xfrm>
            <a:off x="1103033" y="3140968"/>
            <a:ext cx="6984776" cy="1987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  <a:buClr>
                <a:srgbClr val="009242"/>
              </a:buClr>
            </a:pPr>
            <a:r>
              <a:rPr lang="es-ES" sz="3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Criterios para realizar la descripción de los rubros o conceptos de gasto</a:t>
            </a:r>
            <a:endParaRPr lang="es-MX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Century Gothic" panose="020B0502020202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51520" y="323357"/>
            <a:ext cx="6345969" cy="9695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buClr>
                <a:srgbClr val="009242"/>
              </a:buClr>
            </a:pPr>
            <a:r>
              <a:rPr lang="es-MX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ea typeface="Arial Unicode MS" pitchFamily="34" charset="-128"/>
                <a:cs typeface="Arial" pitchFamily="34" charset="0"/>
              </a:rPr>
              <a:t>Subsecretaría de Educación Superior</a:t>
            </a:r>
          </a:p>
          <a:p>
            <a:pPr>
              <a:lnSpc>
                <a:spcPct val="114000"/>
              </a:lnSpc>
              <a:buClr>
                <a:srgbClr val="009242"/>
              </a:buClr>
            </a:pPr>
            <a:r>
              <a:rPr lang="es-MX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ea typeface="Arial Unicode MS" pitchFamily="34" charset="-128"/>
                <a:cs typeface="Arial" pitchFamily="34" charset="0"/>
              </a:rPr>
              <a:t>Dirección General de Educación Superior Universitaria</a:t>
            </a:r>
          </a:p>
          <a:p>
            <a:pPr>
              <a:lnSpc>
                <a:spcPct val="114000"/>
              </a:lnSpc>
              <a:buClr>
                <a:srgbClr val="009242"/>
              </a:buClr>
            </a:pPr>
            <a:r>
              <a:rPr lang="es-MX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Century Gothic" panose="020B0502020202020204" pitchFamily="34" charset="0"/>
                <a:ea typeface="Arial Unicode MS" pitchFamily="34" charset="-128"/>
                <a:cs typeface="Arial" pitchFamily="34" charset="0"/>
              </a:rPr>
              <a:t>Dirección de Fortalecimiento Institucional</a:t>
            </a: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0100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062665"/>
              </p:ext>
            </p:extLst>
          </p:nvPr>
        </p:nvGraphicFramePr>
        <p:xfrm>
          <a:off x="251520" y="1844824"/>
          <a:ext cx="8727198" cy="488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60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INFRAESTRUCTURA</a:t>
                      </a:r>
                      <a:r>
                        <a:rPr lang="es-MX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ACADÉMICA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Equipo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de Audio y Video</a:t>
                      </a:r>
                      <a:endParaRPr lang="es-ES" sz="18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  <a:endParaRPr lang="es-ES" sz="1200" b="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Equipo de Video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Equipo de Audio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Equipo de Comunicación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635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Deberán ser capturados en registros por separado.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Especificar en el campo </a:t>
                      </a:r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Cantidad Final</a:t>
                      </a: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y Costo Unitario Final la cantidad y costo del equipo.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Especificar de forma genérica las características de cada equipo.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infraestructura se debe crear un registro: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Equipo de Video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Proyectores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Pizarrones interactivos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 Equipo de Audio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Bocinas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Amplificadores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Mezcladores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 Equipo de Comunicación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Conmutadores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Teléfonos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6747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137955"/>
              </p:ext>
            </p:extLst>
          </p:nvPr>
        </p:nvGraphicFramePr>
        <p:xfrm>
          <a:off x="265331" y="1844824"/>
          <a:ext cx="8727198" cy="488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64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9607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INFRAESTRUCTURA</a:t>
                      </a:r>
                      <a:r>
                        <a:rPr lang="es-MX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ACADÉMICA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Mobiliario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Mobiliario para aulas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Mobiliario para laboratorio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Mobiliario para cubículo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635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Deberán ser capturados en registros por separado.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Especificar en el campo </a:t>
                      </a:r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Cantidad Final</a:t>
                      </a: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y Costo Unitario Final la cantidad y costo del mobiliario.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Especificar de forma genérica las características de cada mobiliario.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infraestructura se debe crear un registro: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Mobiliario para aulas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Mesas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Pintarrones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Lockers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  Mobiliario para laboratorio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Bancos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Estantes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  Mobiliario para cubículo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Escritorios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Sillones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Archiveros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066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706064"/>
              </p:ext>
            </p:extLst>
          </p:nvPr>
        </p:nvGraphicFramePr>
        <p:xfrm>
          <a:off x="251520" y="1844824"/>
          <a:ext cx="8727198" cy="4887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77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94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INFRAESTRUCTURA</a:t>
                      </a:r>
                      <a:r>
                        <a:rPr lang="es-MX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ACADÉMICA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Infraestructura de laboratorio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Equipo de laboratorio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635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Deberán ser capturados en registros por separado.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Especificar en el campo </a:t>
                      </a:r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Cantidad Final</a:t>
                      </a: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y Costo Unitario Final la cantidad y costo del equipo.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Especificar de forma genérica las características de cada equipo.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infraestructura se debe crear un registro: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Equipo de laboratorio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Microscopios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Simuladores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Balanzas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Centrifugas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Maniquís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Refrigeradores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Hornos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Baños María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Analizadores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Unidades dentales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Ultrasonidos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Aparatos de rayos X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Parrillas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49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864357"/>
              </p:ext>
            </p:extLst>
          </p:nvPr>
        </p:nvGraphicFramePr>
        <p:xfrm>
          <a:off x="251520" y="1854625"/>
          <a:ext cx="8727198" cy="4521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77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94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INFRAESTRUCTURA</a:t>
                      </a:r>
                      <a:r>
                        <a:rPr lang="es-MX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ACADÉMICA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Infraestructura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Musical y Deportiva</a:t>
                      </a:r>
                      <a:endParaRPr lang="es-ES" sz="1800" b="1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Instrumentos musicales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Aparatos deportivos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635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Deberán ser capturados en registros por separado.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Especificar en el campo </a:t>
                      </a:r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Cantidad Final</a:t>
                      </a: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y Costo Unitario Final la cantidad y costo del equipo.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Especificar de forma genérica las características de cada equipo.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infraestructura se debe crear un registro: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Instrumentos musicales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Piano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Trompeta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Batería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Guitarra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  Aparatos deportivos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Bicicletas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Elípticas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Caminadoras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 err="1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Multiestacion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599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081207"/>
              </p:ext>
            </p:extLst>
          </p:nvPr>
        </p:nvGraphicFramePr>
        <p:xfrm>
          <a:off x="251520" y="1844824"/>
          <a:ext cx="8727198" cy="3790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77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94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ACERVOS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Libros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y Revistas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Adquisición de Libros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Adquisición de revistas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9635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Desglosar la adquisición de libros por área del conocimiento, programa educativo o temática.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Especificar en el campo </a:t>
                      </a:r>
                      <a:r>
                        <a:rPr lang="es-MX" sz="1200" b="1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Cantidad Final</a:t>
                      </a: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el número de libros o revistas que se van a adquirir.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MX" sz="1200" b="0" kern="120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En</a:t>
                      </a:r>
                      <a:r>
                        <a:rPr lang="es-MX" sz="1200" b="0" kern="1200" baseline="0" dirty="0">
                          <a:solidFill>
                            <a:schemeClr val="tx1"/>
                          </a:solidFill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el caso de adquisición de revistas se debe registrar el título, editorial y frecuencia de impresión de cada una.</a:t>
                      </a:r>
                      <a:endParaRPr lang="es-MX" sz="1200" b="0" kern="1200" dirty="0">
                        <a:solidFill>
                          <a:schemeClr val="tx1"/>
                        </a:solidFill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302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acervo se debe crear un registro: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Adquisición de Libros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Adquisición de libros del área de Ciencias Sociales</a:t>
                      </a:r>
                    </a:p>
                    <a:p>
                      <a:pPr marL="228600" marR="0" lvl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Adquisición de revistas.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Adquisición de revistas de Ciencias Naturales (Editorial Natura, trimestralmente).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24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14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189992"/>
              </p:ext>
            </p:extLst>
          </p:nvPr>
        </p:nvGraphicFramePr>
        <p:xfrm>
          <a:off x="107504" y="1801408"/>
          <a:ext cx="8928992" cy="4049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73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216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HONORARIOS</a:t>
                      </a:r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743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Cursos, talleres o seminarios a realizarse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 las instalaciones de la institución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Pago de ponente o facilitador.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824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4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Incluir la leyenda</a:t>
                      </a:r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“</a:t>
                      </a:r>
                      <a:r>
                        <a:rPr lang="es-ES" sz="1400" b="1" i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de ponente</a:t>
                      </a:r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”</a:t>
                      </a:r>
                      <a:endParaRPr lang="es-ES" sz="1400" b="0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Definir</a:t>
                      </a:r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el n</a:t>
                      </a:r>
                      <a:r>
                        <a:rPr lang="es-ES" sz="1400" b="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ombre</a:t>
                      </a:r>
                      <a:r>
                        <a:rPr lang="es-ES" sz="14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del curso, taller o seminario.</a:t>
                      </a:r>
                      <a:endParaRPr lang="es-ES" sz="1400" b="0" kern="1200" baseline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aseline="0" dirty="0">
                          <a:latin typeface="Century Gothic" panose="020B0502020202020204" pitchFamily="34" charset="0"/>
                        </a:rPr>
                        <a:t>3. Definir el número de eventos a impartir por un ponente sobre el mismo tema y el costo unitario en el campo </a:t>
                      </a:r>
                      <a:r>
                        <a:rPr lang="es-MX" sz="1400" b="1" baseline="0" dirty="0">
                          <a:latin typeface="Century Gothic" panose="020B0502020202020204" pitchFamily="34" charset="0"/>
                        </a:rPr>
                        <a:t>CANTIDAD Y COSTO FINAL.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latin typeface="Century Gothic" panose="020B0502020202020204" pitchFamily="34" charset="0"/>
                        </a:rPr>
                        <a:t>4. Las</a:t>
                      </a:r>
                      <a:r>
                        <a:rPr lang="es-MX" sz="1400" baseline="0" dirty="0">
                          <a:latin typeface="Century Gothic" panose="020B0502020202020204" pitchFamily="34" charset="0"/>
                        </a:rPr>
                        <a:t> unidades no deben estar incluidas en la descripción del concepto de gasto.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aseline="0" dirty="0">
                          <a:latin typeface="Century Gothic" panose="020B0502020202020204" pitchFamily="34" charset="0"/>
                        </a:rPr>
                        <a:t>5. Definir los participantes del (los) evento (s) en la ventana de beneficiarios y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aseline="0" dirty="0">
                          <a:latin typeface="Century Gothic" panose="020B0502020202020204" pitchFamily="34" charset="0"/>
                        </a:rPr>
                        <a:t>desagregando por género el número de participantes del (los) evento (s), diferenciándolos por profesores, alumnos y administrativos.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824">
                <a:tc v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4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4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evento se deben crear un solo registro.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300" kern="1200" dirty="0">
                        <a:solidFill>
                          <a:schemeClr val="dk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 </a:t>
                      </a:r>
                      <a:endParaRPr lang="es-MX" sz="13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Honorario de ponente para curso de capacitación en área disciplinar de Salud.</a:t>
                      </a:r>
                      <a:endParaRPr lang="es-ES" sz="14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144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116632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248743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714267"/>
              </p:ext>
            </p:extLst>
          </p:nvPr>
        </p:nvGraphicFramePr>
        <p:xfrm>
          <a:off x="35496" y="1556792"/>
          <a:ext cx="9073008" cy="523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4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365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SERVICIOS</a:t>
                      </a:r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74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Cursos, talleres o seminarios a realizarse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 las instalaciones de la institución</a:t>
                      </a: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Pago a ponente.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Transporte, hospedaje y alimentación al ponente.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Elaboración de materiales de apoyo (folletos guías, cuadernillos de referencia).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Definir el tema del curso, taller o seminario de forma genérica.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Incluir los costos del pago del ponente y viáticos (transporte, hospedaje y alimentos) referenciándolos entre paréntesis.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aseline="0" dirty="0">
                          <a:latin typeface="Century Gothic" panose="020B0502020202020204" pitchFamily="34" charset="0"/>
                        </a:rPr>
                        <a:t>3. Definir el número de eventos a impartir por un ponente sobre el mismo tema y el costo unitario en el campo </a:t>
                      </a:r>
                      <a:r>
                        <a:rPr lang="es-MX" sz="1300" b="1" baseline="0" dirty="0">
                          <a:latin typeface="Century Gothic" panose="020B0502020202020204" pitchFamily="34" charset="0"/>
                        </a:rPr>
                        <a:t>CANTIDAD Y COSTO FINAL.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dirty="0">
                          <a:latin typeface="Century Gothic" panose="020B0502020202020204" pitchFamily="34" charset="0"/>
                        </a:rPr>
                        <a:t>4. Las</a:t>
                      </a:r>
                      <a:r>
                        <a:rPr lang="es-MX" sz="1300" baseline="0" dirty="0">
                          <a:latin typeface="Century Gothic" panose="020B0502020202020204" pitchFamily="34" charset="0"/>
                        </a:rPr>
                        <a:t> unidades no deben estar incluidas en la descripción del concepto de gasto.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aseline="0" dirty="0">
                          <a:latin typeface="Century Gothic" panose="020B0502020202020204" pitchFamily="34" charset="0"/>
                        </a:rPr>
                        <a:t>5. Definir los participantes del (los) evento (s) en la ventana de beneficiarios y desagregar por género el número de participantes del (los) evento (s), diferenciándolos por profesores, alumnos y administrativos.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3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evento se deben crear dos registros: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Pago y viáticos del ponente.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(hospedaje, alimentación y transporte) y curso de Administración de Infraestructura tecnológica que soporta el SIIMA.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MX" sz="1300" dirty="0">
                          <a:latin typeface="Century Gothic" panose="020B0502020202020204" pitchFamily="34" charset="0"/>
                        </a:rPr>
                        <a:t>2. Pago de</a:t>
                      </a:r>
                      <a:r>
                        <a:rPr lang="es-MX" sz="1300" baseline="0" dirty="0">
                          <a:latin typeface="Century Gothic" panose="020B0502020202020204" pitchFamily="34" charset="0"/>
                        </a:rPr>
                        <a:t> servicio de impresión de materiales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aseline="0" dirty="0">
                          <a:latin typeface="Century Gothic" panose="020B0502020202020204" pitchFamily="34" charset="0"/>
                        </a:rPr>
                        <a:t>Ejemplo: 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="1" baseline="0" dirty="0">
                          <a:latin typeface="Century Gothic" panose="020B0502020202020204" pitchFamily="34" charset="0"/>
                        </a:rPr>
                        <a:t>Impresión de manuales para el curso </a:t>
                      </a:r>
                      <a:r>
                        <a:rPr lang="es-MX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Administración de Infraestructura tecnológica que soporta el SIIMA.</a:t>
                      </a:r>
                      <a:endParaRPr lang="es-MX" sz="13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6558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416927"/>
              </p:ext>
            </p:extLst>
          </p:nvPr>
        </p:nvGraphicFramePr>
        <p:xfrm>
          <a:off x="108000" y="1800000"/>
          <a:ext cx="8928992" cy="4323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73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216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SERVICIOS</a:t>
                      </a:r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743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Cursos, talleres o seminarios a realizarse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fuera de las</a:t>
                      </a: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instalaciones de la institución</a:t>
                      </a: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Inscripción.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Transporte, hospedaje y alimentación.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 cumplir con las siguientes características: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Definir el tema del curso, taller o seminario de forma genérica.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Incluir los costos de inscripción y viáticos (transporte, hospedaje y alimentos) referenciándolos entre paréntesis.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dirty="0">
                          <a:latin typeface="Century Gothic" panose="020B0502020202020204" pitchFamily="34" charset="0"/>
                        </a:rPr>
                        <a:t>3. Las</a:t>
                      </a:r>
                      <a:r>
                        <a:rPr lang="es-MX" sz="1300" baseline="0" dirty="0">
                          <a:latin typeface="Century Gothic" panose="020B0502020202020204" pitchFamily="34" charset="0"/>
                        </a:rPr>
                        <a:t> unidades no deben estar incluidas en la descripción del concepto de gasto.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300" baseline="0" dirty="0">
                          <a:latin typeface="Century Gothic" panose="020B0502020202020204" pitchFamily="34" charset="0"/>
                        </a:rPr>
                        <a:t>4. Definir los participantes del (los) evento (s) en la ventana de beneficiarios y desagregar por género el número de participantes que asisten al (los) evento (s), diferenciándolos por profesores, alumnos y administrativos.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3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evento se debe crear un solo registro: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Inscripción y viáticos de los participantes que son beneficiarios.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3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 </a:t>
                      </a:r>
                      <a:endParaRPr lang="es-MX" sz="13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MX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(hospedaje, alimentación y transporte) e inscripción para alumno que asistirá al taller de Ciencias Exactas.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MX" sz="13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(hospedaje, alimentación y transporte) e inscripción para PTC que asistirá al taller de Ciencias Exactas</a:t>
                      </a:r>
                      <a:r>
                        <a:rPr lang="es-MX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ES" sz="1300" b="0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3745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020552"/>
              </p:ext>
            </p:extLst>
          </p:nvPr>
        </p:nvGraphicFramePr>
        <p:xfrm>
          <a:off x="107504" y="1739062"/>
          <a:ext cx="8928992" cy="4247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728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SERVICIOS</a:t>
                      </a:r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74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Congresos, foros, coloquios o simposios a realizarse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 las instalaciones de la institución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o cuando es anfitriona</a:t>
                      </a: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Renta de espacios fuera de las instalaciones de la institución.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Pago a ponentes externos.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Viáticos (transporte, hospedaje y alimentación) referenciándolos entre paréntesis, a ponentes externos.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4. Viáticos (transporte, hospedaje y alimentación), referenciándolos entre paréntesis, para estudiantes provenientes de campus regionales de la institución y en el caso de los profesores, este tipo de apoyo se les puede otorgar, únicamente con participación, en la misma temporalidad.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5. Elaboración de materiales de apoyo.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6. Impresión de memorias.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deberá tener las siguientes características: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Definir el tema de forma genérica, especificando el carácter nacional o internacional del evento.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Incorporar pago a ponente y apoyo a estudiantes para  cubrir los costos de viáticos (transporte, hospedaje y alimentos) referenciándolos entre paréntesis.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>
                          <a:latin typeface="Century Gothic" panose="020B0502020202020204" pitchFamily="34" charset="0"/>
                        </a:rPr>
                        <a:t>3. Las</a:t>
                      </a: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 unidades no deben estar incluidas en la descripción del concepto de gasto.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4. Definir los participantes del (los) evento (s) en la ventana de beneficiarios y desagregar por género el número de participantes que asisten al (los) evento (s), diferenciándolos por profesores, alumnos y administrativos.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746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5040868"/>
              </p:ext>
            </p:extLst>
          </p:nvPr>
        </p:nvGraphicFramePr>
        <p:xfrm>
          <a:off x="107504" y="1739062"/>
          <a:ext cx="8928992" cy="406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728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SERVICIOS</a:t>
                      </a:r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7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Congresos, foros, coloquios o simposios a realizarse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en las instalaciones de la institución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o cuando es anfitriona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800" b="1" kern="1200" baseline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s-ES" sz="14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continuación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</a:t>
                      </a: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evento se deben crear cuatro registros, según sea el caso que se trate:</a:t>
                      </a:r>
                    </a:p>
                    <a:p>
                      <a:pPr algn="just"/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Renta de espacio externo a las instalaciones.</a:t>
                      </a:r>
                    </a:p>
                    <a:p>
                      <a:pPr algn="just"/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Ejemplo: </a:t>
                      </a:r>
                    </a:p>
                    <a:p>
                      <a:pPr algn="just"/>
                      <a:r>
                        <a:rPr lang="es-MX" sz="1200" b="1" baseline="0" dirty="0">
                          <a:latin typeface="Century Gothic" panose="020B0502020202020204" pitchFamily="34" charset="0"/>
                        </a:rPr>
                        <a:t>Renta de auditorio externo para la realización del Congreso Nacional de Física.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Pago y viáticos de ponentes.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(hospedaje, alimentación y transporte) y ponencia para Congreso Internacional de Psicología.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3. Viáticos a estudiantes y profesores de la institución.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(hospedaje, alimentación y transporte) para asistencia de alumno al Congreso Internacional de Psicología que organiza la Institución.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(Hospedaje, alimentación y transporte) para presentar ponencia de PTC en el  Congreso Internacional de Psicología que organiza la Institución.</a:t>
                      </a:r>
                      <a:endParaRPr lang="es-ES" sz="1200" b="1" kern="1200" baseline="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buNone/>
                      </a:pPr>
                      <a:r>
                        <a:rPr lang="es-MX" sz="1200" dirty="0">
                          <a:latin typeface="Century Gothic" panose="020B0502020202020204" pitchFamily="34" charset="0"/>
                        </a:rPr>
                        <a:t>4. Pago de servicios</a:t>
                      </a: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 de impresión de materiales.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MX" sz="1200" b="0" baseline="0" dirty="0">
                          <a:latin typeface="Century Gothic" panose="020B0502020202020204" pitchFamily="34" charset="0"/>
                        </a:rPr>
                        <a:t>Ejemplo:</a:t>
                      </a:r>
                      <a:r>
                        <a:rPr lang="es-MX" sz="1200" b="1" baseline="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MX" sz="1200" b="1" baseline="0" dirty="0">
                          <a:latin typeface="Century Gothic" panose="020B0502020202020204" pitchFamily="34" charset="0"/>
                        </a:rPr>
                        <a:t>Impresión de trípticos, lonas y folletos para el Congreso Internacional de Psicología.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MX" sz="1200" b="1" baseline="0" dirty="0">
                          <a:latin typeface="Century Gothic" panose="020B0502020202020204" pitchFamily="34" charset="0"/>
                        </a:rPr>
                        <a:t>Impresión de memorias del Congreso Internacional de Psicología.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544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780963" y="228316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8073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51520" y="1360427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90027"/>
              </p:ext>
            </p:extLst>
          </p:nvPr>
        </p:nvGraphicFramePr>
        <p:xfrm>
          <a:off x="107504" y="1801408"/>
          <a:ext cx="8819386" cy="4338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58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835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682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SERVICIOS</a:t>
                      </a:r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8743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Congresos, foros, coloquios o simposios a realizarse</a:t>
                      </a:r>
                      <a:r>
                        <a:rPr lang="es-ES" sz="18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800" b="1" kern="1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fuera de las instalaciones de la institución</a:t>
                      </a:r>
                      <a:endParaRPr lang="es-MX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 autoriza los siguientes tipos de erogaciones: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Viáticos (transporte, hospedaje y alimentación), mencionando cada uno de éstos, para estudiantes y a profesores únicamente con participación, en la misma temporalidad.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Inscripción.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ES_trad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registro deberá tener las siguientes características:</a:t>
                      </a:r>
                      <a:endParaRPr lang="es-ES" sz="1200" b="1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s-ES" sz="1200" b="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1. Definir el tema del congreso, taller o seminario de forma genérica</a:t>
                      </a: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especificando si es de carácter nacional o internacional.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s-ES" sz="1200" b="0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2. Incluir los costos de inscripción y viáticos (transporte, hospedaje y alimentos) referenciándolos entre paréntesis.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s-MX" sz="1200" dirty="0">
                          <a:latin typeface="Century Gothic" panose="020B0502020202020204" pitchFamily="34" charset="0"/>
                        </a:rPr>
                        <a:t>3. Las</a:t>
                      </a: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 unidades no deben estar incluidas en la descripción del concepto de gasto.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s-MX" sz="1200" baseline="0" dirty="0">
                          <a:latin typeface="Century Gothic" panose="020B0502020202020204" pitchFamily="34" charset="0"/>
                        </a:rPr>
                        <a:t>4. Definir los participantes del (los) evento (s) en la ventana de beneficiarios y desagregar por género el número de participantes que asisten al (los) evento (s), diferenciándolos por profesores, alumnos y administrativos.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824">
                <a:tc vMerge="1">
                  <a:txBody>
                    <a:bodyPr/>
                    <a:lstStyle/>
                    <a:p>
                      <a:endParaRPr lang="es-MX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2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Por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cada evento se debe crear un registro para profesores y estudiantes:</a:t>
                      </a:r>
                    </a:p>
                    <a:p>
                      <a:pPr marL="342900" indent="-342900" algn="just">
                        <a:buAutoNum type="arabicPeriod"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Inscripción y viáticos para profesores y estudiantes.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ES" sz="1200" b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Ejemplo:</a:t>
                      </a: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es-ES" sz="1200" b="1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</a:t>
                      </a:r>
                      <a:r>
                        <a:rPr lang="es-ES" sz="12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iáticos (hospedaje, alimentación y transporte) e inscripción de alumno que asistirá al Congreso Nacional de Ciencias.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Viáticos (hospedaje, alimentación y transporte) e inscripción de PTC para presentar ponencia en el Congreso Internacional de Ciencias.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8362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Line 8"/>
          <p:cNvSpPr>
            <a:spLocks noChangeShapeType="1"/>
          </p:cNvSpPr>
          <p:nvPr/>
        </p:nvSpPr>
        <p:spPr bwMode="auto">
          <a:xfrm rot="10800000" flipH="1">
            <a:off x="6803463" y="53780"/>
            <a:ext cx="11188" cy="1544499"/>
          </a:xfrm>
          <a:prstGeom prst="line">
            <a:avLst/>
          </a:prstGeom>
          <a:noFill/>
          <a:ln w="28575">
            <a:solidFill>
              <a:srgbClr val="D1382E"/>
            </a:solidFill>
            <a:round/>
            <a:headEnd/>
            <a:tailEnd/>
          </a:ln>
        </p:spPr>
        <p:txBody>
          <a:bodyPr/>
          <a:lstStyle/>
          <a:p>
            <a:r>
              <a:rPr lang="es-MX" sz="1620" dirty="0"/>
              <a:t> </a:t>
            </a:r>
          </a:p>
        </p:txBody>
      </p:sp>
      <p:pic>
        <p:nvPicPr>
          <p:cNvPr id="7" name="Imagen 6" descr="SEP_horizontal_ALTA-01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189" y="0"/>
            <a:ext cx="2145927" cy="1658216"/>
          </a:xfrm>
          <a:prstGeom prst="rect">
            <a:avLst/>
          </a:prstGeom>
        </p:spPr>
      </p:pic>
      <p:sp>
        <p:nvSpPr>
          <p:cNvPr id="14343" name="Rectangle 11"/>
          <p:cNvSpPr>
            <a:spLocks/>
          </p:cNvSpPr>
          <p:nvPr/>
        </p:nvSpPr>
        <p:spPr bwMode="auto">
          <a:xfrm>
            <a:off x="274020" y="1233324"/>
            <a:ext cx="8675370" cy="217170"/>
          </a:xfrm>
          <a:prstGeom prst="rect">
            <a:avLst/>
          </a:prstGeom>
          <a:solidFill>
            <a:srgbClr val="C00000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s-MX" sz="1620"/>
          </a:p>
        </p:txBody>
      </p:sp>
      <p:sp>
        <p:nvSpPr>
          <p:cNvPr id="3" name="Rectángulo 2"/>
          <p:cNvSpPr/>
          <p:nvPr/>
        </p:nvSpPr>
        <p:spPr>
          <a:xfrm>
            <a:off x="241526" y="188610"/>
            <a:ext cx="12634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Century Gothic" panose="020B0502020202020204" pitchFamily="34" charset="0"/>
                <a:ea typeface="Arial Unicode MS" pitchFamily="34" charset="-128"/>
                <a:cs typeface="Arial Unicode MS" pitchFamily="34" charset="-128"/>
              </a:rPr>
              <a:t>Nota</a:t>
            </a:r>
          </a:p>
          <a:p>
            <a:endParaRPr lang="es-MX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entury Gothic" panose="020B0502020202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74020" y="1450494"/>
            <a:ext cx="8675370" cy="5407506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s-MX" dirty="0">
                <a:latin typeface="Century Gothic" panose="020B0502020202020204" pitchFamily="34" charset="0"/>
              </a:rPr>
              <a:t>El programa presupuestario </a:t>
            </a:r>
            <a:r>
              <a:rPr lang="es-MX" b="1" dirty="0">
                <a:latin typeface="Century Gothic" panose="020B0502020202020204" pitchFamily="34" charset="0"/>
              </a:rPr>
              <a:t>Fortalecimiento de la Calidad Educativa</a:t>
            </a:r>
            <a:r>
              <a:rPr lang="es-MX" dirty="0">
                <a:latin typeface="Century Gothic" panose="020B0502020202020204" pitchFamily="34" charset="0"/>
              </a:rPr>
              <a:t> no tiene como propósito propiciar el </a:t>
            </a:r>
            <a:r>
              <a:rPr lang="es-MX" b="1" i="1" u="sng" dirty="0">
                <a:latin typeface="Century Gothic" panose="020B0502020202020204" pitchFamily="34" charset="0"/>
              </a:rPr>
              <a:t>turismo académico</a:t>
            </a:r>
            <a:r>
              <a:rPr lang="es-MX" dirty="0">
                <a:latin typeface="Century Gothic" panose="020B0502020202020204" pitchFamily="34" charset="0"/>
              </a:rPr>
              <a:t>, sino la formación efectiva de profesores en sus campos de estudio; por lo tanto, la asistencia a congresos, foros o seminarios deberá estar avalada con su participación.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s-MX" dirty="0">
              <a:latin typeface="Century Gothic" panose="020B050202020202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s-MX" dirty="0">
                <a:latin typeface="Century Gothic" panose="020B0502020202020204" pitchFamily="34" charset="0"/>
              </a:rPr>
              <a:t>En lo casos en donde la institución lo considere necesario, el apoyo que le otorgue a estudiantes, puede estar condicionado su participación a través de ponencias o presentación de carteles.</a:t>
            </a:r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21208-0148-4EEE-915D-2723B123B83F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450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reveal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10984</TotalTime>
  <Words>3220</Words>
  <Application>Microsoft Macintosh PowerPoint</Application>
  <PresentationFormat>Presentación en pantalla (4:3)</PresentationFormat>
  <Paragraphs>444</Paragraphs>
  <Slides>24</Slides>
  <Notes>23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2" baseType="lpstr">
      <vt:lpstr>Arial Unicode MS</vt:lpstr>
      <vt:lpstr>Calibri</vt:lpstr>
      <vt:lpstr>Century Gothic</vt:lpstr>
      <vt:lpstr>Copperplate</vt:lpstr>
      <vt:lpstr>Gill Sans</vt:lpstr>
      <vt:lpstr>ヒラギノ角ゴ Pro W3</vt:lpstr>
      <vt:lpstr>Arial</vt:lpstr>
      <vt:lpstr>Tema de Office</vt:lpstr>
      <vt:lpstr>Fortalecimiento de la Calidad Educativa        Dirección General de Educación Superior Universitaria Dirección de Fortalecimiento Institucional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Secretaria de Educacion Publica</Company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</dc:title>
  <dc:creator>J</dc:creator>
  <cp:lastModifiedBy>Sergio Pascual Conde Maldonado</cp:lastModifiedBy>
  <cp:revision>813</cp:revision>
  <cp:lastPrinted>2017-07-25T18:10:28Z</cp:lastPrinted>
  <dcterms:created xsi:type="dcterms:W3CDTF">2012-12-14T19:44:39Z</dcterms:created>
  <dcterms:modified xsi:type="dcterms:W3CDTF">2017-07-27T14:41:41Z</dcterms:modified>
</cp:coreProperties>
</file>